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7"/>
  </p:notesMasterIdLst>
  <p:sldIdLst>
    <p:sldId id="256" r:id="rId2"/>
    <p:sldId id="261" r:id="rId3"/>
    <p:sldId id="262" r:id="rId4"/>
    <p:sldId id="265" r:id="rId5"/>
    <p:sldId id="263" r:id="rId6"/>
    <p:sldId id="264" r:id="rId7"/>
    <p:sldId id="258" r:id="rId8"/>
    <p:sldId id="266" r:id="rId9"/>
    <p:sldId id="267" r:id="rId10"/>
    <p:sldId id="324" r:id="rId11"/>
    <p:sldId id="257" r:id="rId12"/>
    <p:sldId id="259" r:id="rId13"/>
    <p:sldId id="274" r:id="rId14"/>
    <p:sldId id="268" r:id="rId15"/>
    <p:sldId id="272" r:id="rId16"/>
    <p:sldId id="275" r:id="rId17"/>
    <p:sldId id="269" r:id="rId18"/>
    <p:sldId id="276" r:id="rId19"/>
    <p:sldId id="277" r:id="rId20"/>
    <p:sldId id="270" r:id="rId21"/>
    <p:sldId id="278" r:id="rId22"/>
    <p:sldId id="280" r:id="rId23"/>
    <p:sldId id="279" r:id="rId24"/>
    <p:sldId id="288" r:id="rId25"/>
    <p:sldId id="281" r:id="rId26"/>
    <p:sldId id="287" r:id="rId27"/>
    <p:sldId id="282" r:id="rId28"/>
    <p:sldId id="283" r:id="rId29"/>
    <p:sldId id="284" r:id="rId30"/>
    <p:sldId id="285" r:id="rId31"/>
    <p:sldId id="308" r:id="rId32"/>
    <p:sldId id="305" r:id="rId33"/>
    <p:sldId id="309" r:id="rId34"/>
    <p:sldId id="290" r:id="rId35"/>
    <p:sldId id="294" r:id="rId36"/>
    <p:sldId id="312" r:id="rId37"/>
    <p:sldId id="313" r:id="rId38"/>
    <p:sldId id="310" r:id="rId39"/>
    <p:sldId id="314" r:id="rId40"/>
    <p:sldId id="311" r:id="rId41"/>
    <p:sldId id="316" r:id="rId42"/>
    <p:sldId id="289" r:id="rId43"/>
    <p:sldId id="304" r:id="rId44"/>
    <p:sldId id="302" r:id="rId45"/>
    <p:sldId id="300" r:id="rId46"/>
    <p:sldId id="317" r:id="rId47"/>
    <p:sldId id="318" r:id="rId48"/>
    <p:sldId id="296" r:id="rId49"/>
    <p:sldId id="307" r:id="rId50"/>
    <p:sldId id="299" r:id="rId51"/>
    <p:sldId id="320" r:id="rId52"/>
    <p:sldId id="321" r:id="rId53"/>
    <p:sldId id="322" r:id="rId54"/>
    <p:sldId id="323" r:id="rId55"/>
    <p:sldId id="319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FC9"/>
    <a:srgbClr val="FFB8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521" autoAdjust="0"/>
  </p:normalViewPr>
  <p:slideViewPr>
    <p:cSldViewPr snapToGrid="0" snapToObjects="1">
      <p:cViewPr>
        <p:scale>
          <a:sx n="37" d="100"/>
          <a:sy n="37" d="100"/>
        </p:scale>
        <p:origin x="-3088" y="-10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notesMaster" Target="notesMasters/notesMaster1.xml"/><Relationship Id="rId58" Type="http://schemas.openxmlformats.org/officeDocument/2006/relationships/printerSettings" Target="printerSettings/printerSettings1.bin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20E381-3459-7144-8E63-E2A97EE58F6C}" type="datetimeFigureOut">
              <a:rPr lang="en-US" smtClean="0"/>
              <a:t>10/15/13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D50674-AAAA-CD43-8CA4-2BB87A433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338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50674-AAAA-CD43-8CA4-2BB87A4338C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334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50674-AAAA-CD43-8CA4-2BB87A4338C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4547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sz="1200" dirty="0" smtClean="0">
              <a:latin typeface="Helvetica"/>
              <a:cs typeface="Helvetica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50674-AAAA-CD43-8CA4-2BB87A4338C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291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endParaRPr lang="en-US" dirty="0" smtClean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50674-AAAA-CD43-8CA4-2BB87A4338C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986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50674-AAAA-CD43-8CA4-2BB87A4338C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8778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latin typeface="Helvetica"/>
              <a:cs typeface="Helvetica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50674-AAAA-CD43-8CA4-2BB87A4338C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989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50674-AAAA-CD43-8CA4-2BB87A4338C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998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50674-AAAA-CD43-8CA4-2BB87A4338C4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4632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50674-AAAA-CD43-8CA4-2BB87A4338C4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629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50674-AAAA-CD43-8CA4-2BB87A4338C4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227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50674-AAAA-CD43-8CA4-2BB87A4338C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761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50674-AAAA-CD43-8CA4-2BB87A4338C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9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50674-AAAA-CD43-8CA4-2BB87A4338C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36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50674-AAAA-CD43-8CA4-2BB87A4338C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088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50674-AAAA-CD43-8CA4-2BB87A4338C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17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50674-AAAA-CD43-8CA4-2BB87A4338C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573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50674-AAAA-CD43-8CA4-2BB87A4338C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686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50674-AAAA-CD43-8CA4-2BB87A4338C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167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547B-60B1-2346-952E-19679E20BCA2}" type="datetimeFigureOut">
              <a:rPr lang="en-US" smtClean="0"/>
              <a:t>10/15/13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98A83-14AA-8643-9D52-81054D2C9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59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547B-60B1-2346-952E-19679E20BCA2}" type="datetimeFigureOut">
              <a:rPr lang="en-US" smtClean="0"/>
              <a:t>10/15/13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98A83-14AA-8643-9D52-81054D2C9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596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547B-60B1-2346-952E-19679E20BCA2}" type="datetimeFigureOut">
              <a:rPr lang="en-US" smtClean="0"/>
              <a:t>10/15/13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98A83-14AA-8643-9D52-81054D2C9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489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547B-60B1-2346-952E-19679E20BCA2}" type="datetimeFigureOut">
              <a:rPr lang="en-US" smtClean="0"/>
              <a:t>10/15/13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98A83-14AA-8643-9D52-81054D2C9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13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547B-60B1-2346-952E-19679E20BCA2}" type="datetimeFigureOut">
              <a:rPr lang="en-US" smtClean="0"/>
              <a:t>10/15/13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98A83-14AA-8643-9D52-81054D2C9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66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547B-60B1-2346-952E-19679E20BCA2}" type="datetimeFigureOut">
              <a:rPr lang="en-US" smtClean="0"/>
              <a:t>10/15/13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98A83-14AA-8643-9D52-81054D2C9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23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547B-60B1-2346-952E-19679E20BCA2}" type="datetimeFigureOut">
              <a:rPr lang="en-US" smtClean="0"/>
              <a:t>10/15/13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98A83-14AA-8643-9D52-81054D2C9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994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547B-60B1-2346-952E-19679E20BCA2}" type="datetimeFigureOut">
              <a:rPr lang="en-US" smtClean="0"/>
              <a:t>10/15/13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98A83-14AA-8643-9D52-81054D2C9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91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547B-60B1-2346-952E-19679E20BCA2}" type="datetimeFigureOut">
              <a:rPr lang="en-US" smtClean="0"/>
              <a:t>10/15/13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98A83-14AA-8643-9D52-81054D2C9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01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547B-60B1-2346-952E-19679E20BCA2}" type="datetimeFigureOut">
              <a:rPr lang="en-US" smtClean="0"/>
              <a:t>10/15/13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98A83-14AA-8643-9D52-81054D2C9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875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547B-60B1-2346-952E-19679E20BCA2}" type="datetimeFigureOut">
              <a:rPr lang="en-US" smtClean="0"/>
              <a:t>10/15/13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98A83-14AA-8643-9D52-81054D2C9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95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A547B-60B1-2346-952E-19679E20BCA2}" type="datetimeFigureOut">
              <a:rPr lang="en-US" smtClean="0"/>
              <a:t>10/15/13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98A83-14AA-8643-9D52-81054D2C9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634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hyperlink" Target="mailto:helena.celesnik@fkkt.uni-lj.si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emf"/><Relationship Id="rId3" Type="http://schemas.openxmlformats.org/officeDocument/2006/relationships/image" Target="../media/image22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en.wikipedia.org/wiki/COS_cell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1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2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Helvetica"/>
                <a:cs typeface="Helvetica"/>
              </a:rPr>
              <a:t>TEHNOLOGIJA DNA </a:t>
            </a:r>
            <a:r>
              <a:rPr lang="en-US" sz="3200" b="1" dirty="0" smtClean="0">
                <a:latin typeface="Helvetica"/>
                <a:cs typeface="Helvetica"/>
              </a:rPr>
              <a:t/>
            </a:r>
            <a:br>
              <a:rPr lang="en-US" sz="3200" b="1" dirty="0" smtClean="0">
                <a:latin typeface="Helvetica"/>
                <a:cs typeface="Helvetica"/>
              </a:rPr>
            </a:br>
            <a:r>
              <a:rPr lang="en-US" sz="3200" b="1" dirty="0" err="1">
                <a:latin typeface="Helvetica"/>
                <a:cs typeface="Helvetica"/>
              </a:rPr>
              <a:t>Seminarske</a:t>
            </a:r>
            <a:r>
              <a:rPr lang="en-US" sz="3200" b="1" dirty="0">
                <a:latin typeface="Helvetica"/>
                <a:cs typeface="Helvetica"/>
              </a:rPr>
              <a:t> </a:t>
            </a:r>
            <a:r>
              <a:rPr lang="en-US" sz="3200" b="1" dirty="0" err="1">
                <a:latin typeface="Helvetica"/>
                <a:cs typeface="Helvetica"/>
              </a:rPr>
              <a:t>vaje</a:t>
            </a:r>
            <a:endParaRPr lang="en-US" sz="3200" b="1" dirty="0">
              <a:latin typeface="Helvetica"/>
              <a:cs typeface="Helvetic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latin typeface="Helvetica"/>
                <a:cs typeface="Helvetica"/>
              </a:rPr>
              <a:t>asist</a:t>
            </a:r>
            <a:r>
              <a:rPr lang="en-US" sz="2800" dirty="0">
                <a:latin typeface="Helvetica"/>
                <a:cs typeface="Helvetica"/>
              </a:rPr>
              <a:t>. </a:t>
            </a:r>
            <a:r>
              <a:rPr lang="en-US" sz="2800" dirty="0" smtClean="0">
                <a:latin typeface="Helvetica"/>
                <a:cs typeface="Helvetica"/>
              </a:rPr>
              <a:t>dr. Helena S. </a:t>
            </a:r>
            <a:r>
              <a:rPr lang="en-US" sz="2800" dirty="0" err="1" smtClean="0">
                <a:latin typeface="Helvetica"/>
                <a:cs typeface="Helvetica"/>
              </a:rPr>
              <a:t>Čelešnik</a:t>
            </a:r>
            <a:endParaRPr lang="en-US" sz="28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607133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0434" y="123487"/>
            <a:ext cx="8773566" cy="4955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b="1" dirty="0"/>
          </a:p>
          <a:p>
            <a:r>
              <a:rPr lang="en-US" sz="2800" b="1" dirty="0" smtClean="0"/>
              <a:t>SEMINARJI</a:t>
            </a:r>
          </a:p>
          <a:p>
            <a:endParaRPr lang="en-US" dirty="0" smtClean="0"/>
          </a:p>
          <a:p>
            <a:r>
              <a:rPr lang="en-US" b="1" dirty="0" err="1" smtClean="0"/>
              <a:t>Povzetek</a:t>
            </a:r>
            <a:r>
              <a:rPr lang="en-US" b="1" dirty="0" smtClean="0"/>
              <a:t> (600 - 700 </a:t>
            </a:r>
            <a:r>
              <a:rPr lang="en-US" b="1" dirty="0" err="1" smtClean="0"/>
              <a:t>besed</a:t>
            </a:r>
            <a:r>
              <a:rPr lang="en-US" b="1" dirty="0" smtClean="0"/>
              <a:t>), </a:t>
            </a:r>
            <a:r>
              <a:rPr lang="en-US" dirty="0" err="1" smtClean="0"/>
              <a:t>objavite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strani</a:t>
            </a:r>
            <a:r>
              <a:rPr lang="en-US" dirty="0" smtClean="0"/>
              <a:t> </a:t>
            </a:r>
            <a:r>
              <a:rPr lang="en-US" dirty="0" err="1" smtClean="0"/>
              <a:t>WikiFKKT</a:t>
            </a:r>
            <a:r>
              <a:rPr lang="en-US" dirty="0" smtClean="0"/>
              <a:t> v </a:t>
            </a:r>
            <a:r>
              <a:rPr lang="en-US" dirty="0" err="1" smtClean="0"/>
              <a:t>petek</a:t>
            </a:r>
            <a:r>
              <a:rPr lang="en-US" dirty="0" smtClean="0"/>
              <a:t> </a:t>
            </a:r>
            <a:r>
              <a:rPr lang="en-US" dirty="0" err="1" smtClean="0"/>
              <a:t>pred</a:t>
            </a:r>
            <a:r>
              <a:rPr lang="en-US" dirty="0" smtClean="0"/>
              <a:t> </a:t>
            </a:r>
            <a:r>
              <a:rPr lang="en-US" dirty="0" err="1" smtClean="0"/>
              <a:t>sredinimi</a:t>
            </a:r>
            <a:r>
              <a:rPr lang="en-US" dirty="0" smtClean="0"/>
              <a:t> </a:t>
            </a:r>
            <a:r>
              <a:rPr lang="en-US" dirty="0" err="1" smtClean="0"/>
              <a:t>seminarji</a:t>
            </a:r>
            <a:endParaRPr lang="en-US" dirty="0" smtClean="0"/>
          </a:p>
          <a:p>
            <a:r>
              <a:rPr lang="en-US" b="1" dirty="0" err="1" smtClean="0"/>
              <a:t>Poro</a:t>
            </a:r>
            <a:r>
              <a:rPr lang="en-US" b="1" dirty="0" err="1"/>
              <a:t>č</a:t>
            </a:r>
            <a:r>
              <a:rPr lang="en-US" b="1" dirty="0" err="1" smtClean="0"/>
              <a:t>ilo</a:t>
            </a:r>
            <a:r>
              <a:rPr lang="en-US" b="1" dirty="0" smtClean="0"/>
              <a:t> (1300 - 1400 </a:t>
            </a:r>
            <a:r>
              <a:rPr lang="en-US" b="1" dirty="0" err="1" smtClean="0"/>
              <a:t>besed</a:t>
            </a:r>
            <a:r>
              <a:rPr lang="en-US" b="1" dirty="0" smtClean="0"/>
              <a:t>), </a:t>
            </a:r>
            <a:r>
              <a:rPr lang="en-US" dirty="0" err="1"/>
              <a:t>pošljete</a:t>
            </a:r>
            <a:r>
              <a:rPr lang="en-US" dirty="0"/>
              <a:t> </a:t>
            </a:r>
            <a:r>
              <a:rPr lang="en-US" dirty="0" err="1" smtClean="0"/>
              <a:t>asistentki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e</a:t>
            </a:r>
            <a:r>
              <a:rPr lang="en-US" dirty="0"/>
              <a:t>-</a:t>
            </a:r>
            <a:r>
              <a:rPr lang="en-US" dirty="0" err="1" smtClean="0"/>
              <a:t>pošti</a:t>
            </a:r>
            <a:r>
              <a:rPr lang="en-US" dirty="0" smtClean="0"/>
              <a:t> </a:t>
            </a:r>
            <a:r>
              <a:rPr lang="en-US" dirty="0"/>
              <a:t>v </a:t>
            </a:r>
            <a:r>
              <a:rPr lang="en-US" dirty="0" err="1"/>
              <a:t>petek</a:t>
            </a:r>
            <a:r>
              <a:rPr lang="en-US" dirty="0"/>
              <a:t> </a:t>
            </a:r>
            <a:r>
              <a:rPr lang="en-US" dirty="0" err="1"/>
              <a:t>pred</a:t>
            </a:r>
            <a:r>
              <a:rPr lang="en-US" dirty="0"/>
              <a:t> </a:t>
            </a:r>
            <a:r>
              <a:rPr lang="en-US" dirty="0" err="1"/>
              <a:t>sredinimi</a:t>
            </a:r>
            <a:r>
              <a:rPr lang="en-US" dirty="0"/>
              <a:t> </a:t>
            </a:r>
            <a:r>
              <a:rPr lang="en-US" dirty="0" err="1"/>
              <a:t>seminarji</a:t>
            </a:r>
            <a:endParaRPr lang="en-US" dirty="0" smtClean="0"/>
          </a:p>
          <a:p>
            <a:endParaRPr lang="en-US" dirty="0"/>
          </a:p>
          <a:p>
            <a:r>
              <a:rPr lang="en-US" b="1" dirty="0" err="1"/>
              <a:t>Poročilo</a:t>
            </a:r>
            <a:r>
              <a:rPr lang="en-US" b="1" dirty="0"/>
              <a:t> : </a:t>
            </a:r>
            <a:r>
              <a:rPr lang="en-US" dirty="0" smtClean="0"/>
              <a:t>1. </a:t>
            </a:r>
            <a:r>
              <a:rPr lang="en-US" dirty="0" err="1" smtClean="0"/>
              <a:t>Uvod</a:t>
            </a:r>
            <a:r>
              <a:rPr lang="en-US" dirty="0" smtClean="0"/>
              <a:t> (</a:t>
            </a:r>
            <a:r>
              <a:rPr lang="en-US" dirty="0" err="1" smtClean="0"/>
              <a:t>zakaj</a:t>
            </a:r>
            <a:r>
              <a:rPr lang="en-US" dirty="0" smtClean="0"/>
              <a:t> so </a:t>
            </a:r>
            <a:r>
              <a:rPr lang="en-US" dirty="0" err="1" smtClean="0"/>
              <a:t>temo</a:t>
            </a:r>
            <a:r>
              <a:rPr lang="en-US" dirty="0" smtClean="0"/>
              <a:t> </a:t>
            </a:r>
            <a:r>
              <a:rPr lang="en-US" dirty="0" err="1" smtClean="0"/>
              <a:t>sploh</a:t>
            </a:r>
            <a:r>
              <a:rPr lang="en-US" dirty="0"/>
              <a:t> </a:t>
            </a:r>
            <a:r>
              <a:rPr lang="en-US" dirty="0" err="1"/>
              <a:t>preučevali</a:t>
            </a:r>
            <a:r>
              <a:rPr lang="en-US" dirty="0" smtClean="0"/>
              <a:t>, </a:t>
            </a:r>
            <a:r>
              <a:rPr lang="en-US" dirty="0" err="1" smtClean="0"/>
              <a:t>zakaj</a:t>
            </a:r>
            <a:r>
              <a:rPr lang="en-US" dirty="0" smtClean="0"/>
              <a:t> je </a:t>
            </a:r>
            <a:r>
              <a:rPr lang="en-US" dirty="0" err="1" smtClean="0"/>
              <a:t>pomembna</a:t>
            </a:r>
            <a:r>
              <a:rPr lang="en-US" dirty="0" smtClean="0"/>
              <a:t>, </a:t>
            </a:r>
            <a:r>
              <a:rPr lang="en-US" dirty="0" err="1" smtClean="0"/>
              <a:t>kaj</a:t>
            </a:r>
            <a:r>
              <a:rPr lang="en-US" dirty="0" smtClean="0"/>
              <a:t> je </a:t>
            </a:r>
            <a:r>
              <a:rPr lang="en-US" dirty="0" err="1" smtClean="0"/>
              <a:t>že</a:t>
            </a:r>
            <a:r>
              <a:rPr lang="en-US" dirty="0" smtClean="0"/>
              <a:t> </a:t>
            </a:r>
            <a:r>
              <a:rPr lang="en-US" dirty="0" err="1" smtClean="0"/>
              <a:t>znano</a:t>
            </a:r>
            <a:r>
              <a:rPr lang="en-US" dirty="0" smtClean="0"/>
              <a:t>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podro</a:t>
            </a:r>
            <a:r>
              <a:rPr lang="en-US" dirty="0" err="1"/>
              <a:t>č</a:t>
            </a:r>
            <a:r>
              <a:rPr lang="en-US" dirty="0" err="1" smtClean="0"/>
              <a:t>ju</a:t>
            </a:r>
            <a:r>
              <a:rPr lang="en-US" dirty="0" smtClean="0"/>
              <a:t> in </a:t>
            </a:r>
            <a:r>
              <a:rPr lang="en-US" dirty="0" err="1" smtClean="0"/>
              <a:t>kaj</a:t>
            </a:r>
            <a:r>
              <a:rPr lang="en-US" dirty="0" smtClean="0"/>
              <a:t> </a:t>
            </a:r>
            <a:r>
              <a:rPr lang="en-US" dirty="0" err="1" smtClean="0"/>
              <a:t>oni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novo </a:t>
            </a:r>
            <a:r>
              <a:rPr lang="en-US" dirty="0" err="1" smtClean="0"/>
              <a:t>opisujejo</a:t>
            </a:r>
            <a:r>
              <a:rPr lang="en-US" dirty="0" smtClean="0"/>
              <a:t>)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2. </a:t>
            </a:r>
            <a:r>
              <a:rPr lang="en-US" dirty="0" err="1" smtClean="0"/>
              <a:t>Strnite</a:t>
            </a:r>
            <a:r>
              <a:rPr lang="en-US" dirty="0" smtClean="0"/>
              <a:t> </a:t>
            </a:r>
            <a:r>
              <a:rPr lang="en-US" dirty="0" err="1" smtClean="0"/>
              <a:t>materiale</a:t>
            </a:r>
            <a:r>
              <a:rPr lang="en-US" dirty="0" smtClean="0"/>
              <a:t> &amp; </a:t>
            </a:r>
            <a:r>
              <a:rPr lang="en-US" dirty="0" err="1" smtClean="0"/>
              <a:t>metode</a:t>
            </a:r>
            <a:r>
              <a:rPr lang="en-US" dirty="0"/>
              <a:t> </a:t>
            </a:r>
            <a:r>
              <a:rPr lang="en-US" dirty="0" err="1" smtClean="0"/>
              <a:t>ter</a:t>
            </a:r>
            <a:r>
              <a:rPr lang="en-US" dirty="0" smtClean="0"/>
              <a:t> </a:t>
            </a:r>
            <a:r>
              <a:rPr lang="en-US" dirty="0" err="1" smtClean="0"/>
              <a:t>rezultate</a:t>
            </a:r>
            <a:r>
              <a:rPr lang="en-US" dirty="0" smtClean="0"/>
              <a:t> (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/>
              <a:t>tem </a:t>
            </a:r>
            <a:r>
              <a:rPr lang="en-US" dirty="0" err="1" smtClean="0"/>
              <a:t>obrazložite</a:t>
            </a:r>
            <a:r>
              <a:rPr lang="en-US" dirty="0" smtClean="0"/>
              <a:t>, </a:t>
            </a:r>
            <a:r>
              <a:rPr lang="en-US" dirty="0" err="1" smtClean="0"/>
              <a:t>zakaj</a:t>
            </a:r>
            <a:r>
              <a:rPr lang="en-US" dirty="0" smtClean="0"/>
              <a:t> so se  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</a:t>
            </a:r>
            <a:r>
              <a:rPr lang="en-US" dirty="0" err="1"/>
              <a:t>odločili</a:t>
            </a:r>
            <a:r>
              <a:rPr lang="en-US" dirty="0"/>
              <a:t> </a:t>
            </a:r>
            <a:r>
              <a:rPr lang="en-US" dirty="0" err="1" smtClean="0"/>
              <a:t>narediti</a:t>
            </a:r>
            <a:r>
              <a:rPr lang="en-US" dirty="0" smtClean="0"/>
              <a:t> </a:t>
            </a:r>
            <a:r>
              <a:rPr lang="en-US" dirty="0" err="1" smtClean="0"/>
              <a:t>nek</a:t>
            </a:r>
            <a:r>
              <a:rPr lang="en-US" dirty="0" smtClean="0"/>
              <a:t> </a:t>
            </a:r>
            <a:r>
              <a:rPr lang="en-US" dirty="0" err="1" smtClean="0"/>
              <a:t>eksperiment</a:t>
            </a:r>
            <a:r>
              <a:rPr lang="en-US" dirty="0" smtClean="0"/>
              <a:t>, </a:t>
            </a:r>
            <a:r>
              <a:rPr lang="en-US" dirty="0" err="1" smtClean="0"/>
              <a:t>kaj</a:t>
            </a:r>
            <a:r>
              <a:rPr lang="en-US" dirty="0" smtClean="0"/>
              <a:t> so </a:t>
            </a:r>
            <a:r>
              <a:rPr lang="en-US" dirty="0" err="1" smtClean="0"/>
              <a:t>hoteli</a:t>
            </a:r>
            <a:r>
              <a:rPr lang="en-US" dirty="0" smtClean="0"/>
              <a:t> z </a:t>
            </a:r>
            <a:r>
              <a:rPr lang="en-US" dirty="0" err="1" smtClean="0"/>
              <a:t>njim</a:t>
            </a:r>
            <a:r>
              <a:rPr lang="en-US" dirty="0" smtClean="0"/>
              <a:t> </a:t>
            </a:r>
            <a:r>
              <a:rPr lang="en-US" dirty="0" err="1" smtClean="0"/>
              <a:t>ugotoviti</a:t>
            </a:r>
            <a:r>
              <a:rPr lang="en-US" dirty="0" smtClean="0"/>
              <a:t>, </a:t>
            </a:r>
            <a:r>
              <a:rPr lang="en-US" dirty="0" err="1" smtClean="0"/>
              <a:t>ter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  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</a:t>
            </a:r>
            <a:r>
              <a:rPr lang="en-US" dirty="0" err="1" smtClean="0"/>
              <a:t>kratko</a:t>
            </a:r>
            <a:r>
              <a:rPr lang="en-US" dirty="0"/>
              <a:t> </a:t>
            </a:r>
            <a:r>
              <a:rPr lang="en-US" dirty="0" err="1"/>
              <a:t>opišite</a:t>
            </a:r>
            <a:r>
              <a:rPr lang="en-US" dirty="0"/>
              <a:t> </a:t>
            </a:r>
            <a:r>
              <a:rPr lang="en-US" dirty="0" err="1" smtClean="0"/>
              <a:t>eksperiment</a:t>
            </a:r>
            <a:r>
              <a:rPr lang="en-US" dirty="0" smtClean="0"/>
              <a:t> in </a:t>
            </a:r>
            <a:r>
              <a:rPr lang="en-US" dirty="0" err="1" smtClean="0"/>
              <a:t>izsledke</a:t>
            </a:r>
            <a:r>
              <a:rPr lang="en-US" dirty="0" smtClean="0"/>
              <a:t>)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3. </a:t>
            </a:r>
            <a:r>
              <a:rPr lang="en-US" dirty="0" err="1" smtClean="0"/>
              <a:t>Diskusija</a:t>
            </a:r>
            <a:r>
              <a:rPr lang="en-US" dirty="0" smtClean="0"/>
              <a:t>, </a:t>
            </a:r>
            <a:r>
              <a:rPr lang="en-US" dirty="0" err="1" smtClean="0"/>
              <a:t>pomembnost</a:t>
            </a:r>
            <a:r>
              <a:rPr lang="en-US" dirty="0" smtClean="0"/>
              <a:t> </a:t>
            </a:r>
            <a:r>
              <a:rPr lang="en-US" dirty="0" err="1" smtClean="0"/>
              <a:t>rezultatov</a:t>
            </a:r>
            <a:r>
              <a:rPr lang="en-US" dirty="0" smtClean="0"/>
              <a:t>, </a:t>
            </a:r>
            <a:r>
              <a:rPr lang="en-US" dirty="0" err="1" smtClean="0"/>
              <a:t>pomanjkljivosti</a:t>
            </a:r>
            <a:r>
              <a:rPr lang="en-US" dirty="0" smtClean="0"/>
              <a:t> </a:t>
            </a:r>
            <a:r>
              <a:rPr lang="en-US" dirty="0" err="1" smtClean="0"/>
              <a:t>dela</a:t>
            </a:r>
            <a:endParaRPr lang="en-US" dirty="0" smtClean="0"/>
          </a:p>
          <a:p>
            <a:endParaRPr lang="en-US" i="1" dirty="0"/>
          </a:p>
          <a:p>
            <a:r>
              <a:rPr lang="en-US" i="1" dirty="0" smtClean="0"/>
              <a:t>(V </a:t>
            </a:r>
            <a:r>
              <a:rPr lang="en-US" i="1" dirty="0" err="1" smtClean="0"/>
              <a:t>primeru</a:t>
            </a:r>
            <a:r>
              <a:rPr lang="en-US" i="1" dirty="0" smtClean="0"/>
              <a:t> </a:t>
            </a:r>
            <a:r>
              <a:rPr lang="en-US" i="1" dirty="0" err="1" smtClean="0"/>
              <a:t>izostanka</a:t>
            </a:r>
            <a:r>
              <a:rPr lang="en-US" i="1" dirty="0" smtClean="0"/>
              <a:t> </a:t>
            </a:r>
            <a:r>
              <a:rPr lang="en-US" i="1" dirty="0" err="1" smtClean="0"/>
              <a:t>pri</a:t>
            </a:r>
            <a:r>
              <a:rPr lang="en-US" i="1" dirty="0"/>
              <a:t> </a:t>
            </a:r>
            <a:r>
              <a:rPr lang="en-US" i="1" dirty="0" err="1" smtClean="0"/>
              <a:t>seminarjih</a:t>
            </a:r>
            <a:r>
              <a:rPr lang="en-US" i="1" dirty="0" smtClean="0"/>
              <a:t>: </a:t>
            </a:r>
            <a:r>
              <a:rPr lang="en-US" i="1" dirty="0" err="1" smtClean="0"/>
              <a:t>izberete</a:t>
            </a:r>
            <a:r>
              <a:rPr lang="en-US" i="1" dirty="0" smtClean="0"/>
              <a:t> </a:t>
            </a:r>
            <a:r>
              <a:rPr lang="en-US" i="1" dirty="0" err="1" smtClean="0"/>
              <a:t>enega</a:t>
            </a:r>
            <a:r>
              <a:rPr lang="en-US" i="1" dirty="0" smtClean="0"/>
              <a:t> od </a:t>
            </a:r>
            <a:r>
              <a:rPr lang="en-US" i="1" dirty="0" err="1" smtClean="0"/>
              <a:t>člankov</a:t>
            </a:r>
            <a:r>
              <a:rPr lang="en-US" i="1" dirty="0" smtClean="0"/>
              <a:t>, </a:t>
            </a:r>
            <a:r>
              <a:rPr lang="en-US" i="1" dirty="0" err="1" smtClean="0"/>
              <a:t>ki</a:t>
            </a:r>
            <a:r>
              <a:rPr lang="en-US" i="1" dirty="0" smtClean="0"/>
              <a:t> so </a:t>
            </a:r>
            <a:r>
              <a:rPr lang="en-US" i="1" dirty="0" err="1" smtClean="0"/>
              <a:t>ga</a:t>
            </a:r>
            <a:r>
              <a:rPr lang="en-US" i="1" dirty="0" smtClean="0"/>
              <a:t> </a:t>
            </a:r>
            <a:r>
              <a:rPr lang="en-US" i="1" dirty="0" err="1" smtClean="0"/>
              <a:t>predstavlili</a:t>
            </a:r>
            <a:r>
              <a:rPr lang="en-US" i="1" dirty="0" smtClean="0"/>
              <a:t> v </a:t>
            </a:r>
            <a:r>
              <a:rPr lang="en-US" dirty="0" err="1" smtClean="0"/>
              <a:t>va</a:t>
            </a:r>
            <a:r>
              <a:rPr lang="en-US" dirty="0" err="1"/>
              <a:t>š</a:t>
            </a:r>
            <a:r>
              <a:rPr lang="en-US" dirty="0" err="1" smtClean="0"/>
              <a:t>i</a:t>
            </a:r>
            <a:r>
              <a:rPr lang="en-US" i="1" dirty="0" smtClean="0"/>
              <a:t> </a:t>
            </a:r>
            <a:r>
              <a:rPr lang="en-US" i="1" dirty="0" err="1" smtClean="0"/>
              <a:t>odsotnosti</a:t>
            </a:r>
            <a:r>
              <a:rPr lang="en-US" i="1" dirty="0"/>
              <a:t> </a:t>
            </a:r>
            <a:r>
              <a:rPr lang="en-US" i="1" dirty="0" smtClean="0"/>
              <a:t>– </a:t>
            </a:r>
            <a:r>
              <a:rPr lang="en-US" i="1" dirty="0" err="1" smtClean="0"/>
              <a:t>napi</a:t>
            </a:r>
            <a:r>
              <a:rPr lang="en-US" i="1" dirty="0" err="1"/>
              <a:t>š</a:t>
            </a:r>
            <a:r>
              <a:rPr lang="en-US" i="1" dirty="0" err="1" smtClean="0"/>
              <a:t>ete</a:t>
            </a:r>
            <a:r>
              <a:rPr lang="en-US" i="1" dirty="0"/>
              <a:t> </a:t>
            </a:r>
            <a:r>
              <a:rPr lang="en-US" i="1" dirty="0" err="1" smtClean="0"/>
              <a:t>poročilo</a:t>
            </a:r>
            <a:r>
              <a:rPr lang="en-US" i="1" dirty="0" smtClean="0"/>
              <a:t> </a:t>
            </a:r>
            <a:r>
              <a:rPr lang="en-US" i="1" dirty="0" err="1" smtClean="0"/>
              <a:t>tega</a:t>
            </a:r>
            <a:r>
              <a:rPr lang="en-US" i="1" dirty="0" smtClean="0"/>
              <a:t> </a:t>
            </a:r>
            <a:r>
              <a:rPr lang="en-US" i="1" dirty="0" err="1" smtClean="0"/>
              <a:t>članka</a:t>
            </a:r>
            <a:r>
              <a:rPr lang="en-US" i="1" dirty="0" smtClean="0"/>
              <a:t>: 3000 </a:t>
            </a:r>
            <a:r>
              <a:rPr lang="en-US" i="1" dirty="0" err="1" smtClean="0"/>
              <a:t>besed</a:t>
            </a:r>
            <a:r>
              <a:rPr lang="en-US" i="1" dirty="0" smtClean="0"/>
              <a:t>)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23007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2456" y="708954"/>
            <a:ext cx="846875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atin typeface="Helvetica"/>
                <a:cs typeface="Helvetica"/>
              </a:rPr>
              <a:t>Končna</a:t>
            </a:r>
            <a:r>
              <a:rPr lang="en-US" sz="2800" b="1" dirty="0" smtClean="0">
                <a:latin typeface="Helvetica"/>
                <a:cs typeface="Helvetica"/>
              </a:rPr>
              <a:t> </a:t>
            </a:r>
            <a:r>
              <a:rPr lang="en-US" sz="2800" b="1" dirty="0" err="1" smtClean="0">
                <a:latin typeface="Helvetica"/>
                <a:cs typeface="Helvetica"/>
              </a:rPr>
              <a:t>ocena</a:t>
            </a:r>
            <a:r>
              <a:rPr lang="en-US" sz="2800" b="1" dirty="0" smtClean="0">
                <a:latin typeface="Helvetica"/>
                <a:cs typeface="Helvetica"/>
              </a:rPr>
              <a:t> </a:t>
            </a:r>
            <a:r>
              <a:rPr lang="en-US" sz="2800" b="1" dirty="0" err="1" smtClean="0">
                <a:latin typeface="Helvetica"/>
                <a:cs typeface="Helvetica"/>
              </a:rPr>
              <a:t>predmeta</a:t>
            </a:r>
            <a:r>
              <a:rPr lang="en-US" sz="2800" b="1" dirty="0" smtClean="0">
                <a:latin typeface="Helvetica"/>
                <a:cs typeface="Helvetica"/>
              </a:rPr>
              <a:t> </a:t>
            </a:r>
            <a:r>
              <a:rPr lang="en-US" sz="2800" b="1" dirty="0" err="1" smtClean="0">
                <a:latin typeface="Helvetica"/>
                <a:cs typeface="Helvetica"/>
              </a:rPr>
              <a:t>Tehnologija</a:t>
            </a:r>
            <a:r>
              <a:rPr lang="en-US" sz="2800" b="1" dirty="0" smtClean="0">
                <a:latin typeface="Helvetica"/>
                <a:cs typeface="Helvetica"/>
              </a:rPr>
              <a:t> DNA:</a:t>
            </a:r>
          </a:p>
          <a:p>
            <a:endParaRPr lang="en-US" sz="2800" dirty="0" smtClean="0">
              <a:latin typeface="Helvetica"/>
              <a:cs typeface="Helvetica"/>
            </a:endParaRPr>
          </a:p>
          <a:p>
            <a:endParaRPr lang="en-US" sz="2800" dirty="0">
              <a:latin typeface="Helvetica"/>
              <a:cs typeface="Helvetica"/>
            </a:endParaRPr>
          </a:p>
          <a:p>
            <a:r>
              <a:rPr lang="en-US" sz="2800" dirty="0" smtClean="0">
                <a:latin typeface="Helvetica"/>
                <a:cs typeface="Helvetica"/>
              </a:rPr>
              <a:t>seminar </a:t>
            </a:r>
            <a:r>
              <a:rPr lang="en-US" sz="2800" dirty="0">
                <a:latin typeface="Helvetica"/>
                <a:cs typeface="Helvetica"/>
              </a:rPr>
              <a:t>20 </a:t>
            </a:r>
            <a:r>
              <a:rPr lang="en-US" sz="2800" dirty="0" smtClean="0">
                <a:latin typeface="Helvetica"/>
                <a:cs typeface="Helvetica"/>
              </a:rPr>
              <a:t>% </a:t>
            </a:r>
          </a:p>
          <a:p>
            <a:r>
              <a:rPr lang="en-US" sz="2800" dirty="0" err="1" smtClean="0">
                <a:latin typeface="Helvetica"/>
                <a:cs typeface="Helvetica"/>
              </a:rPr>
              <a:t>sodelovanje</a:t>
            </a:r>
            <a:r>
              <a:rPr lang="en-US" sz="2800" dirty="0" smtClean="0">
                <a:latin typeface="Helvetica"/>
                <a:cs typeface="Helvetica"/>
              </a:rPr>
              <a:t> </a:t>
            </a:r>
            <a:r>
              <a:rPr lang="en-US" sz="2800" dirty="0" err="1">
                <a:latin typeface="Helvetica"/>
                <a:cs typeface="Helvetica"/>
              </a:rPr>
              <a:t>pri</a:t>
            </a:r>
            <a:r>
              <a:rPr lang="en-US" sz="2800" dirty="0">
                <a:latin typeface="Helvetica"/>
                <a:cs typeface="Helvetica"/>
              </a:rPr>
              <a:t> </a:t>
            </a:r>
            <a:r>
              <a:rPr lang="en-US" sz="2800" dirty="0" err="1">
                <a:latin typeface="Helvetica"/>
                <a:cs typeface="Helvetica"/>
              </a:rPr>
              <a:t>seminarjih</a:t>
            </a:r>
            <a:r>
              <a:rPr lang="en-US" sz="2800" dirty="0">
                <a:latin typeface="Helvetica"/>
                <a:cs typeface="Helvetica"/>
              </a:rPr>
              <a:t> 10 </a:t>
            </a:r>
            <a:r>
              <a:rPr lang="en-US" sz="2800" dirty="0" smtClean="0">
                <a:latin typeface="Helvetica"/>
                <a:cs typeface="Helvetica"/>
              </a:rPr>
              <a:t>% (</a:t>
            </a:r>
            <a:r>
              <a:rPr lang="en-US" sz="2800" dirty="0" err="1" smtClean="0">
                <a:latin typeface="Helvetica"/>
                <a:cs typeface="Helvetica"/>
              </a:rPr>
              <a:t>ocenjeno</a:t>
            </a:r>
            <a:r>
              <a:rPr lang="en-US" sz="2800" dirty="0" smtClean="0">
                <a:latin typeface="Helvetica"/>
                <a:cs typeface="Helvetica"/>
              </a:rPr>
              <a:t> z 0-10)</a:t>
            </a:r>
          </a:p>
          <a:p>
            <a:r>
              <a:rPr lang="en-US" sz="2800" dirty="0" err="1" smtClean="0">
                <a:latin typeface="Helvetica"/>
                <a:cs typeface="Helvetica"/>
              </a:rPr>
              <a:t>odgovori</a:t>
            </a:r>
            <a:r>
              <a:rPr lang="en-US" sz="2800" dirty="0" smtClean="0">
                <a:latin typeface="Helvetica"/>
                <a:cs typeface="Helvetica"/>
              </a:rPr>
              <a:t> </a:t>
            </a:r>
            <a:r>
              <a:rPr lang="en-US" sz="2800" dirty="0" err="1">
                <a:latin typeface="Helvetica"/>
                <a:cs typeface="Helvetica"/>
              </a:rPr>
              <a:t>na</a:t>
            </a:r>
            <a:r>
              <a:rPr lang="en-US" sz="2800" dirty="0">
                <a:latin typeface="Helvetica"/>
                <a:cs typeface="Helvetica"/>
              </a:rPr>
              <a:t> </a:t>
            </a:r>
            <a:r>
              <a:rPr lang="en-US" sz="2800" dirty="0" err="1">
                <a:latin typeface="Helvetica"/>
                <a:cs typeface="Helvetica"/>
              </a:rPr>
              <a:t>izpitna</a:t>
            </a:r>
            <a:r>
              <a:rPr lang="en-US" sz="2800" dirty="0">
                <a:latin typeface="Helvetica"/>
                <a:cs typeface="Helvetica"/>
              </a:rPr>
              <a:t> </a:t>
            </a:r>
            <a:r>
              <a:rPr lang="en-US" sz="2800" dirty="0" err="1">
                <a:latin typeface="Helvetica"/>
                <a:cs typeface="Helvetica"/>
              </a:rPr>
              <a:t>vprašanja</a:t>
            </a:r>
            <a:r>
              <a:rPr lang="en-US" sz="2800" dirty="0">
                <a:latin typeface="Helvetica"/>
                <a:cs typeface="Helvetica"/>
              </a:rPr>
              <a:t> </a:t>
            </a:r>
            <a:r>
              <a:rPr lang="en-US" sz="2800" dirty="0" smtClean="0">
                <a:latin typeface="Helvetica"/>
                <a:cs typeface="Helvetica"/>
              </a:rPr>
              <a:t>70 %</a:t>
            </a:r>
          </a:p>
          <a:p>
            <a:endParaRPr lang="en-US" sz="2800" dirty="0" smtClean="0">
              <a:latin typeface="Helvetica"/>
              <a:cs typeface="Helvetica"/>
            </a:endParaRPr>
          </a:p>
          <a:p>
            <a:endParaRPr lang="en-US" sz="2800" dirty="0">
              <a:latin typeface="Helvetica"/>
              <a:cs typeface="Helvetica"/>
            </a:endParaRPr>
          </a:p>
          <a:p>
            <a:endParaRPr lang="en-US" sz="2800" dirty="0">
              <a:latin typeface="Helvetica"/>
              <a:cs typeface="Helvetica"/>
            </a:endParaRPr>
          </a:p>
          <a:p>
            <a:r>
              <a:rPr lang="en-US" sz="2800" dirty="0" smtClean="0">
                <a:latin typeface="Helvetica"/>
                <a:cs typeface="Helvetica"/>
              </a:rPr>
              <a:t>(</a:t>
            </a:r>
            <a:r>
              <a:rPr lang="en-US" sz="2800" dirty="0" err="1" smtClean="0">
                <a:latin typeface="Helvetica"/>
                <a:cs typeface="Helvetica"/>
              </a:rPr>
              <a:t>Ocena</a:t>
            </a:r>
            <a:r>
              <a:rPr lang="en-US" sz="2800" dirty="0" smtClean="0">
                <a:latin typeface="Helvetica"/>
                <a:cs typeface="Helvetica"/>
              </a:rPr>
              <a:t> </a:t>
            </a:r>
            <a:r>
              <a:rPr lang="en-US" sz="2800" dirty="0" err="1" smtClean="0">
                <a:latin typeface="Helvetica"/>
                <a:cs typeface="Helvetica"/>
              </a:rPr>
              <a:t>pri</a:t>
            </a:r>
            <a:r>
              <a:rPr lang="en-US" sz="2800" dirty="0" smtClean="0">
                <a:latin typeface="Helvetica"/>
                <a:cs typeface="Helvetica"/>
              </a:rPr>
              <a:t> </a:t>
            </a:r>
            <a:r>
              <a:rPr lang="en-US" sz="2800" dirty="0" err="1" smtClean="0">
                <a:latin typeface="Helvetica"/>
                <a:cs typeface="Helvetica"/>
              </a:rPr>
              <a:t>seminarjih</a:t>
            </a:r>
            <a:r>
              <a:rPr lang="en-US" sz="2800" dirty="0" smtClean="0">
                <a:latin typeface="Helvetica"/>
                <a:cs typeface="Helvetica"/>
              </a:rPr>
              <a:t> je </a:t>
            </a:r>
            <a:r>
              <a:rPr lang="en-US" sz="2800" dirty="0" err="1" smtClean="0">
                <a:latin typeface="Helvetica"/>
                <a:cs typeface="Helvetica"/>
              </a:rPr>
              <a:t>končna</a:t>
            </a:r>
            <a:r>
              <a:rPr lang="en-US" sz="2800" dirty="0" smtClean="0">
                <a:latin typeface="Helvetica"/>
                <a:cs typeface="Helvetica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827472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1958" y="1394675"/>
            <a:ext cx="65789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Helvetica"/>
                <a:cs typeface="Helvetica"/>
              </a:rPr>
              <a:t>R</a:t>
            </a:r>
            <a:r>
              <a:rPr lang="en-US" sz="3600" b="1" dirty="0" err="1" smtClean="0">
                <a:latin typeface="Helvetica"/>
                <a:cs typeface="Helvetica"/>
              </a:rPr>
              <a:t>azumevanje</a:t>
            </a:r>
            <a:r>
              <a:rPr lang="en-US" sz="3600" b="1" dirty="0" smtClean="0">
                <a:latin typeface="Helvetica"/>
                <a:cs typeface="Helvetica"/>
              </a:rPr>
              <a:t> </a:t>
            </a:r>
            <a:r>
              <a:rPr lang="en-US" sz="3600" b="1" dirty="0" err="1">
                <a:latin typeface="Helvetica"/>
                <a:cs typeface="Helvetica"/>
              </a:rPr>
              <a:t>vektorjev</a:t>
            </a:r>
            <a:r>
              <a:rPr lang="en-US" sz="3600" b="1" dirty="0">
                <a:latin typeface="Helvetica"/>
                <a:cs typeface="Helvetica"/>
              </a:rPr>
              <a:t> v </a:t>
            </a:r>
            <a:r>
              <a:rPr lang="en-US" sz="3600" b="1" dirty="0" err="1">
                <a:latin typeface="Helvetica"/>
                <a:cs typeface="Helvetica"/>
              </a:rPr>
              <a:t>tehnologiji</a:t>
            </a:r>
            <a:r>
              <a:rPr lang="en-US" sz="3600" b="1" dirty="0">
                <a:latin typeface="Helvetica"/>
                <a:cs typeface="Helvetica"/>
              </a:rPr>
              <a:t> </a:t>
            </a:r>
            <a:r>
              <a:rPr lang="en-US" sz="3600" b="1" dirty="0" smtClean="0">
                <a:latin typeface="Helvetica"/>
                <a:cs typeface="Helvetica"/>
              </a:rPr>
              <a:t>DNA</a:t>
            </a:r>
            <a:endParaRPr lang="en-US" sz="3600" b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202463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3382" y="136128"/>
            <a:ext cx="72543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b="1" dirty="0" smtClean="0">
                <a:latin typeface="Helvetica"/>
                <a:cs typeface="Helvetica"/>
              </a:rPr>
              <a:t>KAJ JE VEKTOR?</a:t>
            </a:r>
          </a:p>
          <a:p>
            <a:endParaRPr lang="en-US" altLang="en-US" sz="3200" b="1" dirty="0" smtClean="0">
              <a:latin typeface="Helvetica"/>
              <a:cs typeface="Helvetica"/>
            </a:endParaRPr>
          </a:p>
          <a:p>
            <a:endParaRPr lang="en-US" altLang="en-US" sz="3200" b="1" dirty="0" smtClean="0">
              <a:latin typeface="Helvetica"/>
              <a:cs typeface="Helvetic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3862" y="2754292"/>
            <a:ext cx="80126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 err="1" smtClean="0">
                <a:latin typeface="Helvetica"/>
                <a:cs typeface="Helvetica"/>
              </a:rPr>
              <a:t>Klonirni</a:t>
            </a:r>
            <a:r>
              <a:rPr lang="en-US" altLang="en-US" sz="2400" dirty="0" smtClean="0">
                <a:latin typeface="Helvetica"/>
                <a:cs typeface="Helvetica"/>
              </a:rPr>
              <a:t> </a:t>
            </a:r>
            <a:r>
              <a:rPr lang="en-US" altLang="en-US" sz="2400" dirty="0" err="1" smtClean="0">
                <a:latin typeface="Helvetica"/>
                <a:cs typeface="Helvetica"/>
              </a:rPr>
              <a:t>vektor</a:t>
            </a:r>
            <a:r>
              <a:rPr lang="en-US" altLang="en-US" sz="2400" dirty="0" smtClean="0">
                <a:latin typeface="Helvetica"/>
                <a:cs typeface="Helvetica"/>
              </a:rPr>
              <a:t>:  </a:t>
            </a:r>
            <a:r>
              <a:rPr lang="en-US" altLang="en-US" sz="2400" dirty="0" err="1" smtClean="0">
                <a:latin typeface="Helvetica"/>
                <a:cs typeface="Helvetica"/>
              </a:rPr>
              <a:t>vektor</a:t>
            </a:r>
            <a:r>
              <a:rPr lang="en-US" altLang="en-US" sz="2400" dirty="0" smtClean="0">
                <a:latin typeface="Helvetica"/>
                <a:cs typeface="Helvetica"/>
              </a:rPr>
              <a:t>, </a:t>
            </a:r>
            <a:r>
              <a:rPr lang="en-US" altLang="en-US" sz="2400" dirty="0" err="1" smtClean="0">
                <a:latin typeface="Helvetica"/>
                <a:cs typeface="Helvetica"/>
              </a:rPr>
              <a:t>ki</a:t>
            </a:r>
            <a:r>
              <a:rPr lang="en-US" altLang="en-US" sz="2400" dirty="0" smtClean="0">
                <a:latin typeface="Helvetica"/>
                <a:cs typeface="Helvetica"/>
              </a:rPr>
              <a:t> se </a:t>
            </a:r>
          </a:p>
          <a:p>
            <a:r>
              <a:rPr lang="en-US" altLang="en-US" sz="2400" dirty="0" err="1" smtClean="0">
                <a:latin typeface="Helvetica"/>
                <a:cs typeface="Helvetica"/>
              </a:rPr>
              <a:t>uporablja</a:t>
            </a:r>
            <a:r>
              <a:rPr lang="en-US" altLang="en-US" sz="2400" dirty="0" smtClean="0">
                <a:latin typeface="Helvetica"/>
                <a:cs typeface="Helvetica"/>
              </a:rPr>
              <a:t> </a:t>
            </a:r>
            <a:r>
              <a:rPr lang="en-US" altLang="en-US" sz="2400" dirty="0" err="1" smtClean="0">
                <a:latin typeface="Helvetica"/>
                <a:cs typeface="Helvetica"/>
              </a:rPr>
              <a:t>za</a:t>
            </a:r>
            <a:r>
              <a:rPr lang="en-US" altLang="en-US" sz="2400" dirty="0" smtClean="0">
                <a:latin typeface="Helvetica"/>
                <a:cs typeface="Helvetica"/>
              </a:rPr>
              <a:t> </a:t>
            </a:r>
            <a:r>
              <a:rPr lang="en-US" altLang="en-US" sz="2400" dirty="0" err="1" smtClean="0">
                <a:latin typeface="Helvetica"/>
                <a:cs typeface="Helvetica"/>
              </a:rPr>
              <a:t>reprodukcijo</a:t>
            </a:r>
            <a:endParaRPr lang="en-US" altLang="en-US" sz="2400" dirty="0" smtClean="0">
              <a:latin typeface="Helvetica"/>
              <a:cs typeface="Helvetica"/>
            </a:endParaRPr>
          </a:p>
          <a:p>
            <a:r>
              <a:rPr lang="en-US" altLang="en-US" sz="2400" dirty="0" smtClean="0">
                <a:latin typeface="Helvetica"/>
                <a:cs typeface="Helvetica"/>
              </a:rPr>
              <a:t>DNA </a:t>
            </a:r>
            <a:r>
              <a:rPr lang="en-US" altLang="en-US" sz="2400" dirty="0" err="1" smtClean="0">
                <a:latin typeface="Helvetica"/>
                <a:cs typeface="Helvetica"/>
              </a:rPr>
              <a:t>fragmentov</a:t>
            </a:r>
            <a:endParaRPr lang="en-US" altLang="en-US" sz="2400" dirty="0" smtClean="0">
              <a:latin typeface="Helvetica"/>
              <a:cs typeface="Helvetica"/>
            </a:endParaRPr>
          </a:p>
          <a:p>
            <a:endParaRPr lang="en-US" altLang="en-US" sz="2400" dirty="0">
              <a:latin typeface="Helvetica"/>
              <a:cs typeface="Helvetica"/>
            </a:endParaRPr>
          </a:p>
          <a:p>
            <a:r>
              <a:rPr lang="en-US" altLang="en-US" sz="2400" dirty="0" err="1" smtClean="0">
                <a:latin typeface="Helvetica"/>
                <a:cs typeface="Helvetica"/>
              </a:rPr>
              <a:t>Ekspresijski</a:t>
            </a:r>
            <a:r>
              <a:rPr lang="en-US" altLang="en-US" sz="2400" dirty="0" smtClean="0">
                <a:latin typeface="Helvetica"/>
                <a:cs typeface="Helvetica"/>
              </a:rPr>
              <a:t> </a:t>
            </a:r>
            <a:r>
              <a:rPr lang="en-US" altLang="en-US" sz="2400" dirty="0" err="1" smtClean="0">
                <a:latin typeface="Helvetica"/>
                <a:cs typeface="Helvetica"/>
              </a:rPr>
              <a:t>vektor</a:t>
            </a:r>
            <a:r>
              <a:rPr lang="en-US" altLang="en-US" sz="2400" dirty="0" smtClean="0">
                <a:latin typeface="Helvetica"/>
                <a:cs typeface="Helvetica"/>
              </a:rPr>
              <a:t>: </a:t>
            </a:r>
            <a:r>
              <a:rPr lang="en-US" altLang="en-US" sz="2400" dirty="0" err="1" smtClean="0">
                <a:latin typeface="Helvetica"/>
                <a:cs typeface="Helvetica"/>
              </a:rPr>
              <a:t>vektor</a:t>
            </a:r>
            <a:r>
              <a:rPr lang="en-US" altLang="en-US" sz="2400" dirty="0" smtClean="0">
                <a:latin typeface="Helvetica"/>
                <a:cs typeface="Helvetica"/>
              </a:rPr>
              <a:t>, </a:t>
            </a:r>
            <a:r>
              <a:rPr lang="en-US" altLang="en-US" sz="2400" dirty="0" err="1" smtClean="0">
                <a:latin typeface="Helvetica"/>
                <a:cs typeface="Helvetica"/>
              </a:rPr>
              <a:t>ki</a:t>
            </a:r>
            <a:r>
              <a:rPr lang="en-US" altLang="en-US" sz="2400" dirty="0" smtClean="0">
                <a:latin typeface="Helvetica"/>
                <a:cs typeface="Helvetica"/>
              </a:rPr>
              <a:t> se </a:t>
            </a:r>
          </a:p>
          <a:p>
            <a:r>
              <a:rPr lang="en-US" altLang="en-US" sz="2400" dirty="0" err="1" smtClean="0">
                <a:latin typeface="Helvetica"/>
                <a:cs typeface="Helvetica"/>
              </a:rPr>
              <a:t>uporablja</a:t>
            </a:r>
            <a:r>
              <a:rPr lang="en-US" altLang="en-US" sz="2400" dirty="0" smtClean="0">
                <a:latin typeface="Helvetica"/>
                <a:cs typeface="Helvetica"/>
              </a:rPr>
              <a:t> </a:t>
            </a:r>
            <a:r>
              <a:rPr lang="en-US" altLang="en-US" sz="2400" dirty="0" err="1" smtClean="0">
                <a:latin typeface="Helvetica"/>
                <a:cs typeface="Helvetica"/>
              </a:rPr>
              <a:t>za</a:t>
            </a:r>
            <a:r>
              <a:rPr lang="en-US" altLang="en-US" sz="2400" dirty="0" smtClean="0">
                <a:latin typeface="Helvetica"/>
                <a:cs typeface="Helvetica"/>
              </a:rPr>
              <a:t> </a:t>
            </a:r>
            <a:r>
              <a:rPr lang="en-US" altLang="en-US" sz="2400" dirty="0" err="1" smtClean="0">
                <a:latin typeface="Helvetica"/>
                <a:cs typeface="Helvetica"/>
              </a:rPr>
              <a:t>izražanje</a:t>
            </a:r>
            <a:r>
              <a:rPr lang="en-US" altLang="en-US" sz="2400" dirty="0" smtClean="0">
                <a:latin typeface="Helvetica"/>
                <a:cs typeface="Helvetica"/>
              </a:rPr>
              <a:t> </a:t>
            </a:r>
          </a:p>
          <a:p>
            <a:r>
              <a:rPr lang="en-US" altLang="en-US" sz="2400" dirty="0" err="1" smtClean="0">
                <a:latin typeface="Helvetica"/>
                <a:cs typeface="Helvetica"/>
              </a:rPr>
              <a:t>izbranega</a:t>
            </a:r>
            <a:r>
              <a:rPr lang="en-US" altLang="en-US" sz="2400" dirty="0" smtClean="0">
                <a:latin typeface="Helvetica"/>
                <a:cs typeface="Helvetica"/>
              </a:rPr>
              <a:t> </a:t>
            </a:r>
            <a:r>
              <a:rPr lang="en-US" altLang="en-US" sz="2400" dirty="0" err="1" smtClean="0">
                <a:latin typeface="Helvetica"/>
                <a:cs typeface="Helvetica"/>
              </a:rPr>
              <a:t>gena</a:t>
            </a:r>
            <a:r>
              <a:rPr lang="en-US" altLang="en-US" sz="2400" dirty="0">
                <a:latin typeface="Helvetica"/>
                <a:cs typeface="Helvetica"/>
              </a:rPr>
              <a:t> </a:t>
            </a:r>
            <a:r>
              <a:rPr lang="en-US" altLang="en-US" sz="2400" dirty="0" smtClean="0">
                <a:latin typeface="Helvetica"/>
                <a:cs typeface="Helvetica"/>
              </a:rPr>
              <a:t>- </a:t>
            </a:r>
            <a:r>
              <a:rPr lang="en-US" altLang="en-US" sz="2400" dirty="0" err="1" smtClean="0">
                <a:latin typeface="Helvetica"/>
                <a:cs typeface="Helvetica"/>
              </a:rPr>
              <a:t>zanima</a:t>
            </a:r>
            <a:r>
              <a:rPr lang="en-US" altLang="en-US" sz="2400" dirty="0" smtClean="0">
                <a:latin typeface="Helvetica"/>
                <a:cs typeface="Helvetica"/>
              </a:rPr>
              <a:t> </a:t>
            </a:r>
            <a:r>
              <a:rPr lang="en-US" altLang="en-US" sz="2400" dirty="0" err="1" smtClean="0">
                <a:latin typeface="Helvetica"/>
                <a:cs typeface="Helvetica"/>
              </a:rPr>
              <a:t>nas</a:t>
            </a:r>
            <a:endParaRPr lang="en-US" altLang="en-US" sz="2400" dirty="0" smtClean="0">
              <a:latin typeface="Helvetica"/>
              <a:cs typeface="Helvetica"/>
            </a:endParaRPr>
          </a:p>
          <a:p>
            <a:r>
              <a:rPr lang="en-US" altLang="en-US" sz="2400" dirty="0" err="1" smtClean="0">
                <a:latin typeface="Helvetica"/>
                <a:cs typeface="Helvetica"/>
              </a:rPr>
              <a:t>produkt</a:t>
            </a:r>
            <a:r>
              <a:rPr lang="en-US" altLang="en-US" sz="2400" dirty="0" smtClean="0">
                <a:latin typeface="Helvetica"/>
                <a:cs typeface="Helvetica"/>
              </a:rPr>
              <a:t> </a:t>
            </a:r>
            <a:r>
              <a:rPr lang="en-US" altLang="en-US" sz="2400" dirty="0" err="1" smtClean="0">
                <a:latin typeface="Helvetica"/>
                <a:cs typeface="Helvetica"/>
              </a:rPr>
              <a:t>gena</a:t>
            </a:r>
            <a:r>
              <a:rPr lang="en-US" altLang="en-US" sz="2400" dirty="0">
                <a:latin typeface="Helvetica"/>
                <a:cs typeface="Helvetica"/>
              </a:rPr>
              <a:t> </a:t>
            </a:r>
            <a:r>
              <a:rPr lang="en-US" altLang="en-US" sz="2400" dirty="0" smtClean="0">
                <a:latin typeface="Helvetica"/>
                <a:cs typeface="Helvetica"/>
              </a:rPr>
              <a:t>(protein)</a:t>
            </a:r>
          </a:p>
        </p:txBody>
      </p:sp>
      <p:pic>
        <p:nvPicPr>
          <p:cNvPr id="6" name="Picture 6" descr="C:\My Documents\Cathy\TIP2\pBR3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05"/>
          <a:stretch/>
        </p:blipFill>
        <p:spPr bwMode="auto">
          <a:xfrm>
            <a:off x="5007363" y="2345218"/>
            <a:ext cx="3292475" cy="313615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87150" y="919334"/>
            <a:ext cx="80126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 err="1">
                <a:latin typeface="Helvetica"/>
                <a:cs typeface="Helvetica"/>
              </a:rPr>
              <a:t>V</a:t>
            </a:r>
            <a:r>
              <a:rPr lang="en-US" altLang="en-US" sz="2400" dirty="0" err="1" smtClean="0">
                <a:latin typeface="Helvetica"/>
                <a:cs typeface="Helvetica"/>
              </a:rPr>
              <a:t>ektor</a:t>
            </a:r>
            <a:r>
              <a:rPr lang="en-US" altLang="en-US" sz="2400" dirty="0" smtClean="0">
                <a:latin typeface="Helvetica"/>
                <a:cs typeface="Helvetica"/>
              </a:rPr>
              <a:t> je </a:t>
            </a:r>
            <a:r>
              <a:rPr lang="en-US" altLang="en-US" sz="2400" dirty="0" err="1" smtClean="0">
                <a:latin typeface="Helvetica"/>
                <a:cs typeface="Helvetica"/>
              </a:rPr>
              <a:t>molekula</a:t>
            </a:r>
            <a:r>
              <a:rPr lang="en-US" altLang="en-US" sz="2400" dirty="0" smtClean="0">
                <a:latin typeface="Helvetica"/>
                <a:cs typeface="Helvetica"/>
              </a:rPr>
              <a:t> DNA, s </a:t>
            </a:r>
            <a:r>
              <a:rPr lang="en-US" altLang="en-US" sz="2400" dirty="0" err="1" smtClean="0">
                <a:latin typeface="Helvetica"/>
                <a:cs typeface="Helvetica"/>
              </a:rPr>
              <a:t>katero</a:t>
            </a:r>
            <a:r>
              <a:rPr lang="en-US" altLang="en-US" sz="2400" dirty="0" smtClean="0">
                <a:latin typeface="Helvetica"/>
                <a:cs typeface="Helvetica"/>
              </a:rPr>
              <a:t> </a:t>
            </a:r>
            <a:r>
              <a:rPr lang="en-US" altLang="en-US" sz="2400" dirty="0" err="1" smtClean="0">
                <a:latin typeface="Helvetica"/>
                <a:cs typeface="Helvetica"/>
              </a:rPr>
              <a:t>prenesemo</a:t>
            </a:r>
            <a:r>
              <a:rPr lang="en-US" altLang="en-US" sz="2400" dirty="0" smtClean="0">
                <a:latin typeface="Helvetica"/>
                <a:cs typeface="Helvetica"/>
              </a:rPr>
              <a:t> fragment </a:t>
            </a:r>
            <a:r>
              <a:rPr lang="en-US" altLang="en-US" sz="2400" dirty="0" err="1" smtClean="0">
                <a:latin typeface="Helvetica"/>
                <a:cs typeface="Helvetica"/>
              </a:rPr>
              <a:t>tuje</a:t>
            </a:r>
            <a:r>
              <a:rPr lang="en-US" altLang="en-US" sz="2400" dirty="0" smtClean="0">
                <a:latin typeface="Helvetica"/>
                <a:cs typeface="Helvetica"/>
              </a:rPr>
              <a:t> DNA v </a:t>
            </a:r>
            <a:r>
              <a:rPr lang="en-US" altLang="en-US" sz="2400" dirty="0" err="1" smtClean="0">
                <a:latin typeface="Helvetica"/>
                <a:cs typeface="Helvetica"/>
              </a:rPr>
              <a:t>gostiteljsko</a:t>
            </a:r>
            <a:r>
              <a:rPr lang="en-US" altLang="en-US" sz="2400" dirty="0" smtClean="0">
                <a:latin typeface="Helvetica"/>
                <a:cs typeface="Helvetica"/>
              </a:rPr>
              <a:t> </a:t>
            </a:r>
            <a:r>
              <a:rPr lang="en-US" altLang="en-US" sz="2400" dirty="0" err="1" smtClean="0">
                <a:latin typeface="Helvetica"/>
                <a:cs typeface="Helvetica"/>
              </a:rPr>
              <a:t>celico</a:t>
            </a:r>
            <a:r>
              <a:rPr lang="en-US" altLang="en-US" sz="2400" dirty="0" smtClean="0">
                <a:latin typeface="Helvetica"/>
                <a:cs typeface="Helvetica"/>
              </a:rPr>
              <a:t>. </a:t>
            </a:r>
            <a:r>
              <a:rPr lang="en-US" altLang="en-US" sz="2400" dirty="0">
                <a:latin typeface="Helvetica"/>
                <a:cs typeface="Helvetica"/>
              </a:rPr>
              <a:t>V</a:t>
            </a:r>
            <a:r>
              <a:rPr lang="en-US" altLang="en-US" sz="2400" dirty="0" smtClean="0">
                <a:latin typeface="Helvetica"/>
                <a:cs typeface="Helvetica"/>
              </a:rPr>
              <a:t> </a:t>
            </a:r>
            <a:r>
              <a:rPr lang="en-US" altLang="en-US" sz="2400" dirty="0" err="1" smtClean="0">
                <a:latin typeface="Helvetica"/>
                <a:cs typeface="Helvetica"/>
              </a:rPr>
              <a:t>gostiteljski</a:t>
            </a:r>
            <a:r>
              <a:rPr lang="en-US" altLang="en-US" sz="2400" dirty="0" smtClean="0">
                <a:latin typeface="Helvetica"/>
                <a:cs typeface="Helvetica"/>
              </a:rPr>
              <a:t> </a:t>
            </a:r>
            <a:r>
              <a:rPr lang="en-US" altLang="en-US" sz="2400" dirty="0" err="1" smtClean="0">
                <a:latin typeface="Helvetica"/>
                <a:cs typeface="Helvetica"/>
              </a:rPr>
              <a:t>celici</a:t>
            </a:r>
            <a:r>
              <a:rPr lang="en-US" altLang="en-US" sz="2400" dirty="0" smtClean="0">
                <a:latin typeface="Helvetica"/>
                <a:cs typeface="Helvetica"/>
              </a:rPr>
              <a:t> </a:t>
            </a:r>
            <a:r>
              <a:rPr lang="en-US" altLang="en-US" sz="2400" dirty="0" err="1" smtClean="0">
                <a:latin typeface="Helvetica"/>
                <a:cs typeface="Helvetica"/>
              </a:rPr>
              <a:t>proizvede</a:t>
            </a:r>
            <a:r>
              <a:rPr lang="en-US" altLang="en-US" sz="2400" dirty="0" smtClean="0">
                <a:latin typeface="Helvetica"/>
                <a:cs typeface="Helvetica"/>
              </a:rPr>
              <a:t> </a:t>
            </a:r>
            <a:r>
              <a:rPr lang="en-US" altLang="en-US" sz="2400" dirty="0" err="1" smtClean="0">
                <a:latin typeface="Helvetica"/>
                <a:cs typeface="Helvetica"/>
              </a:rPr>
              <a:t>mnogo</a:t>
            </a:r>
            <a:r>
              <a:rPr lang="en-US" altLang="en-US" sz="2400" dirty="0" smtClean="0">
                <a:latin typeface="Helvetica"/>
                <a:cs typeface="Helvetica"/>
              </a:rPr>
              <a:t> </a:t>
            </a:r>
            <a:r>
              <a:rPr lang="en-US" altLang="en-US" sz="2400" dirty="0" err="1" smtClean="0">
                <a:latin typeface="Helvetica"/>
                <a:cs typeface="Helvetica"/>
              </a:rPr>
              <a:t>lastnih</a:t>
            </a:r>
            <a:r>
              <a:rPr lang="en-US" altLang="en-US" sz="2400" dirty="0" smtClean="0">
                <a:latin typeface="Helvetica"/>
                <a:cs typeface="Helvetica"/>
              </a:rPr>
              <a:t> </a:t>
            </a:r>
            <a:r>
              <a:rPr lang="en-US" altLang="en-US" sz="2400" dirty="0" err="1" smtClean="0">
                <a:latin typeface="Helvetica"/>
                <a:cs typeface="Helvetica"/>
              </a:rPr>
              <a:t>kopij</a:t>
            </a:r>
            <a:r>
              <a:rPr lang="en-US" altLang="en-US" sz="2400" dirty="0" smtClean="0">
                <a:latin typeface="Helvetica"/>
                <a:cs typeface="Helvetica"/>
              </a:rPr>
              <a:t> in </a:t>
            </a:r>
            <a:r>
              <a:rPr lang="en-US" altLang="en-US" sz="2400" dirty="0" err="1" smtClean="0">
                <a:latin typeface="Helvetica"/>
                <a:cs typeface="Helvetica"/>
              </a:rPr>
              <a:t>kopij</a:t>
            </a:r>
            <a:r>
              <a:rPr lang="en-US" altLang="en-US" sz="2400" dirty="0" smtClean="0">
                <a:latin typeface="Helvetica"/>
                <a:cs typeface="Helvetica"/>
              </a:rPr>
              <a:t> </a:t>
            </a:r>
            <a:r>
              <a:rPr lang="en-US" altLang="en-US" sz="2400" dirty="0" err="1" smtClean="0">
                <a:latin typeface="Helvetica"/>
                <a:cs typeface="Helvetica"/>
              </a:rPr>
              <a:t>tuje</a:t>
            </a:r>
            <a:r>
              <a:rPr lang="en-US" altLang="en-US" sz="2400" dirty="0" smtClean="0">
                <a:latin typeface="Helvetica"/>
                <a:cs typeface="Helvetica"/>
              </a:rPr>
              <a:t> </a:t>
            </a:r>
            <a:r>
              <a:rPr lang="en-US" altLang="en-US" sz="2400" dirty="0" err="1" smtClean="0">
                <a:latin typeface="Helvetica"/>
                <a:cs typeface="Helvetica"/>
              </a:rPr>
              <a:t>vstavljene</a:t>
            </a:r>
            <a:r>
              <a:rPr lang="en-US" altLang="en-US" sz="2400" dirty="0" smtClean="0">
                <a:latin typeface="Helvetica"/>
                <a:cs typeface="Helvetica"/>
              </a:rPr>
              <a:t> DNA.</a:t>
            </a:r>
            <a:endParaRPr lang="en-US" altLang="en-US" sz="2400" b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792231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3059" y="609413"/>
            <a:ext cx="7366000" cy="6370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en-US" sz="2400" dirty="0">
              <a:latin typeface="Helvetica"/>
              <a:cs typeface="Helvetica"/>
            </a:endParaRPr>
          </a:p>
          <a:p>
            <a:pPr marL="342900" indent="-342900">
              <a:buFont typeface="Arial"/>
              <a:buChar char="•"/>
            </a:pPr>
            <a:r>
              <a:rPr lang="en-US" altLang="en-US" sz="2400" dirty="0" err="1" smtClean="0">
                <a:latin typeface="Helvetica"/>
                <a:cs typeface="Helvetica"/>
              </a:rPr>
              <a:t>Izolacija</a:t>
            </a:r>
            <a:r>
              <a:rPr lang="en-US" altLang="en-US" sz="2400" dirty="0" smtClean="0">
                <a:latin typeface="Helvetica"/>
                <a:cs typeface="Helvetica"/>
              </a:rPr>
              <a:t> </a:t>
            </a:r>
            <a:r>
              <a:rPr lang="en-US" altLang="en-US" sz="2400" dirty="0" err="1" smtClean="0">
                <a:latin typeface="Helvetica"/>
                <a:cs typeface="Helvetica"/>
              </a:rPr>
              <a:t>našega</a:t>
            </a:r>
            <a:r>
              <a:rPr lang="en-US" altLang="en-US" sz="2400" dirty="0" smtClean="0">
                <a:latin typeface="Helvetica"/>
                <a:cs typeface="Helvetica"/>
              </a:rPr>
              <a:t> </a:t>
            </a:r>
            <a:r>
              <a:rPr lang="en-US" altLang="en-US" sz="2400" dirty="0" err="1" smtClean="0">
                <a:latin typeface="Helvetica"/>
                <a:cs typeface="Helvetica"/>
              </a:rPr>
              <a:t>gena</a:t>
            </a:r>
            <a:endParaRPr lang="en-US" altLang="en-US" sz="2400" dirty="0" smtClean="0">
              <a:latin typeface="Helvetica"/>
              <a:cs typeface="Helvetica"/>
            </a:endParaRPr>
          </a:p>
          <a:p>
            <a:pPr marL="342900" indent="-342900">
              <a:lnSpc>
                <a:spcPct val="50000"/>
              </a:lnSpc>
              <a:buFont typeface="Arial"/>
              <a:buChar char="•"/>
            </a:pPr>
            <a:endParaRPr lang="en-US" altLang="en-US" sz="2400" dirty="0" smtClean="0">
              <a:latin typeface="Helvetica"/>
              <a:cs typeface="Helvetica"/>
            </a:endParaRPr>
          </a:p>
          <a:p>
            <a:pPr marL="342900" indent="-342900">
              <a:buFont typeface="Arial"/>
              <a:buChar char="•"/>
            </a:pPr>
            <a:r>
              <a:rPr lang="en-US" altLang="en-US" sz="2400" dirty="0" err="1" smtClean="0">
                <a:latin typeface="Helvetica"/>
                <a:cs typeface="Helvetica"/>
              </a:rPr>
              <a:t>Insercija</a:t>
            </a:r>
            <a:r>
              <a:rPr lang="en-US" altLang="en-US" sz="2400" dirty="0" smtClean="0">
                <a:latin typeface="Helvetica"/>
                <a:cs typeface="Helvetica"/>
              </a:rPr>
              <a:t> </a:t>
            </a:r>
            <a:r>
              <a:rPr lang="en-US" altLang="en-US" sz="2400" dirty="0" err="1" smtClean="0">
                <a:latin typeface="Helvetica"/>
                <a:cs typeface="Helvetica"/>
              </a:rPr>
              <a:t>gena</a:t>
            </a:r>
            <a:r>
              <a:rPr lang="en-US" altLang="en-US" sz="2400" dirty="0" smtClean="0">
                <a:latin typeface="Helvetica"/>
                <a:cs typeface="Helvetica"/>
              </a:rPr>
              <a:t> v </a:t>
            </a:r>
            <a:r>
              <a:rPr lang="en-US" altLang="en-US" sz="2400" dirty="0" err="1" smtClean="0">
                <a:latin typeface="Helvetica"/>
                <a:cs typeface="Helvetica"/>
              </a:rPr>
              <a:t>vektor</a:t>
            </a:r>
            <a:r>
              <a:rPr lang="en-US" altLang="en-US" sz="2400" dirty="0" smtClean="0">
                <a:latin typeface="Helvetica"/>
                <a:cs typeface="Helvetica"/>
              </a:rPr>
              <a:t> (</a:t>
            </a:r>
            <a:r>
              <a:rPr lang="en-US" altLang="en-US" sz="2400" dirty="0" err="1" smtClean="0">
                <a:latin typeface="Helvetica"/>
                <a:cs typeface="Helvetica"/>
              </a:rPr>
              <a:t>najpogosteje</a:t>
            </a:r>
            <a:r>
              <a:rPr lang="en-US" altLang="en-US" sz="2400" dirty="0" smtClean="0">
                <a:latin typeface="Helvetica"/>
                <a:cs typeface="Helvetica"/>
              </a:rPr>
              <a:t> s </a:t>
            </a:r>
            <a:r>
              <a:rPr lang="en-US" altLang="en-US" sz="2400" dirty="0" err="1" smtClean="0">
                <a:latin typeface="Helvetica"/>
                <a:cs typeface="Helvetica"/>
              </a:rPr>
              <a:t>cepitvijo</a:t>
            </a:r>
            <a:r>
              <a:rPr lang="en-US" altLang="en-US" sz="2400" dirty="0" smtClean="0">
                <a:latin typeface="Helvetica"/>
                <a:cs typeface="Helvetica"/>
              </a:rPr>
              <a:t> z RE in </a:t>
            </a:r>
            <a:r>
              <a:rPr lang="en-US" altLang="en-US" sz="2400" dirty="0" err="1" smtClean="0">
                <a:latin typeface="Helvetica"/>
                <a:cs typeface="Helvetica"/>
              </a:rPr>
              <a:t>povezovanjem</a:t>
            </a:r>
            <a:r>
              <a:rPr lang="en-US" altLang="en-US" sz="2400" dirty="0" smtClean="0">
                <a:latin typeface="Helvetica"/>
                <a:cs typeface="Helvetica"/>
              </a:rPr>
              <a:t> z </a:t>
            </a:r>
            <a:r>
              <a:rPr lang="en-US" altLang="en-US" sz="2400" dirty="0" err="1" smtClean="0">
                <a:latin typeface="Helvetica"/>
                <a:cs typeface="Helvetica"/>
              </a:rPr>
              <a:t>encimom</a:t>
            </a:r>
            <a:r>
              <a:rPr lang="en-US" altLang="en-US" sz="2400" dirty="0" smtClean="0">
                <a:latin typeface="Helvetica"/>
                <a:cs typeface="Helvetica"/>
              </a:rPr>
              <a:t> </a:t>
            </a:r>
            <a:r>
              <a:rPr lang="en-US" altLang="en-US" sz="2400" dirty="0" err="1" smtClean="0">
                <a:latin typeface="Helvetica"/>
                <a:cs typeface="Helvetica"/>
              </a:rPr>
              <a:t>ligazo</a:t>
            </a:r>
            <a:r>
              <a:rPr lang="en-US" altLang="en-US" sz="2400" dirty="0" smtClean="0">
                <a:latin typeface="Helvetica"/>
                <a:cs typeface="Helvetica"/>
              </a:rPr>
              <a:t>)</a:t>
            </a:r>
          </a:p>
          <a:p>
            <a:pPr marL="342900" indent="-342900">
              <a:lnSpc>
                <a:spcPct val="50000"/>
              </a:lnSpc>
              <a:buFont typeface="Arial"/>
              <a:buChar char="•"/>
            </a:pPr>
            <a:endParaRPr lang="en-US" altLang="en-US" sz="2400" dirty="0" smtClean="0">
              <a:latin typeface="Helvetica"/>
              <a:cs typeface="Helvetica"/>
            </a:endParaRPr>
          </a:p>
          <a:p>
            <a:pPr marL="342900" indent="-342900">
              <a:buFont typeface="Arial"/>
              <a:buChar char="•"/>
            </a:pPr>
            <a:r>
              <a:rPr lang="en-US" altLang="en-US" sz="2400" dirty="0" err="1" smtClean="0">
                <a:latin typeface="Helvetica"/>
                <a:cs typeface="Helvetica"/>
              </a:rPr>
              <a:t>Prenos</a:t>
            </a:r>
            <a:r>
              <a:rPr lang="en-US" altLang="en-US" sz="2400" dirty="0" smtClean="0">
                <a:latin typeface="Helvetica"/>
                <a:cs typeface="Helvetica"/>
              </a:rPr>
              <a:t> </a:t>
            </a:r>
            <a:r>
              <a:rPr lang="en-US" altLang="en-US" sz="2400" dirty="0" err="1" smtClean="0">
                <a:latin typeface="Helvetica"/>
                <a:cs typeface="Helvetica"/>
              </a:rPr>
              <a:t>nastale</a:t>
            </a:r>
            <a:r>
              <a:rPr lang="en-US" altLang="en-US" sz="2400" dirty="0" smtClean="0">
                <a:latin typeface="Helvetica"/>
                <a:cs typeface="Helvetica"/>
              </a:rPr>
              <a:t> </a:t>
            </a:r>
            <a:r>
              <a:rPr lang="en-US" altLang="en-US" sz="2400" dirty="0" err="1" smtClean="0">
                <a:latin typeface="Helvetica"/>
                <a:cs typeface="Helvetica"/>
              </a:rPr>
              <a:t>rekombinantne</a:t>
            </a:r>
            <a:r>
              <a:rPr lang="en-US" altLang="en-US" sz="2400" dirty="0" smtClean="0">
                <a:latin typeface="Helvetica"/>
                <a:cs typeface="Helvetica"/>
              </a:rPr>
              <a:t> DNA v </a:t>
            </a:r>
            <a:r>
              <a:rPr lang="en-US" altLang="en-US" sz="2400" dirty="0" err="1" smtClean="0">
                <a:latin typeface="Helvetica"/>
                <a:cs typeface="Helvetica"/>
              </a:rPr>
              <a:t>gostiteljsko</a:t>
            </a:r>
            <a:r>
              <a:rPr lang="en-US" altLang="en-US" sz="2400" dirty="0" smtClean="0">
                <a:latin typeface="Helvetica"/>
                <a:cs typeface="Helvetica"/>
              </a:rPr>
              <a:t> </a:t>
            </a:r>
            <a:r>
              <a:rPr lang="en-US" altLang="en-US" sz="2400" dirty="0" err="1" smtClean="0">
                <a:latin typeface="Helvetica"/>
                <a:cs typeface="Helvetica"/>
              </a:rPr>
              <a:t>celico</a:t>
            </a:r>
            <a:r>
              <a:rPr lang="en-US" altLang="en-US" sz="2400" dirty="0" smtClean="0">
                <a:latin typeface="Helvetica"/>
                <a:cs typeface="Helvetica"/>
              </a:rPr>
              <a:t> (</a:t>
            </a:r>
            <a:r>
              <a:rPr lang="en-US" altLang="en-US" sz="2400" dirty="0" err="1" smtClean="0">
                <a:latin typeface="Helvetica"/>
                <a:cs typeface="Helvetica"/>
              </a:rPr>
              <a:t>bakterije</a:t>
            </a:r>
            <a:r>
              <a:rPr lang="en-US" altLang="en-US" sz="2400" dirty="0" smtClean="0">
                <a:latin typeface="Helvetica"/>
                <a:cs typeface="Helvetica"/>
              </a:rPr>
              <a:t> </a:t>
            </a:r>
            <a:r>
              <a:rPr lang="en-US" altLang="en-US" sz="2400" dirty="0" err="1" smtClean="0">
                <a:latin typeface="Helvetica"/>
                <a:cs typeface="Helvetica"/>
              </a:rPr>
              <a:t>ali</a:t>
            </a:r>
            <a:r>
              <a:rPr lang="en-US" altLang="en-US" sz="2400" dirty="0" smtClean="0">
                <a:latin typeface="Helvetica"/>
                <a:cs typeface="Helvetica"/>
              </a:rPr>
              <a:t> </a:t>
            </a:r>
            <a:r>
              <a:rPr lang="en-US" altLang="en-US" sz="2400" dirty="0" err="1" smtClean="0">
                <a:latin typeface="Helvetica"/>
                <a:cs typeface="Helvetica"/>
              </a:rPr>
              <a:t>kvasovke</a:t>
            </a:r>
            <a:r>
              <a:rPr lang="en-US" altLang="en-US" sz="2400" dirty="0" smtClean="0">
                <a:latin typeface="Helvetica"/>
                <a:cs typeface="Helvetica"/>
              </a:rPr>
              <a:t>)</a:t>
            </a:r>
          </a:p>
          <a:p>
            <a:pPr marL="342900" indent="-342900">
              <a:lnSpc>
                <a:spcPct val="50000"/>
              </a:lnSpc>
              <a:buFont typeface="Arial"/>
              <a:buChar char="•"/>
            </a:pPr>
            <a:endParaRPr lang="en-US" altLang="en-US" sz="2400" dirty="0" smtClean="0">
              <a:latin typeface="Helvetica"/>
              <a:cs typeface="Helvetica"/>
            </a:endParaRPr>
          </a:p>
          <a:p>
            <a:pPr marL="342900" indent="-342900">
              <a:buFont typeface="Arial"/>
              <a:buChar char="•"/>
            </a:pPr>
            <a:r>
              <a:rPr lang="en-US" altLang="en-US" sz="2400" dirty="0" err="1" smtClean="0">
                <a:latin typeface="Helvetica"/>
                <a:cs typeface="Helvetica"/>
              </a:rPr>
              <a:t>Selekcija</a:t>
            </a:r>
            <a:r>
              <a:rPr lang="en-US" altLang="en-US" sz="2400" dirty="0" smtClean="0">
                <a:latin typeface="Helvetica"/>
                <a:cs typeface="Helvetica"/>
              </a:rPr>
              <a:t> </a:t>
            </a:r>
            <a:r>
              <a:rPr lang="en-US" altLang="en-US" sz="2400" dirty="0" err="1" smtClean="0">
                <a:latin typeface="Helvetica"/>
                <a:cs typeface="Helvetica"/>
              </a:rPr>
              <a:t>celic</a:t>
            </a:r>
            <a:r>
              <a:rPr lang="en-US" altLang="en-US" sz="2400" dirty="0" smtClean="0">
                <a:latin typeface="Helvetica"/>
                <a:cs typeface="Helvetica"/>
              </a:rPr>
              <a:t>, </a:t>
            </a:r>
            <a:r>
              <a:rPr lang="en-US" altLang="en-US" sz="2400" dirty="0" err="1" smtClean="0">
                <a:latin typeface="Helvetica"/>
                <a:cs typeface="Helvetica"/>
              </a:rPr>
              <a:t>ki</a:t>
            </a:r>
            <a:r>
              <a:rPr lang="en-US" altLang="en-US" sz="2400" dirty="0" smtClean="0">
                <a:latin typeface="Helvetica"/>
                <a:cs typeface="Helvetica"/>
              </a:rPr>
              <a:t> so </a:t>
            </a:r>
            <a:r>
              <a:rPr lang="en-US" altLang="en-US" sz="2400" dirty="0" err="1" smtClean="0">
                <a:latin typeface="Helvetica"/>
                <a:cs typeface="Helvetica"/>
              </a:rPr>
              <a:t>sprejele</a:t>
            </a:r>
            <a:r>
              <a:rPr lang="en-US" altLang="en-US" sz="2400" dirty="0" smtClean="0">
                <a:latin typeface="Helvetica"/>
                <a:cs typeface="Helvetica"/>
              </a:rPr>
              <a:t> </a:t>
            </a:r>
            <a:r>
              <a:rPr lang="en-US" altLang="en-US" sz="2400" dirty="0" err="1" smtClean="0">
                <a:latin typeface="Helvetica"/>
                <a:cs typeface="Helvetica"/>
              </a:rPr>
              <a:t>konstrukt</a:t>
            </a:r>
            <a:r>
              <a:rPr lang="en-US" altLang="en-US" sz="2400" dirty="0" smtClean="0">
                <a:latin typeface="Helvetica"/>
                <a:cs typeface="Helvetica"/>
              </a:rPr>
              <a:t> (</a:t>
            </a:r>
            <a:r>
              <a:rPr lang="en-US" altLang="en-US" sz="2400" dirty="0" err="1" smtClean="0">
                <a:latin typeface="Helvetica"/>
                <a:cs typeface="Helvetica"/>
              </a:rPr>
              <a:t>selekcijski</a:t>
            </a:r>
            <a:r>
              <a:rPr lang="en-US" altLang="en-US" sz="2400" dirty="0" smtClean="0">
                <a:latin typeface="Helvetica"/>
                <a:cs typeface="Helvetica"/>
              </a:rPr>
              <a:t> </a:t>
            </a:r>
            <a:r>
              <a:rPr lang="en-US" altLang="en-US" sz="2400" dirty="0" err="1" smtClean="0">
                <a:latin typeface="Helvetica"/>
                <a:cs typeface="Helvetica"/>
              </a:rPr>
              <a:t>markerji</a:t>
            </a:r>
            <a:r>
              <a:rPr lang="en-US" altLang="en-US" sz="2400" dirty="0" smtClean="0">
                <a:latin typeface="Helvetica"/>
                <a:cs typeface="Helvetica"/>
              </a:rPr>
              <a:t>)</a:t>
            </a:r>
          </a:p>
          <a:p>
            <a:pPr marL="342900" indent="-342900">
              <a:lnSpc>
                <a:spcPct val="50000"/>
              </a:lnSpc>
              <a:buFont typeface="Arial"/>
              <a:buChar char="•"/>
            </a:pPr>
            <a:endParaRPr lang="en-US" altLang="en-US" sz="2400" dirty="0" smtClean="0">
              <a:latin typeface="Helvetica"/>
              <a:cs typeface="Helvetica"/>
            </a:endParaRPr>
          </a:p>
          <a:p>
            <a:pPr marL="342900" indent="-342900">
              <a:buFont typeface="Arial"/>
              <a:buChar char="•"/>
            </a:pPr>
            <a:r>
              <a:rPr lang="en-US" altLang="en-US" sz="2400" dirty="0" err="1" smtClean="0">
                <a:latin typeface="Helvetica"/>
                <a:cs typeface="Helvetica"/>
              </a:rPr>
              <a:t>Namnožitev</a:t>
            </a:r>
            <a:r>
              <a:rPr lang="en-US" altLang="en-US" sz="2400" dirty="0" smtClean="0">
                <a:latin typeface="Helvetica"/>
                <a:cs typeface="Helvetica"/>
              </a:rPr>
              <a:t> </a:t>
            </a:r>
            <a:r>
              <a:rPr lang="en-US" altLang="en-US" sz="2400" dirty="0" err="1" smtClean="0">
                <a:latin typeface="Helvetica"/>
                <a:cs typeface="Helvetica"/>
              </a:rPr>
              <a:t>konstrukta</a:t>
            </a:r>
            <a:r>
              <a:rPr lang="en-US" altLang="en-US" sz="2400" dirty="0" smtClean="0">
                <a:latin typeface="Helvetica"/>
                <a:cs typeface="Helvetica"/>
              </a:rPr>
              <a:t> v </a:t>
            </a:r>
            <a:r>
              <a:rPr lang="en-US" altLang="en-US" sz="2400" dirty="0" err="1" smtClean="0">
                <a:latin typeface="Helvetica"/>
                <a:cs typeface="Helvetica"/>
              </a:rPr>
              <a:t>celicah</a:t>
            </a:r>
            <a:endParaRPr lang="en-US" altLang="en-US" sz="2400" dirty="0" smtClean="0">
              <a:latin typeface="Helvetica"/>
              <a:cs typeface="Helvetica"/>
            </a:endParaRPr>
          </a:p>
          <a:p>
            <a:pPr marL="342900" indent="-342900">
              <a:lnSpc>
                <a:spcPct val="50000"/>
              </a:lnSpc>
              <a:buFont typeface="Arial"/>
              <a:buChar char="•"/>
            </a:pPr>
            <a:endParaRPr lang="en-US" altLang="en-US" sz="2400" dirty="0" smtClean="0">
              <a:latin typeface="Helvetica"/>
              <a:cs typeface="Helvetica"/>
            </a:endParaRPr>
          </a:p>
          <a:p>
            <a:pPr marL="342900" indent="-342900">
              <a:buFont typeface="Arial"/>
              <a:buChar char="•"/>
            </a:pPr>
            <a:r>
              <a:rPr lang="en-US" altLang="en-US" sz="2400" dirty="0" err="1" smtClean="0">
                <a:latin typeface="Helvetica"/>
                <a:cs typeface="Helvetica"/>
              </a:rPr>
              <a:t>Izolacija</a:t>
            </a:r>
            <a:r>
              <a:rPr lang="en-US" altLang="en-US" sz="2400" dirty="0" smtClean="0">
                <a:latin typeface="Helvetica"/>
                <a:cs typeface="Helvetica"/>
              </a:rPr>
              <a:t> </a:t>
            </a:r>
            <a:r>
              <a:rPr lang="en-US" altLang="en-US" sz="2400" dirty="0" err="1" smtClean="0">
                <a:latin typeface="Helvetica"/>
                <a:cs typeface="Helvetica"/>
              </a:rPr>
              <a:t>konstrukta</a:t>
            </a:r>
            <a:endParaRPr lang="en-US" altLang="en-US" sz="2400" dirty="0" smtClean="0">
              <a:latin typeface="Helvetica"/>
              <a:cs typeface="Helvetica"/>
            </a:endParaRPr>
          </a:p>
          <a:p>
            <a:pPr marL="342900" indent="-342900">
              <a:lnSpc>
                <a:spcPct val="50000"/>
              </a:lnSpc>
              <a:buFont typeface="Arial"/>
              <a:buChar char="•"/>
            </a:pPr>
            <a:endParaRPr lang="en-US" altLang="en-US" sz="2400" dirty="0">
              <a:latin typeface="Helvetica"/>
              <a:cs typeface="Helvetica"/>
            </a:endParaRPr>
          </a:p>
          <a:p>
            <a:pPr marL="342900" indent="-342900">
              <a:buFont typeface="Arial"/>
              <a:buChar char="•"/>
            </a:pPr>
            <a:r>
              <a:rPr lang="en-US" altLang="en-US" sz="2400" dirty="0" err="1" smtClean="0">
                <a:latin typeface="Helvetica"/>
                <a:cs typeface="Helvetica"/>
              </a:rPr>
              <a:t>Uporaba</a:t>
            </a:r>
            <a:r>
              <a:rPr lang="en-US" altLang="en-US" sz="2400" dirty="0" smtClean="0">
                <a:latin typeface="Helvetica"/>
                <a:cs typeface="Helvetica"/>
              </a:rPr>
              <a:t> </a:t>
            </a:r>
            <a:r>
              <a:rPr lang="en-US" altLang="en-US" sz="2400" dirty="0" err="1" smtClean="0">
                <a:latin typeface="Helvetica"/>
                <a:cs typeface="Helvetica"/>
              </a:rPr>
              <a:t>konstrukta</a:t>
            </a:r>
            <a:r>
              <a:rPr lang="en-US" altLang="en-US" sz="2400" dirty="0" smtClean="0">
                <a:latin typeface="Helvetica"/>
                <a:cs typeface="Helvetica"/>
              </a:rPr>
              <a:t> v </a:t>
            </a:r>
            <a:r>
              <a:rPr lang="en-US" altLang="en-US" sz="2400" dirty="0" err="1" smtClean="0">
                <a:latin typeface="Helvetica"/>
                <a:cs typeface="Helvetica"/>
              </a:rPr>
              <a:t>drugih</a:t>
            </a:r>
            <a:r>
              <a:rPr lang="en-US" altLang="en-US" sz="2400" dirty="0" smtClean="0">
                <a:latin typeface="Helvetica"/>
                <a:cs typeface="Helvetica"/>
              </a:rPr>
              <a:t> </a:t>
            </a:r>
            <a:r>
              <a:rPr lang="en-US" altLang="en-US" sz="2400" dirty="0" err="1" smtClean="0">
                <a:latin typeface="Helvetica"/>
                <a:cs typeface="Helvetica"/>
              </a:rPr>
              <a:t>celicah</a:t>
            </a:r>
            <a:endParaRPr lang="en-US" altLang="en-US" sz="2400" dirty="0">
              <a:latin typeface="Helvetica"/>
              <a:cs typeface="Helvetica"/>
            </a:endParaRPr>
          </a:p>
          <a:p>
            <a:endParaRPr lang="en-US" altLang="en-US" sz="2400" dirty="0" smtClean="0">
              <a:latin typeface="Helvetica"/>
              <a:cs typeface="Helvetica"/>
            </a:endParaRPr>
          </a:p>
          <a:p>
            <a:endParaRPr lang="en-US" altLang="en-US" sz="2400" dirty="0" smtClean="0">
              <a:latin typeface="Helvetica"/>
              <a:cs typeface="Helvetica"/>
            </a:endParaRPr>
          </a:p>
          <a:p>
            <a:endParaRPr lang="en-US" altLang="en-US" sz="2400" dirty="0">
              <a:latin typeface="Helvetica"/>
              <a:cs typeface="Helvetic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6539" y="301260"/>
            <a:ext cx="60899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err="1" smtClean="0">
                <a:latin typeface="Helvetica"/>
                <a:cs typeface="Helvetica"/>
              </a:rPr>
              <a:t>Koraki</a:t>
            </a:r>
            <a:r>
              <a:rPr lang="en-US" altLang="en-US" sz="2400" b="1" dirty="0" smtClean="0">
                <a:latin typeface="Helvetica"/>
                <a:cs typeface="Helvetica"/>
              </a:rPr>
              <a:t> v </a:t>
            </a:r>
            <a:r>
              <a:rPr lang="en-US" altLang="en-US" sz="2400" b="1" dirty="0" err="1" smtClean="0">
                <a:latin typeface="Helvetica"/>
                <a:cs typeface="Helvetica"/>
              </a:rPr>
              <a:t>rekombinantni</a:t>
            </a:r>
            <a:r>
              <a:rPr lang="en-US" altLang="en-US" sz="2400" b="1" dirty="0" smtClean="0">
                <a:latin typeface="Helvetica"/>
                <a:cs typeface="Helvetica"/>
              </a:rPr>
              <a:t> DNA </a:t>
            </a:r>
            <a:r>
              <a:rPr lang="en-US" altLang="en-US" sz="2400" b="1" dirty="0" err="1" smtClean="0">
                <a:latin typeface="Helvetica"/>
                <a:cs typeface="Helvetica"/>
              </a:rPr>
              <a:t>tehnologiji</a:t>
            </a:r>
            <a:r>
              <a:rPr lang="en-US" altLang="en-US" sz="2400" b="1" dirty="0" smtClean="0">
                <a:latin typeface="Helvetica"/>
                <a:cs typeface="Helvetica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715492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2150" y="903273"/>
            <a:ext cx="4572000" cy="56323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rabicPeriod"/>
            </a:pPr>
            <a:r>
              <a:rPr lang="en-US" altLang="en-US" sz="2400" b="1" dirty="0" err="1" smtClean="0">
                <a:latin typeface="Arial Unicode MS" charset="0"/>
                <a:cs typeface="Arial Unicode MS" charset="0"/>
              </a:rPr>
              <a:t>Sekvence</a:t>
            </a:r>
            <a:r>
              <a:rPr lang="en-US" altLang="en-US" sz="2400" b="1" dirty="0" smtClean="0">
                <a:latin typeface="Arial Unicode MS" charset="0"/>
                <a:cs typeface="Arial Unicode MS" charset="0"/>
              </a:rPr>
              <a:t>, </a:t>
            </a:r>
            <a:r>
              <a:rPr lang="en-US" altLang="en-US" sz="2400" b="1" dirty="0" err="1" smtClean="0">
                <a:latin typeface="Arial Unicode MS" charset="0"/>
                <a:cs typeface="Arial Unicode MS" charset="0"/>
              </a:rPr>
              <a:t>ki</a:t>
            </a:r>
            <a:r>
              <a:rPr lang="en-US" altLang="en-US" sz="2400" b="1" dirty="0" smtClean="0">
                <a:latin typeface="Arial Unicode MS" charset="0"/>
                <a:cs typeface="Arial Unicode MS" charset="0"/>
              </a:rPr>
              <a:t> </a:t>
            </a:r>
            <a:r>
              <a:rPr lang="en-US" altLang="en-US" sz="2400" b="1" dirty="0" err="1" smtClean="0">
                <a:latin typeface="Arial Unicode MS" charset="0"/>
                <a:cs typeface="Arial Unicode MS" charset="0"/>
              </a:rPr>
              <a:t>omogo</a:t>
            </a:r>
            <a:r>
              <a:rPr lang="en-US" altLang="en-US" sz="2400" dirty="0" err="1" smtClean="0">
                <a:latin typeface="Helvetica"/>
                <a:cs typeface="Helvetica"/>
              </a:rPr>
              <a:t>č</a:t>
            </a:r>
            <a:r>
              <a:rPr lang="en-US" altLang="en-US" sz="2400" b="1" dirty="0" err="1" smtClean="0">
                <a:latin typeface="Arial Unicode MS" charset="0"/>
                <a:cs typeface="Arial Unicode MS" charset="0"/>
              </a:rPr>
              <a:t>ajo</a:t>
            </a:r>
            <a:r>
              <a:rPr lang="en-US" altLang="en-US" sz="2400" b="1" dirty="0" smtClean="0">
                <a:latin typeface="Arial Unicode MS" charset="0"/>
                <a:cs typeface="Arial Unicode MS" charset="0"/>
              </a:rPr>
              <a:t> </a:t>
            </a:r>
            <a:r>
              <a:rPr lang="en-US" altLang="en-US" sz="2400" b="1" dirty="0" err="1" smtClean="0">
                <a:latin typeface="Arial Unicode MS" charset="0"/>
                <a:cs typeface="Arial Unicode MS" charset="0"/>
              </a:rPr>
              <a:t>propagacijo</a:t>
            </a:r>
            <a:r>
              <a:rPr lang="en-US" altLang="en-US" sz="2400" b="1" dirty="0" smtClean="0">
                <a:latin typeface="Arial Unicode MS" charset="0"/>
                <a:cs typeface="Arial Unicode MS" charset="0"/>
              </a:rPr>
              <a:t> </a:t>
            </a:r>
            <a:r>
              <a:rPr lang="en-US" altLang="en-US" sz="2400" b="1" dirty="0" err="1" smtClean="0">
                <a:latin typeface="Arial Unicode MS" charset="0"/>
                <a:cs typeface="Arial Unicode MS" charset="0"/>
              </a:rPr>
              <a:t>vektorja</a:t>
            </a:r>
            <a:r>
              <a:rPr lang="en-US" altLang="en-US" sz="2400" b="1" dirty="0" smtClean="0">
                <a:latin typeface="Arial Unicode MS" charset="0"/>
                <a:cs typeface="Arial Unicode MS" charset="0"/>
              </a:rPr>
              <a:t> v </a:t>
            </a:r>
            <a:r>
              <a:rPr lang="en-US" altLang="en-US" sz="2400" b="1" dirty="0" err="1" smtClean="0">
                <a:latin typeface="Arial Unicode MS" charset="0"/>
                <a:cs typeface="Arial Unicode MS" charset="0"/>
              </a:rPr>
              <a:t>bakteriji</a:t>
            </a:r>
            <a:r>
              <a:rPr lang="en-US" altLang="en-US" sz="2400" b="1" dirty="0" smtClean="0">
                <a:latin typeface="Arial Unicode MS" charset="0"/>
                <a:cs typeface="Arial Unicode MS" charset="0"/>
              </a:rPr>
              <a:t> (</a:t>
            </a:r>
            <a:r>
              <a:rPr lang="en-US" altLang="en-US" sz="2400" b="1" dirty="0" err="1" smtClean="0">
                <a:latin typeface="Arial Unicode MS" charset="0"/>
                <a:cs typeface="Arial Unicode MS" charset="0"/>
              </a:rPr>
              <a:t>lahko</a:t>
            </a:r>
            <a:r>
              <a:rPr lang="en-US" altLang="en-US" sz="2400" b="1" dirty="0" smtClean="0">
                <a:latin typeface="Arial Unicode MS" charset="0"/>
                <a:cs typeface="Arial Unicode MS" charset="0"/>
              </a:rPr>
              <a:t> </a:t>
            </a:r>
            <a:r>
              <a:rPr lang="en-US" altLang="en-US" sz="2400" b="1" dirty="0" err="1" smtClean="0">
                <a:latin typeface="Arial Unicode MS" charset="0"/>
                <a:cs typeface="Arial Unicode MS" charset="0"/>
              </a:rPr>
              <a:t>tudi</a:t>
            </a:r>
            <a:r>
              <a:rPr lang="en-US" altLang="en-US" sz="2400" b="1" dirty="0" smtClean="0">
                <a:latin typeface="Arial Unicode MS" charset="0"/>
                <a:cs typeface="Arial Unicode MS" charset="0"/>
              </a:rPr>
              <a:t> v </a:t>
            </a:r>
            <a:r>
              <a:rPr lang="en-US" altLang="en-US" sz="2400" b="1" dirty="0" err="1" smtClean="0">
                <a:latin typeface="Arial Unicode MS" charset="0"/>
                <a:cs typeface="Arial Unicode MS" charset="0"/>
              </a:rPr>
              <a:t>kvasovkah</a:t>
            </a:r>
            <a:r>
              <a:rPr lang="en-US" altLang="en-US" sz="2400" b="1" dirty="0" smtClean="0">
                <a:latin typeface="Arial Unicode MS" charset="0"/>
                <a:cs typeface="Arial Unicode MS" charset="0"/>
              </a:rPr>
              <a:t>), </a:t>
            </a:r>
            <a:r>
              <a:rPr lang="en-US" altLang="en-US" sz="2400" b="1" i="1" dirty="0" err="1" smtClean="0">
                <a:latin typeface="Arial Unicode MS" charset="0"/>
                <a:cs typeface="Arial Unicode MS" charset="0"/>
              </a:rPr>
              <a:t>ori</a:t>
            </a:r>
            <a:endParaRPr lang="en-US" altLang="en-US" sz="2400" b="1" i="1" dirty="0" smtClean="0">
              <a:latin typeface="Arial Unicode MS" charset="0"/>
              <a:cs typeface="Arial Unicode MS" charset="0"/>
            </a:endParaRPr>
          </a:p>
          <a:p>
            <a:pPr marL="342900" indent="-342900">
              <a:buAutoNum type="arabicPeriod"/>
            </a:pPr>
            <a:endParaRPr lang="en-US" altLang="en-US" sz="2400" b="1" dirty="0" smtClean="0">
              <a:latin typeface="Arial Unicode MS" charset="0"/>
              <a:cs typeface="Arial Unicode MS" charset="0"/>
            </a:endParaRPr>
          </a:p>
          <a:p>
            <a:pPr marL="342900" indent="-342900">
              <a:buAutoNum type="arabicPeriod"/>
            </a:pPr>
            <a:r>
              <a:rPr lang="en-US" altLang="en-US" sz="2400" b="1" dirty="0" err="1" smtClean="0">
                <a:latin typeface="Arial Unicode MS" charset="0"/>
                <a:cs typeface="Arial Unicode MS" charset="0"/>
              </a:rPr>
              <a:t>Klonirno</a:t>
            </a:r>
            <a:r>
              <a:rPr lang="en-US" altLang="en-US" sz="2400" b="1" dirty="0" smtClean="0">
                <a:latin typeface="Arial Unicode MS" charset="0"/>
                <a:cs typeface="Arial Unicode MS" charset="0"/>
              </a:rPr>
              <a:t> </a:t>
            </a:r>
            <a:r>
              <a:rPr lang="en-US" altLang="en-US" sz="2400" b="1" dirty="0" err="1" smtClean="0">
                <a:latin typeface="Arial Unicode MS" charset="0"/>
                <a:cs typeface="Arial Unicode MS" charset="0"/>
              </a:rPr>
              <a:t>mesto</a:t>
            </a:r>
            <a:r>
              <a:rPr lang="en-US" altLang="en-US" sz="2400" b="1" dirty="0" smtClean="0">
                <a:latin typeface="Arial Unicode MS" charset="0"/>
                <a:cs typeface="Arial Unicode MS" charset="0"/>
              </a:rPr>
              <a:t>, v </a:t>
            </a:r>
            <a:r>
              <a:rPr lang="en-US" altLang="en-US" sz="2400" b="1" dirty="0" err="1" smtClean="0">
                <a:latin typeface="Arial Unicode MS" charset="0"/>
                <a:cs typeface="Arial Unicode MS" charset="0"/>
              </a:rPr>
              <a:t>katero</a:t>
            </a:r>
            <a:r>
              <a:rPr lang="en-US" altLang="en-US" sz="2400" b="1" dirty="0" smtClean="0">
                <a:latin typeface="Arial Unicode MS" charset="0"/>
                <a:cs typeface="Arial Unicode MS" charset="0"/>
              </a:rPr>
              <a:t> </a:t>
            </a:r>
            <a:r>
              <a:rPr lang="en-US" altLang="en-US" sz="2400" b="1" dirty="0" err="1" smtClean="0">
                <a:latin typeface="Arial Unicode MS" charset="0"/>
                <a:cs typeface="Arial Unicode MS" charset="0"/>
              </a:rPr>
              <a:t>vstavimo</a:t>
            </a:r>
            <a:r>
              <a:rPr lang="en-US" altLang="en-US" sz="2400" b="1" dirty="0" smtClean="0">
                <a:latin typeface="Arial Unicode MS" charset="0"/>
                <a:cs typeface="Arial Unicode MS" charset="0"/>
              </a:rPr>
              <a:t> </a:t>
            </a:r>
            <a:r>
              <a:rPr lang="en-US" altLang="en-US" sz="2400" b="1" dirty="0" err="1" smtClean="0">
                <a:latin typeface="Arial Unicode MS" charset="0"/>
                <a:cs typeface="Arial Unicode MS" charset="0"/>
              </a:rPr>
              <a:t>tujo</a:t>
            </a:r>
            <a:r>
              <a:rPr lang="en-US" altLang="en-US" sz="2400" b="1" dirty="0" smtClean="0">
                <a:latin typeface="Arial Unicode MS" charset="0"/>
                <a:cs typeface="Arial Unicode MS" charset="0"/>
              </a:rPr>
              <a:t> DNA (</a:t>
            </a:r>
            <a:r>
              <a:rPr lang="en-US" altLang="en-US" sz="2400" b="1" dirty="0" err="1" smtClean="0">
                <a:latin typeface="Arial Unicode MS" charset="0"/>
                <a:cs typeface="Arial Unicode MS" charset="0"/>
              </a:rPr>
              <a:t>pogosto</a:t>
            </a:r>
            <a:r>
              <a:rPr lang="en-US" altLang="en-US" sz="2400" b="1" dirty="0" smtClean="0">
                <a:latin typeface="Arial Unicode MS" charset="0"/>
                <a:cs typeface="Arial Unicode MS" charset="0"/>
              </a:rPr>
              <a:t> je to </a:t>
            </a:r>
            <a:r>
              <a:rPr lang="en-US" altLang="en-US" sz="2400" b="1" dirty="0" err="1" smtClean="0">
                <a:latin typeface="Arial Unicode MS" charset="0"/>
                <a:cs typeface="Arial Unicode MS" charset="0"/>
              </a:rPr>
              <a:t>polininker</a:t>
            </a:r>
            <a:r>
              <a:rPr lang="en-US" altLang="en-US" sz="2400" b="1" dirty="0" smtClean="0">
                <a:latin typeface="Arial Unicode MS" charset="0"/>
                <a:cs typeface="Arial Unicode MS" charset="0"/>
              </a:rPr>
              <a:t> z </a:t>
            </a:r>
            <a:r>
              <a:rPr lang="en-US" altLang="en-US" sz="2400" b="1" dirty="0" err="1" smtClean="0">
                <a:latin typeface="Arial Unicode MS" charset="0"/>
                <a:cs typeface="Arial Unicode MS" charset="0"/>
              </a:rPr>
              <a:t>ve</a:t>
            </a:r>
            <a:r>
              <a:rPr lang="en-US" altLang="en-US" sz="2400" dirty="0" err="1" smtClean="0">
                <a:latin typeface="Helvetica"/>
                <a:cs typeface="Helvetica"/>
              </a:rPr>
              <a:t>č</a:t>
            </a:r>
            <a:r>
              <a:rPr lang="en-US" altLang="en-US" sz="2400" b="1" dirty="0" err="1" smtClean="0">
                <a:latin typeface="Arial Unicode MS" charset="0"/>
                <a:cs typeface="Arial Unicode MS" charset="0"/>
              </a:rPr>
              <a:t>imi</a:t>
            </a:r>
            <a:r>
              <a:rPr lang="en-US" altLang="en-US" sz="2400" b="1" dirty="0" smtClean="0">
                <a:latin typeface="Arial Unicode MS" charset="0"/>
                <a:cs typeface="Arial Unicode MS" charset="0"/>
              </a:rPr>
              <a:t> </a:t>
            </a:r>
            <a:r>
              <a:rPr lang="en-US" altLang="en-US" sz="2400" b="1" dirty="0" err="1" smtClean="0">
                <a:latin typeface="Arial Unicode MS" charset="0"/>
                <a:cs typeface="Arial Unicode MS" charset="0"/>
              </a:rPr>
              <a:t>mesti</a:t>
            </a:r>
            <a:r>
              <a:rPr lang="en-US" altLang="en-US" sz="2400" b="1" dirty="0" smtClean="0">
                <a:latin typeface="Arial Unicode MS" charset="0"/>
                <a:cs typeface="Arial Unicode MS" charset="0"/>
              </a:rPr>
              <a:t> </a:t>
            </a:r>
            <a:r>
              <a:rPr lang="en-US" altLang="en-US" sz="2400" b="1" dirty="0" err="1" smtClean="0">
                <a:latin typeface="Arial Unicode MS" charset="0"/>
                <a:cs typeface="Arial Unicode MS" charset="0"/>
              </a:rPr>
              <a:t>skupaj</a:t>
            </a:r>
            <a:r>
              <a:rPr lang="en-US" altLang="en-US" sz="2400" b="1" dirty="0" smtClean="0">
                <a:latin typeface="Arial Unicode MS" charset="0"/>
                <a:cs typeface="Arial Unicode MS" charset="0"/>
              </a:rPr>
              <a:t>)</a:t>
            </a:r>
          </a:p>
          <a:p>
            <a:pPr marL="342900" indent="-342900">
              <a:buAutoNum type="arabicPeriod"/>
            </a:pPr>
            <a:endParaRPr lang="en-US" altLang="en-US" sz="2400" b="1" dirty="0" smtClean="0">
              <a:latin typeface="Arial Unicode MS" charset="0"/>
              <a:cs typeface="Arial Unicode MS" charset="0"/>
            </a:endParaRPr>
          </a:p>
          <a:p>
            <a:pPr marL="342900" indent="-342900">
              <a:buFontTx/>
              <a:buAutoNum type="arabicPeriod"/>
            </a:pPr>
            <a:r>
              <a:rPr lang="en-US" altLang="en-US" sz="2400" b="1" dirty="0" smtClean="0">
                <a:latin typeface="Arial Unicode MS" charset="0"/>
                <a:cs typeface="Arial Unicode MS" charset="0"/>
              </a:rPr>
              <a:t> </a:t>
            </a:r>
            <a:r>
              <a:rPr lang="en-US" altLang="en-US" sz="2400" b="1" dirty="0" err="1" smtClean="0">
                <a:latin typeface="Arial Unicode MS" charset="0"/>
                <a:cs typeface="Arial Unicode MS" charset="0"/>
              </a:rPr>
              <a:t>Metoda</a:t>
            </a:r>
            <a:r>
              <a:rPr lang="en-US" altLang="en-US" sz="2400" b="1" dirty="0" smtClean="0">
                <a:latin typeface="Arial Unicode MS" charset="0"/>
                <a:cs typeface="Arial Unicode MS" charset="0"/>
              </a:rPr>
              <a:t> </a:t>
            </a:r>
            <a:r>
              <a:rPr lang="en-US" altLang="en-US" sz="2400" b="1" dirty="0" err="1" smtClean="0">
                <a:latin typeface="Arial Unicode MS" charset="0"/>
                <a:cs typeface="Arial Unicode MS" charset="0"/>
              </a:rPr>
              <a:t>za</a:t>
            </a:r>
            <a:r>
              <a:rPr lang="en-US" altLang="en-US" sz="2400" b="1" dirty="0" smtClean="0">
                <a:latin typeface="Arial Unicode MS" charset="0"/>
                <a:cs typeface="Arial Unicode MS" charset="0"/>
              </a:rPr>
              <a:t> </a:t>
            </a:r>
            <a:r>
              <a:rPr lang="en-US" altLang="en-US" sz="2400" b="1" dirty="0" err="1" smtClean="0">
                <a:latin typeface="Arial Unicode MS" charset="0"/>
                <a:cs typeface="Arial Unicode MS" charset="0"/>
              </a:rPr>
              <a:t>selekcijo</a:t>
            </a:r>
            <a:r>
              <a:rPr lang="en-US" altLang="en-US" sz="2400" b="1" dirty="0" smtClean="0">
                <a:latin typeface="Arial Unicode MS" charset="0"/>
                <a:cs typeface="Arial Unicode MS" charset="0"/>
              </a:rPr>
              <a:t> </a:t>
            </a:r>
            <a:r>
              <a:rPr lang="en-US" altLang="en-US" sz="2400" b="1" dirty="0" err="1" smtClean="0">
                <a:latin typeface="Arial Unicode MS" charset="0"/>
                <a:cs typeface="Arial Unicode MS" charset="0"/>
              </a:rPr>
              <a:t>celic</a:t>
            </a:r>
            <a:r>
              <a:rPr lang="en-US" altLang="en-US" sz="2400" b="1" dirty="0" smtClean="0">
                <a:latin typeface="Arial Unicode MS" charset="0"/>
                <a:cs typeface="Arial Unicode MS" charset="0"/>
              </a:rPr>
              <a:t>, </a:t>
            </a:r>
            <a:r>
              <a:rPr lang="en-US" altLang="en-US" sz="2400" b="1" dirty="0" err="1" smtClean="0">
                <a:latin typeface="Arial Unicode MS" charset="0"/>
                <a:cs typeface="Arial Unicode MS" charset="0"/>
              </a:rPr>
              <a:t>ki</a:t>
            </a:r>
            <a:r>
              <a:rPr lang="en-US" altLang="en-US" sz="2400" b="1" dirty="0" smtClean="0">
                <a:latin typeface="Arial Unicode MS" charset="0"/>
                <a:cs typeface="Arial Unicode MS" charset="0"/>
              </a:rPr>
              <a:t> so </a:t>
            </a:r>
            <a:r>
              <a:rPr lang="en-US" altLang="en-US" sz="2400" b="1" dirty="0" err="1" smtClean="0">
                <a:latin typeface="Arial Unicode MS" charset="0"/>
                <a:cs typeface="Arial Unicode MS" charset="0"/>
              </a:rPr>
              <a:t>sprejele</a:t>
            </a:r>
            <a:r>
              <a:rPr lang="en-US" altLang="en-US" sz="2400" b="1" dirty="0" smtClean="0">
                <a:latin typeface="Arial Unicode MS" charset="0"/>
                <a:cs typeface="Arial Unicode MS" charset="0"/>
              </a:rPr>
              <a:t> </a:t>
            </a:r>
            <a:r>
              <a:rPr lang="en-US" altLang="en-US" sz="2400" b="1" dirty="0" err="1" smtClean="0">
                <a:latin typeface="Arial Unicode MS" charset="0"/>
                <a:cs typeface="Arial Unicode MS" charset="0"/>
              </a:rPr>
              <a:t>vektor</a:t>
            </a:r>
            <a:r>
              <a:rPr lang="en-US" altLang="en-US" sz="2400" b="1" dirty="0" smtClean="0">
                <a:latin typeface="Arial Unicode MS" charset="0"/>
                <a:cs typeface="Arial Unicode MS" charset="0"/>
              </a:rPr>
              <a:t> (</a:t>
            </a:r>
            <a:r>
              <a:rPr lang="en-US" altLang="en-US" sz="2400" b="1" dirty="0" err="1" smtClean="0">
                <a:latin typeface="Arial Unicode MS" charset="0"/>
                <a:cs typeface="Arial Unicode MS" charset="0"/>
              </a:rPr>
              <a:t>npr</a:t>
            </a:r>
            <a:r>
              <a:rPr lang="en-US" altLang="en-US" sz="2400" b="1" dirty="0" smtClean="0">
                <a:latin typeface="Arial Unicode MS" charset="0"/>
                <a:cs typeface="Arial Unicode MS" charset="0"/>
              </a:rPr>
              <a:t>. </a:t>
            </a:r>
            <a:r>
              <a:rPr lang="en-US" altLang="en-US" sz="2400" b="1" dirty="0" err="1" smtClean="0">
                <a:latin typeface="Arial Unicode MS" charset="0"/>
                <a:cs typeface="Arial Unicode MS" charset="0"/>
              </a:rPr>
              <a:t>selekcijski</a:t>
            </a:r>
            <a:r>
              <a:rPr lang="en-US" altLang="en-US" sz="2400" b="1" dirty="0" smtClean="0">
                <a:latin typeface="Arial Unicode MS" charset="0"/>
                <a:cs typeface="Arial Unicode MS" charset="0"/>
              </a:rPr>
              <a:t> </a:t>
            </a:r>
            <a:r>
              <a:rPr lang="en-US" altLang="en-US" sz="2400" b="1" dirty="0" err="1" smtClean="0">
                <a:latin typeface="Arial Unicode MS" charset="0"/>
                <a:cs typeface="Arial Unicode MS" charset="0"/>
              </a:rPr>
              <a:t>markerji</a:t>
            </a:r>
            <a:r>
              <a:rPr lang="en-US" altLang="en-US" sz="2400" b="1" dirty="0" smtClean="0">
                <a:latin typeface="Arial Unicode MS" charset="0"/>
                <a:cs typeface="Arial Unicode MS" charset="0"/>
              </a:rPr>
              <a:t> </a:t>
            </a:r>
            <a:r>
              <a:rPr lang="en-US" altLang="en-US" sz="2400" b="1" dirty="0" err="1" smtClean="0">
                <a:latin typeface="Arial Unicode MS" charset="0"/>
                <a:cs typeface="Arial Unicode MS" charset="0"/>
              </a:rPr>
              <a:t>za</a:t>
            </a:r>
            <a:r>
              <a:rPr lang="en-US" altLang="en-US" sz="2400" b="1" dirty="0" smtClean="0">
                <a:latin typeface="Arial Unicode MS" charset="0"/>
                <a:cs typeface="Arial Unicode MS" charset="0"/>
              </a:rPr>
              <a:t> </a:t>
            </a:r>
            <a:r>
              <a:rPr lang="en-US" altLang="en-US" sz="2400" b="1" dirty="0" err="1" smtClean="0">
                <a:latin typeface="Arial Unicode MS" charset="0"/>
                <a:cs typeface="Arial Unicode MS" charset="0"/>
              </a:rPr>
              <a:t>odpornost</a:t>
            </a:r>
            <a:r>
              <a:rPr lang="en-US" altLang="en-US" sz="2400" b="1" dirty="0" smtClean="0">
                <a:latin typeface="Arial Unicode MS" charset="0"/>
                <a:cs typeface="Arial Unicode MS" charset="0"/>
              </a:rPr>
              <a:t> </a:t>
            </a:r>
            <a:r>
              <a:rPr lang="en-US" altLang="en-US" sz="2400" b="1" dirty="0" err="1" smtClean="0">
                <a:latin typeface="Arial Unicode MS" charset="0"/>
                <a:cs typeface="Arial Unicode MS" charset="0"/>
              </a:rPr>
              <a:t>na</a:t>
            </a:r>
            <a:r>
              <a:rPr lang="en-US" altLang="en-US" sz="2400" b="1" dirty="0" smtClean="0">
                <a:latin typeface="Arial Unicode MS" charset="0"/>
                <a:cs typeface="Arial Unicode MS" charset="0"/>
              </a:rPr>
              <a:t> </a:t>
            </a:r>
            <a:r>
              <a:rPr lang="en-US" altLang="en-US" sz="2400" b="1" dirty="0" err="1" smtClean="0">
                <a:latin typeface="Arial Unicode MS" charset="0"/>
                <a:cs typeface="Arial Unicode MS" charset="0"/>
              </a:rPr>
              <a:t>antibiotike</a:t>
            </a:r>
            <a:r>
              <a:rPr lang="en-US" altLang="en-US" sz="2400" b="1" dirty="0" smtClean="0">
                <a:latin typeface="Arial Unicode MS" charset="0"/>
                <a:cs typeface="Arial Unicode MS" charset="0"/>
              </a:rPr>
              <a:t>)</a:t>
            </a:r>
          </a:p>
          <a:p>
            <a:pPr marL="342900" indent="-342900">
              <a:buAutoNum type="arabicPeriod"/>
            </a:pPr>
            <a:endParaRPr lang="en-US" altLang="en-US" sz="2400" b="1" dirty="0">
              <a:latin typeface="Arial Unicode MS" charset="0"/>
              <a:cs typeface="Arial Unicode MS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6155" y="322626"/>
            <a:ext cx="8646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 smtClean="0">
                <a:latin typeface="Helvetica"/>
                <a:cs typeface="Helvetica"/>
              </a:rPr>
              <a:t>TRI LASTNOSTI VSEH KLONIRNIH VEKTORJEV:</a:t>
            </a:r>
          </a:p>
        </p:txBody>
      </p:sp>
      <p:pic>
        <p:nvPicPr>
          <p:cNvPr id="8" name="Picture 6" descr="C:\My Documents\Cathy\TIP2\pBR3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05"/>
          <a:stretch/>
        </p:blipFill>
        <p:spPr bwMode="auto">
          <a:xfrm>
            <a:off x="5292043" y="1484489"/>
            <a:ext cx="3292475" cy="313615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963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6155" y="322626"/>
            <a:ext cx="8646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 smtClean="0">
                <a:latin typeface="Helvetica"/>
                <a:cs typeface="Helvetica"/>
              </a:rPr>
              <a:t>TIPI KLONIRNIH VEKTORJEV:</a:t>
            </a:r>
          </a:p>
        </p:txBody>
      </p:sp>
      <p:sp>
        <p:nvSpPr>
          <p:cNvPr id="6" name="Rectangle 5"/>
          <p:cNvSpPr/>
          <p:nvPr/>
        </p:nvSpPr>
        <p:spPr>
          <a:xfrm>
            <a:off x="268489" y="1057516"/>
            <a:ext cx="788067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en-US" sz="2400" dirty="0" smtClean="0">
              <a:latin typeface="Helvetica"/>
              <a:cs typeface="Helvetica"/>
            </a:endParaRPr>
          </a:p>
          <a:p>
            <a:r>
              <a:rPr lang="en-US" altLang="en-US" sz="2400" b="1" dirty="0" err="1" smtClean="0">
                <a:latin typeface="Helvetica"/>
                <a:cs typeface="Helvetica"/>
              </a:rPr>
              <a:t>Plazmidni</a:t>
            </a:r>
            <a:r>
              <a:rPr lang="en-US" altLang="en-US" sz="2400" b="1" dirty="0" smtClean="0">
                <a:latin typeface="Helvetica"/>
                <a:cs typeface="Helvetica"/>
              </a:rPr>
              <a:t>:</a:t>
            </a:r>
            <a:r>
              <a:rPr lang="en-US" altLang="en-US" sz="2400" dirty="0" smtClean="0">
                <a:latin typeface="Helvetica"/>
                <a:cs typeface="Helvetica"/>
              </a:rPr>
              <a:t> </a:t>
            </a:r>
            <a:r>
              <a:rPr lang="en-US" altLang="en-US" sz="2400" dirty="0" err="1">
                <a:latin typeface="Helvetica"/>
                <a:cs typeface="Helvetica"/>
              </a:rPr>
              <a:t>k</a:t>
            </a:r>
            <a:r>
              <a:rPr lang="en-US" altLang="en-US" sz="2400" dirty="0" err="1" smtClean="0">
                <a:latin typeface="Helvetica"/>
                <a:cs typeface="Helvetica"/>
              </a:rPr>
              <a:t>loniranje</a:t>
            </a:r>
            <a:r>
              <a:rPr lang="en-US" altLang="en-US" sz="2400" dirty="0" smtClean="0">
                <a:latin typeface="Helvetica"/>
                <a:cs typeface="Helvetica"/>
              </a:rPr>
              <a:t> 0.1-10 kb </a:t>
            </a:r>
            <a:r>
              <a:rPr lang="en-US" altLang="en-US" sz="2400" dirty="0" err="1" smtClean="0">
                <a:latin typeface="Helvetica"/>
                <a:cs typeface="Helvetica"/>
              </a:rPr>
              <a:t>fragmentov</a:t>
            </a:r>
            <a:r>
              <a:rPr lang="en-US" altLang="en-US" sz="2400" dirty="0" smtClean="0">
                <a:latin typeface="Helvetica"/>
                <a:cs typeface="Helvetica"/>
              </a:rPr>
              <a:t>.</a:t>
            </a:r>
          </a:p>
          <a:p>
            <a:endParaRPr lang="en-US" altLang="en-US" sz="2400" dirty="0" smtClean="0">
              <a:latin typeface="Helvetica"/>
              <a:cs typeface="Helvetica"/>
            </a:endParaRPr>
          </a:p>
          <a:p>
            <a:r>
              <a:rPr lang="en-US" altLang="en-US" sz="2400" b="1" dirty="0" err="1" smtClean="0">
                <a:latin typeface="Helvetica"/>
                <a:cs typeface="Helvetica"/>
              </a:rPr>
              <a:t>Fagni</a:t>
            </a:r>
            <a:r>
              <a:rPr lang="en-US" altLang="en-US" sz="2400" dirty="0" smtClean="0">
                <a:latin typeface="Helvetica"/>
                <a:cs typeface="Helvetica"/>
              </a:rPr>
              <a:t>: </a:t>
            </a:r>
            <a:r>
              <a:rPr lang="en-US" altLang="en-US" sz="2400" dirty="0" err="1">
                <a:latin typeface="Helvetica"/>
                <a:cs typeface="Helvetica"/>
              </a:rPr>
              <a:t>k</a:t>
            </a:r>
            <a:r>
              <a:rPr lang="en-US" altLang="en-US" sz="2400" dirty="0" err="1" smtClean="0">
                <a:latin typeface="Helvetica"/>
                <a:cs typeface="Helvetica"/>
              </a:rPr>
              <a:t>loniranje</a:t>
            </a:r>
            <a:r>
              <a:rPr lang="en-US" altLang="en-US" sz="2400" dirty="0" smtClean="0">
                <a:latin typeface="Helvetica"/>
                <a:cs typeface="Helvetica"/>
              </a:rPr>
              <a:t> 8-25 kb </a:t>
            </a:r>
            <a:r>
              <a:rPr lang="en-US" altLang="en-US" sz="2400" dirty="0" err="1" smtClean="0">
                <a:latin typeface="Helvetica"/>
                <a:cs typeface="Helvetica"/>
              </a:rPr>
              <a:t>fragmentov</a:t>
            </a:r>
            <a:r>
              <a:rPr lang="en-US" altLang="en-US" sz="2400" dirty="0" smtClean="0">
                <a:latin typeface="Helvetica"/>
                <a:cs typeface="Helvetica"/>
              </a:rPr>
              <a:t>.</a:t>
            </a:r>
          </a:p>
          <a:p>
            <a:endParaRPr lang="en-US" altLang="en-US" sz="2400" dirty="0" smtClean="0">
              <a:latin typeface="Helvetica"/>
              <a:cs typeface="Helvetica"/>
            </a:endParaRPr>
          </a:p>
          <a:p>
            <a:r>
              <a:rPr lang="en-US" altLang="en-US" sz="2400" b="1" dirty="0" err="1" smtClean="0">
                <a:latin typeface="Helvetica"/>
                <a:cs typeface="Helvetica"/>
              </a:rPr>
              <a:t>Kozmidi</a:t>
            </a:r>
            <a:r>
              <a:rPr lang="en-US" altLang="en-US" sz="2400" dirty="0" smtClean="0">
                <a:latin typeface="Helvetica"/>
                <a:cs typeface="Helvetica"/>
              </a:rPr>
              <a:t>: </a:t>
            </a:r>
            <a:r>
              <a:rPr lang="en-US" altLang="en-US" sz="2400" dirty="0" err="1">
                <a:latin typeface="Helvetica"/>
                <a:cs typeface="Helvetica"/>
              </a:rPr>
              <a:t>k</a:t>
            </a:r>
            <a:r>
              <a:rPr lang="en-US" altLang="en-US" sz="2400" dirty="0" err="1" smtClean="0">
                <a:latin typeface="Helvetica"/>
                <a:cs typeface="Helvetica"/>
              </a:rPr>
              <a:t>loniranje</a:t>
            </a:r>
            <a:r>
              <a:rPr lang="en-US" altLang="en-US" sz="2400" dirty="0" smtClean="0">
                <a:latin typeface="Helvetica"/>
                <a:cs typeface="Helvetica"/>
              </a:rPr>
              <a:t> 35-50 kb </a:t>
            </a:r>
            <a:r>
              <a:rPr lang="en-US" altLang="en-US" sz="2400" dirty="0" err="1" smtClean="0">
                <a:latin typeface="Helvetica"/>
                <a:cs typeface="Helvetica"/>
              </a:rPr>
              <a:t>fragmentov</a:t>
            </a:r>
            <a:r>
              <a:rPr lang="en-US" altLang="en-US" sz="2400" dirty="0" smtClean="0">
                <a:latin typeface="Helvetica"/>
                <a:cs typeface="Helvetica"/>
              </a:rPr>
              <a:t>. </a:t>
            </a:r>
          </a:p>
          <a:p>
            <a:endParaRPr lang="en-US" altLang="en-US" sz="2400" dirty="0" smtClean="0">
              <a:latin typeface="Helvetica"/>
              <a:cs typeface="Helvetica"/>
            </a:endParaRPr>
          </a:p>
          <a:p>
            <a:r>
              <a:rPr lang="en-US" altLang="en-US" sz="2400" b="1" dirty="0" smtClean="0">
                <a:latin typeface="Helvetica"/>
                <a:cs typeface="Helvetica"/>
              </a:rPr>
              <a:t>BAC (Bacterial Artificial Chromosomes): </a:t>
            </a:r>
            <a:r>
              <a:rPr lang="en-US" altLang="en-US" sz="2400" dirty="0" err="1">
                <a:latin typeface="Helvetica"/>
                <a:cs typeface="Helvetica"/>
              </a:rPr>
              <a:t>k</a:t>
            </a:r>
            <a:r>
              <a:rPr lang="en-US" altLang="en-US" sz="2400" dirty="0" err="1" smtClean="0">
                <a:latin typeface="Helvetica"/>
                <a:cs typeface="Helvetica"/>
              </a:rPr>
              <a:t>loniranje</a:t>
            </a:r>
            <a:r>
              <a:rPr lang="en-US" altLang="en-US" sz="2400" dirty="0" smtClean="0">
                <a:latin typeface="Helvetica"/>
                <a:cs typeface="Helvetica"/>
              </a:rPr>
              <a:t> 75-300 kb </a:t>
            </a:r>
            <a:r>
              <a:rPr lang="en-US" altLang="en-US" sz="2400" dirty="0" err="1" smtClean="0">
                <a:latin typeface="Helvetica"/>
                <a:cs typeface="Helvetica"/>
              </a:rPr>
              <a:t>fragmentov</a:t>
            </a:r>
            <a:r>
              <a:rPr lang="en-US" altLang="en-US" sz="2400" dirty="0" smtClean="0">
                <a:latin typeface="Helvetica"/>
                <a:cs typeface="Helvetica"/>
              </a:rPr>
              <a:t>.</a:t>
            </a:r>
          </a:p>
          <a:p>
            <a:endParaRPr lang="en-US" altLang="en-US" sz="2400" dirty="0" smtClean="0">
              <a:latin typeface="Helvetica"/>
              <a:cs typeface="Helvetica"/>
            </a:endParaRPr>
          </a:p>
          <a:p>
            <a:r>
              <a:rPr lang="en-US" altLang="en-US" sz="2400" b="1" dirty="0" smtClean="0">
                <a:latin typeface="Helvetica"/>
                <a:cs typeface="Helvetica"/>
              </a:rPr>
              <a:t>YAC (Yeast </a:t>
            </a:r>
            <a:r>
              <a:rPr lang="en-US" altLang="en-US" sz="2400" b="1" dirty="0" err="1" smtClean="0">
                <a:latin typeface="Helvetica"/>
                <a:cs typeface="Helvetica"/>
              </a:rPr>
              <a:t>Artifiial</a:t>
            </a:r>
            <a:r>
              <a:rPr lang="en-US" altLang="en-US" sz="2400" b="1" dirty="0" smtClean="0">
                <a:latin typeface="Helvetica"/>
                <a:cs typeface="Helvetica"/>
              </a:rPr>
              <a:t> Chromosomes): </a:t>
            </a:r>
            <a:r>
              <a:rPr lang="en-US" altLang="en-US" sz="2400" dirty="0" err="1">
                <a:latin typeface="Helvetica"/>
                <a:cs typeface="Helvetica"/>
              </a:rPr>
              <a:t>k</a:t>
            </a:r>
            <a:r>
              <a:rPr lang="en-US" altLang="en-US" sz="2400" dirty="0" err="1" smtClean="0">
                <a:latin typeface="Helvetica"/>
                <a:cs typeface="Helvetica"/>
              </a:rPr>
              <a:t>loniranje</a:t>
            </a:r>
            <a:r>
              <a:rPr lang="en-US" altLang="en-US" sz="2400" dirty="0" smtClean="0">
                <a:latin typeface="Helvetica"/>
                <a:cs typeface="Helvetica"/>
              </a:rPr>
              <a:t> 100-1000 kb </a:t>
            </a:r>
            <a:r>
              <a:rPr lang="en-US" altLang="en-US" sz="2400" dirty="0" err="1" smtClean="0">
                <a:latin typeface="Helvetica"/>
                <a:cs typeface="Helvetica"/>
              </a:rPr>
              <a:t>fragmentov</a:t>
            </a:r>
            <a:r>
              <a:rPr lang="en-US" altLang="en-US" sz="2400" dirty="0" smtClean="0">
                <a:latin typeface="Helvetica"/>
                <a:cs typeface="Helvetic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5967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6662" y="214241"/>
            <a:ext cx="85285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latin typeface="Helvetica"/>
                <a:cs typeface="Helvetica"/>
              </a:rPr>
              <a:t>Plazmidni</a:t>
            </a:r>
            <a:r>
              <a:rPr lang="en-US" sz="2000" b="1" dirty="0" smtClean="0">
                <a:latin typeface="Helvetica"/>
                <a:cs typeface="Helvetica"/>
              </a:rPr>
              <a:t> </a:t>
            </a:r>
            <a:r>
              <a:rPr lang="en-US" sz="2000" b="1" dirty="0" err="1" smtClean="0">
                <a:latin typeface="Helvetica"/>
                <a:cs typeface="Helvetica"/>
              </a:rPr>
              <a:t>klonirni</a:t>
            </a:r>
            <a:r>
              <a:rPr lang="en-US" sz="2000" b="1" dirty="0" smtClean="0">
                <a:latin typeface="Helvetica"/>
                <a:cs typeface="Helvetica"/>
              </a:rPr>
              <a:t> </a:t>
            </a:r>
            <a:r>
              <a:rPr lang="en-US" sz="2000" b="1" dirty="0" err="1" smtClean="0">
                <a:latin typeface="Helvetica"/>
                <a:cs typeface="Helvetica"/>
              </a:rPr>
              <a:t>vektorji</a:t>
            </a:r>
            <a:r>
              <a:rPr lang="en-US" sz="2000" b="1" dirty="0" smtClean="0">
                <a:latin typeface="Helvetica"/>
                <a:cs typeface="Helvetica"/>
              </a:rPr>
              <a:t>:</a:t>
            </a:r>
          </a:p>
        </p:txBody>
      </p:sp>
      <p:pic>
        <p:nvPicPr>
          <p:cNvPr id="6" name="Picture 6" descr="C:\My Documents\Cathy\TIP2\pBR3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05"/>
          <a:stretch/>
        </p:blipFill>
        <p:spPr bwMode="auto">
          <a:xfrm>
            <a:off x="316662" y="927847"/>
            <a:ext cx="3292475" cy="313615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080733" y="214241"/>
            <a:ext cx="4572000" cy="60324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err="1" smtClean="0">
                <a:latin typeface="Helvetica"/>
                <a:cs typeface="Helvetica"/>
              </a:rPr>
              <a:t>Plazmidi</a:t>
            </a:r>
            <a:r>
              <a:rPr lang="en-US" sz="1600" dirty="0" smtClean="0">
                <a:latin typeface="Helvetica"/>
                <a:cs typeface="Helvetica"/>
              </a:rPr>
              <a:t> so </a:t>
            </a:r>
            <a:r>
              <a:rPr lang="en-US" sz="1600" dirty="0" err="1" smtClean="0">
                <a:latin typeface="Helvetica"/>
                <a:cs typeface="Helvetica"/>
              </a:rPr>
              <a:t>kro</a:t>
            </a:r>
            <a:r>
              <a:rPr lang="en-US" altLang="en-US" sz="1600" dirty="0" err="1" smtClean="0">
                <a:latin typeface="Helvetica"/>
                <a:cs typeface="Helvetica"/>
              </a:rPr>
              <a:t>ž</a:t>
            </a:r>
            <a:r>
              <a:rPr lang="en-US" sz="1600" dirty="0" err="1" smtClean="0">
                <a:latin typeface="Helvetica"/>
                <a:cs typeface="Helvetica"/>
              </a:rPr>
              <a:t>ne</a:t>
            </a:r>
            <a:r>
              <a:rPr lang="en-US" sz="1600" dirty="0" smtClean="0">
                <a:latin typeface="Helvetica"/>
                <a:cs typeface="Helvetica"/>
              </a:rPr>
              <a:t>, </a:t>
            </a:r>
            <a:r>
              <a:rPr lang="en-US" sz="1600" dirty="0" err="1" smtClean="0">
                <a:latin typeface="Helvetica"/>
                <a:cs typeface="Helvetica"/>
              </a:rPr>
              <a:t>dvoveri</a:t>
            </a:r>
            <a:r>
              <a:rPr lang="en-US" altLang="en-US" sz="1600" dirty="0" err="1" smtClean="0">
                <a:latin typeface="Helvetica"/>
                <a:cs typeface="Helvetica"/>
              </a:rPr>
              <a:t>ž</a:t>
            </a:r>
            <a:r>
              <a:rPr lang="en-US" sz="1600" dirty="0" err="1" smtClean="0">
                <a:latin typeface="Helvetica"/>
                <a:cs typeface="Helvetica"/>
              </a:rPr>
              <a:t>ne</a:t>
            </a:r>
            <a:r>
              <a:rPr lang="en-US" sz="1600" dirty="0" smtClean="0">
                <a:latin typeface="Helvetica"/>
                <a:cs typeface="Helvetica"/>
              </a:rPr>
              <a:t> DNA (</a:t>
            </a:r>
            <a:r>
              <a:rPr lang="en-US" sz="1600" dirty="0" err="1" smtClean="0">
                <a:latin typeface="Helvetica"/>
                <a:cs typeface="Helvetica"/>
              </a:rPr>
              <a:t>velike</a:t>
            </a:r>
            <a:r>
              <a:rPr lang="en-US" sz="1600" dirty="0" smtClean="0">
                <a:latin typeface="Helvetica"/>
                <a:cs typeface="Helvetica"/>
              </a:rPr>
              <a:t> od </a:t>
            </a:r>
            <a:r>
              <a:rPr lang="en-US" sz="1600" dirty="0" err="1" smtClean="0">
                <a:latin typeface="Helvetica"/>
                <a:cs typeface="Helvetica"/>
              </a:rPr>
              <a:t>nekaj</a:t>
            </a:r>
            <a:r>
              <a:rPr lang="en-US" sz="1600" dirty="0" smtClean="0">
                <a:latin typeface="Helvetica"/>
                <a:cs typeface="Helvetica"/>
              </a:rPr>
              <a:t> kb do ~100 kb)</a:t>
            </a:r>
          </a:p>
          <a:p>
            <a:pPr marL="285750" indent="-285750">
              <a:buFont typeface="Arial"/>
              <a:buChar char="•"/>
            </a:pPr>
            <a:endParaRPr lang="en-US" sz="1600" dirty="0" smtClean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err="1" smtClean="0">
                <a:latin typeface="Helvetica"/>
                <a:cs typeface="Helvetica"/>
              </a:rPr>
              <a:t>Nahajajo</a:t>
            </a:r>
            <a:r>
              <a:rPr lang="en-US" sz="1600" dirty="0" smtClean="0">
                <a:latin typeface="Helvetica"/>
                <a:cs typeface="Helvetica"/>
              </a:rPr>
              <a:t> se v </a:t>
            </a:r>
            <a:r>
              <a:rPr lang="en-US" sz="1600" dirty="0" err="1" smtClean="0">
                <a:latin typeface="Helvetica"/>
                <a:cs typeface="Helvetica"/>
              </a:rPr>
              <a:t>bakterijah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ter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jedrih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nekaterih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evkariontskih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celic</a:t>
            </a:r>
            <a:endParaRPr lang="en-US" sz="1600" dirty="0" smtClean="0">
              <a:latin typeface="Helvetica"/>
              <a:cs typeface="Helvetica"/>
            </a:endParaRPr>
          </a:p>
          <a:p>
            <a:endParaRPr lang="en-US" sz="1600" dirty="0" smtClean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err="1" smtClean="0">
                <a:latin typeface="Helvetica"/>
                <a:cs typeface="Helvetica"/>
              </a:rPr>
              <a:t>Lahko</a:t>
            </a:r>
            <a:r>
              <a:rPr lang="en-US" sz="1600" dirty="0" smtClean="0">
                <a:latin typeface="Helvetica"/>
                <a:cs typeface="Helvetica"/>
              </a:rPr>
              <a:t> se </a:t>
            </a:r>
            <a:r>
              <a:rPr lang="en-US" sz="1600" dirty="0" err="1" smtClean="0">
                <a:latin typeface="Helvetica"/>
                <a:cs typeface="Helvetica"/>
              </a:rPr>
              <a:t>podvajajo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neodvisno</a:t>
            </a:r>
            <a:r>
              <a:rPr lang="en-US" sz="1600" dirty="0" smtClean="0">
                <a:latin typeface="Helvetica"/>
                <a:cs typeface="Helvetica"/>
              </a:rPr>
              <a:t> od </a:t>
            </a:r>
            <a:r>
              <a:rPr lang="en-US" sz="1600" dirty="0" err="1" smtClean="0">
                <a:latin typeface="Helvetica"/>
                <a:cs typeface="Helvetica"/>
              </a:rPr>
              <a:t>gostiteljske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celice</a:t>
            </a:r>
            <a:endParaRPr lang="en-US" sz="1600" dirty="0" smtClean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endParaRPr lang="en-US" sz="1600" dirty="0" smtClean="0">
              <a:solidFill>
                <a:srgbClr val="FF0000"/>
              </a:solidFill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err="1" smtClean="0">
                <a:latin typeface="Helvetica"/>
                <a:cs typeface="Helvetica"/>
              </a:rPr>
              <a:t>Vanje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vstavljamo</a:t>
            </a:r>
            <a:r>
              <a:rPr lang="en-US" sz="1600" dirty="0" smtClean="0">
                <a:latin typeface="Helvetica"/>
                <a:cs typeface="Helvetica"/>
              </a:rPr>
              <a:t> do ~10 kb </a:t>
            </a:r>
            <a:r>
              <a:rPr lang="en-US" sz="1600" dirty="0" err="1" smtClean="0">
                <a:latin typeface="Helvetica"/>
                <a:cs typeface="Helvetica"/>
              </a:rPr>
              <a:t>fragmente</a:t>
            </a:r>
            <a:endParaRPr lang="en-US" sz="1600" dirty="0" smtClean="0">
              <a:latin typeface="Helvetica"/>
              <a:cs typeface="Helvetica"/>
            </a:endParaRPr>
          </a:p>
          <a:p>
            <a:endParaRPr lang="en-US" sz="1600" dirty="0" smtClean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err="1" smtClean="0">
                <a:latin typeface="Helvetica"/>
                <a:cs typeface="Helvetica"/>
              </a:rPr>
              <a:t>Plazmidni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vektorji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imajo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i="1" dirty="0" err="1" smtClean="0">
                <a:latin typeface="Helvetica"/>
                <a:cs typeface="Helvetica"/>
              </a:rPr>
              <a:t>ori</a:t>
            </a:r>
            <a:r>
              <a:rPr lang="en-US" sz="1600" dirty="0" smtClean="0">
                <a:latin typeface="Helvetica"/>
                <a:cs typeface="Helvetica"/>
              </a:rPr>
              <a:t>, </a:t>
            </a:r>
            <a:r>
              <a:rPr lang="en-US" sz="1600" dirty="0" err="1" smtClean="0">
                <a:latin typeface="Helvetica"/>
                <a:cs typeface="Helvetica"/>
              </a:rPr>
              <a:t>antibioti</a:t>
            </a:r>
            <a:r>
              <a:rPr lang="en-US" altLang="en-US" sz="1600" dirty="0" err="1" smtClean="0">
                <a:latin typeface="Helvetica"/>
                <a:cs typeface="Helvetica"/>
              </a:rPr>
              <a:t>č</a:t>
            </a:r>
            <a:r>
              <a:rPr lang="en-US" sz="1600" dirty="0" err="1" smtClean="0">
                <a:latin typeface="Helvetica"/>
                <a:cs typeface="Helvetica"/>
              </a:rPr>
              <a:t>ni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selekcijski</a:t>
            </a:r>
            <a:r>
              <a:rPr lang="en-US" sz="1600" dirty="0" smtClean="0">
                <a:latin typeface="Helvetica"/>
                <a:cs typeface="Helvetica"/>
              </a:rPr>
              <a:t> marker, </a:t>
            </a:r>
            <a:r>
              <a:rPr lang="en-US" sz="1600" dirty="0" err="1" smtClean="0">
                <a:latin typeface="Helvetica"/>
                <a:cs typeface="Helvetica"/>
              </a:rPr>
              <a:t>ve</a:t>
            </a:r>
            <a:r>
              <a:rPr lang="en-US" altLang="en-US" sz="1600" dirty="0" err="1" smtClean="0">
                <a:latin typeface="Helvetica"/>
                <a:cs typeface="Helvetica"/>
              </a:rPr>
              <a:t>č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edinstvenih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mest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za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restrikcijo</a:t>
            </a:r>
            <a:endParaRPr lang="en-US" sz="1600" dirty="0" smtClean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endParaRPr lang="en-US" sz="1600" dirty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altLang="en-US" sz="1600" dirty="0" err="1" smtClean="0">
                <a:latin typeface="Helvetica"/>
                <a:cs typeface="Helvetica"/>
              </a:rPr>
              <a:t>Vektor</a:t>
            </a:r>
            <a:r>
              <a:rPr lang="en-US" altLang="en-US" sz="1600" dirty="0" smtClean="0">
                <a:latin typeface="Helvetica"/>
                <a:cs typeface="Helvetica"/>
              </a:rPr>
              <a:t> </a:t>
            </a:r>
            <a:r>
              <a:rPr lang="en-US" altLang="en-US" sz="1600" dirty="0" err="1" smtClean="0">
                <a:latin typeface="Helvetica"/>
                <a:cs typeface="Helvetica"/>
              </a:rPr>
              <a:t>ima</a:t>
            </a:r>
            <a:r>
              <a:rPr lang="en-US" altLang="en-US" sz="1600" dirty="0" smtClean="0">
                <a:latin typeface="Helvetica"/>
                <a:cs typeface="Helvetica"/>
              </a:rPr>
              <a:t> </a:t>
            </a:r>
            <a:r>
              <a:rPr lang="en-US" altLang="en-US" sz="1600" dirty="0" err="1" smtClean="0">
                <a:latin typeface="Helvetica"/>
                <a:cs typeface="Helvetica"/>
              </a:rPr>
              <a:t>ponavadi</a:t>
            </a:r>
            <a:r>
              <a:rPr lang="en-US" altLang="en-US" sz="1600" dirty="0" smtClean="0">
                <a:latin typeface="Helvetica"/>
                <a:cs typeface="Helvetica"/>
              </a:rPr>
              <a:t> </a:t>
            </a:r>
            <a:r>
              <a:rPr lang="en-US" altLang="en-US" sz="1600" dirty="0" err="1" smtClean="0">
                <a:latin typeface="Helvetica"/>
                <a:cs typeface="Helvetica"/>
              </a:rPr>
              <a:t>polilinker</a:t>
            </a:r>
            <a:r>
              <a:rPr lang="en-US" altLang="en-US" sz="1600" dirty="0" smtClean="0">
                <a:latin typeface="Helvetica"/>
                <a:cs typeface="Helvetica"/>
              </a:rPr>
              <a:t>, </a:t>
            </a:r>
            <a:r>
              <a:rPr lang="en-US" altLang="en-US" sz="1600" dirty="0" err="1" smtClean="0">
                <a:latin typeface="Helvetica"/>
                <a:cs typeface="Helvetica"/>
              </a:rPr>
              <a:t>kjer</a:t>
            </a:r>
            <a:r>
              <a:rPr lang="en-US" altLang="en-US" sz="1600" dirty="0" smtClean="0">
                <a:latin typeface="Helvetica"/>
                <a:cs typeface="Helvetica"/>
              </a:rPr>
              <a:t> se </a:t>
            </a:r>
            <a:r>
              <a:rPr lang="en-US" altLang="en-US" sz="1600" dirty="0" err="1" smtClean="0">
                <a:latin typeface="Helvetica"/>
                <a:cs typeface="Helvetica"/>
              </a:rPr>
              <a:t>nahaja</a:t>
            </a:r>
            <a:r>
              <a:rPr lang="en-US" altLang="en-US" sz="1600" dirty="0" smtClean="0">
                <a:latin typeface="Helvetica"/>
                <a:cs typeface="Helvetica"/>
              </a:rPr>
              <a:t> </a:t>
            </a:r>
            <a:r>
              <a:rPr lang="en-US" altLang="en-US" sz="1600" dirty="0" err="1" smtClean="0">
                <a:latin typeface="Helvetica"/>
                <a:cs typeface="Helvetica"/>
              </a:rPr>
              <a:t>več</a:t>
            </a:r>
            <a:r>
              <a:rPr lang="en-US" altLang="en-US" sz="1600" dirty="0" smtClean="0">
                <a:latin typeface="Helvetica"/>
                <a:cs typeface="Helvetica"/>
              </a:rPr>
              <a:t> </a:t>
            </a:r>
            <a:r>
              <a:rPr lang="en-US" altLang="en-US" sz="1600" dirty="0" err="1" smtClean="0">
                <a:latin typeface="Helvetica"/>
                <a:cs typeface="Helvetica"/>
              </a:rPr>
              <a:t>edinstvenih</a:t>
            </a:r>
            <a:r>
              <a:rPr lang="en-US" altLang="en-US" sz="1600" dirty="0" smtClean="0">
                <a:latin typeface="Helvetica"/>
                <a:cs typeface="Helvetica"/>
              </a:rPr>
              <a:t> </a:t>
            </a:r>
            <a:r>
              <a:rPr lang="en-US" altLang="en-US" sz="1600" dirty="0" err="1" smtClean="0">
                <a:latin typeface="Helvetica"/>
                <a:cs typeface="Helvetica"/>
              </a:rPr>
              <a:t>restrikcijskih</a:t>
            </a:r>
            <a:r>
              <a:rPr lang="en-US" altLang="en-US" sz="1600" dirty="0" smtClean="0">
                <a:latin typeface="Helvetica"/>
                <a:cs typeface="Helvetica"/>
              </a:rPr>
              <a:t> </a:t>
            </a:r>
            <a:r>
              <a:rPr lang="en-US" altLang="en-US" sz="1600" dirty="0" err="1" smtClean="0">
                <a:latin typeface="Helvetica"/>
                <a:cs typeface="Helvetica"/>
              </a:rPr>
              <a:t>mest</a:t>
            </a:r>
            <a:r>
              <a:rPr lang="en-US" altLang="en-US" sz="1600" dirty="0" smtClean="0">
                <a:latin typeface="Helvetica"/>
                <a:cs typeface="Helvetica"/>
              </a:rPr>
              <a:t> (</a:t>
            </a:r>
            <a:r>
              <a:rPr lang="en-US" altLang="en-US" sz="1600" dirty="0" err="1" smtClean="0">
                <a:latin typeface="Helvetica"/>
                <a:cs typeface="Helvetica"/>
              </a:rPr>
              <a:t>za</a:t>
            </a:r>
            <a:r>
              <a:rPr lang="en-US" altLang="en-US" sz="1600" dirty="0" smtClean="0">
                <a:latin typeface="Helvetica"/>
                <a:cs typeface="Helvetica"/>
              </a:rPr>
              <a:t> </a:t>
            </a:r>
            <a:r>
              <a:rPr lang="en-US" altLang="en-US" sz="1600" dirty="0" err="1" smtClean="0">
                <a:latin typeface="Helvetica"/>
                <a:cs typeface="Helvetica"/>
              </a:rPr>
              <a:t>lažje</a:t>
            </a:r>
            <a:r>
              <a:rPr lang="en-US" altLang="en-US" sz="1600" dirty="0" smtClean="0">
                <a:latin typeface="Helvetica"/>
                <a:cs typeface="Helvetica"/>
              </a:rPr>
              <a:t> </a:t>
            </a:r>
            <a:r>
              <a:rPr lang="en-US" altLang="en-US" sz="1600" dirty="0" err="1" smtClean="0">
                <a:latin typeface="Helvetica"/>
                <a:cs typeface="Helvetica"/>
              </a:rPr>
              <a:t>kloniranje</a:t>
            </a:r>
            <a:r>
              <a:rPr lang="en-US" altLang="en-US" sz="1600" dirty="0" smtClean="0">
                <a:latin typeface="Helvetica"/>
                <a:cs typeface="Helvetica"/>
              </a:rPr>
              <a:t> </a:t>
            </a:r>
            <a:r>
              <a:rPr lang="en-US" altLang="en-US" sz="1600" dirty="0" err="1" smtClean="0">
                <a:latin typeface="Helvetica"/>
                <a:cs typeface="Helvetica"/>
              </a:rPr>
              <a:t>različnih</a:t>
            </a:r>
            <a:r>
              <a:rPr lang="en-US" altLang="en-US" sz="1600" dirty="0" smtClean="0">
                <a:latin typeface="Helvetica"/>
                <a:cs typeface="Helvetica"/>
              </a:rPr>
              <a:t> DNA </a:t>
            </a:r>
            <a:r>
              <a:rPr lang="en-US" altLang="en-US" sz="1600" dirty="0" err="1" smtClean="0">
                <a:solidFill>
                  <a:srgbClr val="000000"/>
                </a:solidFill>
                <a:latin typeface="Helvetica"/>
                <a:cs typeface="Helvetica"/>
              </a:rPr>
              <a:t>fragmentov</a:t>
            </a:r>
            <a:r>
              <a:rPr lang="en-US" altLang="en-US" sz="1600" dirty="0" smtClean="0">
                <a:solidFill>
                  <a:srgbClr val="000000"/>
                </a:solidFill>
                <a:latin typeface="Helvetica"/>
                <a:cs typeface="Helvetica"/>
              </a:rPr>
              <a:t>)</a:t>
            </a:r>
          </a:p>
          <a:p>
            <a:pPr marL="285750" indent="-285750">
              <a:buFont typeface="Arial"/>
              <a:buChar char="•"/>
            </a:pPr>
            <a:endParaRPr lang="en-US" sz="1600" dirty="0">
              <a:solidFill>
                <a:srgbClr val="000000"/>
              </a:solidFill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err="1" smtClean="0">
                <a:solidFill>
                  <a:srgbClr val="000000"/>
                </a:solidFill>
                <a:latin typeface="Helvetica"/>
                <a:cs typeface="Helvetica"/>
              </a:rPr>
              <a:t>Plazmidni</a:t>
            </a:r>
            <a:r>
              <a:rPr lang="en-US" sz="1600" dirty="0" smtClean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Helvetica"/>
                <a:cs typeface="Helvetica"/>
              </a:rPr>
              <a:t>vektor</a:t>
            </a:r>
            <a:r>
              <a:rPr lang="en-US" sz="1600" dirty="0" smtClean="0">
                <a:solidFill>
                  <a:srgbClr val="000000"/>
                </a:solidFill>
                <a:latin typeface="Helvetica"/>
                <a:cs typeface="Helvetica"/>
              </a:rPr>
              <a:t> se </a:t>
            </a:r>
            <a:r>
              <a:rPr lang="en-US" sz="1600" dirty="0" err="1" smtClean="0">
                <a:solidFill>
                  <a:srgbClr val="000000"/>
                </a:solidFill>
                <a:latin typeface="Helvetica"/>
                <a:cs typeface="Helvetica"/>
              </a:rPr>
              <a:t>pripravi</a:t>
            </a:r>
            <a:r>
              <a:rPr lang="en-US" sz="1600" dirty="0" smtClean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Helvetica"/>
                <a:cs typeface="Helvetica"/>
              </a:rPr>
              <a:t>iz</a:t>
            </a:r>
            <a:r>
              <a:rPr lang="en-US" sz="1600" dirty="0" smtClean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Helvetica"/>
                <a:cs typeface="Helvetica"/>
              </a:rPr>
              <a:t>naravnega</a:t>
            </a:r>
            <a:r>
              <a:rPr lang="en-US" sz="1600" dirty="0" smtClean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Helvetica"/>
                <a:cs typeface="Helvetica"/>
              </a:rPr>
              <a:t>vektorja</a:t>
            </a:r>
            <a:r>
              <a:rPr lang="en-US" sz="1600" dirty="0" smtClean="0">
                <a:solidFill>
                  <a:srgbClr val="000000"/>
                </a:solidFill>
                <a:latin typeface="Helvetica"/>
                <a:cs typeface="Helvetica"/>
              </a:rPr>
              <a:t> (</a:t>
            </a:r>
            <a:r>
              <a:rPr lang="en-US" sz="1600" dirty="0" err="1" smtClean="0">
                <a:solidFill>
                  <a:srgbClr val="000000"/>
                </a:solidFill>
                <a:latin typeface="Helvetica"/>
                <a:cs typeface="Helvetica"/>
              </a:rPr>
              <a:t>odstrani</a:t>
            </a:r>
            <a:r>
              <a:rPr lang="en-US" sz="1600" dirty="0" smtClean="0">
                <a:solidFill>
                  <a:srgbClr val="000000"/>
                </a:solidFill>
                <a:latin typeface="Helvetica"/>
                <a:cs typeface="Helvetica"/>
              </a:rPr>
              <a:t> se </a:t>
            </a:r>
            <a:r>
              <a:rPr lang="en-US" sz="1600" dirty="0" err="1" smtClean="0">
                <a:solidFill>
                  <a:srgbClr val="000000"/>
                </a:solidFill>
                <a:latin typeface="Helvetica"/>
                <a:cs typeface="Helvetica"/>
              </a:rPr>
              <a:t>nepotrebne</a:t>
            </a:r>
            <a:r>
              <a:rPr lang="en-US" sz="1600" dirty="0" smtClean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Helvetica"/>
                <a:cs typeface="Helvetica"/>
              </a:rPr>
              <a:t>sekvence</a:t>
            </a:r>
            <a:r>
              <a:rPr lang="en-US" sz="1600" dirty="0" smtClean="0">
                <a:solidFill>
                  <a:srgbClr val="000000"/>
                </a:solidFill>
                <a:latin typeface="Helvetica"/>
                <a:cs typeface="Helvetica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Helvetica"/>
                <a:cs typeface="Helvetica"/>
              </a:rPr>
              <a:t>doda</a:t>
            </a:r>
            <a:r>
              <a:rPr lang="en-US" sz="1600" dirty="0" smtClean="0">
                <a:solidFill>
                  <a:srgbClr val="000000"/>
                </a:solidFill>
                <a:latin typeface="Helvetica"/>
                <a:cs typeface="Helvetica"/>
              </a:rPr>
              <a:t> se </a:t>
            </a:r>
            <a:r>
              <a:rPr lang="en-US" sz="1600" dirty="0" err="1" smtClean="0">
                <a:solidFill>
                  <a:srgbClr val="000000"/>
                </a:solidFill>
                <a:latin typeface="Helvetica"/>
                <a:cs typeface="Helvetica"/>
              </a:rPr>
              <a:t>nujne</a:t>
            </a:r>
            <a:r>
              <a:rPr lang="en-US" sz="1600" dirty="0" smtClean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Helvetica"/>
                <a:cs typeface="Helvetica"/>
              </a:rPr>
              <a:t>sekvence</a:t>
            </a:r>
            <a:r>
              <a:rPr lang="en-US" sz="1600" dirty="0" smtClean="0">
                <a:solidFill>
                  <a:srgbClr val="000000"/>
                </a:solidFill>
                <a:latin typeface="Helvetica"/>
                <a:cs typeface="Helvetica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Helvetica"/>
                <a:cs typeface="Helvetica"/>
              </a:rPr>
              <a:t>npr</a:t>
            </a:r>
            <a:r>
              <a:rPr lang="en-US" sz="1600" dirty="0" smtClean="0">
                <a:solidFill>
                  <a:srgbClr val="000000"/>
                </a:solidFill>
                <a:latin typeface="Helvetica"/>
                <a:cs typeface="Helvetica"/>
              </a:rPr>
              <a:t>. </a:t>
            </a:r>
            <a:r>
              <a:rPr lang="en-US" sz="1600" dirty="0" err="1" smtClean="0">
                <a:solidFill>
                  <a:srgbClr val="000000"/>
                </a:solidFill>
                <a:latin typeface="Helvetica"/>
                <a:cs typeface="Helvetica"/>
              </a:rPr>
              <a:t>selekcijski</a:t>
            </a:r>
            <a:r>
              <a:rPr lang="en-US" sz="1600" dirty="0" smtClean="0">
                <a:solidFill>
                  <a:srgbClr val="000000"/>
                </a:solidFill>
                <a:latin typeface="Helvetica"/>
                <a:cs typeface="Helvetica"/>
              </a:rPr>
              <a:t> marker)</a:t>
            </a:r>
            <a:endParaRPr lang="en-US" altLang="en-US" sz="1600" dirty="0" smtClean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endParaRPr lang="en-US" sz="1600" dirty="0" smtClean="0">
              <a:solidFill>
                <a:srgbClr val="00000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253102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683488" y="791312"/>
            <a:ext cx="2904846" cy="5262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Helvetica"/>
                <a:cs typeface="Helvetica"/>
              </a:rPr>
              <a:t>    pBR322:</a:t>
            </a:r>
          </a:p>
          <a:p>
            <a:pPr marL="285750" indent="-285750">
              <a:buFont typeface="Arial"/>
              <a:buChar char="•"/>
            </a:pPr>
            <a:endParaRPr lang="en-US" sz="1600" dirty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err="1" smtClean="0">
                <a:latin typeface="Helvetica"/>
                <a:cs typeface="Helvetica"/>
              </a:rPr>
              <a:t>Velikost</a:t>
            </a:r>
            <a:endParaRPr lang="en-US" sz="1600" dirty="0" smtClean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endParaRPr lang="en-US" sz="1600" dirty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altLang="en-US" sz="1600" dirty="0" err="1" smtClean="0">
                <a:latin typeface="Helvetica"/>
                <a:cs typeface="Helvetica"/>
              </a:rPr>
              <a:t>Š</a:t>
            </a:r>
            <a:r>
              <a:rPr lang="en-US" sz="1600" dirty="0" err="1" smtClean="0">
                <a:latin typeface="Helvetica"/>
                <a:cs typeface="Helvetica"/>
              </a:rPr>
              <a:t>tevilcenje</a:t>
            </a:r>
            <a:r>
              <a:rPr lang="en-US" sz="1600" dirty="0" smtClean="0">
                <a:latin typeface="Helvetica"/>
                <a:cs typeface="Helvetica"/>
              </a:rPr>
              <a:t> (</a:t>
            </a:r>
            <a:r>
              <a:rPr lang="en-US" sz="1600" dirty="0" err="1" smtClean="0">
                <a:latin typeface="Helvetica"/>
                <a:cs typeface="Helvetica"/>
              </a:rPr>
              <a:t>za</a:t>
            </a:r>
            <a:r>
              <a:rPr lang="en-US" altLang="en-US" sz="1600" dirty="0" err="1" smtClean="0">
                <a:latin typeface="Helvetica"/>
                <a:cs typeface="Helvetica"/>
              </a:rPr>
              <a:t>č</a:t>
            </a:r>
            <a:r>
              <a:rPr lang="en-US" sz="1600" dirty="0" err="1" smtClean="0">
                <a:latin typeface="Helvetica"/>
                <a:cs typeface="Helvetica"/>
              </a:rPr>
              <a:t>etek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pri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mestu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za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encim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EcoRI</a:t>
            </a:r>
            <a:r>
              <a:rPr lang="en-US" sz="1600" dirty="0" smtClean="0">
                <a:latin typeface="Helvetica"/>
                <a:cs typeface="Helvetica"/>
              </a:rPr>
              <a:t>)</a:t>
            </a:r>
          </a:p>
          <a:p>
            <a:pPr marL="285750" indent="-285750">
              <a:buFont typeface="Arial"/>
              <a:buChar char="•"/>
            </a:pPr>
            <a:endParaRPr lang="en-US" sz="1600" dirty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latin typeface="Helvetica"/>
                <a:cs typeface="Helvetica"/>
              </a:rPr>
              <a:t>RE </a:t>
            </a:r>
            <a:r>
              <a:rPr lang="en-US" sz="1600" dirty="0" err="1" smtClean="0">
                <a:latin typeface="Helvetica"/>
                <a:cs typeface="Helvetica"/>
              </a:rPr>
              <a:t>mesta</a:t>
            </a:r>
            <a:endParaRPr lang="en-US" sz="1600" dirty="0" smtClean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endParaRPr lang="en-US" sz="1600" dirty="0" smtClean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err="1" smtClean="0">
                <a:latin typeface="Helvetica"/>
                <a:cs typeface="Helvetica"/>
              </a:rPr>
              <a:t>Selekcijski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markerji</a:t>
            </a:r>
            <a:endParaRPr lang="en-US" sz="1600" dirty="0" smtClean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endParaRPr lang="en-US" sz="1600" dirty="0" smtClean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sz="1600" i="1" dirty="0" err="1" smtClean="0">
                <a:latin typeface="Helvetica"/>
                <a:cs typeface="Helvetica"/>
              </a:rPr>
              <a:t>ori</a:t>
            </a:r>
            <a:r>
              <a:rPr lang="en-US" sz="1600" dirty="0" smtClean="0">
                <a:latin typeface="Helvetica"/>
                <a:cs typeface="Helvetica"/>
              </a:rPr>
              <a:t> od </a:t>
            </a:r>
            <a:r>
              <a:rPr lang="en-US" sz="1600" dirty="0" err="1" smtClean="0">
                <a:latin typeface="Helvetica"/>
                <a:cs typeface="Helvetica"/>
              </a:rPr>
              <a:t>plazmida</a:t>
            </a:r>
            <a:r>
              <a:rPr lang="en-US" sz="1600" dirty="0" smtClean="0">
                <a:latin typeface="Helvetica"/>
                <a:cs typeface="Helvetica"/>
              </a:rPr>
              <a:t> pMB1</a:t>
            </a:r>
          </a:p>
          <a:p>
            <a:pPr marL="285750" indent="-285750">
              <a:buFont typeface="Arial"/>
              <a:buChar char="•"/>
            </a:pPr>
            <a:endParaRPr lang="en-US" sz="1600" dirty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err="1" smtClean="0">
                <a:latin typeface="Helvetica"/>
                <a:cs typeface="Helvetica"/>
              </a:rPr>
              <a:t>Rop</a:t>
            </a:r>
            <a:r>
              <a:rPr lang="en-US" sz="1600" dirty="0" smtClean="0">
                <a:latin typeface="Helvetica"/>
                <a:cs typeface="Helvetica"/>
              </a:rPr>
              <a:t> protein (</a:t>
            </a:r>
            <a:r>
              <a:rPr lang="en-US" sz="1600" dirty="0" err="1" smtClean="0">
                <a:latin typeface="Helvetica"/>
                <a:cs typeface="Helvetica"/>
              </a:rPr>
              <a:t>vpliva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na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i="1" dirty="0" err="1" smtClean="0">
                <a:latin typeface="Helvetica"/>
                <a:cs typeface="Helvetica"/>
              </a:rPr>
              <a:t>ori</a:t>
            </a:r>
            <a:r>
              <a:rPr lang="en-US" sz="1600" dirty="0" smtClean="0">
                <a:latin typeface="Helvetica"/>
                <a:cs typeface="Helvetica"/>
              </a:rPr>
              <a:t> in s tem </a:t>
            </a:r>
            <a:r>
              <a:rPr lang="en-US" sz="1600" dirty="0" err="1" smtClean="0">
                <a:latin typeface="Helvetica"/>
                <a:cs typeface="Helvetica"/>
              </a:rPr>
              <a:t>na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altLang="en-US" sz="1600" dirty="0" err="1" smtClean="0">
                <a:latin typeface="Helvetica"/>
                <a:cs typeface="Helvetica"/>
              </a:rPr>
              <a:t>š</a:t>
            </a:r>
            <a:r>
              <a:rPr lang="en-US" sz="1600" dirty="0" err="1" smtClean="0">
                <a:latin typeface="Helvetica"/>
                <a:cs typeface="Helvetica"/>
              </a:rPr>
              <a:t>tevilo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kopij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plazmida</a:t>
            </a:r>
            <a:r>
              <a:rPr lang="en-US" sz="1600" dirty="0" smtClean="0">
                <a:latin typeface="Helvetica"/>
                <a:cs typeface="Helvetica"/>
              </a:rPr>
              <a:t>)</a:t>
            </a:r>
          </a:p>
          <a:p>
            <a:pPr marL="285750" indent="-285750">
              <a:buFont typeface="Arial"/>
              <a:buChar char="•"/>
            </a:pPr>
            <a:endParaRPr lang="en-US" sz="1600" dirty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latin typeface="Helvetica"/>
                <a:cs typeface="Helvetica"/>
              </a:rPr>
              <a:t>Ni </a:t>
            </a:r>
            <a:r>
              <a:rPr lang="en-US" sz="1600" dirty="0" err="1" smtClean="0">
                <a:latin typeface="Helvetica"/>
                <a:cs typeface="Helvetica"/>
              </a:rPr>
              <a:t>ozna</a:t>
            </a:r>
            <a:r>
              <a:rPr lang="en-US" altLang="en-US" sz="1600" dirty="0" err="1" smtClean="0">
                <a:latin typeface="Helvetica"/>
                <a:cs typeface="Helvetica"/>
              </a:rPr>
              <a:t>č</a:t>
            </a:r>
            <a:r>
              <a:rPr lang="en-US" sz="1600" dirty="0" err="1" smtClean="0">
                <a:latin typeface="Helvetica"/>
                <a:cs typeface="Helvetica"/>
              </a:rPr>
              <a:t>eno</a:t>
            </a:r>
            <a:r>
              <a:rPr lang="en-US" sz="1600" dirty="0" smtClean="0">
                <a:latin typeface="Helvetica"/>
                <a:cs typeface="Helvetica"/>
              </a:rPr>
              <a:t>: </a:t>
            </a:r>
            <a:r>
              <a:rPr lang="en-US" sz="1600" dirty="0" err="1" smtClean="0">
                <a:latin typeface="Helvetica"/>
                <a:cs typeface="Helvetica"/>
              </a:rPr>
              <a:t>promotorji</a:t>
            </a:r>
            <a:r>
              <a:rPr lang="en-US" sz="1600" dirty="0" smtClean="0">
                <a:latin typeface="Helvetica"/>
                <a:cs typeface="Helvetica"/>
              </a:rPr>
              <a:t> (-35, -10), </a:t>
            </a:r>
            <a:r>
              <a:rPr lang="en-US" sz="1600" dirty="0" err="1" smtClean="0">
                <a:latin typeface="Helvetica"/>
                <a:cs typeface="Helvetica"/>
              </a:rPr>
              <a:t>terminatorji</a:t>
            </a:r>
            <a:r>
              <a:rPr lang="en-US" sz="1600" dirty="0" smtClean="0">
                <a:latin typeface="Helvetica"/>
                <a:cs typeface="Helvetica"/>
              </a:rPr>
              <a:t>, RBS, ATG</a:t>
            </a:r>
          </a:p>
          <a:p>
            <a:pPr marL="285750" indent="-285750">
              <a:buFont typeface="Arial"/>
              <a:buChar char="•"/>
            </a:pPr>
            <a:endParaRPr lang="en-US" sz="1600" dirty="0">
              <a:latin typeface="Helvetica"/>
              <a:cs typeface="Helvetic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6940" t="19839" r="20796" b="7854"/>
          <a:stretch/>
        </p:blipFill>
        <p:spPr>
          <a:xfrm>
            <a:off x="544331" y="488952"/>
            <a:ext cx="4611690" cy="495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835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2646" y="352891"/>
            <a:ext cx="8811353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Helvetica"/>
                <a:cs typeface="Helvetica"/>
              </a:rPr>
              <a:t>ORI (origin)</a:t>
            </a:r>
            <a:endParaRPr lang="en-US" sz="1600" dirty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latin typeface="Helvetica"/>
                <a:cs typeface="Helvetica"/>
              </a:rPr>
              <a:t>Je DNA </a:t>
            </a:r>
            <a:r>
              <a:rPr lang="en-US" sz="1600" dirty="0" err="1" smtClean="0">
                <a:latin typeface="Helvetica"/>
                <a:cs typeface="Helvetica"/>
              </a:rPr>
              <a:t>zaporedje</a:t>
            </a:r>
            <a:r>
              <a:rPr lang="en-US" sz="1600" dirty="0" smtClean="0">
                <a:latin typeface="Helvetica"/>
                <a:cs typeface="Helvetica"/>
              </a:rPr>
              <a:t>, </a:t>
            </a:r>
            <a:r>
              <a:rPr lang="en-US" sz="1600" dirty="0" err="1" smtClean="0">
                <a:latin typeface="Helvetica"/>
                <a:cs typeface="Helvetica"/>
              </a:rPr>
              <a:t>ki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signalizira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za</a:t>
            </a:r>
            <a:r>
              <a:rPr lang="en-US" altLang="en-US" sz="1600" dirty="0" err="1" smtClean="0">
                <a:latin typeface="Helvetica"/>
                <a:cs typeface="Helvetica"/>
              </a:rPr>
              <a:t>č</a:t>
            </a:r>
            <a:r>
              <a:rPr lang="en-US" sz="1600" dirty="0" err="1" smtClean="0">
                <a:latin typeface="Helvetica"/>
                <a:cs typeface="Helvetica"/>
              </a:rPr>
              <a:t>etek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replikacije</a:t>
            </a:r>
            <a:r>
              <a:rPr lang="en-US" sz="1600" dirty="0" smtClean="0">
                <a:latin typeface="Helvetica"/>
                <a:cs typeface="Helvetica"/>
              </a:rPr>
              <a:t> DNA, </a:t>
            </a:r>
            <a:r>
              <a:rPr lang="en-US" sz="1600" dirty="0" err="1" smtClean="0">
                <a:latin typeface="Helvetica"/>
                <a:cs typeface="Helvetica"/>
              </a:rPr>
              <a:t>bogat</a:t>
            </a:r>
            <a:r>
              <a:rPr lang="en-US" sz="1600" dirty="0" smtClean="0">
                <a:latin typeface="Helvetica"/>
                <a:cs typeface="Helvetica"/>
              </a:rPr>
              <a:t> je z A-T </a:t>
            </a:r>
            <a:r>
              <a:rPr lang="en-US" sz="1600" dirty="0" err="1" smtClean="0">
                <a:latin typeface="Helvetica"/>
                <a:cs typeface="Helvetica"/>
              </a:rPr>
              <a:t>pari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1600" i="1" dirty="0" err="1">
                <a:latin typeface="Helvetica"/>
                <a:cs typeface="Helvetica"/>
              </a:rPr>
              <a:t>o</a:t>
            </a:r>
            <a:r>
              <a:rPr lang="en-US" sz="1600" i="1" dirty="0" err="1" smtClean="0">
                <a:latin typeface="Helvetica"/>
                <a:cs typeface="Helvetica"/>
              </a:rPr>
              <a:t>ri</a:t>
            </a:r>
            <a:r>
              <a:rPr lang="en-US" sz="1600" dirty="0" smtClean="0">
                <a:latin typeface="Helvetica"/>
                <a:cs typeface="Helvetica"/>
              </a:rPr>
              <a:t>  </a:t>
            </a:r>
            <a:r>
              <a:rPr lang="en-US" sz="1600" dirty="0" err="1" smtClean="0">
                <a:latin typeface="Helvetica"/>
                <a:cs typeface="Helvetica"/>
              </a:rPr>
              <a:t>kromosoma</a:t>
            </a:r>
            <a:r>
              <a:rPr lang="en-US" sz="1600" i="1" dirty="0" smtClean="0">
                <a:latin typeface="Helvetica"/>
                <a:cs typeface="Helvetica"/>
              </a:rPr>
              <a:t> E. coli</a:t>
            </a:r>
            <a:r>
              <a:rPr lang="en-US" sz="1600" dirty="0" smtClean="0">
                <a:latin typeface="Helvetica"/>
                <a:cs typeface="Helvetica"/>
              </a:rPr>
              <a:t> (</a:t>
            </a:r>
            <a:r>
              <a:rPr lang="en-US" sz="1600" i="1" dirty="0" err="1" smtClean="0">
                <a:latin typeface="Helvetica"/>
                <a:cs typeface="Helvetica"/>
              </a:rPr>
              <a:t>oriC</a:t>
            </a:r>
            <a:r>
              <a:rPr lang="en-US" sz="1600" dirty="0" smtClean="0">
                <a:latin typeface="Helvetica"/>
                <a:cs typeface="Helvetica"/>
              </a:rPr>
              <a:t>): 250 </a:t>
            </a:r>
            <a:r>
              <a:rPr lang="en-US" sz="1600" dirty="0" err="1" smtClean="0">
                <a:latin typeface="Helvetica"/>
                <a:cs typeface="Helvetica"/>
              </a:rPr>
              <a:t>nt</a:t>
            </a:r>
            <a:r>
              <a:rPr lang="en-US" sz="1600" dirty="0" smtClean="0">
                <a:latin typeface="Helvetica"/>
                <a:cs typeface="Helvetica"/>
              </a:rPr>
              <a:t> (3x13-meri + 4x9-meri)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err="1" smtClean="0">
                <a:latin typeface="Helvetica"/>
                <a:cs typeface="Helvetica"/>
              </a:rPr>
              <a:t>Glede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na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ori</a:t>
            </a:r>
            <a:r>
              <a:rPr lang="en-US" sz="1600" dirty="0" smtClean="0">
                <a:latin typeface="Helvetica"/>
                <a:cs typeface="Helvetica"/>
              </a:rPr>
              <a:t>: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600" dirty="0" err="1" smtClean="0">
                <a:latin typeface="Helvetica"/>
                <a:cs typeface="Helvetica"/>
              </a:rPr>
              <a:t>Lahko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ima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plazmid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altLang="en-US" sz="1600" dirty="0" err="1" smtClean="0">
                <a:latin typeface="Helvetica"/>
                <a:cs typeface="Helvetica"/>
              </a:rPr>
              <a:t>š</a:t>
            </a:r>
            <a:r>
              <a:rPr lang="en-US" sz="1600" dirty="0" err="1" smtClean="0">
                <a:latin typeface="Helvetica"/>
                <a:cs typeface="Helvetica"/>
              </a:rPr>
              <a:t>irok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ali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ozek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spekter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gostiteljskih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celic</a:t>
            </a:r>
            <a:r>
              <a:rPr lang="en-US" sz="1600" dirty="0" smtClean="0">
                <a:latin typeface="Helvetica"/>
                <a:cs typeface="Helvetica"/>
              </a:rPr>
              <a:t> (broad </a:t>
            </a:r>
            <a:r>
              <a:rPr lang="en-US" sz="1600" dirty="0" err="1" smtClean="0">
                <a:latin typeface="Helvetica"/>
                <a:cs typeface="Helvetica"/>
              </a:rPr>
              <a:t>ali</a:t>
            </a:r>
            <a:r>
              <a:rPr lang="en-US" sz="1600" dirty="0" smtClean="0">
                <a:latin typeface="Helvetica"/>
                <a:cs typeface="Helvetica"/>
              </a:rPr>
              <a:t> narrow host range)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600" dirty="0" smtClean="0">
                <a:latin typeface="Helvetica"/>
                <a:cs typeface="Helvetica"/>
              </a:rPr>
              <a:t>Je </a:t>
            </a:r>
            <a:r>
              <a:rPr lang="en-US" altLang="en-US" sz="1600" dirty="0" err="1" smtClean="0">
                <a:latin typeface="Helvetica"/>
                <a:cs typeface="Helvetica"/>
              </a:rPr>
              <a:t>š</a:t>
            </a:r>
            <a:r>
              <a:rPr lang="en-US" sz="1600" dirty="0" err="1" smtClean="0">
                <a:latin typeface="Helvetica"/>
                <a:cs typeface="Helvetica"/>
              </a:rPr>
              <a:t>tevilo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kopij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plazmida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veliko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ali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majhno</a:t>
            </a:r>
            <a:r>
              <a:rPr lang="en-US" sz="1600" dirty="0" smtClean="0">
                <a:latin typeface="Helvetica"/>
                <a:cs typeface="Helvetica"/>
              </a:rPr>
              <a:t> (high/low copy number)</a:t>
            </a:r>
          </a:p>
          <a:p>
            <a:pPr marL="742950" lvl="1" indent="-285750">
              <a:buFont typeface="Courier New"/>
              <a:buChar char="o"/>
            </a:pPr>
            <a:endParaRPr lang="en-US" sz="1600" dirty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sz="1600" i="1" dirty="0" err="1" smtClean="0">
                <a:latin typeface="Helvetica"/>
                <a:cs typeface="Helvetica"/>
              </a:rPr>
              <a:t>Ori</a:t>
            </a:r>
            <a:r>
              <a:rPr lang="en-US" sz="1600" dirty="0" smtClean="0">
                <a:latin typeface="Helvetica"/>
                <a:cs typeface="Helvetica"/>
              </a:rPr>
              <a:t> pMB1: protein </a:t>
            </a:r>
            <a:r>
              <a:rPr lang="en-US" sz="1600" dirty="0" err="1" smtClean="0">
                <a:latin typeface="Helvetica"/>
                <a:cs typeface="Helvetica"/>
              </a:rPr>
              <a:t>Rop</a:t>
            </a:r>
            <a:r>
              <a:rPr lang="en-US" sz="1600" dirty="0" smtClean="0">
                <a:latin typeface="Helvetica"/>
                <a:cs typeface="Helvetica"/>
              </a:rPr>
              <a:t> in </a:t>
            </a:r>
            <a:r>
              <a:rPr lang="en-US" altLang="en-US" sz="1600" dirty="0" err="1" smtClean="0">
                <a:latin typeface="Helvetica"/>
                <a:cs typeface="Helvetica"/>
              </a:rPr>
              <a:t>š</a:t>
            </a:r>
            <a:r>
              <a:rPr lang="en-US" sz="1600" dirty="0" err="1" smtClean="0">
                <a:latin typeface="Helvetica"/>
                <a:cs typeface="Helvetica"/>
              </a:rPr>
              <a:t>tevilo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kopij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plazmida</a:t>
            </a:r>
            <a:r>
              <a:rPr lang="en-US" sz="1600" dirty="0" smtClean="0">
                <a:latin typeface="Helvetica"/>
                <a:cs typeface="Helvetica"/>
              </a:rPr>
              <a:t>: </a:t>
            </a:r>
          </a:p>
          <a:p>
            <a:r>
              <a:rPr lang="en-US" sz="1600" dirty="0">
                <a:latin typeface="Helvetica"/>
                <a:cs typeface="Helvetica"/>
              </a:rPr>
              <a:t>	</a:t>
            </a:r>
            <a:r>
              <a:rPr lang="en-US" altLang="en-US" sz="1600" dirty="0" err="1" smtClean="0">
                <a:latin typeface="Helvetica"/>
                <a:cs typeface="Helvetica"/>
              </a:rPr>
              <a:t>č</a:t>
            </a:r>
            <a:r>
              <a:rPr lang="en-US" sz="1600" dirty="0" err="1" smtClean="0">
                <a:latin typeface="Helvetica"/>
                <a:cs typeface="Helvetica"/>
              </a:rPr>
              <a:t>e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sta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i="1" dirty="0" err="1" smtClean="0">
                <a:latin typeface="Helvetica"/>
                <a:cs typeface="Helvetica"/>
              </a:rPr>
              <a:t>ori</a:t>
            </a:r>
            <a:r>
              <a:rPr lang="en-US" sz="1600" dirty="0" smtClean="0">
                <a:latin typeface="Helvetica"/>
                <a:cs typeface="Helvetica"/>
              </a:rPr>
              <a:t> in gen </a:t>
            </a:r>
            <a:r>
              <a:rPr lang="en-US" sz="1600" dirty="0" err="1" smtClean="0">
                <a:latin typeface="Helvetica"/>
                <a:cs typeface="Helvetica"/>
              </a:rPr>
              <a:t>za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Rop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neokrnjena</a:t>
            </a:r>
            <a:r>
              <a:rPr lang="en-US" sz="1600" dirty="0" smtClean="0">
                <a:latin typeface="Helvetica"/>
                <a:cs typeface="Helvetica"/>
              </a:rPr>
              <a:t>, je </a:t>
            </a:r>
            <a:r>
              <a:rPr lang="en-US" sz="1600" dirty="0" err="1" smtClean="0">
                <a:latin typeface="Helvetica"/>
                <a:cs typeface="Helvetica"/>
              </a:rPr>
              <a:t>plazmida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na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celico</a:t>
            </a:r>
            <a:r>
              <a:rPr lang="en-US" sz="1600" dirty="0" smtClean="0">
                <a:latin typeface="Helvetica"/>
                <a:cs typeface="Helvetica"/>
              </a:rPr>
              <a:t> ~20 </a:t>
            </a:r>
            <a:r>
              <a:rPr lang="en-US" sz="1600" dirty="0" err="1" smtClean="0">
                <a:latin typeface="Helvetica"/>
                <a:cs typeface="Helvetica"/>
              </a:rPr>
              <a:t>kopij</a:t>
            </a:r>
            <a:r>
              <a:rPr lang="en-US" sz="1600" dirty="0" smtClean="0">
                <a:latin typeface="Helvetica"/>
                <a:cs typeface="Helvetica"/>
              </a:rPr>
              <a:t>. </a:t>
            </a:r>
            <a:r>
              <a:rPr lang="en-US" altLang="en-US" sz="1600" dirty="0" err="1" smtClean="0">
                <a:latin typeface="Helvetica"/>
                <a:cs typeface="Helvetica"/>
              </a:rPr>
              <a:t>Č</a:t>
            </a:r>
            <a:r>
              <a:rPr lang="en-US" sz="1600" dirty="0" err="1" smtClean="0">
                <a:latin typeface="Helvetica"/>
                <a:cs typeface="Helvetica"/>
              </a:rPr>
              <a:t>e</a:t>
            </a:r>
            <a:r>
              <a:rPr lang="en-US" sz="1600" dirty="0" smtClean="0">
                <a:latin typeface="Helvetica"/>
                <a:cs typeface="Helvetica"/>
              </a:rPr>
              <a:t> v </a:t>
            </a:r>
            <a:r>
              <a:rPr lang="en-US" sz="1600" dirty="0" err="1" smtClean="0">
                <a:latin typeface="Helvetica"/>
                <a:cs typeface="Helvetica"/>
              </a:rPr>
              <a:t>zaporedju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i="1" dirty="0" err="1" smtClean="0">
                <a:latin typeface="Helvetica"/>
                <a:cs typeface="Helvetica"/>
              </a:rPr>
              <a:t>ori</a:t>
            </a:r>
            <a:r>
              <a:rPr lang="en-US" sz="1600" dirty="0" smtClean="0">
                <a:latin typeface="Helvetica"/>
                <a:cs typeface="Helvetica"/>
              </a:rPr>
              <a:t>  	</a:t>
            </a:r>
            <a:r>
              <a:rPr lang="en-US" sz="1600" dirty="0" err="1" smtClean="0">
                <a:latin typeface="Helvetica"/>
                <a:cs typeface="Helvetica"/>
              </a:rPr>
              <a:t>naredimo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mutacijo</a:t>
            </a:r>
            <a:r>
              <a:rPr lang="en-US" sz="1600" dirty="0" smtClean="0">
                <a:latin typeface="Helvetica"/>
                <a:cs typeface="Helvetica"/>
              </a:rPr>
              <a:t> 1 </a:t>
            </a:r>
            <a:r>
              <a:rPr lang="en-US" sz="1600" dirty="0" err="1" smtClean="0">
                <a:latin typeface="Helvetica"/>
                <a:cs typeface="Helvetica"/>
              </a:rPr>
              <a:t>nt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ter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izbri</a:t>
            </a:r>
            <a:r>
              <a:rPr lang="en-US" altLang="en-US" sz="1600" dirty="0" err="1" smtClean="0">
                <a:latin typeface="Helvetica"/>
                <a:cs typeface="Helvetica"/>
              </a:rPr>
              <a:t>š</a:t>
            </a:r>
            <a:r>
              <a:rPr lang="en-US" sz="1600" dirty="0" err="1" smtClean="0">
                <a:latin typeface="Helvetica"/>
                <a:cs typeface="Helvetica"/>
              </a:rPr>
              <a:t>emo</a:t>
            </a:r>
            <a:r>
              <a:rPr lang="en-US" sz="1600" dirty="0" smtClean="0">
                <a:latin typeface="Helvetica"/>
                <a:cs typeface="Helvetica"/>
              </a:rPr>
              <a:t> gen </a:t>
            </a:r>
            <a:r>
              <a:rPr lang="en-US" sz="1600" dirty="0" err="1" smtClean="0">
                <a:latin typeface="Helvetica"/>
                <a:cs typeface="Helvetica"/>
              </a:rPr>
              <a:t>za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Rop</a:t>
            </a:r>
            <a:r>
              <a:rPr lang="en-US" sz="1600" dirty="0" smtClean="0">
                <a:latin typeface="Helvetica"/>
                <a:cs typeface="Helvetica"/>
              </a:rPr>
              <a:t>, </a:t>
            </a:r>
            <a:r>
              <a:rPr lang="en-US" sz="1600" dirty="0" err="1" smtClean="0">
                <a:latin typeface="Helvetica"/>
                <a:cs typeface="Helvetica"/>
              </a:rPr>
              <a:t>bo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plazmida</a:t>
            </a:r>
            <a:r>
              <a:rPr lang="en-US" sz="1600" dirty="0" smtClean="0">
                <a:latin typeface="Helvetica"/>
                <a:cs typeface="Helvetica"/>
              </a:rPr>
              <a:t> ~500 </a:t>
            </a:r>
            <a:r>
              <a:rPr lang="en-US" sz="1600" dirty="0" err="1" smtClean="0">
                <a:latin typeface="Helvetica"/>
                <a:cs typeface="Helvetica"/>
              </a:rPr>
              <a:t>kopij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na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celico</a:t>
            </a:r>
            <a:endParaRPr lang="en-US" sz="1600" dirty="0" smtClean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endParaRPr lang="en-US" sz="1600" dirty="0" smtClean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err="1" smtClean="0">
                <a:latin typeface="Helvetica"/>
                <a:cs typeface="Helvetica"/>
              </a:rPr>
              <a:t>Posamezni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plazmidi</a:t>
            </a:r>
            <a:r>
              <a:rPr lang="en-US" sz="1600" dirty="0" smtClean="0">
                <a:latin typeface="Helvetica"/>
                <a:cs typeface="Helvetica"/>
              </a:rPr>
              <a:t> v </a:t>
            </a:r>
            <a:r>
              <a:rPr lang="en-US" sz="1600" dirty="0" err="1" smtClean="0">
                <a:latin typeface="Helvetica"/>
                <a:cs typeface="Helvetica"/>
              </a:rPr>
              <a:t>isti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</a:p>
          <a:p>
            <a:r>
              <a:rPr lang="en-US" sz="1600" dirty="0">
                <a:latin typeface="Helvetica"/>
                <a:cs typeface="Helvetica"/>
              </a:rPr>
              <a:t> </a:t>
            </a:r>
            <a:r>
              <a:rPr lang="en-US" sz="1600" dirty="0" smtClean="0">
                <a:latin typeface="Helvetica"/>
                <a:cs typeface="Helvetica"/>
              </a:rPr>
              <a:t>    </a:t>
            </a:r>
            <a:r>
              <a:rPr lang="en-US" sz="1600" dirty="0" err="1" smtClean="0">
                <a:latin typeface="Helvetica"/>
                <a:cs typeface="Helvetica"/>
              </a:rPr>
              <a:t>celici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imajo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razli</a:t>
            </a:r>
            <a:r>
              <a:rPr lang="en-US" altLang="en-US" sz="1600" dirty="0" err="1" smtClean="0">
                <a:latin typeface="Helvetica"/>
                <a:cs typeface="Helvetica"/>
              </a:rPr>
              <a:t>č</a:t>
            </a:r>
            <a:r>
              <a:rPr lang="en-US" sz="1600" dirty="0" err="1" smtClean="0">
                <a:latin typeface="Helvetica"/>
                <a:cs typeface="Helvetica"/>
              </a:rPr>
              <a:t>na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</a:p>
          <a:p>
            <a:r>
              <a:rPr lang="en-US" sz="1600" dirty="0">
                <a:latin typeface="Helvetica"/>
                <a:cs typeface="Helvetica"/>
              </a:rPr>
              <a:t> </a:t>
            </a:r>
            <a:r>
              <a:rPr lang="en-US" sz="1600" dirty="0" smtClean="0">
                <a:latin typeface="Helvetica"/>
                <a:cs typeface="Helvetica"/>
              </a:rPr>
              <a:t>    </a:t>
            </a:r>
            <a:r>
              <a:rPr lang="en-US" sz="1600" dirty="0" err="1" smtClean="0">
                <a:latin typeface="Helvetica"/>
                <a:cs typeface="Helvetica"/>
              </a:rPr>
              <a:t>mesta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ori</a:t>
            </a:r>
            <a:r>
              <a:rPr lang="en-US" sz="1600" dirty="0">
                <a:latin typeface="Helvetica"/>
                <a:cs typeface="Helvetica"/>
              </a:rPr>
              <a:t> </a:t>
            </a:r>
            <a:endParaRPr lang="en-US" sz="1600" dirty="0" smtClean="0">
              <a:latin typeface="Helvetica"/>
              <a:cs typeface="Helvetica"/>
            </a:endParaRPr>
          </a:p>
          <a:p>
            <a:r>
              <a:rPr lang="en-US" sz="1600" dirty="0">
                <a:latin typeface="Helvetica"/>
                <a:cs typeface="Helvetica"/>
              </a:rPr>
              <a:t> </a:t>
            </a:r>
            <a:r>
              <a:rPr lang="en-US" sz="1600" dirty="0" smtClean="0">
                <a:latin typeface="Helvetica"/>
                <a:cs typeface="Helvetica"/>
              </a:rPr>
              <a:t>    (</a:t>
            </a:r>
            <a:r>
              <a:rPr lang="en-US" sz="1600" dirty="0" err="1" smtClean="0">
                <a:latin typeface="Helvetica"/>
                <a:cs typeface="Helvetica"/>
              </a:rPr>
              <a:t>kompatibilnostne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skupine</a:t>
            </a:r>
            <a:endParaRPr lang="en-US" sz="1600" dirty="0" smtClean="0">
              <a:latin typeface="Helvetica"/>
              <a:cs typeface="Helvetica"/>
            </a:endParaRPr>
          </a:p>
          <a:p>
            <a:r>
              <a:rPr lang="en-US" sz="1600" dirty="0" smtClean="0">
                <a:latin typeface="Helvetica"/>
                <a:cs typeface="Helvetica"/>
              </a:rPr>
              <a:t>     </a:t>
            </a:r>
            <a:r>
              <a:rPr lang="en-US" sz="1600" dirty="0" err="1" smtClean="0">
                <a:latin typeface="Helvetica"/>
                <a:cs typeface="Helvetica"/>
              </a:rPr>
              <a:t>plazmidov</a:t>
            </a:r>
            <a:r>
              <a:rPr lang="en-US" sz="1600" dirty="0" smtClean="0">
                <a:latin typeface="Helvetica"/>
                <a:cs typeface="Helvetica"/>
              </a:rPr>
              <a:t>)</a:t>
            </a:r>
          </a:p>
          <a:p>
            <a:endParaRPr lang="en-US" sz="1600" dirty="0">
              <a:latin typeface="Helvetica"/>
              <a:cs typeface="Helvetica"/>
            </a:endParaRPr>
          </a:p>
          <a:p>
            <a:endParaRPr lang="en-US" sz="1600" dirty="0" smtClean="0">
              <a:latin typeface="Helvetica"/>
              <a:cs typeface="Helvetica"/>
            </a:endParaRPr>
          </a:p>
          <a:p>
            <a:endParaRPr lang="en-US" sz="1600" dirty="0" smtClean="0">
              <a:latin typeface="Helvetica"/>
              <a:cs typeface="Helvetica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211392"/>
              </p:ext>
            </p:extLst>
          </p:nvPr>
        </p:nvGraphicFramePr>
        <p:xfrm>
          <a:off x="3156991" y="2969245"/>
          <a:ext cx="5869826" cy="3608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0541"/>
                <a:gridCol w="2509970"/>
                <a:gridCol w="1591035"/>
                <a:gridCol w="208280"/>
              </a:tblGrid>
              <a:tr h="251876">
                <a:tc>
                  <a:txBody>
                    <a:bodyPr/>
                    <a:lstStyle/>
                    <a:p>
                      <a:r>
                        <a:rPr lang="en-US" i="1" dirty="0" err="1" smtClean="0"/>
                        <a:t>ori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plazmid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St. </a:t>
                      </a:r>
                      <a:r>
                        <a:rPr lang="en-US" dirty="0" err="1" smtClean="0"/>
                        <a:t>kopij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plazmida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29690">
                <a:tc>
                  <a:txBody>
                    <a:bodyPr/>
                    <a:lstStyle/>
                    <a:p>
                      <a:r>
                        <a:rPr lang="en-US" dirty="0" smtClean="0"/>
                        <a:t>pMB1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pBR322 in </a:t>
                      </a:r>
                      <a:r>
                        <a:rPr lang="en-US" dirty="0" err="1" smtClean="0"/>
                        <a:t>izpeljanke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npr</a:t>
                      </a:r>
                      <a:r>
                        <a:rPr lang="en-US" dirty="0" smtClean="0"/>
                        <a:t>. </a:t>
                      </a:r>
                      <a:r>
                        <a:rPr lang="en-US" dirty="0" err="1" smtClean="0"/>
                        <a:t>pET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15-20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078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Mutiran</a:t>
                      </a:r>
                      <a:r>
                        <a:rPr lang="en-US" dirty="0" smtClean="0"/>
                        <a:t> pMB1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pUC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500-700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0783">
                <a:tc>
                  <a:txBody>
                    <a:bodyPr/>
                    <a:lstStyle/>
                    <a:p>
                      <a:r>
                        <a:rPr lang="en-US" dirty="0" smtClean="0"/>
                        <a:t>p15A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pACYC</a:t>
                      </a:r>
                      <a:r>
                        <a:rPr lang="en-US" dirty="0" smtClean="0"/>
                        <a:t>  in </a:t>
                      </a:r>
                      <a:r>
                        <a:rPr lang="en-US" dirty="0" err="1" smtClean="0"/>
                        <a:t>izpeljanke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10-12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0783">
                <a:tc>
                  <a:txBody>
                    <a:bodyPr/>
                    <a:lstStyle/>
                    <a:p>
                      <a:r>
                        <a:rPr lang="en-US" dirty="0" smtClean="0"/>
                        <a:t>pSC101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pSC101 in </a:t>
                      </a:r>
                      <a:r>
                        <a:rPr lang="en-US" dirty="0" err="1" smtClean="0"/>
                        <a:t>izpeljanke</a:t>
                      </a:r>
                      <a:r>
                        <a:rPr lang="en-US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1876">
                <a:tc>
                  <a:txBody>
                    <a:bodyPr/>
                    <a:lstStyle/>
                    <a:p>
                      <a:r>
                        <a:rPr lang="en-US" dirty="0" smtClean="0"/>
                        <a:t>ColE1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ColE1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15-20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0783">
                <a:tc>
                  <a:txBody>
                    <a:bodyPr/>
                    <a:lstStyle/>
                    <a:p>
                      <a:r>
                        <a:rPr lang="en-US" dirty="0" smtClean="0"/>
                        <a:t>SV40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Za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r</a:t>
                      </a:r>
                      <a:r>
                        <a:rPr lang="en-US" dirty="0" err="1" smtClean="0"/>
                        <a:t>eplikacijo</a:t>
                      </a:r>
                      <a:r>
                        <a:rPr lang="en-US" dirty="0" smtClean="0"/>
                        <a:t> v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evk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celicah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7570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l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6" r="22647" b="21066"/>
          <a:stretch/>
        </p:blipFill>
        <p:spPr>
          <a:xfrm>
            <a:off x="4714462" y="923593"/>
            <a:ext cx="4099187" cy="531066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4054" y="1314230"/>
            <a:ext cx="3934115" cy="17543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Helvetica"/>
                <a:cs typeface="Helvetica"/>
              </a:rPr>
              <a:t>Govorilne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ure</a:t>
            </a:r>
            <a:r>
              <a:rPr lang="en-US" dirty="0" smtClean="0">
                <a:latin typeface="Helvetica"/>
                <a:cs typeface="Helvetica"/>
              </a:rPr>
              <a:t>: </a:t>
            </a:r>
            <a:r>
              <a:rPr lang="en-US" dirty="0" err="1" smtClean="0">
                <a:latin typeface="Helvetica"/>
                <a:cs typeface="Helvetica"/>
              </a:rPr>
              <a:t>ob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torkih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po</a:t>
            </a:r>
            <a:r>
              <a:rPr lang="en-US" dirty="0" smtClean="0">
                <a:latin typeface="Helvetica"/>
                <a:cs typeface="Helvetica"/>
              </a:rPr>
              <a:t> 12 </a:t>
            </a:r>
            <a:r>
              <a:rPr lang="en-US" dirty="0" err="1" smtClean="0">
                <a:latin typeface="Helvetica"/>
                <a:cs typeface="Helvetica"/>
              </a:rPr>
              <a:t>uri</a:t>
            </a:r>
            <a:endParaRPr lang="en-US" dirty="0" smtClean="0">
              <a:latin typeface="Helvetica"/>
              <a:cs typeface="Helvetica"/>
            </a:endParaRPr>
          </a:p>
          <a:p>
            <a:r>
              <a:rPr lang="en-US" dirty="0" err="1" smtClean="0">
                <a:latin typeface="Helvetica"/>
                <a:cs typeface="Helvetica"/>
              </a:rPr>
              <a:t>Telefon</a:t>
            </a:r>
            <a:r>
              <a:rPr lang="en-US" dirty="0" smtClean="0">
                <a:latin typeface="Helvetica"/>
                <a:cs typeface="Helvetica"/>
              </a:rPr>
              <a:t>: (01) </a:t>
            </a:r>
            <a:r>
              <a:rPr lang="en-US" dirty="0" smtClean="0"/>
              <a:t>2419 486</a:t>
            </a:r>
            <a:endParaRPr lang="en-US" dirty="0" smtClean="0">
              <a:latin typeface="Helvetica"/>
              <a:cs typeface="Helvetica"/>
            </a:endParaRPr>
          </a:p>
          <a:p>
            <a:r>
              <a:rPr lang="en-US" dirty="0" smtClean="0">
                <a:latin typeface="Helvetica"/>
                <a:cs typeface="Helvetica"/>
              </a:rPr>
              <a:t>E-mail: </a:t>
            </a:r>
            <a:r>
              <a:rPr lang="en-US" dirty="0" smtClean="0">
                <a:latin typeface="Helvetica"/>
                <a:cs typeface="Helvetica"/>
                <a:hlinkClick r:id="rId3"/>
              </a:rPr>
              <a:t>helena.celesnik@fkkt.uni-lj.si</a:t>
            </a:r>
            <a:endParaRPr lang="en-US" dirty="0" smtClean="0">
              <a:latin typeface="Helvetica"/>
              <a:cs typeface="Helvetica"/>
            </a:endParaRPr>
          </a:p>
          <a:p>
            <a:endParaRPr lang="en-US" dirty="0">
              <a:latin typeface="Helvetica"/>
              <a:cs typeface="Helvetica"/>
            </a:endParaRPr>
          </a:p>
          <a:p>
            <a:endParaRPr lang="en-US" dirty="0" smtClean="0">
              <a:latin typeface="Helvetica"/>
              <a:cs typeface="Helvetica"/>
            </a:endParaRPr>
          </a:p>
          <a:p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068202" y="4759069"/>
            <a:ext cx="2283596" cy="436142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418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0579"/>
            <a:ext cx="6536124" cy="590177"/>
          </a:xfrm>
        </p:spPr>
        <p:txBody>
          <a:bodyPr>
            <a:normAutofit/>
          </a:bodyPr>
          <a:lstStyle/>
          <a:p>
            <a:r>
              <a:rPr lang="en-US" altLang="en-US" sz="2400" dirty="0" err="1" smtClean="0">
                <a:latin typeface="Arial Unicode MS" charset="0"/>
              </a:rPr>
              <a:t>Modro-bela</a:t>
            </a:r>
            <a:r>
              <a:rPr lang="en-US" altLang="en-US" sz="2400" dirty="0" smtClean="0">
                <a:latin typeface="Arial Unicode MS" charset="0"/>
              </a:rPr>
              <a:t> </a:t>
            </a:r>
            <a:r>
              <a:rPr lang="en-US" altLang="en-US" sz="2400" dirty="0" err="1" smtClean="0">
                <a:latin typeface="Arial Unicode MS" charset="0"/>
              </a:rPr>
              <a:t>selekcija</a:t>
            </a:r>
            <a:r>
              <a:rPr lang="en-US" altLang="en-US" sz="2400" dirty="0" smtClean="0">
                <a:latin typeface="Arial Unicode MS" charset="0"/>
              </a:rPr>
              <a:t> (Blue</a:t>
            </a:r>
            <a:r>
              <a:rPr lang="en-US" altLang="en-US" sz="2400" dirty="0">
                <a:latin typeface="Arial Unicode MS" charset="0"/>
              </a:rPr>
              <a:t>-White </a:t>
            </a:r>
            <a:r>
              <a:rPr lang="en-US" altLang="en-US" sz="2400" dirty="0" smtClean="0">
                <a:latin typeface="Arial Unicode MS" charset="0"/>
              </a:rPr>
              <a:t>screening)</a:t>
            </a:r>
            <a:endParaRPr lang="en-US" altLang="en-US" sz="2400" dirty="0">
              <a:latin typeface="Arial Unicode MS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775812" y="2344920"/>
            <a:ext cx="4687638" cy="41148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800" dirty="0" err="1" smtClean="0">
                <a:latin typeface="Helvetica"/>
                <a:cs typeface="Helvetica"/>
              </a:rPr>
              <a:t>Vsebuje</a:t>
            </a:r>
            <a:r>
              <a:rPr lang="en-US" altLang="en-US" sz="1800" dirty="0" smtClean="0">
                <a:latin typeface="Helvetica"/>
                <a:cs typeface="Helvetica"/>
              </a:rPr>
              <a:t> del </a:t>
            </a:r>
            <a:r>
              <a:rPr lang="en-US" altLang="en-US" sz="1800" dirty="0" err="1" smtClean="0">
                <a:latin typeface="Helvetica"/>
                <a:cs typeface="Helvetica"/>
              </a:rPr>
              <a:t>operona</a:t>
            </a:r>
            <a:r>
              <a:rPr lang="en-US" altLang="en-US" sz="1800" dirty="0" smtClean="0">
                <a:latin typeface="Helvetica"/>
                <a:cs typeface="Helvetica"/>
              </a:rPr>
              <a:t> lac, </a:t>
            </a:r>
            <a:r>
              <a:rPr lang="en-US" altLang="en-US" sz="1800" dirty="0" err="1" smtClean="0">
                <a:latin typeface="Helvetica"/>
                <a:cs typeface="Helvetica"/>
              </a:rPr>
              <a:t>ki</a:t>
            </a:r>
            <a:r>
              <a:rPr lang="en-US" altLang="en-US" sz="1800" dirty="0" smtClean="0">
                <a:latin typeface="Helvetica"/>
                <a:cs typeface="Helvetica"/>
              </a:rPr>
              <a:t> </a:t>
            </a:r>
            <a:r>
              <a:rPr lang="en-US" altLang="en-US" sz="1800" dirty="0" err="1" smtClean="0">
                <a:latin typeface="Helvetica"/>
                <a:cs typeface="Helvetica"/>
              </a:rPr>
              <a:t>kodira</a:t>
            </a:r>
            <a:r>
              <a:rPr lang="en-US" altLang="en-US" sz="1800" dirty="0" smtClean="0">
                <a:latin typeface="Helvetica"/>
                <a:cs typeface="Helvetica"/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800" dirty="0" smtClean="0">
                <a:latin typeface="Helvetica"/>
                <a:cs typeface="Helvetica"/>
              </a:rPr>
              <a:t>      </a:t>
            </a:r>
            <a:r>
              <a:rPr lang="en-US" altLang="en-US" sz="1800" dirty="0" err="1" smtClean="0">
                <a:latin typeface="Helvetica"/>
                <a:cs typeface="Helvetica"/>
              </a:rPr>
              <a:t>encim</a:t>
            </a:r>
            <a:r>
              <a:rPr lang="en-US" altLang="en-US" sz="1800" dirty="0" smtClean="0">
                <a:latin typeface="Helvetica"/>
                <a:cs typeface="Helvetica"/>
              </a:rPr>
              <a:t> beta-</a:t>
            </a:r>
            <a:r>
              <a:rPr lang="en-US" altLang="en-US" sz="1800" dirty="0" err="1" smtClean="0">
                <a:latin typeface="Helvetica"/>
                <a:cs typeface="Helvetica"/>
              </a:rPr>
              <a:t>galaktozidazo</a:t>
            </a:r>
            <a:r>
              <a:rPr lang="en-US" altLang="en-US" sz="1800" dirty="0" smtClean="0">
                <a:latin typeface="Helvetica"/>
                <a:cs typeface="Helvetica"/>
              </a:rPr>
              <a:t> (</a:t>
            </a:r>
            <a:r>
              <a:rPr lang="en-US" altLang="en-US" sz="1800" dirty="0" smtClean="0">
                <a:latin typeface="Symbol" charset="2"/>
                <a:cs typeface="Symbol" charset="2"/>
              </a:rPr>
              <a:t>b</a:t>
            </a:r>
            <a:r>
              <a:rPr lang="en-US" altLang="en-US" sz="1800" dirty="0" smtClean="0">
                <a:latin typeface="Helvetica"/>
                <a:cs typeface="Helvetica"/>
              </a:rPr>
              <a:t>-gal)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1800" dirty="0" smtClean="0">
              <a:latin typeface="Helvetica"/>
              <a:cs typeface="Helvetica"/>
            </a:endParaRPr>
          </a:p>
          <a:p>
            <a:pPr>
              <a:lnSpc>
                <a:spcPct val="90000"/>
              </a:lnSpc>
            </a:pPr>
            <a:r>
              <a:rPr lang="en-US" altLang="en-US" sz="1800" dirty="0" smtClean="0">
                <a:latin typeface="Helvetica"/>
                <a:cs typeface="Helvetica"/>
              </a:rPr>
              <a:t>X-gal, </a:t>
            </a:r>
            <a:r>
              <a:rPr lang="en-US" altLang="en-US" sz="1800" dirty="0" err="1" smtClean="0">
                <a:latin typeface="Helvetica"/>
                <a:cs typeface="Helvetica"/>
              </a:rPr>
              <a:t>substrat</a:t>
            </a:r>
            <a:r>
              <a:rPr lang="en-US" altLang="en-US" sz="1800" dirty="0" smtClean="0">
                <a:latin typeface="Helvetica"/>
                <a:cs typeface="Helvetica"/>
              </a:rPr>
              <a:t> beta </a:t>
            </a:r>
            <a:r>
              <a:rPr lang="en-US" altLang="en-US" sz="1800" dirty="0" err="1" smtClean="0">
                <a:latin typeface="Helvetica"/>
                <a:cs typeface="Helvetica"/>
              </a:rPr>
              <a:t>galaktozidaze</a:t>
            </a:r>
            <a:r>
              <a:rPr lang="en-US" altLang="en-US" sz="1800" dirty="0">
                <a:latin typeface="Helvetica"/>
                <a:cs typeface="Helvetica"/>
              </a:rPr>
              <a:t>,</a:t>
            </a:r>
            <a:endParaRPr lang="en-US" altLang="en-US" sz="1800" dirty="0" smtClean="0">
              <a:latin typeface="Helvetica"/>
              <a:cs typeface="Helvetica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800" dirty="0" smtClean="0">
                <a:latin typeface="Helvetica"/>
                <a:cs typeface="Helvetica"/>
              </a:rPr>
              <a:t>      v </a:t>
            </a:r>
            <a:r>
              <a:rPr lang="en-US" altLang="en-US" sz="1800" dirty="0" err="1" smtClean="0">
                <a:latin typeface="Helvetica"/>
                <a:cs typeface="Helvetica"/>
              </a:rPr>
              <a:t>prisotnosti</a:t>
            </a:r>
            <a:r>
              <a:rPr lang="en-US" altLang="en-US" sz="1800" dirty="0" smtClean="0">
                <a:latin typeface="Helvetica"/>
                <a:cs typeface="Helvetica"/>
              </a:rPr>
              <a:t> </a:t>
            </a:r>
            <a:r>
              <a:rPr lang="en-US" altLang="en-US" sz="1800" dirty="0" smtClean="0">
                <a:latin typeface="Symbol" charset="2"/>
                <a:cs typeface="Symbol" charset="2"/>
              </a:rPr>
              <a:t>b</a:t>
            </a:r>
            <a:r>
              <a:rPr lang="en-US" altLang="en-US" sz="1800" dirty="0" smtClean="0">
                <a:latin typeface="Helvetica"/>
                <a:cs typeface="Helvetica"/>
              </a:rPr>
              <a:t>-gal </a:t>
            </a:r>
            <a:r>
              <a:rPr lang="en-US" altLang="en-US" sz="1800" dirty="0" err="1" smtClean="0">
                <a:latin typeface="Helvetica"/>
                <a:cs typeface="Helvetica"/>
              </a:rPr>
              <a:t>spremeni</a:t>
            </a:r>
            <a:r>
              <a:rPr lang="en-US" altLang="en-US" sz="1800" dirty="0" smtClean="0">
                <a:latin typeface="Helvetica"/>
                <a:cs typeface="Helvetica"/>
              </a:rPr>
              <a:t> </a:t>
            </a:r>
            <a:r>
              <a:rPr lang="en-US" altLang="en-US" sz="1800" dirty="0" err="1" smtClean="0">
                <a:latin typeface="Helvetica"/>
                <a:cs typeface="Helvetica"/>
              </a:rPr>
              <a:t>barvo</a:t>
            </a:r>
            <a:endParaRPr lang="en-US" altLang="en-US" sz="1800" dirty="0" smtClean="0">
              <a:latin typeface="Helvetica"/>
              <a:cs typeface="Helvetica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800" dirty="0" smtClean="0">
                <a:latin typeface="Helvetica"/>
                <a:cs typeface="Helvetica"/>
              </a:rPr>
              <a:t>     (</a:t>
            </a:r>
            <a:r>
              <a:rPr lang="en-US" altLang="en-US" sz="1800" dirty="0" err="1" smtClean="0">
                <a:latin typeface="Helvetica"/>
                <a:cs typeface="Helvetica"/>
              </a:rPr>
              <a:t>modre</a:t>
            </a:r>
            <a:r>
              <a:rPr lang="en-US" altLang="en-US" sz="1800" dirty="0" smtClean="0">
                <a:latin typeface="Helvetica"/>
                <a:cs typeface="Helvetica"/>
              </a:rPr>
              <a:t> </a:t>
            </a:r>
            <a:r>
              <a:rPr lang="en-US" altLang="en-US" sz="1800" dirty="0" err="1" smtClean="0">
                <a:latin typeface="Helvetica"/>
                <a:cs typeface="Helvetica"/>
              </a:rPr>
              <a:t>kolonije</a:t>
            </a:r>
            <a:r>
              <a:rPr lang="en-US" altLang="en-US" sz="1800" dirty="0" smtClean="0">
                <a:latin typeface="Helvetica"/>
                <a:cs typeface="Helvetica"/>
              </a:rPr>
              <a:t>)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1800" dirty="0" smtClean="0">
              <a:latin typeface="Helvetica"/>
              <a:cs typeface="Helvetica"/>
            </a:endParaRPr>
          </a:p>
          <a:p>
            <a:pPr>
              <a:lnSpc>
                <a:spcPct val="90000"/>
              </a:lnSpc>
            </a:pPr>
            <a:r>
              <a:rPr lang="en-US" altLang="en-US" sz="1800" dirty="0" err="1" smtClean="0">
                <a:latin typeface="Helvetica"/>
                <a:cs typeface="Helvetica"/>
              </a:rPr>
              <a:t>Uspešna</a:t>
            </a:r>
            <a:r>
              <a:rPr lang="en-US" altLang="en-US" sz="1800" dirty="0" smtClean="0">
                <a:latin typeface="Helvetica"/>
                <a:cs typeface="Helvetica"/>
              </a:rPr>
              <a:t> </a:t>
            </a:r>
            <a:r>
              <a:rPr lang="en-US" altLang="en-US" sz="1800" dirty="0" err="1" smtClean="0">
                <a:latin typeface="Helvetica"/>
                <a:cs typeface="Helvetica"/>
              </a:rPr>
              <a:t>insercija</a:t>
            </a:r>
            <a:r>
              <a:rPr lang="en-US" altLang="en-US" sz="1800" dirty="0" smtClean="0">
                <a:latin typeface="Helvetica"/>
                <a:cs typeface="Helvetica"/>
              </a:rPr>
              <a:t> </a:t>
            </a:r>
            <a:r>
              <a:rPr lang="en-US" altLang="en-US" sz="1800" dirty="0" err="1" smtClean="0">
                <a:latin typeface="Helvetica"/>
                <a:cs typeface="Helvetica"/>
              </a:rPr>
              <a:t>tuje</a:t>
            </a:r>
            <a:r>
              <a:rPr lang="en-US" altLang="en-US" sz="1800" dirty="0" smtClean="0">
                <a:latin typeface="Helvetica"/>
                <a:cs typeface="Helvetica"/>
              </a:rPr>
              <a:t> DNA v </a:t>
            </a:r>
            <a:r>
              <a:rPr lang="en-US" altLang="en-US" sz="1800" dirty="0" err="1" smtClean="0">
                <a:latin typeface="Helvetica"/>
                <a:cs typeface="Helvetica"/>
              </a:rPr>
              <a:t>polilinker</a:t>
            </a:r>
            <a:r>
              <a:rPr lang="en-US" altLang="en-US" sz="1800" dirty="0" smtClean="0">
                <a:latin typeface="Helvetica"/>
                <a:cs typeface="Helvetica"/>
              </a:rPr>
              <a:t> (oz. MCS) </a:t>
            </a:r>
            <a:r>
              <a:rPr lang="en-US" altLang="en-US" sz="1800" dirty="0" err="1" smtClean="0">
                <a:latin typeface="Helvetica"/>
                <a:cs typeface="Helvetica"/>
              </a:rPr>
              <a:t>uniči</a:t>
            </a:r>
            <a:r>
              <a:rPr lang="en-US" altLang="en-US" sz="1800" dirty="0" smtClean="0">
                <a:latin typeface="Helvetica"/>
                <a:cs typeface="Helvetica"/>
              </a:rPr>
              <a:t> lac operon, </a:t>
            </a:r>
            <a:r>
              <a:rPr lang="en-US" altLang="en-US" sz="1800" dirty="0" smtClean="0">
                <a:latin typeface="Symbol" charset="2"/>
                <a:cs typeface="Symbol" charset="2"/>
              </a:rPr>
              <a:t>b</a:t>
            </a:r>
            <a:r>
              <a:rPr lang="en-US" altLang="en-US" sz="1800" dirty="0" smtClean="0">
                <a:latin typeface="Helvetica"/>
                <a:cs typeface="Helvetica"/>
              </a:rPr>
              <a:t>-gal </a:t>
            </a:r>
            <a:r>
              <a:rPr lang="en-US" altLang="en-US" sz="1800" dirty="0" err="1" smtClean="0">
                <a:latin typeface="Helvetica"/>
                <a:cs typeface="Helvetica"/>
              </a:rPr>
              <a:t>postane</a:t>
            </a:r>
            <a:r>
              <a:rPr lang="en-US" altLang="en-US" sz="1800" dirty="0" smtClean="0">
                <a:latin typeface="Helvetica"/>
                <a:cs typeface="Helvetica"/>
              </a:rPr>
              <a:t> </a:t>
            </a:r>
            <a:r>
              <a:rPr lang="en-US" altLang="en-US" sz="1800" dirty="0" err="1" smtClean="0">
                <a:latin typeface="Helvetica"/>
                <a:cs typeface="Helvetica"/>
              </a:rPr>
              <a:t>nefunkcionalna</a:t>
            </a:r>
            <a:r>
              <a:rPr lang="en-US" altLang="en-US" sz="1800" dirty="0" smtClean="0">
                <a:latin typeface="Helvetica"/>
                <a:cs typeface="Helvetica"/>
              </a:rPr>
              <a:t>, </a:t>
            </a:r>
            <a:r>
              <a:rPr lang="en-US" altLang="en-US" sz="1800" dirty="0" err="1" smtClean="0">
                <a:latin typeface="Helvetica"/>
                <a:cs typeface="Helvetica"/>
              </a:rPr>
              <a:t>kolonije</a:t>
            </a:r>
            <a:r>
              <a:rPr lang="en-US" altLang="en-US" sz="1800" dirty="0" smtClean="0">
                <a:latin typeface="Helvetica"/>
                <a:cs typeface="Helvetica"/>
              </a:rPr>
              <a:t> so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800" dirty="0">
                <a:latin typeface="Helvetica"/>
                <a:cs typeface="Helvetica"/>
              </a:rPr>
              <a:t> </a:t>
            </a:r>
            <a:r>
              <a:rPr lang="en-US" altLang="en-US" sz="1800" dirty="0" smtClean="0">
                <a:latin typeface="Helvetica"/>
                <a:cs typeface="Helvetica"/>
              </a:rPr>
              <a:t>    </a:t>
            </a:r>
            <a:r>
              <a:rPr lang="en-US" altLang="en-US" sz="1800" dirty="0" err="1" smtClean="0">
                <a:latin typeface="Helvetica"/>
                <a:cs typeface="Helvetica"/>
              </a:rPr>
              <a:t>zato</a:t>
            </a:r>
            <a:r>
              <a:rPr lang="en-US" altLang="en-US" sz="1800" dirty="0" smtClean="0">
                <a:latin typeface="Helvetica"/>
                <a:cs typeface="Helvetica"/>
              </a:rPr>
              <a:t> </a:t>
            </a:r>
            <a:r>
              <a:rPr lang="en-US" altLang="en-US" sz="1800" dirty="0" err="1" smtClean="0">
                <a:latin typeface="Helvetica"/>
                <a:cs typeface="Helvetica"/>
              </a:rPr>
              <a:t>bele</a:t>
            </a:r>
            <a:endParaRPr lang="en-US" altLang="en-US" sz="1800" dirty="0" smtClean="0">
              <a:latin typeface="Helvetica"/>
              <a:cs typeface="Helvetica"/>
            </a:endParaRPr>
          </a:p>
        </p:txBody>
      </p:sp>
      <p:pic>
        <p:nvPicPr>
          <p:cNvPr id="6" name="Picture 10" descr="C:\WINDOWS\Application Data\Microsoft\Media Catalog\BlueWhit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37"/>
          <a:stretch/>
        </p:blipFill>
        <p:spPr>
          <a:xfrm>
            <a:off x="6358323" y="123920"/>
            <a:ext cx="2144842" cy="21086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b="30661"/>
          <a:stretch/>
        </p:blipFill>
        <p:spPr>
          <a:xfrm>
            <a:off x="-22918" y="889368"/>
            <a:ext cx="4829706" cy="4755293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9" name="Oval 8"/>
          <p:cNvSpPr/>
          <p:nvPr/>
        </p:nvSpPr>
        <p:spPr>
          <a:xfrm>
            <a:off x="2572708" y="5351000"/>
            <a:ext cx="2283596" cy="436142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201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356" y="365952"/>
            <a:ext cx="4394953" cy="39427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93309" y="382629"/>
            <a:ext cx="4572000" cy="50783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/>
              <a:t>U-A </a:t>
            </a:r>
            <a:r>
              <a:rPr lang="en-US" b="1" dirty="0" err="1" smtClean="0"/>
              <a:t>hibridizacija</a:t>
            </a:r>
            <a:r>
              <a:rPr lang="en-US" b="1" dirty="0" smtClean="0"/>
              <a:t> (ne </a:t>
            </a:r>
            <a:r>
              <a:rPr lang="en-US" b="1" dirty="0" err="1" smtClean="0"/>
              <a:t>potrebujemo</a:t>
            </a:r>
            <a:r>
              <a:rPr lang="en-US" b="1" dirty="0" smtClean="0"/>
              <a:t> RE): </a:t>
            </a:r>
          </a:p>
          <a:p>
            <a:r>
              <a:rPr lang="en-US" dirty="0" err="1" smtClean="0"/>
              <a:t>Vektor</a:t>
            </a:r>
            <a:r>
              <a:rPr lang="en-US" dirty="0" smtClean="0"/>
              <a:t> je </a:t>
            </a:r>
            <a:r>
              <a:rPr lang="en-US" dirty="0" err="1" smtClean="0"/>
              <a:t>lineariziran</a:t>
            </a:r>
            <a:r>
              <a:rPr lang="en-US" dirty="0" smtClean="0"/>
              <a:t>, </a:t>
            </a:r>
            <a:r>
              <a:rPr lang="en-US" dirty="0" err="1" smtClean="0"/>
              <a:t>ima</a:t>
            </a:r>
            <a:r>
              <a:rPr lang="en-US" dirty="0" smtClean="0"/>
              <a:t> U “overhang” </a:t>
            </a:r>
            <a:r>
              <a:rPr lang="en-US" dirty="0" err="1" smtClean="0"/>
              <a:t>na</a:t>
            </a:r>
            <a:r>
              <a:rPr lang="en-US" dirty="0" smtClean="0"/>
              <a:t> 3’ </a:t>
            </a:r>
            <a:r>
              <a:rPr lang="en-US" dirty="0" err="1" smtClean="0"/>
              <a:t>koncu</a:t>
            </a:r>
            <a:endParaRPr lang="en-US" dirty="0" smtClean="0"/>
          </a:p>
          <a:p>
            <a:r>
              <a:rPr lang="en-US" dirty="0" smtClean="0"/>
              <a:t>+</a:t>
            </a:r>
          </a:p>
          <a:p>
            <a:r>
              <a:rPr lang="en-US" dirty="0" err="1" smtClean="0"/>
              <a:t>Zligiramo</a:t>
            </a:r>
            <a:r>
              <a:rPr lang="en-US" dirty="0" smtClean="0"/>
              <a:t> s PCR </a:t>
            </a:r>
            <a:r>
              <a:rPr lang="en-US" dirty="0" err="1" smtClean="0"/>
              <a:t>produkti</a:t>
            </a:r>
            <a:r>
              <a:rPr lang="en-US" dirty="0" smtClean="0"/>
              <a:t>,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jih</a:t>
            </a:r>
            <a:r>
              <a:rPr lang="en-US" dirty="0" smtClean="0"/>
              <a:t> </a:t>
            </a:r>
            <a:r>
              <a:rPr lang="en-US" dirty="0" err="1" smtClean="0"/>
              <a:t>pripravimo</a:t>
            </a:r>
            <a:r>
              <a:rPr lang="en-US" dirty="0" smtClean="0"/>
              <a:t> s </a:t>
            </a:r>
            <a:r>
              <a:rPr lang="en-US" dirty="0" err="1" smtClean="0"/>
              <a:t>polimerazo</a:t>
            </a:r>
            <a:r>
              <a:rPr lang="en-US" dirty="0" smtClean="0"/>
              <a:t> </a:t>
            </a:r>
            <a:r>
              <a:rPr lang="en-US" dirty="0" err="1" smtClean="0"/>
              <a:t>Taq</a:t>
            </a:r>
            <a:r>
              <a:rPr lang="en-US" dirty="0" smtClean="0"/>
              <a:t> </a:t>
            </a:r>
            <a:r>
              <a:rPr lang="en-US" dirty="0" err="1" smtClean="0"/>
              <a:t>ali</a:t>
            </a:r>
            <a:r>
              <a:rPr lang="en-US" dirty="0" smtClean="0"/>
              <a:t> </a:t>
            </a:r>
            <a:r>
              <a:rPr lang="en-US" dirty="0" err="1" smtClean="0"/>
              <a:t>drugimi</a:t>
            </a:r>
            <a:r>
              <a:rPr lang="en-US" dirty="0" smtClean="0"/>
              <a:t> </a:t>
            </a:r>
            <a:r>
              <a:rPr lang="en-US" dirty="0" err="1" smtClean="0"/>
              <a:t>nonproofreding</a:t>
            </a:r>
            <a:r>
              <a:rPr lang="en-US" dirty="0" smtClean="0"/>
              <a:t> </a:t>
            </a:r>
            <a:r>
              <a:rPr lang="en-US" dirty="0" err="1" smtClean="0"/>
              <a:t>polimerzami</a:t>
            </a:r>
            <a:r>
              <a:rPr lang="en-US" dirty="0" smtClean="0"/>
              <a:t> (</a:t>
            </a:r>
            <a:r>
              <a:rPr lang="en-US" dirty="0" err="1" smtClean="0"/>
              <a:t>nimajo</a:t>
            </a:r>
            <a:r>
              <a:rPr lang="en-US" dirty="0" smtClean="0"/>
              <a:t> 3’-5’ </a:t>
            </a:r>
            <a:r>
              <a:rPr lang="en-US" dirty="0" err="1" smtClean="0"/>
              <a:t>popravljanja</a:t>
            </a:r>
            <a:r>
              <a:rPr lang="en-US" dirty="0" smtClean="0"/>
              <a:t>).</a:t>
            </a:r>
          </a:p>
          <a:p>
            <a:r>
              <a:rPr lang="en-US" dirty="0" smtClean="0"/>
              <a:t>Ti PCR prod. </a:t>
            </a:r>
            <a:r>
              <a:rPr lang="en-US" dirty="0" err="1" smtClean="0"/>
              <a:t>imajo</a:t>
            </a:r>
            <a:r>
              <a:rPr lang="en-US" dirty="0" smtClean="0"/>
              <a:t> “A overhang”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altLang="en-US" b="1" dirty="0" err="1" smtClean="0">
                <a:latin typeface="Helvetica"/>
                <a:cs typeface="Helvetica"/>
              </a:rPr>
              <a:t>Č</a:t>
            </a:r>
            <a:r>
              <a:rPr lang="en-US" b="1" dirty="0" err="1" smtClean="0"/>
              <a:t>e</a:t>
            </a:r>
            <a:r>
              <a:rPr lang="en-US" b="1" dirty="0" smtClean="0"/>
              <a:t> </a:t>
            </a:r>
            <a:r>
              <a:rPr lang="en-US" b="1" dirty="0" err="1" smtClean="0"/>
              <a:t>zelimo</a:t>
            </a:r>
            <a:r>
              <a:rPr lang="en-US" b="1" dirty="0" smtClean="0"/>
              <a:t>, </a:t>
            </a:r>
            <a:r>
              <a:rPr lang="en-US" b="1" dirty="0" err="1" smtClean="0"/>
              <a:t>lahko</a:t>
            </a:r>
            <a:r>
              <a:rPr lang="en-US" b="1" dirty="0" smtClean="0"/>
              <a:t> </a:t>
            </a:r>
            <a:r>
              <a:rPr lang="en-US" b="1" dirty="0" err="1" smtClean="0"/>
              <a:t>uporabimo</a:t>
            </a:r>
            <a:r>
              <a:rPr lang="en-US" b="1" dirty="0" smtClean="0"/>
              <a:t> RE</a:t>
            </a:r>
          </a:p>
          <a:p>
            <a:pPr marL="285750" indent="-285750">
              <a:buFont typeface="Arial"/>
              <a:buChar char="•"/>
            </a:pPr>
            <a:endParaRPr lang="en-US" b="1" dirty="0"/>
          </a:p>
          <a:p>
            <a:pPr marL="285750" indent="-285750">
              <a:buFont typeface="Arial"/>
              <a:buChar char="•"/>
            </a:pPr>
            <a:r>
              <a:rPr lang="en-US" b="1" dirty="0" err="1" smtClean="0"/>
              <a:t>Promotorji</a:t>
            </a:r>
            <a:r>
              <a:rPr lang="en-US" b="1" dirty="0" smtClean="0"/>
              <a:t> </a:t>
            </a:r>
            <a:r>
              <a:rPr lang="en-US" b="1" dirty="0" err="1" smtClean="0"/>
              <a:t>za</a:t>
            </a:r>
            <a:r>
              <a:rPr lang="en-US" b="1" dirty="0" smtClean="0"/>
              <a:t> </a:t>
            </a:r>
            <a:r>
              <a:rPr lang="en-US" b="1" i="1" dirty="0" smtClean="0"/>
              <a:t>in</a:t>
            </a:r>
            <a:r>
              <a:rPr lang="en-US" b="1" dirty="0" smtClean="0"/>
              <a:t> </a:t>
            </a:r>
            <a:r>
              <a:rPr lang="en-US" b="1" i="1" dirty="0" smtClean="0"/>
              <a:t>vitro</a:t>
            </a:r>
            <a:r>
              <a:rPr lang="en-US" b="1" dirty="0" smtClean="0"/>
              <a:t> </a:t>
            </a:r>
            <a:r>
              <a:rPr lang="en-US" b="1" dirty="0" err="1" smtClean="0"/>
              <a:t>transkripcijo</a:t>
            </a:r>
            <a:r>
              <a:rPr lang="en-US" b="1" dirty="0" smtClean="0"/>
              <a:t>:</a:t>
            </a:r>
          </a:p>
          <a:p>
            <a:r>
              <a:rPr lang="en-US" b="1" dirty="0" err="1" smtClean="0"/>
              <a:t>bakteriofagni</a:t>
            </a:r>
            <a:r>
              <a:rPr lang="en-US" b="1" dirty="0" smtClean="0"/>
              <a:t> T7, SP6 </a:t>
            </a:r>
            <a:r>
              <a:rPr lang="en-US" dirty="0" smtClean="0"/>
              <a:t>(</a:t>
            </a:r>
            <a:r>
              <a:rPr lang="en-US" dirty="0" err="1" smtClean="0"/>
              <a:t>reakcija</a:t>
            </a:r>
            <a:r>
              <a:rPr lang="en-US" dirty="0" smtClean="0"/>
              <a:t> </a:t>
            </a:r>
            <a:r>
              <a:rPr lang="en-US" dirty="0" err="1" smtClean="0"/>
              <a:t>vsebuje</a:t>
            </a:r>
            <a:r>
              <a:rPr lang="en-US" dirty="0" smtClean="0"/>
              <a:t> </a:t>
            </a:r>
            <a:r>
              <a:rPr lang="en-US" dirty="0" err="1" smtClean="0"/>
              <a:t>templet</a:t>
            </a:r>
            <a:r>
              <a:rPr lang="en-US" dirty="0"/>
              <a:t> </a:t>
            </a:r>
            <a:r>
              <a:rPr lang="en-US" dirty="0" smtClean="0"/>
              <a:t>+ </a:t>
            </a:r>
            <a:r>
              <a:rPr lang="en-US" dirty="0" err="1" smtClean="0"/>
              <a:t>fagno</a:t>
            </a:r>
            <a:r>
              <a:rPr lang="en-US" dirty="0" smtClean="0"/>
              <a:t> T7 </a:t>
            </a:r>
            <a:r>
              <a:rPr lang="en-US" dirty="0" err="1" smtClean="0"/>
              <a:t>polimerazo</a:t>
            </a:r>
            <a:r>
              <a:rPr lang="en-US" dirty="0" smtClean="0"/>
              <a:t> + NTPs)</a:t>
            </a:r>
          </a:p>
          <a:p>
            <a:endParaRPr lang="en-US" b="1" dirty="0"/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F1 </a:t>
            </a:r>
            <a:r>
              <a:rPr lang="en-US" b="1" i="1" dirty="0" err="1" smtClean="0"/>
              <a:t>ori</a:t>
            </a:r>
            <a:r>
              <a:rPr lang="en-US" b="1" dirty="0" smtClean="0"/>
              <a:t> </a:t>
            </a:r>
            <a:r>
              <a:rPr lang="en-US" b="1" dirty="0" err="1" smtClean="0"/>
              <a:t>iz</a:t>
            </a:r>
            <a:r>
              <a:rPr lang="en-US" b="1" dirty="0" smtClean="0"/>
              <a:t> </a:t>
            </a:r>
            <a:r>
              <a:rPr lang="en-US" b="1" dirty="0" err="1" smtClean="0"/>
              <a:t>bakteriofaga</a:t>
            </a:r>
            <a:r>
              <a:rPr lang="en-US" b="1" dirty="0" smtClean="0"/>
              <a:t> f1 </a:t>
            </a:r>
            <a:r>
              <a:rPr lang="en-US" dirty="0" err="1" smtClean="0"/>
              <a:t>poleg</a:t>
            </a:r>
            <a:r>
              <a:rPr lang="en-US" dirty="0" smtClean="0"/>
              <a:t> </a:t>
            </a:r>
            <a:r>
              <a:rPr lang="en-US" dirty="0" err="1" smtClean="0"/>
              <a:t>osnovnega</a:t>
            </a:r>
            <a:r>
              <a:rPr lang="en-US" dirty="0" smtClean="0"/>
              <a:t> </a:t>
            </a:r>
            <a:r>
              <a:rPr lang="en-US" i="1" dirty="0" err="1" smtClean="0"/>
              <a:t>ori</a:t>
            </a:r>
            <a:r>
              <a:rPr lang="en-US" dirty="0" err="1" smtClean="0"/>
              <a:t>-ja</a:t>
            </a:r>
            <a:r>
              <a:rPr lang="en-US" dirty="0" smtClean="0"/>
              <a:t> 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429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6155" y="322626"/>
            <a:ext cx="8646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 smtClean="0">
                <a:latin typeface="Helvetica"/>
                <a:cs typeface="Helvetica"/>
              </a:rPr>
              <a:t>TIPI KLONIRNIH VEKTORJEV:</a:t>
            </a:r>
          </a:p>
        </p:txBody>
      </p:sp>
      <p:sp>
        <p:nvSpPr>
          <p:cNvPr id="5" name="Rectangle 4"/>
          <p:cNvSpPr/>
          <p:nvPr/>
        </p:nvSpPr>
        <p:spPr>
          <a:xfrm>
            <a:off x="365326" y="1002401"/>
            <a:ext cx="82285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 err="1" smtClean="0">
                <a:solidFill>
                  <a:srgbClr val="D9D9D9"/>
                </a:solidFill>
                <a:latin typeface="Helvetica"/>
                <a:cs typeface="Helvetica"/>
              </a:rPr>
              <a:t>Plazmidni</a:t>
            </a:r>
            <a:endParaRPr lang="en-US" altLang="en-US" sz="2400" dirty="0">
              <a:solidFill>
                <a:srgbClr val="D9D9D9"/>
              </a:solidFill>
              <a:latin typeface="Helvetica"/>
              <a:cs typeface="Helvetica"/>
            </a:endParaRPr>
          </a:p>
          <a:p>
            <a:endParaRPr lang="en-US" altLang="en-US" sz="2400" dirty="0" smtClean="0">
              <a:solidFill>
                <a:srgbClr val="D9D9D9"/>
              </a:solidFill>
              <a:latin typeface="Helvetica"/>
              <a:cs typeface="Helvetica"/>
            </a:endParaRPr>
          </a:p>
          <a:p>
            <a:r>
              <a:rPr lang="en-US" altLang="en-US" sz="2400" dirty="0" err="1" smtClean="0">
                <a:latin typeface="Helvetica"/>
                <a:cs typeface="Helvetica"/>
              </a:rPr>
              <a:t>Fagni</a:t>
            </a:r>
            <a:endParaRPr lang="en-US" altLang="en-US" sz="2400" dirty="0">
              <a:latin typeface="Helvetica"/>
              <a:cs typeface="Helvetica"/>
            </a:endParaRPr>
          </a:p>
          <a:p>
            <a:endParaRPr lang="en-US" altLang="en-US" sz="2400" dirty="0" smtClean="0">
              <a:solidFill>
                <a:srgbClr val="D9D9D9"/>
              </a:solidFill>
              <a:latin typeface="Helvetica"/>
              <a:cs typeface="Helvetica"/>
            </a:endParaRPr>
          </a:p>
          <a:p>
            <a:r>
              <a:rPr lang="en-US" altLang="en-US" sz="2400" dirty="0" err="1" smtClean="0">
                <a:solidFill>
                  <a:srgbClr val="D9D9D9"/>
                </a:solidFill>
                <a:latin typeface="Helvetica"/>
                <a:cs typeface="Helvetica"/>
              </a:rPr>
              <a:t>Kozmidi</a:t>
            </a:r>
            <a:endParaRPr lang="en-US" altLang="en-US" sz="2400" dirty="0">
              <a:solidFill>
                <a:srgbClr val="D9D9D9"/>
              </a:solidFill>
              <a:latin typeface="Helvetica"/>
              <a:cs typeface="Helvetica"/>
            </a:endParaRPr>
          </a:p>
          <a:p>
            <a:endParaRPr lang="en-US" altLang="en-US" sz="2400" dirty="0" smtClean="0">
              <a:solidFill>
                <a:srgbClr val="D9D9D9"/>
              </a:solidFill>
              <a:latin typeface="Helvetica"/>
              <a:cs typeface="Helvetica"/>
            </a:endParaRPr>
          </a:p>
          <a:p>
            <a:r>
              <a:rPr lang="en-US" altLang="en-US" sz="2400" dirty="0" smtClean="0">
                <a:solidFill>
                  <a:srgbClr val="D9D9D9"/>
                </a:solidFill>
                <a:latin typeface="Helvetica"/>
                <a:cs typeface="Helvetica"/>
              </a:rPr>
              <a:t>BAC (Bacterial Artificial Chromosomes)</a:t>
            </a:r>
          </a:p>
          <a:p>
            <a:endParaRPr lang="en-US" altLang="en-US" sz="2400" dirty="0" smtClean="0">
              <a:solidFill>
                <a:srgbClr val="D9D9D9"/>
              </a:solidFill>
              <a:latin typeface="Helvetica"/>
              <a:cs typeface="Helvetica"/>
            </a:endParaRPr>
          </a:p>
          <a:p>
            <a:r>
              <a:rPr lang="en-US" altLang="en-US" sz="2400" dirty="0" smtClean="0">
                <a:solidFill>
                  <a:srgbClr val="D9D9D9"/>
                </a:solidFill>
                <a:latin typeface="Helvetica"/>
                <a:cs typeface="Helvetica"/>
              </a:rPr>
              <a:t>YAC (Yeast </a:t>
            </a:r>
            <a:r>
              <a:rPr lang="en-US" altLang="en-US" sz="2400" dirty="0" err="1" smtClean="0">
                <a:solidFill>
                  <a:srgbClr val="D9D9D9"/>
                </a:solidFill>
                <a:latin typeface="Helvetica"/>
                <a:cs typeface="Helvetica"/>
              </a:rPr>
              <a:t>Artifiial</a:t>
            </a:r>
            <a:r>
              <a:rPr lang="en-US" altLang="en-US" sz="2400" dirty="0" smtClean="0">
                <a:solidFill>
                  <a:srgbClr val="D9D9D9"/>
                </a:solidFill>
                <a:latin typeface="Helvetica"/>
                <a:cs typeface="Helvetica"/>
              </a:rPr>
              <a:t> Chromosomes)</a:t>
            </a:r>
          </a:p>
        </p:txBody>
      </p:sp>
    </p:spTree>
    <p:extLst>
      <p:ext uri="{BB962C8B-B14F-4D97-AF65-F5344CB8AC3E}">
        <p14:creationId xmlns:p14="http://schemas.microsoft.com/office/powerpoint/2010/main" val="3498380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43" y="0"/>
            <a:ext cx="5023233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75476" y="324405"/>
            <a:ext cx="3701638" cy="4801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 err="1" smtClean="0">
                <a:latin typeface="Helvetica"/>
                <a:cs typeface="Helvetica"/>
              </a:rPr>
              <a:t>Fagni</a:t>
            </a:r>
            <a:r>
              <a:rPr lang="en-US" altLang="en-US" dirty="0" smtClean="0">
                <a:latin typeface="Helvetica"/>
                <a:cs typeface="Helvetica"/>
              </a:rPr>
              <a:t>: </a:t>
            </a:r>
            <a:r>
              <a:rPr lang="en-US" altLang="en-US" dirty="0" err="1" smtClean="0">
                <a:latin typeface="Helvetica"/>
                <a:cs typeface="Helvetica"/>
              </a:rPr>
              <a:t>izpeljani</a:t>
            </a:r>
            <a:r>
              <a:rPr lang="en-US" altLang="en-US" dirty="0" smtClean="0">
                <a:latin typeface="Helvetica"/>
                <a:cs typeface="Helvetica"/>
              </a:rPr>
              <a:t> </a:t>
            </a:r>
            <a:r>
              <a:rPr lang="en-US" altLang="en-US" dirty="0" err="1" smtClean="0">
                <a:latin typeface="Helvetica"/>
                <a:cs typeface="Helvetica"/>
              </a:rPr>
              <a:t>iz</a:t>
            </a:r>
            <a:r>
              <a:rPr lang="en-US" altLang="en-US" dirty="0" smtClean="0">
                <a:latin typeface="Helvetica"/>
                <a:cs typeface="Helvetica"/>
              </a:rPr>
              <a:t> </a:t>
            </a:r>
            <a:r>
              <a:rPr lang="en-US" altLang="en-US" dirty="0" err="1" smtClean="0">
                <a:latin typeface="Helvetica"/>
                <a:cs typeface="Helvetica"/>
              </a:rPr>
              <a:t>bakterijskega</a:t>
            </a:r>
            <a:r>
              <a:rPr lang="en-US" altLang="en-US" dirty="0" smtClean="0">
                <a:latin typeface="Helvetica"/>
                <a:cs typeface="Helvetica"/>
              </a:rPr>
              <a:t> </a:t>
            </a:r>
            <a:r>
              <a:rPr lang="en-US" altLang="en-US" dirty="0" err="1" smtClean="0">
                <a:latin typeface="Helvetica"/>
                <a:cs typeface="Helvetica"/>
              </a:rPr>
              <a:t>virusa</a:t>
            </a:r>
            <a:r>
              <a:rPr lang="en-US" altLang="en-US" dirty="0" smtClean="0">
                <a:latin typeface="Helvetica"/>
                <a:cs typeface="Helvetica"/>
              </a:rPr>
              <a:t> (</a:t>
            </a:r>
            <a:r>
              <a:rPr lang="en-US" altLang="en-US" dirty="0" err="1" smtClean="0">
                <a:latin typeface="Helvetica"/>
                <a:cs typeface="Helvetica"/>
              </a:rPr>
              <a:t>bakteriofaga</a:t>
            </a:r>
            <a:r>
              <a:rPr lang="en-US" altLang="en-US" dirty="0" smtClean="0">
                <a:latin typeface="Helvetica"/>
                <a:cs typeface="Helvetica"/>
              </a:rPr>
              <a:t>) lambda. </a:t>
            </a:r>
          </a:p>
          <a:p>
            <a:endParaRPr lang="en-US" altLang="en-US" dirty="0">
              <a:latin typeface="Helvetica"/>
              <a:cs typeface="Helvetica"/>
            </a:endParaRPr>
          </a:p>
          <a:p>
            <a:r>
              <a:rPr lang="en-US" altLang="en-US" dirty="0" err="1" smtClean="0">
                <a:latin typeface="Helvetica"/>
                <a:cs typeface="Helvetica"/>
              </a:rPr>
              <a:t>Linearne</a:t>
            </a:r>
            <a:r>
              <a:rPr lang="en-US" altLang="en-US" dirty="0" smtClean="0">
                <a:latin typeface="Helvetica"/>
                <a:cs typeface="Helvetica"/>
              </a:rPr>
              <a:t> DNA </a:t>
            </a:r>
            <a:r>
              <a:rPr lang="en-US" altLang="en-US" dirty="0" err="1" smtClean="0">
                <a:latin typeface="Helvetica"/>
                <a:cs typeface="Helvetica"/>
              </a:rPr>
              <a:t>molekule</a:t>
            </a:r>
            <a:r>
              <a:rPr lang="en-US" altLang="en-US" dirty="0" smtClean="0">
                <a:latin typeface="Helvetica"/>
                <a:cs typeface="Helvetica"/>
              </a:rPr>
              <a:t>, dele lambda DNA </a:t>
            </a:r>
            <a:r>
              <a:rPr lang="en-US" altLang="en-US" dirty="0" err="1" smtClean="0">
                <a:latin typeface="Helvetica"/>
                <a:cs typeface="Helvetica"/>
              </a:rPr>
              <a:t>zamenjamo</a:t>
            </a:r>
            <a:r>
              <a:rPr lang="en-US" altLang="en-US" dirty="0" smtClean="0">
                <a:latin typeface="Helvetica"/>
                <a:cs typeface="Helvetica"/>
              </a:rPr>
              <a:t> s </a:t>
            </a:r>
            <a:r>
              <a:rPr lang="en-US" altLang="en-US" dirty="0" err="1" smtClean="0">
                <a:latin typeface="Helvetica"/>
                <a:cs typeface="Helvetica"/>
              </a:rPr>
              <a:t>tujo</a:t>
            </a:r>
            <a:r>
              <a:rPr lang="en-US" altLang="en-US" dirty="0" smtClean="0">
                <a:latin typeface="Helvetica"/>
                <a:cs typeface="Helvetica"/>
              </a:rPr>
              <a:t> DNA, ne da bi </a:t>
            </a:r>
            <a:r>
              <a:rPr lang="en-US" altLang="en-US" dirty="0" err="1" smtClean="0">
                <a:latin typeface="Helvetica"/>
                <a:cs typeface="Helvetica"/>
              </a:rPr>
              <a:t>zmotili</a:t>
            </a:r>
            <a:r>
              <a:rPr lang="en-US" altLang="en-US" dirty="0" smtClean="0">
                <a:latin typeface="Helvetica"/>
                <a:cs typeface="Helvetica"/>
              </a:rPr>
              <a:t> </a:t>
            </a:r>
            <a:r>
              <a:rPr lang="en-US" altLang="en-US" dirty="0" err="1" smtClean="0">
                <a:latin typeface="Helvetica"/>
                <a:cs typeface="Helvetica"/>
              </a:rPr>
              <a:t>življenjski</a:t>
            </a:r>
            <a:r>
              <a:rPr lang="en-US" altLang="en-US" dirty="0" smtClean="0">
                <a:latin typeface="Helvetica"/>
                <a:cs typeface="Helvetica"/>
              </a:rPr>
              <a:t> </a:t>
            </a:r>
            <a:r>
              <a:rPr lang="en-US" altLang="en-US" dirty="0" err="1" smtClean="0">
                <a:latin typeface="Helvetica"/>
                <a:cs typeface="Helvetica"/>
              </a:rPr>
              <a:t>cikel</a:t>
            </a:r>
            <a:r>
              <a:rPr lang="en-US" altLang="en-US" dirty="0" smtClean="0">
                <a:latin typeface="Helvetica"/>
                <a:cs typeface="Helvetica"/>
              </a:rPr>
              <a:t> </a:t>
            </a:r>
            <a:r>
              <a:rPr lang="en-US" altLang="en-US" dirty="0" err="1" smtClean="0">
                <a:latin typeface="Helvetica"/>
                <a:cs typeface="Helvetica"/>
              </a:rPr>
              <a:t>faga</a:t>
            </a:r>
            <a:r>
              <a:rPr lang="en-US" altLang="en-US" dirty="0" smtClean="0">
                <a:latin typeface="Helvetica"/>
                <a:cs typeface="Helvetica"/>
              </a:rPr>
              <a:t>. </a:t>
            </a:r>
          </a:p>
          <a:p>
            <a:endParaRPr lang="en-US" dirty="0">
              <a:latin typeface="Helvetica"/>
              <a:cs typeface="Helvetica"/>
            </a:endParaRPr>
          </a:p>
          <a:p>
            <a:r>
              <a:rPr lang="en-US" dirty="0" err="1" smtClean="0">
                <a:latin typeface="Helvetica"/>
                <a:cs typeface="Helvetica"/>
              </a:rPr>
              <a:t>Prednost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uporabe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faga</a:t>
            </a:r>
            <a:r>
              <a:rPr lang="en-US" dirty="0" smtClean="0">
                <a:latin typeface="Helvetica"/>
                <a:cs typeface="Helvetica"/>
              </a:rPr>
              <a:t>:</a:t>
            </a:r>
          </a:p>
          <a:p>
            <a:r>
              <a:rPr lang="en-US" dirty="0" smtClean="0">
                <a:latin typeface="Helvetica"/>
                <a:cs typeface="Helvetica"/>
              </a:rPr>
              <a:t>1000x </a:t>
            </a:r>
            <a:r>
              <a:rPr lang="en-US" dirty="0" err="1" smtClean="0">
                <a:latin typeface="Helvetica"/>
                <a:cs typeface="Helvetica"/>
              </a:rPr>
              <a:t>bolj</a:t>
            </a:r>
            <a:r>
              <a:rPr lang="en-US" altLang="en-US" dirty="0" err="1" smtClean="0">
                <a:latin typeface="Helvetica"/>
                <a:cs typeface="Helvetica"/>
              </a:rPr>
              <a:t>š</a:t>
            </a:r>
            <a:r>
              <a:rPr lang="en-US" dirty="0" err="1" smtClean="0">
                <a:latin typeface="Helvetica"/>
                <a:cs typeface="Helvetica"/>
              </a:rPr>
              <a:t>a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transformacijska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u</a:t>
            </a:r>
            <a:r>
              <a:rPr lang="en-US" altLang="en-US" dirty="0" err="1" smtClean="0">
                <a:latin typeface="Helvetica"/>
                <a:cs typeface="Helvetica"/>
              </a:rPr>
              <a:t>č</a:t>
            </a:r>
            <a:r>
              <a:rPr lang="en-US" dirty="0" err="1" smtClean="0">
                <a:latin typeface="Helvetica"/>
                <a:cs typeface="Helvetica"/>
              </a:rPr>
              <a:t>inkovitost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kot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pri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plazmidnih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vektorjih</a:t>
            </a:r>
            <a:endParaRPr lang="en-US" dirty="0" smtClean="0">
              <a:latin typeface="Helvetica"/>
              <a:cs typeface="Helvetica"/>
            </a:endParaRPr>
          </a:p>
          <a:p>
            <a:endParaRPr lang="en-US" dirty="0">
              <a:latin typeface="Helvetica"/>
              <a:cs typeface="Helvetica"/>
            </a:endParaRPr>
          </a:p>
          <a:p>
            <a:r>
              <a:rPr lang="en-US" dirty="0" err="1" smtClean="0">
                <a:latin typeface="Helvetica"/>
                <a:cs typeface="Helvetica"/>
              </a:rPr>
              <a:t>Vstavimo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lahko</a:t>
            </a:r>
            <a:r>
              <a:rPr lang="en-US" dirty="0" smtClean="0">
                <a:latin typeface="Helvetica"/>
                <a:cs typeface="Helvetica"/>
              </a:rPr>
              <a:t> do 25 kb </a:t>
            </a:r>
            <a:r>
              <a:rPr lang="en-US" dirty="0" err="1" smtClean="0">
                <a:latin typeface="Helvetica"/>
                <a:cs typeface="Helvetica"/>
              </a:rPr>
              <a:t>tuje</a:t>
            </a:r>
            <a:r>
              <a:rPr lang="en-US" dirty="0" smtClean="0">
                <a:latin typeface="Helvetica"/>
                <a:cs typeface="Helvetica"/>
              </a:rPr>
              <a:t> DNA</a:t>
            </a:r>
          </a:p>
          <a:p>
            <a:endParaRPr lang="en-US" dirty="0">
              <a:latin typeface="Helvetica"/>
              <a:cs typeface="Helvetica"/>
            </a:endParaRPr>
          </a:p>
          <a:p>
            <a:endParaRPr lang="en-US" dirty="0">
              <a:latin typeface="Helvetica"/>
              <a:cs typeface="Helvetica"/>
            </a:endParaRPr>
          </a:p>
          <a:p>
            <a:endParaRPr lang="en-US" dirty="0" smtClean="0">
              <a:latin typeface="Helvetica"/>
              <a:cs typeface="Helvetic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52250" y="2564017"/>
            <a:ext cx="7374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n vitro</a:t>
            </a:r>
          </a:p>
        </p:txBody>
      </p:sp>
      <p:sp>
        <p:nvSpPr>
          <p:cNvPr id="7" name="Rectangle 6"/>
          <p:cNvSpPr/>
          <p:nvPr/>
        </p:nvSpPr>
        <p:spPr>
          <a:xfrm>
            <a:off x="2336950" y="554512"/>
            <a:ext cx="11361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neesencialna</a:t>
            </a:r>
            <a:endParaRPr lang="en-US" sz="1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29138" y="6641559"/>
            <a:ext cx="617069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http://</a:t>
            </a:r>
            <a:r>
              <a:rPr lang="en-US" sz="1100" dirty="0" err="1" smtClean="0"/>
              <a:t>www.web-books.com</a:t>
            </a:r>
            <a:r>
              <a:rPr lang="en-US" sz="1100" dirty="0" smtClean="0"/>
              <a:t>/</a:t>
            </a:r>
            <a:r>
              <a:rPr lang="en-US" sz="1100" dirty="0" err="1" smtClean="0"/>
              <a:t>MoBio</a:t>
            </a:r>
            <a:r>
              <a:rPr lang="en-US" sz="1100" dirty="0" smtClean="0"/>
              <a:t>/Free/Ch9A4.htm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54161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56" y="136619"/>
            <a:ext cx="4394953" cy="39427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8528" y="4043344"/>
            <a:ext cx="8657311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Helvetica"/>
                <a:cs typeface="Helvetica"/>
              </a:rPr>
              <a:t>        F1 </a:t>
            </a:r>
            <a:r>
              <a:rPr lang="en-US" b="1" i="1" dirty="0" err="1" smtClean="0">
                <a:latin typeface="Helvetica"/>
                <a:cs typeface="Helvetica"/>
              </a:rPr>
              <a:t>ori</a:t>
            </a:r>
            <a:r>
              <a:rPr lang="en-US" b="1" dirty="0" smtClean="0">
                <a:latin typeface="Helvetica"/>
                <a:cs typeface="Helvetica"/>
              </a:rPr>
              <a:t> </a:t>
            </a:r>
            <a:r>
              <a:rPr lang="en-US" b="1" dirty="0" err="1" smtClean="0">
                <a:latin typeface="Helvetica"/>
                <a:cs typeface="Helvetica"/>
              </a:rPr>
              <a:t>iz</a:t>
            </a:r>
            <a:r>
              <a:rPr lang="en-US" b="1" dirty="0" smtClean="0">
                <a:latin typeface="Helvetica"/>
                <a:cs typeface="Helvetica"/>
              </a:rPr>
              <a:t> </a:t>
            </a:r>
            <a:r>
              <a:rPr lang="en-US" b="1" dirty="0" err="1" smtClean="0">
                <a:latin typeface="Helvetica"/>
                <a:cs typeface="Helvetica"/>
              </a:rPr>
              <a:t>bakteriofaga</a:t>
            </a:r>
            <a:r>
              <a:rPr lang="en-US" b="1" dirty="0" smtClean="0">
                <a:latin typeface="Helvetica"/>
                <a:cs typeface="Helvetica"/>
              </a:rPr>
              <a:t> f1 </a:t>
            </a:r>
            <a:r>
              <a:rPr lang="en-US" dirty="0" err="1" smtClean="0">
                <a:latin typeface="Helvetica"/>
                <a:cs typeface="Helvetica"/>
              </a:rPr>
              <a:t>poleg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osnovnega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i="1" dirty="0" err="1" smtClean="0">
                <a:latin typeface="Helvetica"/>
                <a:cs typeface="Helvetica"/>
              </a:rPr>
              <a:t>ori</a:t>
            </a:r>
            <a:r>
              <a:rPr lang="en-US" dirty="0" err="1" smtClean="0">
                <a:latin typeface="Helvetica"/>
                <a:cs typeface="Helvetica"/>
              </a:rPr>
              <a:t>-ja</a:t>
            </a:r>
            <a:r>
              <a:rPr lang="en-US" dirty="0" smtClean="0">
                <a:latin typeface="Helvetica"/>
                <a:cs typeface="Helvetica"/>
              </a:rPr>
              <a:t> </a:t>
            </a:r>
          </a:p>
          <a:p>
            <a:endParaRPr lang="en-US" dirty="0" smtClean="0">
              <a:latin typeface="Helvetica"/>
              <a:cs typeface="Helvetica"/>
            </a:endParaRPr>
          </a:p>
          <a:p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smtClean="0">
                <a:latin typeface="Helvetica"/>
                <a:cs typeface="Helvetica"/>
              </a:rPr>
              <a:t>     - </a:t>
            </a:r>
            <a:r>
              <a:rPr lang="en-US" dirty="0" err="1" smtClean="0">
                <a:latin typeface="Helvetica"/>
                <a:cs typeface="Helvetica"/>
              </a:rPr>
              <a:t>klonirni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plazmidi</a:t>
            </a:r>
            <a:r>
              <a:rPr lang="en-US" dirty="0" smtClean="0">
                <a:latin typeface="Helvetica"/>
                <a:cs typeface="Helvetica"/>
              </a:rPr>
              <a:t>, </a:t>
            </a:r>
            <a:r>
              <a:rPr lang="en-US" dirty="0" err="1" smtClean="0">
                <a:latin typeface="Helvetica"/>
                <a:cs typeface="Helvetica"/>
              </a:rPr>
              <a:t>ki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vsebujejo</a:t>
            </a:r>
            <a:r>
              <a:rPr lang="en-US" dirty="0" smtClean="0">
                <a:latin typeface="Helvetica"/>
                <a:cs typeface="Helvetica"/>
              </a:rPr>
              <a:t> f1 </a:t>
            </a:r>
            <a:r>
              <a:rPr lang="en-US" i="1" dirty="0" err="1" smtClean="0">
                <a:latin typeface="Helvetica"/>
                <a:cs typeface="Helvetica"/>
              </a:rPr>
              <a:t>ori</a:t>
            </a:r>
            <a:r>
              <a:rPr lang="en-US" dirty="0" smtClean="0">
                <a:latin typeface="Helvetica"/>
                <a:cs typeface="Helvetica"/>
              </a:rPr>
              <a:t> se </a:t>
            </a:r>
            <a:r>
              <a:rPr lang="en-US" dirty="0" err="1" smtClean="0">
                <a:latin typeface="Helvetica"/>
                <a:cs typeface="Helvetica"/>
              </a:rPr>
              <a:t>imenujejo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b="1" dirty="0" err="1" smtClean="0">
                <a:latin typeface="Helvetica"/>
                <a:cs typeface="Helvetica"/>
              </a:rPr>
              <a:t>fagmidi</a:t>
            </a:r>
            <a:endParaRPr lang="en-US" b="1" dirty="0" smtClean="0">
              <a:latin typeface="Helvetica"/>
              <a:cs typeface="Helvetica"/>
            </a:endParaRPr>
          </a:p>
          <a:p>
            <a:r>
              <a:rPr lang="en-US" b="1" dirty="0">
                <a:latin typeface="Helvetica"/>
                <a:cs typeface="Helvetica"/>
              </a:rPr>
              <a:t> </a:t>
            </a:r>
            <a:r>
              <a:rPr lang="en-US" b="1" dirty="0" smtClean="0">
                <a:latin typeface="Helvetica"/>
                <a:cs typeface="Helvetica"/>
              </a:rPr>
              <a:t>     </a:t>
            </a:r>
            <a:r>
              <a:rPr lang="en-US" dirty="0" smtClean="0">
                <a:latin typeface="Helvetica"/>
                <a:cs typeface="Helvetica"/>
              </a:rPr>
              <a:t>- </a:t>
            </a:r>
            <a:r>
              <a:rPr lang="en-US" dirty="0" err="1">
                <a:latin typeface="Helvetica"/>
                <a:cs typeface="Helvetica"/>
              </a:rPr>
              <a:t>f</a:t>
            </a:r>
            <a:r>
              <a:rPr lang="en-US" dirty="0" err="1" smtClean="0">
                <a:latin typeface="Helvetica"/>
                <a:cs typeface="Helvetica"/>
              </a:rPr>
              <a:t>agmid</a:t>
            </a:r>
            <a:r>
              <a:rPr lang="en-US" dirty="0" smtClean="0">
                <a:latin typeface="Helvetica"/>
                <a:cs typeface="Helvetica"/>
              </a:rPr>
              <a:t> se </a:t>
            </a:r>
            <a:r>
              <a:rPr lang="en-US" dirty="0" err="1" smtClean="0">
                <a:latin typeface="Helvetica"/>
                <a:cs typeface="Helvetica"/>
              </a:rPr>
              <a:t>lahko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podvaja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kot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plazmid</a:t>
            </a:r>
            <a:r>
              <a:rPr lang="en-US" dirty="0" smtClean="0">
                <a:latin typeface="Helvetica"/>
                <a:cs typeface="Helvetica"/>
              </a:rPr>
              <a:t> (</a:t>
            </a:r>
            <a:r>
              <a:rPr lang="en-US" i="1" dirty="0" err="1" smtClean="0">
                <a:latin typeface="Helvetica"/>
                <a:cs typeface="Helvetica"/>
              </a:rPr>
              <a:t>ori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za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dsDNA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replikacijo</a:t>
            </a:r>
            <a:r>
              <a:rPr lang="en-US" dirty="0" smtClean="0">
                <a:latin typeface="Helvetica"/>
                <a:cs typeface="Helvetica"/>
              </a:rPr>
              <a:t>) </a:t>
            </a:r>
            <a:r>
              <a:rPr lang="en-US" dirty="0" err="1" smtClean="0">
                <a:latin typeface="Helvetica"/>
                <a:cs typeface="Helvetica"/>
              </a:rPr>
              <a:t>ali</a:t>
            </a:r>
            <a:r>
              <a:rPr lang="en-US" dirty="0" smtClean="0">
                <a:latin typeface="Helvetica"/>
                <a:cs typeface="Helvetica"/>
              </a:rPr>
              <a:t> pa se 	</a:t>
            </a:r>
            <a:r>
              <a:rPr lang="en-US" dirty="0" err="1" smtClean="0">
                <a:latin typeface="Helvetica"/>
                <a:cs typeface="Helvetica"/>
              </a:rPr>
              <a:t>zapakira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kot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ssDNA</a:t>
            </a:r>
            <a:r>
              <a:rPr lang="en-US" dirty="0" smtClean="0">
                <a:latin typeface="Helvetica"/>
                <a:cs typeface="Helvetica"/>
              </a:rPr>
              <a:t> v </a:t>
            </a:r>
            <a:r>
              <a:rPr lang="en-US" dirty="0" err="1" smtClean="0">
                <a:latin typeface="Helvetica"/>
                <a:cs typeface="Helvetica"/>
              </a:rPr>
              <a:t>virusne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delce</a:t>
            </a:r>
            <a:r>
              <a:rPr lang="en-US" dirty="0" smtClean="0">
                <a:latin typeface="Helvetica"/>
                <a:cs typeface="Helvetica"/>
              </a:rPr>
              <a:t> (f1 </a:t>
            </a:r>
            <a:r>
              <a:rPr lang="en-US" i="1" dirty="0" err="1" smtClean="0">
                <a:latin typeface="Helvetica"/>
                <a:cs typeface="Helvetica"/>
              </a:rPr>
              <a:t>ori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za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ssDNA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replikacijo</a:t>
            </a:r>
            <a:r>
              <a:rPr lang="en-US" dirty="0" smtClean="0">
                <a:latin typeface="Helvetica"/>
                <a:cs typeface="Helvetica"/>
              </a:rPr>
              <a:t> in </a:t>
            </a:r>
            <a:r>
              <a:rPr lang="en-US" dirty="0" err="1" smtClean="0">
                <a:latin typeface="Helvetica"/>
                <a:cs typeface="Helvetica"/>
              </a:rPr>
              <a:t>pakiranje</a:t>
            </a:r>
            <a:r>
              <a:rPr lang="en-US" dirty="0" smtClean="0">
                <a:latin typeface="Helvetica"/>
                <a:cs typeface="Helvetica"/>
              </a:rPr>
              <a:t>):</a:t>
            </a:r>
          </a:p>
          <a:p>
            <a:r>
              <a:rPr lang="en-US" dirty="0">
                <a:latin typeface="Helvetica"/>
                <a:cs typeface="Helvetica"/>
              </a:rPr>
              <a:t>	</a:t>
            </a:r>
            <a:endParaRPr lang="en-US" dirty="0" smtClean="0">
              <a:latin typeface="Helvetica"/>
              <a:cs typeface="Helvetica"/>
            </a:endParaRPr>
          </a:p>
          <a:p>
            <a:r>
              <a:rPr lang="en-US" dirty="0">
                <a:latin typeface="Helvetica"/>
                <a:cs typeface="Helvetica"/>
              </a:rPr>
              <a:t>	</a:t>
            </a:r>
            <a:r>
              <a:rPr lang="en-US" dirty="0" err="1">
                <a:latin typeface="Helvetica"/>
                <a:cs typeface="Helvetica"/>
              </a:rPr>
              <a:t>b</a:t>
            </a:r>
            <a:r>
              <a:rPr lang="en-US" dirty="0" err="1" smtClean="0">
                <a:latin typeface="Helvetica"/>
                <a:cs typeface="Helvetica"/>
              </a:rPr>
              <a:t>akterijo</a:t>
            </a:r>
            <a:r>
              <a:rPr lang="en-US" dirty="0" smtClean="0">
                <a:latin typeface="Helvetica"/>
                <a:cs typeface="Helvetica"/>
              </a:rPr>
              <a:t>, </a:t>
            </a:r>
            <a:r>
              <a:rPr lang="en-US" dirty="0" err="1" smtClean="0">
                <a:latin typeface="Helvetica"/>
                <a:cs typeface="Helvetica"/>
              </a:rPr>
              <a:t>ki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vsebuje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fagmid</a:t>
            </a:r>
            <a:r>
              <a:rPr lang="en-US" dirty="0" smtClean="0">
                <a:latin typeface="Helvetica"/>
                <a:cs typeface="Helvetica"/>
              </a:rPr>
              <a:t>, </a:t>
            </a:r>
            <a:r>
              <a:rPr lang="en-US" dirty="0" err="1" smtClean="0">
                <a:latin typeface="Helvetica"/>
                <a:cs typeface="Helvetica"/>
              </a:rPr>
              <a:t>oku</a:t>
            </a:r>
            <a:r>
              <a:rPr lang="en-US" altLang="en-US" dirty="0" err="1" smtClean="0">
                <a:latin typeface="Helvetica"/>
                <a:cs typeface="Helvetica"/>
              </a:rPr>
              <a:t>ž</a:t>
            </a:r>
            <a:r>
              <a:rPr lang="en-US" dirty="0" err="1" smtClean="0">
                <a:latin typeface="Helvetica"/>
                <a:cs typeface="Helvetica"/>
              </a:rPr>
              <a:t>imo</a:t>
            </a:r>
            <a:r>
              <a:rPr lang="en-US" dirty="0" smtClean="0">
                <a:latin typeface="Helvetica"/>
                <a:cs typeface="Helvetica"/>
              </a:rPr>
              <a:t> s </a:t>
            </a:r>
            <a:r>
              <a:rPr lang="en-US" dirty="0" err="1" smtClean="0">
                <a:latin typeface="Helvetica"/>
                <a:cs typeface="Helvetica"/>
              </a:rPr>
              <a:t>fagom</a:t>
            </a:r>
            <a:r>
              <a:rPr lang="en-US" dirty="0" smtClean="0">
                <a:latin typeface="Helvetica"/>
                <a:cs typeface="Helvetica"/>
              </a:rPr>
              <a:t> M13K07, </a:t>
            </a:r>
            <a:r>
              <a:rPr lang="en-US" dirty="0" err="1" smtClean="0">
                <a:latin typeface="Helvetica"/>
                <a:cs typeface="Helvetica"/>
              </a:rPr>
              <a:t>ki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ima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virusne</a:t>
            </a:r>
            <a:r>
              <a:rPr lang="en-US" dirty="0" smtClean="0">
                <a:latin typeface="Helvetica"/>
                <a:cs typeface="Helvetica"/>
              </a:rPr>
              <a:t> 	</a:t>
            </a:r>
            <a:r>
              <a:rPr lang="en-US" dirty="0" err="1" smtClean="0">
                <a:latin typeface="Helvetica"/>
                <a:cs typeface="Helvetica"/>
              </a:rPr>
              <a:t>komponente</a:t>
            </a:r>
            <a:r>
              <a:rPr lang="en-US" dirty="0" smtClean="0">
                <a:latin typeface="Helvetica"/>
                <a:cs typeface="Helvetica"/>
              </a:rPr>
              <a:t>, </a:t>
            </a:r>
            <a:r>
              <a:rPr lang="en-US" dirty="0" err="1" smtClean="0">
                <a:latin typeface="Helvetica"/>
                <a:cs typeface="Helvetica"/>
              </a:rPr>
              <a:t>ki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omogo</a:t>
            </a:r>
            <a:r>
              <a:rPr lang="en-US" altLang="en-US" dirty="0" err="1" smtClean="0">
                <a:latin typeface="Helvetica"/>
                <a:cs typeface="Helvetica"/>
              </a:rPr>
              <a:t>č</a:t>
            </a:r>
            <a:r>
              <a:rPr lang="en-US" dirty="0" err="1" smtClean="0">
                <a:latin typeface="Helvetica"/>
                <a:cs typeface="Helvetica"/>
              </a:rPr>
              <a:t>ijo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ssDNA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replikacijo</a:t>
            </a:r>
            <a:r>
              <a:rPr lang="en-US" dirty="0" smtClean="0">
                <a:latin typeface="Helvetica"/>
                <a:cs typeface="Helvetica"/>
              </a:rPr>
              <a:t> in </a:t>
            </a:r>
            <a:r>
              <a:rPr lang="en-US" dirty="0" err="1" smtClean="0">
                <a:latin typeface="Helvetica"/>
                <a:cs typeface="Helvetica"/>
              </a:rPr>
              <a:t>pakiranje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fagmidne</a:t>
            </a:r>
            <a:r>
              <a:rPr lang="en-US" dirty="0" smtClean="0">
                <a:latin typeface="Helvetica"/>
                <a:cs typeface="Helvetica"/>
              </a:rPr>
              <a:t> DNA v 	</a:t>
            </a:r>
            <a:r>
              <a:rPr lang="en-US" dirty="0" err="1" smtClean="0">
                <a:latin typeface="Helvetica"/>
                <a:cs typeface="Helvetica"/>
              </a:rPr>
              <a:t>fagne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delce</a:t>
            </a:r>
            <a:r>
              <a:rPr lang="en-US" dirty="0" smtClean="0">
                <a:latin typeface="Helvetica"/>
                <a:cs typeface="Helvetica"/>
              </a:rPr>
              <a:t>.</a:t>
            </a:r>
          </a:p>
          <a:p>
            <a:endParaRPr lang="en-US" b="1" dirty="0" smtClean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329352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5326" y="1002401"/>
            <a:ext cx="82285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 err="1" smtClean="0">
                <a:solidFill>
                  <a:srgbClr val="7F7F7F"/>
                </a:solidFill>
                <a:latin typeface="Helvetica"/>
                <a:cs typeface="Helvetica"/>
              </a:rPr>
              <a:t>Plazmidni</a:t>
            </a:r>
            <a:endParaRPr lang="en-US" altLang="en-US" sz="2400" dirty="0">
              <a:solidFill>
                <a:srgbClr val="7F7F7F"/>
              </a:solidFill>
              <a:latin typeface="Helvetica"/>
              <a:cs typeface="Helvetica"/>
            </a:endParaRPr>
          </a:p>
          <a:p>
            <a:endParaRPr lang="en-US" altLang="en-US" sz="2400" dirty="0" smtClean="0">
              <a:solidFill>
                <a:srgbClr val="7F7F7F"/>
              </a:solidFill>
              <a:latin typeface="Helvetica"/>
              <a:cs typeface="Helvetica"/>
            </a:endParaRPr>
          </a:p>
          <a:p>
            <a:r>
              <a:rPr lang="en-US" altLang="en-US" sz="2400" dirty="0" err="1" smtClean="0">
                <a:solidFill>
                  <a:srgbClr val="7F7F7F"/>
                </a:solidFill>
                <a:latin typeface="Helvetica"/>
                <a:cs typeface="Helvetica"/>
              </a:rPr>
              <a:t>Fagni</a:t>
            </a:r>
            <a:endParaRPr lang="en-US" altLang="en-US" sz="2400" dirty="0">
              <a:solidFill>
                <a:srgbClr val="7F7F7F"/>
              </a:solidFill>
              <a:latin typeface="Helvetica"/>
              <a:cs typeface="Helvetica"/>
            </a:endParaRPr>
          </a:p>
          <a:p>
            <a:endParaRPr lang="en-US" altLang="en-US" sz="2400" dirty="0" smtClean="0">
              <a:latin typeface="Helvetica"/>
              <a:cs typeface="Helvetica"/>
            </a:endParaRPr>
          </a:p>
          <a:p>
            <a:r>
              <a:rPr lang="en-US" altLang="en-US" sz="2400" dirty="0" err="1" smtClean="0">
                <a:latin typeface="Helvetica"/>
                <a:cs typeface="Helvetica"/>
              </a:rPr>
              <a:t>Kozmidi</a:t>
            </a:r>
            <a:endParaRPr lang="en-US" altLang="en-US" sz="2400" dirty="0">
              <a:latin typeface="Helvetica"/>
              <a:cs typeface="Helvetica"/>
            </a:endParaRPr>
          </a:p>
          <a:p>
            <a:endParaRPr lang="en-US" altLang="en-US" sz="2400" dirty="0" smtClean="0">
              <a:solidFill>
                <a:srgbClr val="7F7F7F"/>
              </a:solidFill>
              <a:latin typeface="Helvetica"/>
              <a:cs typeface="Helvetica"/>
            </a:endParaRPr>
          </a:p>
          <a:p>
            <a:r>
              <a:rPr lang="en-US" altLang="en-US" sz="2400" dirty="0" smtClean="0">
                <a:solidFill>
                  <a:srgbClr val="7F7F7F"/>
                </a:solidFill>
                <a:latin typeface="Helvetica"/>
                <a:cs typeface="Helvetica"/>
              </a:rPr>
              <a:t>BAC (Bacterial Artificial Chromosomes)</a:t>
            </a:r>
          </a:p>
          <a:p>
            <a:endParaRPr lang="en-US" altLang="en-US" sz="2400" dirty="0" smtClean="0">
              <a:solidFill>
                <a:srgbClr val="7F7F7F"/>
              </a:solidFill>
              <a:latin typeface="Helvetica"/>
              <a:cs typeface="Helvetica"/>
            </a:endParaRPr>
          </a:p>
          <a:p>
            <a:r>
              <a:rPr lang="en-US" altLang="en-US" sz="2400" dirty="0" smtClean="0">
                <a:solidFill>
                  <a:srgbClr val="7F7F7F"/>
                </a:solidFill>
                <a:latin typeface="Helvetica"/>
                <a:cs typeface="Helvetica"/>
              </a:rPr>
              <a:t>YAC (Yeast </a:t>
            </a:r>
            <a:r>
              <a:rPr lang="en-US" altLang="en-US" sz="2400" dirty="0" err="1" smtClean="0">
                <a:solidFill>
                  <a:srgbClr val="7F7F7F"/>
                </a:solidFill>
                <a:latin typeface="Helvetica"/>
                <a:cs typeface="Helvetica"/>
              </a:rPr>
              <a:t>Artifiial</a:t>
            </a:r>
            <a:r>
              <a:rPr lang="en-US" altLang="en-US" sz="2400" dirty="0" smtClean="0">
                <a:solidFill>
                  <a:srgbClr val="7F7F7F"/>
                </a:solidFill>
                <a:latin typeface="Helvetica"/>
                <a:cs typeface="Helvetica"/>
              </a:rPr>
              <a:t> Chromosomes)</a:t>
            </a:r>
          </a:p>
        </p:txBody>
      </p:sp>
      <p:sp>
        <p:nvSpPr>
          <p:cNvPr id="5" name="Rectangle 4"/>
          <p:cNvSpPr/>
          <p:nvPr/>
        </p:nvSpPr>
        <p:spPr>
          <a:xfrm>
            <a:off x="226155" y="322626"/>
            <a:ext cx="8646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 smtClean="0">
                <a:latin typeface="Helvetica"/>
                <a:cs typeface="Helvetica"/>
              </a:rPr>
              <a:t>TIPI KLONIRNIH VEKTORJEV:</a:t>
            </a:r>
          </a:p>
        </p:txBody>
      </p:sp>
    </p:spTree>
    <p:extLst>
      <p:ext uri="{BB962C8B-B14F-4D97-AF65-F5344CB8AC3E}">
        <p14:creationId xmlns:p14="http://schemas.microsoft.com/office/powerpoint/2010/main" val="1156304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62" y="1586175"/>
            <a:ext cx="7061200" cy="5003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1632" y="6593334"/>
            <a:ext cx="617069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http://</a:t>
            </a:r>
            <a:r>
              <a:rPr lang="en-US" sz="1100" dirty="0" err="1" smtClean="0"/>
              <a:t>www.web-books.com</a:t>
            </a:r>
            <a:r>
              <a:rPr lang="en-US" sz="1100" dirty="0" smtClean="0"/>
              <a:t>/</a:t>
            </a:r>
            <a:r>
              <a:rPr lang="en-US" sz="1100" dirty="0" err="1" smtClean="0"/>
              <a:t>MoBio</a:t>
            </a:r>
            <a:r>
              <a:rPr lang="en-US" sz="1100" dirty="0" smtClean="0"/>
              <a:t>/Free/Ch9A4.htm</a:t>
            </a:r>
            <a:endParaRPr lang="en-US" sz="1100" dirty="0"/>
          </a:p>
        </p:txBody>
      </p:sp>
      <p:sp>
        <p:nvSpPr>
          <p:cNvPr id="5" name="Rectangle 4"/>
          <p:cNvSpPr/>
          <p:nvPr/>
        </p:nvSpPr>
        <p:spPr>
          <a:xfrm>
            <a:off x="4691192" y="1229176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 err="1" smtClean="0">
                <a:latin typeface="Helvetica"/>
                <a:cs typeface="Helvetica"/>
              </a:rPr>
              <a:t>Kloniranje</a:t>
            </a:r>
            <a:r>
              <a:rPr lang="en-US" altLang="en-US" dirty="0" smtClean="0">
                <a:latin typeface="Helvetica"/>
                <a:cs typeface="Helvetica"/>
              </a:rPr>
              <a:t> 35-50 kb </a:t>
            </a:r>
            <a:r>
              <a:rPr lang="en-US" altLang="en-US" dirty="0" err="1" smtClean="0">
                <a:latin typeface="Helvetica"/>
                <a:cs typeface="Helvetica"/>
              </a:rPr>
              <a:t>fragmentov</a:t>
            </a:r>
            <a:r>
              <a:rPr lang="en-US" altLang="en-US" dirty="0" smtClean="0">
                <a:latin typeface="Helvetica"/>
                <a:cs typeface="Helvetica"/>
              </a:rPr>
              <a:t>. </a:t>
            </a:r>
            <a:r>
              <a:rPr lang="en-US" dirty="0" err="1" smtClean="0">
                <a:latin typeface="Helvetica"/>
                <a:cs typeface="Helvetica"/>
              </a:rPr>
              <a:t>Visoka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transformacijska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u</a:t>
            </a:r>
            <a:r>
              <a:rPr lang="en-US" altLang="en-US" dirty="0" err="1" smtClean="0">
                <a:latin typeface="Helvetica"/>
                <a:cs typeface="Helvetica"/>
              </a:rPr>
              <a:t>č</a:t>
            </a:r>
            <a:r>
              <a:rPr lang="en-US" dirty="0" err="1" smtClean="0">
                <a:latin typeface="Helvetica"/>
                <a:cs typeface="Helvetica"/>
              </a:rPr>
              <a:t>inkovitost</a:t>
            </a:r>
            <a:r>
              <a:rPr lang="en-US" dirty="0" smtClean="0">
                <a:latin typeface="Helvetica"/>
                <a:cs typeface="Helvetica"/>
              </a:rPr>
              <a:t>.</a:t>
            </a:r>
          </a:p>
          <a:p>
            <a:endParaRPr lang="en-US" dirty="0">
              <a:latin typeface="Helvetica"/>
              <a:cs typeface="Helvetica"/>
            </a:endParaRPr>
          </a:p>
          <a:p>
            <a:endParaRPr lang="en-US" dirty="0" smtClean="0">
              <a:latin typeface="Helvetica"/>
              <a:cs typeface="Helvetica"/>
            </a:endParaRPr>
          </a:p>
          <a:p>
            <a:endParaRPr lang="en-US" dirty="0">
              <a:latin typeface="Helvetica"/>
              <a:cs typeface="Helvetica"/>
            </a:endParaRPr>
          </a:p>
          <a:p>
            <a:endParaRPr lang="en-US" dirty="0" smtClean="0">
              <a:latin typeface="Helvetica"/>
              <a:cs typeface="Helvetica"/>
            </a:endParaRPr>
          </a:p>
          <a:p>
            <a:endParaRPr lang="en-US" altLang="en-US" dirty="0" smtClean="0">
              <a:latin typeface="Helvetica"/>
              <a:cs typeface="Helvetica"/>
            </a:endParaRPr>
          </a:p>
          <a:p>
            <a:endParaRPr lang="en-US" altLang="en-US" dirty="0">
              <a:latin typeface="Helvetica"/>
              <a:cs typeface="Helvetica"/>
            </a:endParaRPr>
          </a:p>
          <a:p>
            <a:r>
              <a:rPr lang="en-US" altLang="en-US" dirty="0" err="1" smtClean="0">
                <a:latin typeface="Helvetica"/>
                <a:cs typeface="Helvetica"/>
              </a:rPr>
              <a:t>Obnašajo</a:t>
            </a:r>
            <a:r>
              <a:rPr lang="en-US" altLang="en-US" dirty="0" smtClean="0">
                <a:latin typeface="Helvetica"/>
                <a:cs typeface="Helvetica"/>
              </a:rPr>
              <a:t> se </a:t>
            </a:r>
            <a:r>
              <a:rPr lang="en-US" altLang="en-US" dirty="0" err="1" smtClean="0">
                <a:latin typeface="Helvetica"/>
                <a:cs typeface="Helvetica"/>
              </a:rPr>
              <a:t>kot</a:t>
            </a:r>
            <a:r>
              <a:rPr lang="en-US" altLang="en-US" dirty="0" smtClean="0">
                <a:latin typeface="Helvetica"/>
                <a:cs typeface="Helvetica"/>
              </a:rPr>
              <a:t> </a:t>
            </a:r>
            <a:r>
              <a:rPr lang="en-US" altLang="en-US" dirty="0" err="1" smtClean="0">
                <a:latin typeface="Helvetica"/>
                <a:cs typeface="Helvetica"/>
              </a:rPr>
              <a:t>plazmidi</a:t>
            </a:r>
            <a:r>
              <a:rPr lang="en-US" altLang="en-US" dirty="0" smtClean="0">
                <a:latin typeface="Helvetica"/>
                <a:cs typeface="Helvetica"/>
              </a:rPr>
              <a:t>. </a:t>
            </a:r>
            <a:r>
              <a:rPr lang="en-US" altLang="en-US" dirty="0" err="1" smtClean="0">
                <a:latin typeface="Helvetica"/>
                <a:cs typeface="Helvetica"/>
              </a:rPr>
              <a:t>Vanje</a:t>
            </a:r>
            <a:r>
              <a:rPr lang="en-US" altLang="en-US" dirty="0" smtClean="0">
                <a:latin typeface="Helvetica"/>
                <a:cs typeface="Helvetica"/>
              </a:rPr>
              <a:t> </a:t>
            </a:r>
            <a:r>
              <a:rPr lang="en-US" altLang="en-US" dirty="0" err="1" smtClean="0">
                <a:latin typeface="Helvetica"/>
                <a:cs typeface="Helvetica"/>
              </a:rPr>
              <a:t>vstavimo</a:t>
            </a:r>
            <a:r>
              <a:rPr lang="en-US" altLang="en-US" dirty="0" smtClean="0">
                <a:latin typeface="Helvetica"/>
                <a:cs typeface="Helvetica"/>
              </a:rPr>
              <a:t> </a:t>
            </a:r>
            <a:r>
              <a:rPr lang="en-US" altLang="en-US" dirty="0" err="1" smtClean="0">
                <a:latin typeface="Helvetica"/>
                <a:cs typeface="Helvetica"/>
              </a:rPr>
              <a:t>tujo</a:t>
            </a:r>
            <a:r>
              <a:rPr lang="en-US" altLang="en-US" dirty="0" smtClean="0">
                <a:latin typeface="Helvetica"/>
                <a:cs typeface="Helvetica"/>
              </a:rPr>
              <a:t> DNA </a:t>
            </a:r>
            <a:r>
              <a:rPr lang="en-US" altLang="en-US" dirty="0" err="1" smtClean="0">
                <a:latin typeface="Helvetica"/>
                <a:cs typeface="Helvetica"/>
              </a:rPr>
              <a:t>preko</a:t>
            </a:r>
            <a:r>
              <a:rPr lang="en-US" altLang="en-US" dirty="0" smtClean="0">
                <a:latin typeface="Helvetica"/>
                <a:cs typeface="Helvetica"/>
              </a:rPr>
              <a:t> </a:t>
            </a:r>
            <a:r>
              <a:rPr lang="en-US" altLang="en-US" dirty="0" err="1" smtClean="0">
                <a:latin typeface="Helvetica"/>
                <a:cs typeface="Helvetica"/>
              </a:rPr>
              <a:t>restrikcijskih</a:t>
            </a:r>
            <a:r>
              <a:rPr lang="en-US" altLang="en-US" dirty="0" smtClean="0">
                <a:latin typeface="Helvetica"/>
                <a:cs typeface="Helvetica"/>
              </a:rPr>
              <a:t> </a:t>
            </a:r>
            <a:r>
              <a:rPr lang="en-US" altLang="en-US" dirty="0" err="1" smtClean="0">
                <a:latin typeface="Helvetica"/>
                <a:cs typeface="Helvetica"/>
              </a:rPr>
              <a:t>mest</a:t>
            </a:r>
            <a:r>
              <a:rPr lang="en-US" altLang="en-US" dirty="0" smtClean="0">
                <a:latin typeface="Helvetica"/>
                <a:cs typeface="Helvetica"/>
              </a:rPr>
              <a:t> in </a:t>
            </a:r>
            <a:r>
              <a:rPr lang="en-US" altLang="en-US" dirty="0" err="1" smtClean="0">
                <a:latin typeface="Helvetica"/>
                <a:cs typeface="Helvetica"/>
              </a:rPr>
              <a:t>tako</a:t>
            </a:r>
            <a:r>
              <a:rPr lang="en-US" altLang="en-US" dirty="0" smtClean="0">
                <a:latin typeface="Helvetica"/>
                <a:cs typeface="Helvetica"/>
              </a:rPr>
              <a:t> </a:t>
            </a:r>
            <a:r>
              <a:rPr lang="en-US" altLang="en-US" dirty="0" err="1" smtClean="0">
                <a:latin typeface="Helvetica"/>
                <a:cs typeface="Helvetica"/>
              </a:rPr>
              <a:t>rekombinantno</a:t>
            </a:r>
            <a:r>
              <a:rPr lang="en-US" altLang="en-US" dirty="0" smtClean="0">
                <a:latin typeface="Helvetica"/>
                <a:cs typeface="Helvetica"/>
              </a:rPr>
              <a:t> DNA </a:t>
            </a:r>
            <a:r>
              <a:rPr lang="en-US" altLang="en-US" dirty="0" err="1" smtClean="0">
                <a:latin typeface="Helvetica"/>
                <a:cs typeface="Helvetica"/>
              </a:rPr>
              <a:t>vstavimo</a:t>
            </a:r>
            <a:r>
              <a:rPr lang="en-US" altLang="en-US" dirty="0" smtClean="0">
                <a:latin typeface="Helvetica"/>
                <a:cs typeface="Helvetica"/>
              </a:rPr>
              <a:t> v lambda </a:t>
            </a:r>
            <a:r>
              <a:rPr lang="en-US" altLang="en-US" dirty="0" err="1" smtClean="0">
                <a:latin typeface="Helvetica"/>
                <a:cs typeface="Helvetica"/>
              </a:rPr>
              <a:t>kapsido</a:t>
            </a:r>
            <a:r>
              <a:rPr lang="en-US" altLang="en-US" dirty="0" smtClean="0">
                <a:latin typeface="Helvetica"/>
                <a:cs typeface="Helvetica"/>
              </a:rPr>
              <a:t>, da se </a:t>
            </a:r>
            <a:r>
              <a:rPr lang="en-US" altLang="en-US" dirty="0" err="1" smtClean="0">
                <a:latin typeface="Helvetica"/>
                <a:cs typeface="Helvetica"/>
              </a:rPr>
              <a:t>injicira</a:t>
            </a:r>
            <a:r>
              <a:rPr lang="en-US" altLang="en-US" dirty="0" smtClean="0">
                <a:latin typeface="Helvetica"/>
                <a:cs typeface="Helvetica"/>
              </a:rPr>
              <a:t> v </a:t>
            </a:r>
            <a:r>
              <a:rPr lang="en-US" altLang="en-US" dirty="0" err="1" smtClean="0">
                <a:latin typeface="Helvetica"/>
                <a:cs typeface="Helvetica"/>
              </a:rPr>
              <a:t>bakterijo</a:t>
            </a:r>
            <a:r>
              <a:rPr lang="en-US" altLang="en-US" dirty="0" smtClean="0">
                <a:latin typeface="Helvetica"/>
                <a:cs typeface="Helvetica"/>
              </a:rPr>
              <a:t>. </a:t>
            </a:r>
          </a:p>
          <a:p>
            <a:endParaRPr lang="en-US" altLang="en-US" dirty="0">
              <a:latin typeface="Helvetica"/>
              <a:cs typeface="Helvetica"/>
            </a:endParaRPr>
          </a:p>
          <a:p>
            <a:r>
              <a:rPr lang="en-US" altLang="en-US" dirty="0" err="1" smtClean="0">
                <a:latin typeface="Helvetica"/>
                <a:cs typeface="Helvetica"/>
              </a:rPr>
              <a:t>Kozmid</a:t>
            </a:r>
            <a:r>
              <a:rPr lang="en-US" altLang="en-US" dirty="0" smtClean="0">
                <a:latin typeface="Helvetica"/>
                <a:cs typeface="Helvetica"/>
              </a:rPr>
              <a:t> se v </a:t>
            </a:r>
            <a:r>
              <a:rPr lang="en-US" altLang="en-US" dirty="0" err="1" smtClean="0">
                <a:latin typeface="Helvetica"/>
                <a:cs typeface="Helvetica"/>
              </a:rPr>
              <a:t>bakteriji</a:t>
            </a:r>
            <a:r>
              <a:rPr lang="en-US" altLang="en-US" dirty="0" smtClean="0">
                <a:latin typeface="Helvetica"/>
                <a:cs typeface="Helvetica"/>
              </a:rPr>
              <a:t> </a:t>
            </a:r>
            <a:r>
              <a:rPr lang="en-US" altLang="en-US" dirty="0" err="1" smtClean="0">
                <a:latin typeface="Helvetica"/>
                <a:cs typeface="Helvetica"/>
              </a:rPr>
              <a:t>obnaša</a:t>
            </a:r>
            <a:r>
              <a:rPr lang="en-US" altLang="en-US" dirty="0" smtClean="0">
                <a:latin typeface="Helvetica"/>
                <a:cs typeface="Helvetica"/>
              </a:rPr>
              <a:t> </a:t>
            </a:r>
            <a:r>
              <a:rPr lang="en-US" altLang="en-US" dirty="0" err="1" smtClean="0">
                <a:latin typeface="Helvetica"/>
                <a:cs typeface="Helvetica"/>
              </a:rPr>
              <a:t>kot</a:t>
            </a:r>
            <a:r>
              <a:rPr lang="en-US" altLang="en-US" dirty="0" smtClean="0">
                <a:latin typeface="Helvetica"/>
                <a:cs typeface="Helvetica"/>
              </a:rPr>
              <a:t> </a:t>
            </a:r>
            <a:r>
              <a:rPr lang="en-US" altLang="en-US" dirty="0" err="1" smtClean="0">
                <a:latin typeface="Helvetica"/>
                <a:cs typeface="Helvetica"/>
              </a:rPr>
              <a:t>krožni</a:t>
            </a:r>
            <a:r>
              <a:rPr lang="en-US" altLang="en-US" dirty="0" smtClean="0">
                <a:latin typeface="Helvetica"/>
                <a:cs typeface="Helvetica"/>
              </a:rPr>
              <a:t> </a:t>
            </a:r>
            <a:r>
              <a:rPr lang="en-US" altLang="en-US" dirty="0" err="1" smtClean="0">
                <a:latin typeface="Helvetica"/>
                <a:cs typeface="Helvetica"/>
              </a:rPr>
              <a:t>plazmid</a:t>
            </a:r>
            <a:r>
              <a:rPr lang="en-US" altLang="en-US" dirty="0" smtClean="0">
                <a:latin typeface="Helvetica"/>
                <a:cs typeface="Helvetica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05378" y="161171"/>
            <a:ext cx="65614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err="1" smtClean="0">
                <a:latin typeface="Helvetica"/>
                <a:cs typeface="Helvetica"/>
              </a:rPr>
              <a:t>Kozmid</a:t>
            </a:r>
            <a:r>
              <a:rPr lang="en-US" altLang="en-US" dirty="0" smtClean="0">
                <a:latin typeface="Helvetica"/>
                <a:cs typeface="Helvetica"/>
              </a:rPr>
              <a:t>:</a:t>
            </a:r>
          </a:p>
          <a:p>
            <a:r>
              <a:rPr lang="en-US" altLang="en-US" dirty="0" err="1" smtClean="0">
                <a:latin typeface="Arial Unicode MS" charset="0"/>
                <a:cs typeface="Arial Unicode MS" charset="0"/>
              </a:rPr>
              <a:t>ekstrakromosomalna</a:t>
            </a:r>
            <a:r>
              <a:rPr lang="en-US" altLang="en-US" dirty="0" smtClean="0">
                <a:latin typeface="Arial Unicode MS" charset="0"/>
                <a:cs typeface="Arial Unicode MS" charset="0"/>
              </a:rPr>
              <a:t> </a:t>
            </a:r>
            <a:r>
              <a:rPr lang="en-US" altLang="en-US" dirty="0" err="1" smtClean="0">
                <a:latin typeface="Arial Unicode MS" charset="0"/>
                <a:cs typeface="Arial Unicode MS" charset="0"/>
              </a:rPr>
              <a:t>kro</a:t>
            </a:r>
            <a:r>
              <a:rPr lang="en-US" altLang="en-US" dirty="0" err="1" smtClean="0">
                <a:latin typeface="Helvetica"/>
                <a:cs typeface="Helvetica"/>
              </a:rPr>
              <a:t>ž</a:t>
            </a:r>
            <a:r>
              <a:rPr lang="en-US" altLang="en-US" dirty="0" err="1" smtClean="0">
                <a:latin typeface="Arial Unicode MS" charset="0"/>
                <a:cs typeface="Arial Unicode MS" charset="0"/>
              </a:rPr>
              <a:t>na</a:t>
            </a:r>
            <a:r>
              <a:rPr lang="en-US" altLang="en-US" dirty="0" smtClean="0">
                <a:latin typeface="Arial Unicode MS" charset="0"/>
                <a:cs typeface="Arial Unicode MS" charset="0"/>
              </a:rPr>
              <a:t> DNA, </a:t>
            </a:r>
          </a:p>
          <a:p>
            <a:r>
              <a:rPr lang="en-US" altLang="en-US" dirty="0" err="1" smtClean="0">
                <a:latin typeface="Arial Unicode MS" charset="0"/>
                <a:cs typeface="Arial Unicode MS" charset="0"/>
              </a:rPr>
              <a:t>ki</a:t>
            </a:r>
            <a:r>
              <a:rPr lang="en-US" altLang="en-US" dirty="0" smtClean="0">
                <a:latin typeface="Arial Unicode MS" charset="0"/>
                <a:cs typeface="Arial Unicode MS" charset="0"/>
              </a:rPr>
              <a:t> </a:t>
            </a:r>
            <a:r>
              <a:rPr lang="en-US" altLang="en-US" dirty="0" err="1" smtClean="0">
                <a:latin typeface="Arial Unicode MS" charset="0"/>
                <a:cs typeface="Arial Unicode MS" charset="0"/>
              </a:rPr>
              <a:t>vsebuje</a:t>
            </a:r>
            <a:r>
              <a:rPr lang="en-US" altLang="en-US" dirty="0" smtClean="0">
                <a:latin typeface="Arial Unicode MS" charset="0"/>
                <a:cs typeface="Arial Unicode MS" charset="0"/>
              </a:rPr>
              <a:t> </a:t>
            </a:r>
            <a:r>
              <a:rPr lang="en-US" altLang="en-US" dirty="0" err="1" smtClean="0">
                <a:latin typeface="Arial Unicode MS" charset="0"/>
                <a:cs typeface="Arial Unicode MS" charset="0"/>
              </a:rPr>
              <a:t>kombinacijo</a:t>
            </a:r>
            <a:r>
              <a:rPr lang="en-US" altLang="en-US" dirty="0" smtClean="0">
                <a:latin typeface="Arial Unicode MS" charset="0"/>
                <a:cs typeface="Arial Unicode MS" charset="0"/>
              </a:rPr>
              <a:t> </a:t>
            </a:r>
            <a:r>
              <a:rPr lang="en-US" altLang="en-US" dirty="0" err="1" smtClean="0">
                <a:latin typeface="Arial Unicode MS" charset="0"/>
                <a:cs typeface="Arial Unicode MS" charset="0"/>
              </a:rPr>
              <a:t>lastnosti</a:t>
            </a:r>
            <a:r>
              <a:rPr lang="en-US" altLang="en-US" dirty="0" smtClean="0">
                <a:latin typeface="Arial Unicode MS" charset="0"/>
                <a:cs typeface="Arial Unicode MS" charset="0"/>
              </a:rPr>
              <a:t> </a:t>
            </a:r>
            <a:r>
              <a:rPr lang="en-US" altLang="en-US" dirty="0" err="1" smtClean="0">
                <a:latin typeface="Arial Unicode MS" charset="0"/>
                <a:cs typeface="Arial Unicode MS" charset="0"/>
              </a:rPr>
              <a:t>fagnih</a:t>
            </a:r>
            <a:r>
              <a:rPr lang="en-US" altLang="en-US" dirty="0" smtClean="0">
                <a:latin typeface="Arial Unicode MS" charset="0"/>
                <a:cs typeface="Arial Unicode MS" charset="0"/>
              </a:rPr>
              <a:t> in </a:t>
            </a:r>
            <a:r>
              <a:rPr lang="en-US" altLang="en-US" dirty="0" err="1" smtClean="0">
                <a:latin typeface="Arial Unicode MS" charset="0"/>
                <a:cs typeface="Arial Unicode MS" charset="0"/>
              </a:rPr>
              <a:t>plazmidnih</a:t>
            </a:r>
            <a:r>
              <a:rPr lang="en-US" altLang="en-US" dirty="0" smtClean="0">
                <a:latin typeface="Arial Unicode MS" charset="0"/>
                <a:cs typeface="Arial Unicode MS" charset="0"/>
              </a:rPr>
              <a:t> </a:t>
            </a:r>
            <a:r>
              <a:rPr lang="en-US" altLang="en-US" dirty="0" err="1" smtClean="0">
                <a:latin typeface="Arial Unicode MS" charset="0"/>
                <a:cs typeface="Arial Unicode MS" charset="0"/>
              </a:rPr>
              <a:t>vektorjev</a:t>
            </a:r>
            <a:r>
              <a:rPr lang="en-US" altLang="en-US" dirty="0" smtClean="0">
                <a:latin typeface="Arial Unicode MS" charset="0"/>
                <a:cs typeface="Arial Unicode MS" charset="0"/>
              </a:rPr>
              <a:t>. </a:t>
            </a:r>
            <a:r>
              <a:rPr lang="en-US" altLang="en-US" dirty="0" smtClean="0">
                <a:latin typeface="Helvetica"/>
                <a:cs typeface="Helvetica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953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6155" y="322626"/>
            <a:ext cx="8646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 smtClean="0">
                <a:latin typeface="Helvetica"/>
                <a:cs typeface="Helvetica"/>
              </a:rPr>
              <a:t>TIPI KLONIRNIH VEKTORJEV:</a:t>
            </a:r>
          </a:p>
        </p:txBody>
      </p:sp>
      <p:sp>
        <p:nvSpPr>
          <p:cNvPr id="5" name="Rectangle 4"/>
          <p:cNvSpPr/>
          <p:nvPr/>
        </p:nvSpPr>
        <p:spPr>
          <a:xfrm>
            <a:off x="365326" y="1002401"/>
            <a:ext cx="82285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 err="1" smtClean="0">
                <a:solidFill>
                  <a:srgbClr val="A6A6A6"/>
                </a:solidFill>
                <a:latin typeface="Helvetica"/>
                <a:cs typeface="Helvetica"/>
              </a:rPr>
              <a:t>Plazmidni</a:t>
            </a:r>
            <a:endParaRPr lang="en-US" altLang="en-US" sz="2400" dirty="0">
              <a:solidFill>
                <a:srgbClr val="A6A6A6"/>
              </a:solidFill>
              <a:latin typeface="Helvetica"/>
              <a:cs typeface="Helvetica"/>
            </a:endParaRPr>
          </a:p>
          <a:p>
            <a:endParaRPr lang="en-US" altLang="en-US" sz="2400" dirty="0" smtClean="0">
              <a:solidFill>
                <a:srgbClr val="A6A6A6"/>
              </a:solidFill>
              <a:latin typeface="Helvetica"/>
              <a:cs typeface="Helvetica"/>
            </a:endParaRPr>
          </a:p>
          <a:p>
            <a:r>
              <a:rPr lang="en-US" altLang="en-US" sz="2400" dirty="0" err="1" smtClean="0">
                <a:solidFill>
                  <a:srgbClr val="A6A6A6"/>
                </a:solidFill>
                <a:latin typeface="Helvetica"/>
                <a:cs typeface="Helvetica"/>
              </a:rPr>
              <a:t>Fagni</a:t>
            </a:r>
            <a:endParaRPr lang="en-US" altLang="en-US" sz="2400" dirty="0">
              <a:solidFill>
                <a:srgbClr val="A6A6A6"/>
              </a:solidFill>
              <a:latin typeface="Helvetica"/>
              <a:cs typeface="Helvetica"/>
            </a:endParaRPr>
          </a:p>
          <a:p>
            <a:endParaRPr lang="en-US" altLang="en-US" sz="2400" dirty="0" smtClean="0">
              <a:solidFill>
                <a:srgbClr val="A6A6A6"/>
              </a:solidFill>
              <a:latin typeface="Helvetica"/>
              <a:cs typeface="Helvetica"/>
            </a:endParaRPr>
          </a:p>
          <a:p>
            <a:r>
              <a:rPr lang="en-US" altLang="en-US" sz="2400" dirty="0" err="1" smtClean="0">
                <a:solidFill>
                  <a:srgbClr val="A6A6A6"/>
                </a:solidFill>
                <a:latin typeface="Helvetica"/>
                <a:cs typeface="Helvetica"/>
              </a:rPr>
              <a:t>Kozmidi</a:t>
            </a:r>
            <a:endParaRPr lang="en-US" altLang="en-US" sz="2400" dirty="0">
              <a:solidFill>
                <a:srgbClr val="A6A6A6"/>
              </a:solidFill>
              <a:latin typeface="Helvetica"/>
              <a:cs typeface="Helvetica"/>
            </a:endParaRPr>
          </a:p>
          <a:p>
            <a:endParaRPr lang="en-US" altLang="en-US" sz="2400" dirty="0" smtClean="0">
              <a:latin typeface="Helvetica"/>
              <a:cs typeface="Helvetica"/>
            </a:endParaRPr>
          </a:p>
          <a:p>
            <a:r>
              <a:rPr lang="en-US" altLang="en-US" sz="2400" dirty="0" smtClean="0">
                <a:latin typeface="Helvetica"/>
                <a:cs typeface="Helvetica"/>
              </a:rPr>
              <a:t>BAC (Bacterial Artificial Chromosomes)</a:t>
            </a:r>
          </a:p>
          <a:p>
            <a:endParaRPr lang="en-US" altLang="en-US" sz="2400" dirty="0" smtClean="0">
              <a:latin typeface="Helvetica"/>
              <a:cs typeface="Helvetica"/>
            </a:endParaRPr>
          </a:p>
          <a:p>
            <a:r>
              <a:rPr lang="en-US" altLang="en-US" sz="2400" dirty="0" smtClean="0">
                <a:solidFill>
                  <a:srgbClr val="A6A6A6"/>
                </a:solidFill>
                <a:latin typeface="Helvetica"/>
                <a:cs typeface="Helvetica"/>
              </a:rPr>
              <a:t>YAC (Yeast </a:t>
            </a:r>
            <a:r>
              <a:rPr lang="en-US" altLang="en-US" sz="2400" dirty="0" err="1" smtClean="0">
                <a:solidFill>
                  <a:srgbClr val="A6A6A6"/>
                </a:solidFill>
                <a:latin typeface="Helvetica"/>
                <a:cs typeface="Helvetica"/>
              </a:rPr>
              <a:t>Artifiial</a:t>
            </a:r>
            <a:r>
              <a:rPr lang="en-US" altLang="en-US" sz="2400" dirty="0" smtClean="0">
                <a:solidFill>
                  <a:srgbClr val="A6A6A6"/>
                </a:solidFill>
                <a:latin typeface="Helvetica"/>
                <a:cs typeface="Helvetica"/>
              </a:rPr>
              <a:t> Chromosomes)</a:t>
            </a:r>
          </a:p>
        </p:txBody>
      </p:sp>
    </p:spTree>
    <p:extLst>
      <p:ext uri="{BB962C8B-B14F-4D97-AF65-F5344CB8AC3E}">
        <p14:creationId xmlns:p14="http://schemas.microsoft.com/office/powerpoint/2010/main" val="3498380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19" y="1188087"/>
            <a:ext cx="4971478" cy="51101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9119" y="354508"/>
            <a:ext cx="89748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 smtClean="0">
                <a:latin typeface="Arial Unicode MS" charset="0"/>
                <a:cs typeface="Arial Unicode MS" charset="0"/>
              </a:rPr>
              <a:t>BAC (Bacterial Artificial Chromosomes): </a:t>
            </a:r>
          </a:p>
          <a:p>
            <a:r>
              <a:rPr lang="en-US" altLang="en-US" dirty="0" err="1" smtClean="0">
                <a:latin typeface="Arial Unicode MS" charset="0"/>
                <a:cs typeface="Arial Unicode MS" charset="0"/>
              </a:rPr>
              <a:t>temeljijo</a:t>
            </a:r>
            <a:r>
              <a:rPr lang="en-US" altLang="en-US" dirty="0" smtClean="0">
                <a:latin typeface="Arial Unicode MS" charset="0"/>
                <a:cs typeface="Arial Unicode MS" charset="0"/>
              </a:rPr>
              <a:t> </a:t>
            </a:r>
            <a:r>
              <a:rPr lang="en-US" altLang="en-US" dirty="0" err="1" smtClean="0">
                <a:latin typeface="Arial Unicode MS" charset="0"/>
                <a:cs typeface="Arial Unicode MS" charset="0"/>
              </a:rPr>
              <a:t>na</a:t>
            </a:r>
            <a:r>
              <a:rPr lang="en-US" altLang="en-US" dirty="0" smtClean="0">
                <a:latin typeface="Arial Unicode MS" charset="0"/>
                <a:cs typeface="Arial Unicode MS" charset="0"/>
              </a:rPr>
              <a:t> </a:t>
            </a:r>
            <a:r>
              <a:rPr lang="en-US" altLang="en-US" dirty="0" err="1" smtClean="0">
                <a:latin typeface="Arial Unicode MS" charset="0"/>
                <a:cs typeface="Arial Unicode MS" charset="0"/>
              </a:rPr>
              <a:t>konjugativnih</a:t>
            </a:r>
            <a:r>
              <a:rPr lang="en-US" altLang="en-US" dirty="0" smtClean="0">
                <a:latin typeface="Arial Unicode MS" charset="0"/>
                <a:cs typeface="Arial Unicode MS" charset="0"/>
              </a:rPr>
              <a:t> F </a:t>
            </a:r>
            <a:r>
              <a:rPr lang="en-US" altLang="en-US" dirty="0" err="1" smtClean="0">
                <a:latin typeface="Arial Unicode MS" charset="0"/>
                <a:cs typeface="Arial Unicode MS" charset="0"/>
              </a:rPr>
              <a:t>plazmidih</a:t>
            </a:r>
            <a:r>
              <a:rPr lang="en-US" altLang="en-US" dirty="0" smtClean="0">
                <a:latin typeface="Arial Unicode MS" charset="0"/>
                <a:cs typeface="Arial Unicode MS" charset="0"/>
              </a:rPr>
              <a:t>. </a:t>
            </a:r>
            <a:r>
              <a:rPr lang="en-US" altLang="en-US" dirty="0" err="1" smtClean="0">
                <a:latin typeface="Arial Unicode MS" charset="0"/>
                <a:cs typeface="Arial Unicode MS" charset="0"/>
              </a:rPr>
              <a:t>Kloniranje</a:t>
            </a:r>
            <a:r>
              <a:rPr lang="en-US" altLang="en-US" dirty="0" smtClean="0">
                <a:latin typeface="Arial Unicode MS" charset="0"/>
                <a:cs typeface="Arial Unicode MS" charset="0"/>
              </a:rPr>
              <a:t> 75-300 kb </a:t>
            </a:r>
            <a:r>
              <a:rPr lang="en-US" altLang="en-US" dirty="0" err="1" smtClean="0">
                <a:latin typeface="Arial Unicode MS" charset="0"/>
                <a:cs typeface="Arial Unicode MS" charset="0"/>
              </a:rPr>
              <a:t>fragmentov</a:t>
            </a:r>
            <a:r>
              <a:rPr lang="en-US" altLang="en-US" dirty="0" smtClean="0">
                <a:latin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427113"/>
            <a:ext cx="6858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http://</a:t>
            </a:r>
            <a:r>
              <a:rPr lang="en-US" sz="1100" dirty="0" err="1" smtClean="0"/>
              <a:t>en.wikibooks.org</a:t>
            </a:r>
            <a:r>
              <a:rPr lang="en-US" sz="1100" dirty="0" smtClean="0"/>
              <a:t>/wiki/</a:t>
            </a:r>
            <a:r>
              <a:rPr lang="en-US" sz="1100" dirty="0" err="1" smtClean="0"/>
              <a:t>Structural_Biochemistry</a:t>
            </a:r>
            <a:r>
              <a:rPr lang="en-US" sz="1100" dirty="0" smtClean="0"/>
              <a:t>/</a:t>
            </a:r>
            <a:r>
              <a:rPr lang="en-US" sz="1100" dirty="0" err="1" smtClean="0"/>
              <a:t>DNA_recombinant_techniques</a:t>
            </a:r>
            <a:r>
              <a:rPr lang="en-US" sz="1100" dirty="0" smtClean="0"/>
              <a:t>/</a:t>
            </a:r>
            <a:r>
              <a:rPr lang="en-US" sz="1100" dirty="0" err="1" smtClean="0"/>
              <a:t>Artificial_Chromosomes</a:t>
            </a:r>
            <a:r>
              <a:rPr lang="en-US" sz="1100" dirty="0" smtClean="0"/>
              <a:t>/</a:t>
            </a:r>
            <a:r>
              <a:rPr lang="en-US" sz="1100" dirty="0" err="1" smtClean="0"/>
              <a:t>Bacterial_Artificial_Chromosomes</a:t>
            </a:r>
            <a:r>
              <a:rPr lang="en-US" sz="1100" dirty="0" smtClean="0"/>
              <a:t>_(BAC)</a:t>
            </a:r>
            <a:endParaRPr lang="en-US" sz="1100" dirty="0"/>
          </a:p>
        </p:txBody>
      </p:sp>
      <p:sp>
        <p:nvSpPr>
          <p:cNvPr id="5" name="Rectangle 4"/>
          <p:cNvSpPr/>
          <p:nvPr/>
        </p:nvSpPr>
        <p:spPr>
          <a:xfrm>
            <a:off x="5040133" y="1443841"/>
            <a:ext cx="4113851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F-</a:t>
            </a:r>
            <a:r>
              <a:rPr lang="en-US" dirty="0" err="1" smtClean="0">
                <a:latin typeface="Helvetica"/>
                <a:cs typeface="Helvetica"/>
              </a:rPr>
              <a:t>plazmid</a:t>
            </a:r>
            <a:r>
              <a:rPr lang="en-US" dirty="0" smtClean="0">
                <a:latin typeface="Helvetica"/>
                <a:cs typeface="Helvetica"/>
              </a:rPr>
              <a:t> (Functional fertility plasmid) </a:t>
            </a:r>
            <a:r>
              <a:rPr lang="en-US" dirty="0" err="1" smtClean="0">
                <a:latin typeface="Helvetica"/>
                <a:cs typeface="Helvetica"/>
              </a:rPr>
              <a:t>vsebujejo</a:t>
            </a:r>
            <a:r>
              <a:rPr lang="en-US" dirty="0" smtClean="0">
                <a:latin typeface="Helvetica"/>
                <a:cs typeface="Helvetica"/>
              </a:rPr>
              <a:t> par (partition) gene, </a:t>
            </a:r>
            <a:r>
              <a:rPr lang="en-US" dirty="0" err="1" smtClean="0">
                <a:latin typeface="Helvetica"/>
                <a:cs typeface="Helvetica"/>
              </a:rPr>
              <a:t>ki</a:t>
            </a:r>
            <a:r>
              <a:rPr lang="en-US" dirty="0" smtClean="0">
                <a:latin typeface="Helvetica"/>
                <a:cs typeface="Helvetica"/>
              </a:rPr>
              <a:t> </a:t>
            </a:r>
            <a:endParaRPr lang="en-US" dirty="0">
              <a:latin typeface="Helvetica"/>
              <a:cs typeface="Helvetica"/>
            </a:endParaRPr>
          </a:p>
          <a:p>
            <a:r>
              <a:rPr lang="en-US" dirty="0" err="1">
                <a:latin typeface="Helvetica"/>
                <a:cs typeface="Helvetica"/>
              </a:rPr>
              <a:t>z</a:t>
            </a:r>
            <a:r>
              <a:rPr lang="en-US" dirty="0" err="1" smtClean="0">
                <a:latin typeface="Helvetica"/>
                <a:cs typeface="Helvetica"/>
              </a:rPr>
              <a:t>agotavljajo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enakomerno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porazdelitev</a:t>
            </a:r>
            <a:endParaRPr lang="en-US" dirty="0" smtClean="0">
              <a:latin typeface="Helvetica"/>
              <a:cs typeface="Helvetica"/>
            </a:endParaRPr>
          </a:p>
          <a:p>
            <a:r>
              <a:rPr lang="en-US" dirty="0" err="1">
                <a:latin typeface="Helvetica"/>
                <a:cs typeface="Helvetica"/>
              </a:rPr>
              <a:t>p</a:t>
            </a:r>
            <a:r>
              <a:rPr lang="en-US" dirty="0" err="1" smtClean="0">
                <a:latin typeface="Helvetica"/>
                <a:cs typeface="Helvetica"/>
              </a:rPr>
              <a:t>lazmida</a:t>
            </a:r>
            <a:r>
              <a:rPr lang="en-US" dirty="0" smtClean="0">
                <a:latin typeface="Helvetica"/>
                <a:cs typeface="Helvetica"/>
              </a:rPr>
              <a:t> v </a:t>
            </a:r>
            <a:r>
              <a:rPr lang="en-US" dirty="0" err="1" smtClean="0">
                <a:latin typeface="Helvetica"/>
                <a:cs typeface="Helvetica"/>
              </a:rPr>
              <a:t>h</a:t>
            </a:r>
            <a:r>
              <a:rPr lang="en-US" altLang="en-US" dirty="0" err="1" smtClean="0">
                <a:latin typeface="Helvetica"/>
                <a:cs typeface="Helvetica"/>
              </a:rPr>
              <a:t>č</a:t>
            </a:r>
            <a:r>
              <a:rPr lang="en-US" dirty="0" err="1" smtClean="0">
                <a:latin typeface="Helvetica"/>
                <a:cs typeface="Helvetica"/>
              </a:rPr>
              <a:t>erinske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celice</a:t>
            </a:r>
            <a:r>
              <a:rPr lang="en-US" dirty="0" smtClean="0">
                <a:latin typeface="Helvetica"/>
                <a:cs typeface="Helvetica"/>
              </a:rPr>
              <a:t>. </a:t>
            </a:r>
          </a:p>
          <a:p>
            <a:endParaRPr lang="en-US" dirty="0">
              <a:latin typeface="Helvetica"/>
              <a:cs typeface="Helvetica"/>
            </a:endParaRPr>
          </a:p>
          <a:p>
            <a:r>
              <a:rPr lang="en-US" dirty="0" smtClean="0">
                <a:latin typeface="Helvetica"/>
                <a:cs typeface="Helvetica"/>
              </a:rPr>
              <a:t>BAC se </a:t>
            </a:r>
            <a:r>
              <a:rPr lang="en-US" dirty="0" err="1" smtClean="0">
                <a:latin typeface="Helvetica"/>
                <a:cs typeface="Helvetica"/>
              </a:rPr>
              <a:t>uporablja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za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sekvenciranje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genomov</a:t>
            </a:r>
            <a:endParaRPr lang="en-US" dirty="0" smtClean="0">
              <a:latin typeface="Helvetica"/>
              <a:cs typeface="Helvetica"/>
            </a:endParaRPr>
          </a:p>
          <a:p>
            <a:r>
              <a:rPr lang="en-US" dirty="0" smtClean="0">
                <a:latin typeface="Helvetica"/>
                <a:cs typeface="Helvetica"/>
              </a:rPr>
              <a:t>(del DNA </a:t>
            </a:r>
            <a:r>
              <a:rPr lang="en-US" dirty="0" err="1" smtClean="0">
                <a:latin typeface="Helvetica"/>
                <a:cs typeface="Helvetica"/>
              </a:rPr>
              <a:t>organizma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namno</a:t>
            </a:r>
            <a:r>
              <a:rPr lang="en-US" altLang="en-US" dirty="0" err="1" smtClean="0">
                <a:latin typeface="Helvetica"/>
                <a:cs typeface="Helvetica"/>
              </a:rPr>
              <a:t>ž</a:t>
            </a:r>
            <a:r>
              <a:rPr lang="en-US" dirty="0" err="1" smtClean="0">
                <a:latin typeface="Helvetica"/>
                <a:cs typeface="Helvetica"/>
              </a:rPr>
              <a:t>imo</a:t>
            </a:r>
            <a:r>
              <a:rPr lang="en-US" dirty="0" smtClean="0">
                <a:latin typeface="Helvetica"/>
                <a:cs typeface="Helvetica"/>
              </a:rPr>
              <a:t> v </a:t>
            </a:r>
            <a:r>
              <a:rPr lang="en-US" dirty="0" err="1" smtClean="0">
                <a:latin typeface="Helvetica"/>
                <a:cs typeface="Helvetica"/>
              </a:rPr>
              <a:t>BACu</a:t>
            </a:r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smtClean="0">
                <a:latin typeface="Helvetica"/>
                <a:cs typeface="Helvetica"/>
              </a:rPr>
              <a:t>in </a:t>
            </a:r>
            <a:r>
              <a:rPr lang="en-US" dirty="0" err="1" smtClean="0">
                <a:latin typeface="Helvetica"/>
                <a:cs typeface="Helvetica"/>
              </a:rPr>
              <a:t>nato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sekvenciramo</a:t>
            </a:r>
            <a:r>
              <a:rPr lang="en-US" dirty="0" smtClean="0">
                <a:latin typeface="Helvetica"/>
                <a:cs typeface="Helvetica"/>
              </a:rPr>
              <a:t>)</a:t>
            </a:r>
            <a:endParaRPr lang="en-US" dirty="0">
              <a:latin typeface="Helvetica"/>
              <a:cs typeface="Helvetica"/>
            </a:endParaRPr>
          </a:p>
          <a:p>
            <a:endParaRPr lang="en-US" dirty="0" smtClean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835683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6155" y="322626"/>
            <a:ext cx="8646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 smtClean="0">
                <a:latin typeface="Helvetica"/>
                <a:cs typeface="Helvetica"/>
              </a:rPr>
              <a:t>TIPI KLONIRNIH VEKTORJEV:</a:t>
            </a:r>
          </a:p>
        </p:txBody>
      </p:sp>
      <p:sp>
        <p:nvSpPr>
          <p:cNvPr id="5" name="Rectangle 4"/>
          <p:cNvSpPr/>
          <p:nvPr/>
        </p:nvSpPr>
        <p:spPr>
          <a:xfrm>
            <a:off x="365326" y="1002401"/>
            <a:ext cx="82285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 err="1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Plazmidni</a:t>
            </a:r>
            <a:endParaRPr lang="en-US" altLang="en-US" sz="2400" dirty="0">
              <a:solidFill>
                <a:schemeClr val="bg1">
                  <a:lumMod val="65000"/>
                </a:schemeClr>
              </a:solidFill>
              <a:latin typeface="Helvetica"/>
              <a:cs typeface="Helvetica"/>
            </a:endParaRPr>
          </a:p>
          <a:p>
            <a:endParaRPr lang="en-US" altLang="en-US" sz="2400" dirty="0" smtClean="0">
              <a:solidFill>
                <a:schemeClr val="bg1">
                  <a:lumMod val="65000"/>
                </a:schemeClr>
              </a:solidFill>
              <a:latin typeface="Helvetica"/>
              <a:cs typeface="Helvetica"/>
            </a:endParaRPr>
          </a:p>
          <a:p>
            <a:r>
              <a:rPr lang="en-US" altLang="en-US" sz="2400" dirty="0" err="1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Fagni</a:t>
            </a:r>
            <a:endParaRPr lang="en-US" altLang="en-US" sz="2400" dirty="0">
              <a:solidFill>
                <a:schemeClr val="bg1">
                  <a:lumMod val="65000"/>
                </a:schemeClr>
              </a:solidFill>
              <a:latin typeface="Helvetica"/>
              <a:cs typeface="Helvetica"/>
            </a:endParaRPr>
          </a:p>
          <a:p>
            <a:endParaRPr lang="en-US" altLang="en-US" sz="2400" dirty="0" smtClean="0">
              <a:solidFill>
                <a:schemeClr val="bg1">
                  <a:lumMod val="65000"/>
                </a:schemeClr>
              </a:solidFill>
              <a:latin typeface="Helvetica"/>
              <a:cs typeface="Helvetica"/>
            </a:endParaRPr>
          </a:p>
          <a:p>
            <a:r>
              <a:rPr lang="en-US" altLang="en-US" sz="2400" dirty="0" err="1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Kozmidi</a:t>
            </a:r>
            <a:endParaRPr lang="en-US" altLang="en-US" sz="2400" dirty="0">
              <a:solidFill>
                <a:schemeClr val="bg1">
                  <a:lumMod val="65000"/>
                </a:schemeClr>
              </a:solidFill>
              <a:latin typeface="Helvetica"/>
              <a:cs typeface="Helvetica"/>
            </a:endParaRPr>
          </a:p>
          <a:p>
            <a:endParaRPr lang="en-US" altLang="en-US" sz="2400" dirty="0" smtClean="0">
              <a:solidFill>
                <a:schemeClr val="bg1">
                  <a:lumMod val="65000"/>
                </a:schemeClr>
              </a:solidFill>
              <a:latin typeface="Helvetica"/>
              <a:cs typeface="Helvetica"/>
            </a:endParaRPr>
          </a:p>
          <a:p>
            <a:r>
              <a:rPr lang="en-US" altLang="en-US" sz="24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BAC (Bacterial Artificial Chromosomes)</a:t>
            </a:r>
          </a:p>
          <a:p>
            <a:endParaRPr lang="en-US" altLang="en-US" sz="2400" dirty="0" smtClean="0">
              <a:latin typeface="Helvetica"/>
              <a:cs typeface="Helvetica"/>
            </a:endParaRPr>
          </a:p>
          <a:p>
            <a:r>
              <a:rPr lang="en-US" altLang="en-US" sz="2400" dirty="0" smtClean="0">
                <a:latin typeface="Helvetica"/>
                <a:cs typeface="Helvetica"/>
              </a:rPr>
              <a:t>YAC (Yeast </a:t>
            </a:r>
            <a:r>
              <a:rPr lang="en-US" altLang="en-US" sz="2400" dirty="0" err="1" smtClean="0">
                <a:latin typeface="Helvetica"/>
                <a:cs typeface="Helvetica"/>
              </a:rPr>
              <a:t>Artifiial</a:t>
            </a:r>
            <a:r>
              <a:rPr lang="en-US" altLang="en-US" sz="2400" dirty="0" smtClean="0">
                <a:latin typeface="Helvetica"/>
                <a:cs typeface="Helvetica"/>
              </a:rPr>
              <a:t> Chromosomes)</a:t>
            </a:r>
          </a:p>
        </p:txBody>
      </p:sp>
    </p:spTree>
    <p:extLst>
      <p:ext uri="{BB962C8B-B14F-4D97-AF65-F5344CB8AC3E}">
        <p14:creationId xmlns:p14="http://schemas.microsoft.com/office/powerpoint/2010/main" val="3498380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832" y="129232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 smtClean="0">
                <a:latin typeface="Helvetica"/>
                <a:cs typeface="Helvetica"/>
              </a:rPr>
              <a:t>Seminarske</a:t>
            </a:r>
            <a:r>
              <a:rPr lang="en-US" b="1" dirty="0" smtClean="0">
                <a:latin typeface="Helvetica"/>
                <a:cs typeface="Helvetica"/>
              </a:rPr>
              <a:t> </a:t>
            </a:r>
            <a:r>
              <a:rPr lang="en-US" b="1" dirty="0" err="1" smtClean="0">
                <a:latin typeface="Helvetica"/>
                <a:cs typeface="Helvetica"/>
              </a:rPr>
              <a:t>vaje</a:t>
            </a:r>
            <a:r>
              <a:rPr lang="en-US" b="1" dirty="0" smtClean="0">
                <a:latin typeface="Helvetica"/>
                <a:cs typeface="Helvetica"/>
              </a:rPr>
              <a:t>:</a:t>
            </a:r>
          </a:p>
          <a:p>
            <a:pPr marL="0" indent="0">
              <a:lnSpc>
                <a:spcPct val="50000"/>
              </a:lnSpc>
              <a:buNone/>
            </a:pPr>
            <a:endParaRPr lang="en-US" b="1" dirty="0" smtClean="0">
              <a:latin typeface="Helvetica"/>
              <a:cs typeface="Helvetica"/>
            </a:endParaRPr>
          </a:p>
          <a:p>
            <a:r>
              <a:rPr lang="en-US" sz="2400" dirty="0" smtClean="0">
                <a:latin typeface="Helvetica"/>
                <a:cs typeface="Helvetica"/>
              </a:rPr>
              <a:t>Ob </a:t>
            </a:r>
            <a:r>
              <a:rPr lang="en-US" sz="2400" dirty="0" err="1" smtClean="0">
                <a:latin typeface="Helvetica"/>
                <a:cs typeface="Helvetica"/>
              </a:rPr>
              <a:t>sredah</a:t>
            </a:r>
            <a:r>
              <a:rPr lang="en-US" sz="2400" dirty="0" smtClean="0">
                <a:latin typeface="Helvetica"/>
                <a:cs typeface="Helvetica"/>
              </a:rPr>
              <a:t> od 12:00 do 13:30.</a:t>
            </a:r>
          </a:p>
          <a:p>
            <a:r>
              <a:rPr lang="en-US" sz="2400" dirty="0" err="1" smtClean="0">
                <a:latin typeface="Helvetica"/>
                <a:cs typeface="Helvetica"/>
              </a:rPr>
              <a:t>Vaj</a:t>
            </a:r>
            <a:r>
              <a:rPr lang="en-US" sz="2400" dirty="0" smtClean="0">
                <a:latin typeface="Helvetica"/>
                <a:cs typeface="Helvetica"/>
              </a:rPr>
              <a:t> ne </a:t>
            </a:r>
            <a:r>
              <a:rPr lang="en-US" sz="2400" dirty="0" err="1" smtClean="0">
                <a:latin typeface="Helvetica"/>
                <a:cs typeface="Helvetica"/>
              </a:rPr>
              <a:t>bo</a:t>
            </a:r>
            <a:r>
              <a:rPr lang="en-US" sz="2400" dirty="0" smtClean="0">
                <a:latin typeface="Helvetica"/>
                <a:cs typeface="Helvetica"/>
              </a:rPr>
              <a:t> v </a:t>
            </a:r>
            <a:r>
              <a:rPr lang="en-US" sz="2400" dirty="0" err="1" smtClean="0">
                <a:latin typeface="Helvetica"/>
                <a:cs typeface="Helvetica"/>
              </a:rPr>
              <a:t>sredo</a:t>
            </a:r>
            <a:r>
              <a:rPr lang="en-US" sz="2400" dirty="0" smtClean="0">
                <a:latin typeface="Helvetica"/>
                <a:cs typeface="Helvetica"/>
              </a:rPr>
              <a:t>, 20. </a:t>
            </a:r>
            <a:r>
              <a:rPr lang="en-US" sz="2400" dirty="0" err="1" smtClean="0">
                <a:latin typeface="Helvetica"/>
                <a:cs typeface="Helvetica"/>
              </a:rPr>
              <a:t>novembra</a:t>
            </a:r>
            <a:r>
              <a:rPr lang="en-US" sz="2400" dirty="0" smtClean="0">
                <a:latin typeface="Helvetica"/>
                <a:cs typeface="Helvetica"/>
              </a:rPr>
              <a:t> 2013</a:t>
            </a:r>
          </a:p>
          <a:p>
            <a:r>
              <a:rPr lang="en-US" sz="2400" dirty="0" err="1" smtClean="0">
                <a:latin typeface="Helvetica"/>
                <a:cs typeface="Helvetica"/>
              </a:rPr>
              <a:t>Prisotnost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400" dirty="0" err="1" smtClean="0">
                <a:latin typeface="Helvetica"/>
                <a:cs typeface="Helvetica"/>
              </a:rPr>
              <a:t>obvezna</a:t>
            </a:r>
            <a:r>
              <a:rPr lang="en-US" sz="2400" dirty="0" smtClean="0">
                <a:latin typeface="Helvetica"/>
                <a:cs typeface="Helvetica"/>
              </a:rPr>
              <a:t>, </a:t>
            </a:r>
            <a:r>
              <a:rPr lang="en-US" sz="2400" dirty="0" err="1" smtClean="0">
                <a:latin typeface="Helvetica"/>
                <a:cs typeface="Helvetica"/>
              </a:rPr>
              <a:t>podpisovanje</a:t>
            </a:r>
            <a:endParaRPr lang="en-US" sz="2400" dirty="0" smtClean="0">
              <a:latin typeface="Helvetica"/>
              <a:cs typeface="Helvetica"/>
            </a:endParaRPr>
          </a:p>
          <a:p>
            <a:endParaRPr lang="en-US" sz="2400" dirty="0" smtClean="0">
              <a:latin typeface="Helvetica"/>
              <a:cs typeface="Helvetica"/>
            </a:endParaRPr>
          </a:p>
          <a:p>
            <a:pPr marL="0" indent="0">
              <a:lnSpc>
                <a:spcPct val="50000"/>
              </a:lnSpc>
              <a:buNone/>
            </a:pPr>
            <a:endParaRPr lang="en-US" sz="2400" dirty="0">
              <a:latin typeface="Helvetica"/>
              <a:cs typeface="Helvetica"/>
            </a:endParaRPr>
          </a:p>
          <a:p>
            <a:r>
              <a:rPr lang="en-US" sz="2400" dirty="0" smtClean="0">
                <a:latin typeface="Helvetica"/>
                <a:cs typeface="Helvetica"/>
              </a:rPr>
              <a:t>2. in 9. </a:t>
            </a:r>
            <a:r>
              <a:rPr lang="en-US" sz="2400" dirty="0" err="1" smtClean="0">
                <a:latin typeface="Helvetica"/>
                <a:cs typeface="Helvetica"/>
              </a:rPr>
              <a:t>oktober</a:t>
            </a:r>
            <a:r>
              <a:rPr lang="en-US" sz="2400" dirty="0" smtClean="0">
                <a:latin typeface="Helvetica"/>
                <a:cs typeface="Helvetica"/>
              </a:rPr>
              <a:t>: </a:t>
            </a:r>
            <a:r>
              <a:rPr lang="en-US" sz="2400" dirty="0" err="1" smtClean="0">
                <a:latin typeface="Helvetica"/>
                <a:cs typeface="Helvetica"/>
              </a:rPr>
              <a:t>razumevanje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400" dirty="0" err="1" smtClean="0">
                <a:latin typeface="Helvetica"/>
                <a:cs typeface="Helvetica"/>
              </a:rPr>
              <a:t>vektorjev</a:t>
            </a:r>
            <a:r>
              <a:rPr lang="en-US" sz="2400" dirty="0" smtClean="0">
                <a:latin typeface="Helvetica"/>
                <a:cs typeface="Helvetica"/>
              </a:rPr>
              <a:t> v </a:t>
            </a:r>
            <a:r>
              <a:rPr lang="en-US" sz="2400" dirty="0" err="1" smtClean="0">
                <a:latin typeface="Helvetica"/>
                <a:cs typeface="Helvetica"/>
              </a:rPr>
              <a:t>tehnologiji</a:t>
            </a:r>
            <a:r>
              <a:rPr lang="en-US" sz="2400" dirty="0" smtClean="0">
                <a:latin typeface="Helvetica"/>
                <a:cs typeface="Helvetica"/>
              </a:rPr>
              <a:t> DNA</a:t>
            </a:r>
          </a:p>
          <a:p>
            <a:r>
              <a:rPr lang="en-US" sz="2400" dirty="0" smtClean="0">
                <a:latin typeface="Helvetica"/>
                <a:cs typeface="Helvetica"/>
              </a:rPr>
              <a:t>Od 16. </a:t>
            </a:r>
            <a:r>
              <a:rPr lang="en-US" sz="2400" dirty="0" err="1" smtClean="0">
                <a:latin typeface="Helvetica"/>
                <a:cs typeface="Helvetica"/>
              </a:rPr>
              <a:t>oktobra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400" dirty="0" err="1" smtClean="0">
                <a:latin typeface="Helvetica"/>
                <a:cs typeface="Helvetica"/>
              </a:rPr>
              <a:t>naprej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400" dirty="0" err="1" smtClean="0">
                <a:latin typeface="Helvetica"/>
                <a:cs typeface="Helvetica"/>
              </a:rPr>
              <a:t>vaši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400" dirty="0" err="1" smtClean="0">
                <a:latin typeface="Helvetica"/>
                <a:cs typeface="Helvetica"/>
              </a:rPr>
              <a:t>seminarji</a:t>
            </a:r>
            <a:endParaRPr lang="en-US" sz="2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110406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117" y="187315"/>
            <a:ext cx="88644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 smtClean="0">
                <a:latin typeface="Arial Unicode MS" charset="0"/>
                <a:cs typeface="Arial Unicode MS" charset="0"/>
              </a:rPr>
              <a:t>YAC (Yeast </a:t>
            </a:r>
            <a:r>
              <a:rPr lang="en-US" altLang="en-US" b="1" dirty="0" err="1" smtClean="0">
                <a:latin typeface="Arial Unicode MS" charset="0"/>
                <a:cs typeface="Arial Unicode MS" charset="0"/>
              </a:rPr>
              <a:t>Artifiial</a:t>
            </a:r>
            <a:r>
              <a:rPr lang="en-US" altLang="en-US" b="1" dirty="0" smtClean="0">
                <a:latin typeface="Arial Unicode MS" charset="0"/>
                <a:cs typeface="Arial Unicode MS" charset="0"/>
              </a:rPr>
              <a:t> Chromosomes): </a:t>
            </a:r>
          </a:p>
          <a:p>
            <a:r>
              <a:rPr lang="en-US" altLang="en-US" dirty="0" err="1" smtClean="0">
                <a:latin typeface="Arial Unicode MS" charset="0"/>
                <a:cs typeface="Arial Unicode MS" charset="0"/>
              </a:rPr>
              <a:t>umeten</a:t>
            </a:r>
            <a:r>
              <a:rPr lang="en-US" altLang="en-US" dirty="0" smtClean="0">
                <a:latin typeface="Arial Unicode MS" charset="0"/>
                <a:cs typeface="Arial Unicode MS" charset="0"/>
              </a:rPr>
              <a:t> </a:t>
            </a:r>
            <a:r>
              <a:rPr lang="en-US" altLang="en-US" dirty="0" err="1" smtClean="0">
                <a:latin typeface="Arial Unicode MS" charset="0"/>
                <a:cs typeface="Arial Unicode MS" charset="0"/>
              </a:rPr>
              <a:t>kromosom</a:t>
            </a:r>
            <a:r>
              <a:rPr lang="en-US" altLang="en-US" dirty="0" smtClean="0">
                <a:latin typeface="Arial Unicode MS" charset="0"/>
                <a:cs typeface="Arial Unicode MS" charset="0"/>
              </a:rPr>
              <a:t> (DNA </a:t>
            </a:r>
            <a:r>
              <a:rPr lang="en-US" altLang="en-US" dirty="0" err="1" smtClean="0">
                <a:latin typeface="Arial Unicode MS" charset="0"/>
                <a:cs typeface="Arial Unicode MS" charset="0"/>
              </a:rPr>
              <a:t>kvasovk</a:t>
            </a:r>
            <a:r>
              <a:rPr lang="en-US" altLang="en-US" dirty="0" smtClean="0">
                <a:latin typeface="Arial Unicode MS" charset="0"/>
                <a:cs typeface="Arial Unicode MS" charset="0"/>
              </a:rPr>
              <a:t> </a:t>
            </a:r>
            <a:r>
              <a:rPr lang="en-US" altLang="en-US" dirty="0" err="1" smtClean="0">
                <a:latin typeface="Arial Unicode MS" charset="0"/>
                <a:cs typeface="Arial Unicode MS" charset="0"/>
              </a:rPr>
              <a:t>ligirana</a:t>
            </a:r>
            <a:r>
              <a:rPr lang="en-US" altLang="en-US" dirty="0" smtClean="0">
                <a:latin typeface="Arial Unicode MS" charset="0"/>
                <a:cs typeface="Arial Unicode MS" charset="0"/>
              </a:rPr>
              <a:t> z </a:t>
            </a:r>
            <a:r>
              <a:rPr lang="en-US" altLang="en-US" dirty="0" err="1" smtClean="0">
                <a:latin typeface="Arial Unicode MS" charset="0"/>
                <a:cs typeface="Arial Unicode MS" charset="0"/>
              </a:rPr>
              <a:t>bakterijskim</a:t>
            </a:r>
            <a:r>
              <a:rPr lang="en-US" altLang="en-US" dirty="0" smtClean="0">
                <a:latin typeface="Arial Unicode MS" charset="0"/>
                <a:cs typeface="Arial Unicode MS" charset="0"/>
              </a:rPr>
              <a:t> </a:t>
            </a:r>
            <a:r>
              <a:rPr lang="en-US" altLang="en-US" dirty="0" err="1" smtClean="0">
                <a:latin typeface="Arial Unicode MS" charset="0"/>
                <a:cs typeface="Arial Unicode MS" charset="0"/>
              </a:rPr>
              <a:t>plazmidom</a:t>
            </a:r>
            <a:r>
              <a:rPr lang="en-US" altLang="en-US" dirty="0" smtClean="0">
                <a:latin typeface="Arial Unicode MS" charset="0"/>
                <a:cs typeface="Arial Unicode MS" charset="0"/>
              </a:rPr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39765" b="55688"/>
          <a:stretch/>
        </p:blipFill>
        <p:spPr>
          <a:xfrm>
            <a:off x="63277" y="1501539"/>
            <a:ext cx="4626980" cy="438342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13367" y="972305"/>
            <a:ext cx="4572000" cy="501675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1600" dirty="0" smtClean="0">
                <a:latin typeface="Helvetica"/>
                <a:cs typeface="Helvetica"/>
              </a:rPr>
              <a:t>YAC </a:t>
            </a:r>
            <a:r>
              <a:rPr lang="en-US" altLang="en-US" sz="1600" dirty="0" err="1" smtClean="0">
                <a:latin typeface="Helvetica"/>
                <a:cs typeface="Helvetica"/>
              </a:rPr>
              <a:t>vsebuje</a:t>
            </a:r>
            <a:r>
              <a:rPr lang="en-US" altLang="en-US" sz="1600" dirty="0" smtClean="0">
                <a:latin typeface="Helvetica"/>
                <a:cs typeface="Helvetica"/>
              </a:rPr>
              <a:t> telomere, </a:t>
            </a:r>
            <a:r>
              <a:rPr lang="en-US" altLang="en-US" sz="1600" i="1" dirty="0" err="1" smtClean="0">
                <a:latin typeface="Helvetica"/>
                <a:cs typeface="Helvetica"/>
              </a:rPr>
              <a:t>ori</a:t>
            </a:r>
            <a:r>
              <a:rPr lang="en-US" altLang="en-US" sz="1600" dirty="0" smtClean="0">
                <a:latin typeface="Helvetica"/>
                <a:cs typeface="Helvetica"/>
              </a:rPr>
              <a:t>, </a:t>
            </a:r>
            <a:r>
              <a:rPr lang="en-US" altLang="en-US" sz="1600" dirty="0" err="1" smtClean="0">
                <a:latin typeface="Helvetica"/>
                <a:cs typeface="Helvetica"/>
              </a:rPr>
              <a:t>centromerno</a:t>
            </a:r>
            <a:r>
              <a:rPr lang="en-US" altLang="en-US" sz="1600" dirty="0" smtClean="0">
                <a:latin typeface="Helvetica"/>
                <a:cs typeface="Helvetica"/>
              </a:rPr>
              <a:t> </a:t>
            </a:r>
            <a:r>
              <a:rPr lang="en-US" altLang="en-US" sz="1600" dirty="0" err="1" smtClean="0">
                <a:latin typeface="Helvetica"/>
                <a:cs typeface="Helvetica"/>
              </a:rPr>
              <a:t>regijo</a:t>
            </a:r>
            <a:r>
              <a:rPr lang="en-US" altLang="en-US" sz="1600" dirty="0" smtClean="0">
                <a:latin typeface="Helvetica"/>
                <a:cs typeface="Helvetica"/>
              </a:rPr>
              <a:t> </a:t>
            </a:r>
            <a:r>
              <a:rPr lang="en-US" altLang="en-US" sz="1600" dirty="0" err="1" smtClean="0">
                <a:latin typeface="Helvetica"/>
                <a:cs typeface="Helvetica"/>
              </a:rPr>
              <a:t>kvasovk</a:t>
            </a:r>
            <a:r>
              <a:rPr lang="en-US" altLang="en-US" sz="1600" dirty="0" smtClean="0">
                <a:latin typeface="Helvetica"/>
                <a:cs typeface="Helvetica"/>
              </a:rPr>
              <a:t>, </a:t>
            </a:r>
            <a:r>
              <a:rPr lang="en-US" altLang="en-US" sz="1600" dirty="0" err="1" smtClean="0">
                <a:latin typeface="Helvetica"/>
                <a:cs typeface="Helvetica"/>
              </a:rPr>
              <a:t>selekcijski</a:t>
            </a:r>
            <a:r>
              <a:rPr lang="en-US" altLang="en-US" sz="1600" dirty="0" smtClean="0">
                <a:latin typeface="Helvetica"/>
                <a:cs typeface="Helvetica"/>
              </a:rPr>
              <a:t> marker. </a:t>
            </a:r>
          </a:p>
          <a:p>
            <a:endParaRPr lang="en-US" sz="1600" dirty="0">
              <a:latin typeface="Helvetica"/>
              <a:cs typeface="Helvetica"/>
            </a:endParaRPr>
          </a:p>
          <a:p>
            <a:r>
              <a:rPr lang="en-US" sz="1600" dirty="0" smtClean="0">
                <a:latin typeface="Helvetica"/>
                <a:cs typeface="Helvetica"/>
              </a:rPr>
              <a:t>ARS (autonomous </a:t>
            </a:r>
            <a:r>
              <a:rPr lang="en-US" sz="1600" dirty="0">
                <a:latin typeface="Helvetica"/>
                <a:cs typeface="Helvetica"/>
              </a:rPr>
              <a:t>replication </a:t>
            </a:r>
            <a:r>
              <a:rPr lang="en-US" sz="1600" dirty="0" smtClean="0">
                <a:latin typeface="Helvetica"/>
                <a:cs typeface="Helvetica"/>
              </a:rPr>
              <a:t>sequence) - </a:t>
            </a:r>
            <a:r>
              <a:rPr lang="en-US" sz="1600" dirty="0" err="1" smtClean="0">
                <a:latin typeface="Helvetica"/>
                <a:cs typeface="Helvetica"/>
              </a:rPr>
              <a:t>vsebuje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i="1" dirty="0" err="1" smtClean="0">
                <a:latin typeface="Helvetica"/>
                <a:cs typeface="Helvetica"/>
              </a:rPr>
              <a:t>ori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kvasovk</a:t>
            </a:r>
            <a:endParaRPr lang="en-US" sz="1600" dirty="0" smtClean="0">
              <a:latin typeface="Helvetica"/>
              <a:cs typeface="Helvetica"/>
            </a:endParaRPr>
          </a:p>
          <a:p>
            <a:endParaRPr lang="en-US" sz="1600" dirty="0" smtClean="0">
              <a:latin typeface="Helvetica"/>
              <a:cs typeface="Helvetica"/>
            </a:endParaRPr>
          </a:p>
          <a:p>
            <a:r>
              <a:rPr lang="en-US" altLang="en-US" sz="1600" dirty="0" err="1" smtClean="0">
                <a:latin typeface="Helvetica"/>
                <a:cs typeface="Helvetica"/>
              </a:rPr>
              <a:t>Kloniranje</a:t>
            </a:r>
            <a:r>
              <a:rPr lang="en-US" altLang="en-US" sz="1600" dirty="0" smtClean="0">
                <a:latin typeface="Helvetica"/>
                <a:cs typeface="Helvetica"/>
              </a:rPr>
              <a:t> 100-1000 kb </a:t>
            </a:r>
            <a:r>
              <a:rPr lang="en-US" altLang="en-US" sz="1600" dirty="0" err="1" smtClean="0">
                <a:latin typeface="Helvetica"/>
                <a:cs typeface="Helvetica"/>
              </a:rPr>
              <a:t>fragmentov</a:t>
            </a:r>
            <a:r>
              <a:rPr lang="en-US" altLang="en-US" sz="1600" dirty="0" smtClean="0">
                <a:latin typeface="Helvetica"/>
                <a:cs typeface="Helvetica"/>
              </a:rPr>
              <a:t>.</a:t>
            </a:r>
          </a:p>
          <a:p>
            <a:endParaRPr lang="en-US" sz="1600" dirty="0" smtClean="0">
              <a:latin typeface="Helvetica"/>
              <a:cs typeface="Helvetica"/>
            </a:endParaRPr>
          </a:p>
          <a:p>
            <a:endParaRPr lang="en-US" sz="1600" dirty="0">
              <a:latin typeface="Helvetica"/>
              <a:cs typeface="Helvetica"/>
            </a:endParaRPr>
          </a:p>
          <a:p>
            <a:r>
              <a:rPr lang="en-US" sz="1600" dirty="0" err="1" smtClean="0">
                <a:latin typeface="Helvetica"/>
                <a:cs typeface="Helvetica"/>
              </a:rPr>
              <a:t>Ima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tudi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i="1" dirty="0" err="1" smtClean="0">
                <a:latin typeface="Helvetica"/>
                <a:cs typeface="Helvetica"/>
              </a:rPr>
              <a:t>ori</a:t>
            </a:r>
            <a:r>
              <a:rPr lang="en-US" sz="1600" dirty="0" smtClean="0">
                <a:latin typeface="Helvetica"/>
                <a:cs typeface="Helvetica"/>
              </a:rPr>
              <a:t> in </a:t>
            </a:r>
            <a:r>
              <a:rPr lang="en-US" sz="1600" dirty="0" err="1" smtClean="0">
                <a:latin typeface="Helvetica"/>
                <a:cs typeface="Helvetica"/>
              </a:rPr>
              <a:t>antibioti</a:t>
            </a:r>
            <a:r>
              <a:rPr lang="en-US" altLang="en-US" sz="1600" dirty="0" err="1" smtClean="0">
                <a:latin typeface="Helvetica"/>
                <a:cs typeface="Helvetica"/>
              </a:rPr>
              <a:t>č</a:t>
            </a:r>
            <a:r>
              <a:rPr lang="en-US" sz="1600" dirty="0" err="1" smtClean="0">
                <a:latin typeface="Helvetica"/>
                <a:cs typeface="Helvetica"/>
              </a:rPr>
              <a:t>ni</a:t>
            </a:r>
            <a:r>
              <a:rPr lang="en-US" sz="1600" dirty="0" smtClean="0">
                <a:latin typeface="Helvetica"/>
                <a:cs typeface="Helvetica"/>
              </a:rPr>
              <a:t> marker </a:t>
            </a:r>
            <a:r>
              <a:rPr lang="en-US" sz="1600" dirty="0" err="1" smtClean="0">
                <a:latin typeface="Helvetica"/>
                <a:cs typeface="Helvetica"/>
              </a:rPr>
              <a:t>za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amplifikacijo</a:t>
            </a:r>
            <a:r>
              <a:rPr lang="en-US" sz="1600" dirty="0" smtClean="0">
                <a:latin typeface="Helvetica"/>
                <a:cs typeface="Helvetica"/>
              </a:rPr>
              <a:t> in </a:t>
            </a:r>
            <a:r>
              <a:rPr lang="en-US" sz="1600" dirty="0" err="1" smtClean="0">
                <a:latin typeface="Helvetica"/>
                <a:cs typeface="Helvetica"/>
              </a:rPr>
              <a:t>selekcijo</a:t>
            </a:r>
            <a:r>
              <a:rPr lang="en-US" sz="1600" dirty="0" smtClean="0">
                <a:latin typeface="Helvetica"/>
                <a:cs typeface="Helvetica"/>
              </a:rPr>
              <a:t> v </a:t>
            </a:r>
            <a:r>
              <a:rPr lang="en-US" sz="1600" i="1" dirty="0" smtClean="0">
                <a:latin typeface="Helvetica"/>
                <a:cs typeface="Helvetica"/>
              </a:rPr>
              <a:t>E. coli</a:t>
            </a:r>
          </a:p>
          <a:p>
            <a:endParaRPr lang="en-US" sz="1600" dirty="0" smtClean="0">
              <a:latin typeface="Helvetica"/>
              <a:cs typeface="Helvetica"/>
            </a:endParaRPr>
          </a:p>
          <a:p>
            <a:r>
              <a:rPr lang="en-US" sz="1600" dirty="0" err="1" smtClean="0">
                <a:latin typeface="Helvetica"/>
                <a:cs typeface="Helvetica"/>
              </a:rPr>
              <a:t>Prednost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tega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vektorja</a:t>
            </a:r>
            <a:r>
              <a:rPr lang="en-US" sz="1600" dirty="0" smtClean="0">
                <a:latin typeface="Helvetica"/>
                <a:cs typeface="Helvetica"/>
              </a:rPr>
              <a:t>:</a:t>
            </a:r>
          </a:p>
          <a:p>
            <a:r>
              <a:rPr lang="en-US" sz="1600" dirty="0">
                <a:latin typeface="Helvetica"/>
                <a:cs typeface="Helvetica"/>
              </a:rPr>
              <a:t>s</a:t>
            </a:r>
            <a:r>
              <a:rPr lang="en-US" sz="1600" dirty="0" smtClean="0">
                <a:latin typeface="Helvetica"/>
                <a:cs typeface="Helvetica"/>
              </a:rPr>
              <a:t>e </a:t>
            </a:r>
            <a:r>
              <a:rPr lang="en-US" sz="1600" dirty="0" err="1" smtClean="0">
                <a:latin typeface="Helvetica"/>
                <a:cs typeface="Helvetica"/>
              </a:rPr>
              <a:t>lahko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uporabi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za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ekspresijo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evk</a:t>
            </a:r>
            <a:r>
              <a:rPr lang="en-US" sz="1600" dirty="0" smtClean="0">
                <a:latin typeface="Helvetica"/>
                <a:cs typeface="Helvetica"/>
              </a:rPr>
              <a:t>. </a:t>
            </a:r>
            <a:r>
              <a:rPr lang="en-US" sz="1600" dirty="0" err="1">
                <a:latin typeface="Helvetica"/>
                <a:cs typeface="Helvetica"/>
              </a:rPr>
              <a:t>p</a:t>
            </a:r>
            <a:r>
              <a:rPr lang="en-US" sz="1600" dirty="0" err="1" smtClean="0">
                <a:latin typeface="Helvetica"/>
                <a:cs typeface="Helvetica"/>
              </a:rPr>
              <a:t>roteinov</a:t>
            </a:r>
            <a:r>
              <a:rPr lang="en-US" sz="1600" dirty="0" smtClean="0">
                <a:latin typeface="Helvetica"/>
                <a:cs typeface="Helvetica"/>
              </a:rPr>
              <a:t>,</a:t>
            </a:r>
          </a:p>
          <a:p>
            <a:r>
              <a:rPr lang="en-US" sz="1600" dirty="0" err="1">
                <a:latin typeface="Helvetica"/>
                <a:cs typeface="Helvetica"/>
              </a:rPr>
              <a:t>k</a:t>
            </a:r>
            <a:r>
              <a:rPr lang="en-US" sz="1600" dirty="0" err="1" smtClean="0">
                <a:latin typeface="Helvetica"/>
                <a:cs typeface="Helvetica"/>
              </a:rPr>
              <a:t>i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potrebujejo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posttranslacijske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modifikacije</a:t>
            </a:r>
            <a:r>
              <a:rPr lang="en-US" sz="1600" dirty="0" smtClean="0">
                <a:latin typeface="Helvetica"/>
                <a:cs typeface="Helvetica"/>
              </a:rPr>
              <a:t>.</a:t>
            </a:r>
          </a:p>
          <a:p>
            <a:endParaRPr lang="en-US" sz="1600" dirty="0">
              <a:latin typeface="Helvetica"/>
              <a:cs typeface="Helvetica"/>
            </a:endParaRPr>
          </a:p>
          <a:p>
            <a:r>
              <a:rPr lang="en-US" sz="1600" dirty="0" err="1" smtClean="0">
                <a:latin typeface="Helvetica"/>
                <a:cs typeface="Helvetica"/>
              </a:rPr>
              <a:t>Slabost</a:t>
            </a:r>
            <a:r>
              <a:rPr lang="en-US" sz="1600" dirty="0" smtClean="0">
                <a:latin typeface="Helvetica"/>
                <a:cs typeface="Helvetica"/>
              </a:rPr>
              <a:t>: </a:t>
            </a:r>
            <a:r>
              <a:rPr lang="en-US" sz="1600" dirty="0" err="1" smtClean="0">
                <a:latin typeface="Helvetica"/>
                <a:cs typeface="Helvetica"/>
              </a:rPr>
              <a:t>ni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stabilen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vektor</a:t>
            </a:r>
            <a:r>
              <a:rPr lang="en-US" sz="1600" dirty="0" smtClean="0">
                <a:latin typeface="Helvetica"/>
                <a:cs typeface="Helvetica"/>
              </a:rPr>
              <a:t>, 2 </a:t>
            </a:r>
            <a:r>
              <a:rPr lang="en-US" sz="1600" dirty="0" err="1" smtClean="0">
                <a:latin typeface="Helvetica"/>
                <a:cs typeface="Helvetica"/>
              </a:rPr>
              <a:t>YACa</a:t>
            </a:r>
            <a:r>
              <a:rPr lang="en-US" sz="1600" dirty="0" smtClean="0">
                <a:latin typeface="Helvetica"/>
                <a:cs typeface="Helvetica"/>
              </a:rPr>
              <a:t> se </a:t>
            </a:r>
            <a:r>
              <a:rPr lang="en-US" sz="1600" dirty="0" err="1" smtClean="0">
                <a:latin typeface="Helvetica"/>
                <a:cs typeface="Helvetica"/>
              </a:rPr>
              <a:t>lahko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zrekombinirata</a:t>
            </a:r>
            <a:r>
              <a:rPr lang="en-US" sz="1600" dirty="0" smtClean="0">
                <a:latin typeface="Helvetica"/>
                <a:cs typeface="Helvetica"/>
              </a:rPr>
              <a:t> in </a:t>
            </a:r>
            <a:r>
              <a:rPr lang="en-US" sz="1600" dirty="0" err="1" smtClean="0">
                <a:latin typeface="Helvetica"/>
                <a:cs typeface="Helvetica"/>
              </a:rPr>
              <a:t>dobimo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altLang="en-US" sz="1600" dirty="0" err="1" smtClean="0">
                <a:latin typeface="Helvetica"/>
                <a:cs typeface="Helvetica"/>
              </a:rPr>
              <a:t>č</a:t>
            </a:r>
            <a:r>
              <a:rPr lang="en-US" sz="1600" dirty="0" err="1" smtClean="0">
                <a:latin typeface="Helvetica"/>
                <a:cs typeface="Helvetica"/>
              </a:rPr>
              <a:t>udne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rezultate</a:t>
            </a:r>
            <a:r>
              <a:rPr lang="en-US" sz="1600" dirty="0" smtClean="0">
                <a:latin typeface="Helvetica"/>
                <a:cs typeface="Helvetica"/>
              </a:rPr>
              <a:t>, del </a:t>
            </a:r>
            <a:r>
              <a:rPr lang="en-US" sz="1600" dirty="0" err="1" smtClean="0">
                <a:latin typeface="Helvetica"/>
                <a:cs typeface="Helvetica"/>
              </a:rPr>
              <a:t>inserta</a:t>
            </a:r>
            <a:r>
              <a:rPr lang="en-US" sz="1600" dirty="0" smtClean="0">
                <a:latin typeface="Helvetica"/>
                <a:cs typeface="Helvetica"/>
              </a:rPr>
              <a:t> se </a:t>
            </a:r>
            <a:r>
              <a:rPr lang="en-US" sz="1600" dirty="0" err="1" smtClean="0">
                <a:latin typeface="Helvetica"/>
                <a:cs typeface="Helvetica"/>
              </a:rPr>
              <a:t>lahko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izgubi</a:t>
            </a:r>
            <a:r>
              <a:rPr lang="en-US" sz="1600" dirty="0" smtClean="0">
                <a:latin typeface="Helvetica"/>
                <a:cs typeface="Helvetica"/>
              </a:rPr>
              <a:t> (</a:t>
            </a:r>
            <a:r>
              <a:rPr lang="en-US" sz="1600" dirty="0" err="1" smtClean="0">
                <a:latin typeface="Helvetica"/>
                <a:cs typeface="Helvetica"/>
              </a:rPr>
              <a:t>delecija</a:t>
            </a:r>
            <a:r>
              <a:rPr lang="en-US" sz="1600" dirty="0" smtClean="0">
                <a:latin typeface="Helvetica"/>
                <a:cs typeface="Helvetica"/>
              </a:rPr>
              <a:t>) </a:t>
            </a:r>
            <a:r>
              <a:rPr lang="en-US" sz="1600" dirty="0" err="1" smtClean="0">
                <a:latin typeface="Helvetica"/>
                <a:cs typeface="Helvetica"/>
              </a:rPr>
              <a:t>ipd</a:t>
            </a:r>
            <a:r>
              <a:rPr lang="en-US" sz="1600" dirty="0" smtClean="0">
                <a:latin typeface="Helvetica"/>
                <a:cs typeface="Helvetica"/>
              </a:rPr>
              <a:t>.</a:t>
            </a:r>
          </a:p>
          <a:p>
            <a:endParaRPr lang="en-US" sz="1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32558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06" y="442950"/>
            <a:ext cx="6786367" cy="55063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84667" y="2300588"/>
            <a:ext cx="4572000" cy="6186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 err="1" smtClean="0">
                <a:latin typeface="Helvetica"/>
                <a:cs typeface="Helvetica"/>
              </a:rPr>
              <a:t>Namen</a:t>
            </a:r>
            <a:r>
              <a:rPr lang="en-US" altLang="en-US" dirty="0" smtClean="0">
                <a:latin typeface="Helvetica"/>
                <a:cs typeface="Helvetica"/>
              </a:rPr>
              <a:t> </a:t>
            </a:r>
            <a:r>
              <a:rPr lang="en-US" altLang="en-US" dirty="0" err="1" smtClean="0">
                <a:latin typeface="Helvetica"/>
                <a:cs typeface="Helvetica"/>
              </a:rPr>
              <a:t>uporabe</a:t>
            </a:r>
            <a:r>
              <a:rPr lang="en-US" altLang="en-US" dirty="0" smtClean="0">
                <a:latin typeface="Helvetica"/>
                <a:cs typeface="Helvetica"/>
              </a:rPr>
              <a:t> </a:t>
            </a:r>
            <a:r>
              <a:rPr lang="en-US" altLang="en-US" dirty="0" err="1" smtClean="0">
                <a:latin typeface="Helvetica"/>
                <a:cs typeface="Helvetica"/>
              </a:rPr>
              <a:t>eksp</a:t>
            </a:r>
            <a:r>
              <a:rPr lang="en-US" altLang="en-US" dirty="0" smtClean="0">
                <a:latin typeface="Helvetica"/>
                <a:cs typeface="Helvetica"/>
              </a:rPr>
              <a:t>. </a:t>
            </a:r>
            <a:r>
              <a:rPr lang="en-US" altLang="en-US" dirty="0" err="1" smtClean="0">
                <a:latin typeface="Helvetica"/>
                <a:cs typeface="Helvetica"/>
              </a:rPr>
              <a:t>vektorjev</a:t>
            </a:r>
            <a:endParaRPr lang="en-US" altLang="en-US" dirty="0">
              <a:latin typeface="Helvetica"/>
              <a:cs typeface="Helvetica"/>
            </a:endParaRPr>
          </a:p>
          <a:p>
            <a:endParaRPr lang="en-US" altLang="en-US" dirty="0">
              <a:latin typeface="Helvetica"/>
              <a:cs typeface="Helvetica"/>
            </a:endParaRPr>
          </a:p>
          <a:p>
            <a:r>
              <a:rPr lang="en-US" altLang="en-US" dirty="0" err="1" smtClean="0">
                <a:latin typeface="Helvetica"/>
                <a:cs typeface="Helvetica"/>
              </a:rPr>
              <a:t>Promotor</a:t>
            </a:r>
            <a:r>
              <a:rPr lang="en-US" altLang="en-US" dirty="0" smtClean="0">
                <a:latin typeface="Helvetica"/>
                <a:cs typeface="Helvetica"/>
              </a:rPr>
              <a:t> PT5 (</a:t>
            </a:r>
            <a:r>
              <a:rPr lang="en-US" altLang="en-US" dirty="0" err="1" smtClean="0">
                <a:latin typeface="Helvetica"/>
                <a:cs typeface="Helvetica"/>
              </a:rPr>
              <a:t>mo</a:t>
            </a:r>
            <a:r>
              <a:rPr lang="en-US" dirty="0" err="1"/>
              <a:t>č</a:t>
            </a:r>
            <a:r>
              <a:rPr lang="en-US" altLang="en-US" dirty="0" err="1" smtClean="0">
                <a:latin typeface="Helvetica"/>
                <a:cs typeface="Helvetica"/>
              </a:rPr>
              <a:t>en</a:t>
            </a:r>
            <a:r>
              <a:rPr lang="en-US" altLang="en-US" dirty="0" smtClean="0">
                <a:latin typeface="Helvetica"/>
                <a:cs typeface="Helvetica"/>
              </a:rPr>
              <a:t> </a:t>
            </a:r>
            <a:r>
              <a:rPr lang="en-US" altLang="en-US" dirty="0" err="1" smtClean="0">
                <a:latin typeface="Helvetica"/>
                <a:cs typeface="Helvetica"/>
              </a:rPr>
              <a:t>fagni</a:t>
            </a:r>
            <a:r>
              <a:rPr lang="en-US" altLang="en-US" dirty="0" smtClean="0">
                <a:latin typeface="Helvetica"/>
                <a:cs typeface="Helvetica"/>
              </a:rPr>
              <a:t> </a:t>
            </a:r>
            <a:r>
              <a:rPr lang="en-US" altLang="en-US" dirty="0" err="1" smtClean="0">
                <a:latin typeface="Helvetica"/>
                <a:cs typeface="Helvetica"/>
              </a:rPr>
              <a:t>promotor</a:t>
            </a:r>
            <a:r>
              <a:rPr lang="en-US" altLang="en-US" dirty="0" smtClean="0">
                <a:latin typeface="Helvetica"/>
                <a:cs typeface="Helvetica"/>
              </a:rPr>
              <a:t>, </a:t>
            </a:r>
          </a:p>
          <a:p>
            <a:r>
              <a:rPr lang="en-US" altLang="en-US" dirty="0" err="1" smtClean="0">
                <a:latin typeface="Helvetica"/>
                <a:cs typeface="Helvetica"/>
              </a:rPr>
              <a:t>ki</a:t>
            </a:r>
            <a:r>
              <a:rPr lang="en-US" altLang="en-US" dirty="0" smtClean="0">
                <a:latin typeface="Helvetica"/>
                <a:cs typeface="Helvetica"/>
              </a:rPr>
              <a:t> </a:t>
            </a:r>
            <a:r>
              <a:rPr lang="en-US" altLang="en-US" dirty="0" err="1" smtClean="0">
                <a:latin typeface="Helvetica"/>
                <a:cs typeface="Helvetica"/>
              </a:rPr>
              <a:t>ga</a:t>
            </a:r>
            <a:r>
              <a:rPr lang="en-US" altLang="en-US" dirty="0" smtClean="0">
                <a:latin typeface="Helvetica"/>
                <a:cs typeface="Helvetica"/>
              </a:rPr>
              <a:t> </a:t>
            </a:r>
            <a:r>
              <a:rPr lang="en-US" altLang="en-US" dirty="0" err="1" smtClean="0">
                <a:latin typeface="Helvetica"/>
                <a:cs typeface="Helvetica"/>
              </a:rPr>
              <a:t>prepozna</a:t>
            </a:r>
            <a:r>
              <a:rPr lang="en-US" altLang="en-US" dirty="0" smtClean="0">
                <a:latin typeface="Helvetica"/>
                <a:cs typeface="Helvetica"/>
              </a:rPr>
              <a:t> RNA </a:t>
            </a:r>
            <a:r>
              <a:rPr lang="en-US" altLang="en-US" dirty="0" err="1" smtClean="0">
                <a:latin typeface="Helvetica"/>
                <a:cs typeface="Helvetica"/>
              </a:rPr>
              <a:t>polimeraza</a:t>
            </a:r>
            <a:r>
              <a:rPr lang="en-US" altLang="en-US" dirty="0" smtClean="0">
                <a:latin typeface="Helvetica"/>
                <a:cs typeface="Helvetica"/>
              </a:rPr>
              <a:t> </a:t>
            </a:r>
            <a:r>
              <a:rPr lang="en-US" altLang="en-US" dirty="0" err="1" smtClean="0">
                <a:latin typeface="Helvetica"/>
                <a:cs typeface="Helvetica"/>
              </a:rPr>
              <a:t>iz</a:t>
            </a:r>
            <a:endParaRPr lang="en-US" altLang="en-US" dirty="0" smtClean="0">
              <a:latin typeface="Helvetica"/>
              <a:cs typeface="Helvetica"/>
            </a:endParaRPr>
          </a:p>
          <a:p>
            <a:r>
              <a:rPr lang="en-US" altLang="en-US" dirty="0" smtClean="0">
                <a:latin typeface="Helvetica"/>
                <a:cs typeface="Helvetica"/>
              </a:rPr>
              <a:t> </a:t>
            </a:r>
            <a:r>
              <a:rPr lang="en-US" altLang="en-US" i="1" dirty="0" smtClean="0">
                <a:latin typeface="Helvetica"/>
                <a:cs typeface="Helvetica"/>
              </a:rPr>
              <a:t>E. coli</a:t>
            </a:r>
            <a:r>
              <a:rPr lang="en-US" altLang="en-US" dirty="0" smtClean="0">
                <a:latin typeface="Helvetica"/>
                <a:cs typeface="Helvetica"/>
              </a:rPr>
              <a:t>)</a:t>
            </a:r>
          </a:p>
          <a:p>
            <a:endParaRPr lang="en-US" dirty="0">
              <a:latin typeface="Helvetica"/>
              <a:cs typeface="Helvetica"/>
            </a:endParaRPr>
          </a:p>
          <a:p>
            <a:r>
              <a:rPr lang="en-US" dirty="0" smtClean="0">
                <a:latin typeface="Helvetica"/>
                <a:cs typeface="Helvetica"/>
              </a:rPr>
              <a:t>2X lac operator (</a:t>
            </a:r>
            <a:r>
              <a:rPr lang="en-US" dirty="0" err="1" smtClean="0">
                <a:latin typeface="Helvetica"/>
                <a:cs typeface="Helvetica"/>
              </a:rPr>
              <a:t>indukcija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izra</a:t>
            </a:r>
            <a:r>
              <a:rPr lang="en-US" dirty="0" err="1" smtClean="0"/>
              <a:t>ž</a:t>
            </a:r>
            <a:r>
              <a:rPr lang="en-US" dirty="0" err="1" smtClean="0">
                <a:latin typeface="Helvetica"/>
                <a:cs typeface="Helvetica"/>
              </a:rPr>
              <a:t>anja</a:t>
            </a:r>
            <a:r>
              <a:rPr lang="en-US" dirty="0" smtClean="0">
                <a:latin typeface="Helvetica"/>
                <a:cs typeface="Helvetica"/>
              </a:rPr>
              <a:t>)</a:t>
            </a:r>
          </a:p>
          <a:p>
            <a:endParaRPr lang="en-US" dirty="0">
              <a:latin typeface="Helvetica"/>
              <a:cs typeface="Helvetica"/>
            </a:endParaRPr>
          </a:p>
          <a:p>
            <a:r>
              <a:rPr lang="en-US" dirty="0" smtClean="0">
                <a:latin typeface="Helvetica"/>
                <a:cs typeface="Helvetica"/>
              </a:rPr>
              <a:t>RBS, ATG, stop </a:t>
            </a:r>
            <a:r>
              <a:rPr lang="en-US" dirty="0" err="1" smtClean="0">
                <a:latin typeface="Helvetica"/>
                <a:cs typeface="Helvetica"/>
              </a:rPr>
              <a:t>kodoni</a:t>
            </a:r>
            <a:r>
              <a:rPr lang="en-US" dirty="0" smtClean="0">
                <a:latin typeface="Helvetica"/>
                <a:cs typeface="Helvetica"/>
              </a:rPr>
              <a:t> (v </a:t>
            </a:r>
            <a:r>
              <a:rPr lang="en-US" dirty="0" err="1" smtClean="0">
                <a:latin typeface="Helvetica"/>
                <a:cs typeface="Helvetica"/>
              </a:rPr>
              <a:t>vseh</a:t>
            </a:r>
            <a:r>
              <a:rPr lang="en-US" dirty="0" smtClean="0">
                <a:latin typeface="Helvetica"/>
                <a:cs typeface="Helvetica"/>
              </a:rPr>
              <a:t> 3 </a:t>
            </a:r>
            <a:r>
              <a:rPr lang="en-US" dirty="0" err="1" smtClean="0">
                <a:latin typeface="Helvetica"/>
                <a:cs typeface="Helvetica"/>
              </a:rPr>
              <a:t>bralnih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okvirjih</a:t>
            </a:r>
            <a:r>
              <a:rPr lang="en-US" dirty="0" smtClean="0">
                <a:latin typeface="Helvetica"/>
                <a:cs typeface="Helvetica"/>
              </a:rPr>
              <a:t>)</a:t>
            </a:r>
          </a:p>
          <a:p>
            <a:endParaRPr lang="en-US" dirty="0">
              <a:latin typeface="Helvetica"/>
              <a:cs typeface="Helvetica"/>
            </a:endParaRPr>
          </a:p>
          <a:p>
            <a:r>
              <a:rPr lang="en-US" dirty="0" smtClean="0">
                <a:latin typeface="Helvetica"/>
                <a:cs typeface="Helvetica"/>
              </a:rPr>
              <a:t>6xHis tag (</a:t>
            </a:r>
            <a:r>
              <a:rPr lang="en-US" dirty="0" err="1" smtClean="0">
                <a:latin typeface="Helvetica"/>
                <a:cs typeface="Helvetica"/>
              </a:rPr>
              <a:t>heksahistidinska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oznaka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za</a:t>
            </a:r>
            <a:endParaRPr lang="en-US" dirty="0" smtClean="0">
              <a:latin typeface="Helvetica"/>
              <a:cs typeface="Helvetica"/>
            </a:endParaRPr>
          </a:p>
          <a:p>
            <a:r>
              <a:rPr lang="en-US" dirty="0" err="1" smtClean="0">
                <a:latin typeface="Helvetica"/>
                <a:cs typeface="Helvetica"/>
              </a:rPr>
              <a:t>ainitetno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izolacijo</a:t>
            </a:r>
            <a:r>
              <a:rPr lang="en-US" dirty="0" smtClean="0">
                <a:latin typeface="Helvetica"/>
                <a:cs typeface="Helvetica"/>
              </a:rPr>
              <a:t>)</a:t>
            </a:r>
          </a:p>
          <a:p>
            <a:r>
              <a:rPr lang="en-US" dirty="0" smtClean="0">
                <a:latin typeface="Helvetica"/>
                <a:cs typeface="Helvetica"/>
              </a:rPr>
              <a:t>(</a:t>
            </a:r>
            <a:r>
              <a:rPr lang="en-US" dirty="0" err="1" smtClean="0">
                <a:latin typeface="Helvetica"/>
                <a:cs typeface="Helvetica"/>
              </a:rPr>
              <a:t>oznako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lahko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dobimo</a:t>
            </a:r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tako</a:t>
            </a:r>
            <a:r>
              <a:rPr lang="en-US" dirty="0" smtClean="0">
                <a:latin typeface="Helvetica"/>
                <a:cs typeface="Helvetica"/>
              </a:rPr>
              <a:t>,</a:t>
            </a:r>
          </a:p>
          <a:p>
            <a:r>
              <a:rPr lang="en-US" dirty="0" smtClean="0">
                <a:latin typeface="Helvetica"/>
                <a:cs typeface="Helvetica"/>
              </a:rPr>
              <a:t>da </a:t>
            </a:r>
            <a:r>
              <a:rPr lang="en-US" dirty="0" err="1" smtClean="0">
                <a:latin typeface="Helvetica"/>
                <a:cs typeface="Helvetica"/>
              </a:rPr>
              <a:t>jo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vnesemo</a:t>
            </a:r>
            <a:r>
              <a:rPr lang="en-US" dirty="0" smtClean="0">
                <a:latin typeface="Helvetica"/>
                <a:cs typeface="Helvetica"/>
              </a:rPr>
              <a:t> v </a:t>
            </a:r>
            <a:r>
              <a:rPr lang="en-US" dirty="0" err="1" smtClean="0">
                <a:latin typeface="Helvetica"/>
                <a:cs typeface="Helvetica"/>
              </a:rPr>
              <a:t>primerje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ali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tako</a:t>
            </a:r>
            <a:r>
              <a:rPr lang="en-US" dirty="0" smtClean="0">
                <a:latin typeface="Helvetica"/>
                <a:cs typeface="Helvetica"/>
              </a:rPr>
              <a:t>, </a:t>
            </a:r>
          </a:p>
          <a:p>
            <a:r>
              <a:rPr lang="en-US" dirty="0" smtClean="0">
                <a:latin typeface="Helvetica"/>
                <a:cs typeface="Helvetica"/>
              </a:rPr>
              <a:t>da </a:t>
            </a:r>
            <a:r>
              <a:rPr lang="en-US" dirty="0" err="1" smtClean="0">
                <a:latin typeface="Helvetica"/>
                <a:cs typeface="Helvetica"/>
              </a:rPr>
              <a:t>vstavimo</a:t>
            </a:r>
            <a:r>
              <a:rPr lang="en-US" dirty="0" smtClean="0">
                <a:latin typeface="Helvetica"/>
                <a:cs typeface="Helvetica"/>
              </a:rPr>
              <a:t> insert </a:t>
            </a:r>
            <a:r>
              <a:rPr lang="en-US" dirty="0" err="1" smtClean="0">
                <a:latin typeface="Helvetica"/>
                <a:cs typeface="Helvetica"/>
              </a:rPr>
              <a:t>za</a:t>
            </a:r>
            <a:r>
              <a:rPr lang="en-US" dirty="0" smtClean="0">
                <a:latin typeface="Helvetica"/>
                <a:cs typeface="Helvetica"/>
              </a:rPr>
              <a:t> His v </a:t>
            </a:r>
            <a:r>
              <a:rPr lang="en-US" dirty="0" err="1" smtClean="0">
                <a:latin typeface="Helvetica"/>
                <a:cs typeface="Helvetica"/>
              </a:rPr>
              <a:t>vektorju</a:t>
            </a:r>
            <a:r>
              <a:rPr lang="en-US" dirty="0" smtClean="0">
                <a:latin typeface="Helvetica"/>
                <a:cs typeface="Helvetica"/>
              </a:rPr>
              <a:t>)</a:t>
            </a:r>
          </a:p>
          <a:p>
            <a:endParaRPr lang="en-US" dirty="0">
              <a:latin typeface="Helvetica"/>
              <a:cs typeface="Helvetica"/>
            </a:endParaRPr>
          </a:p>
          <a:p>
            <a:endParaRPr lang="en-US" dirty="0" smtClean="0">
              <a:latin typeface="Helvetica"/>
              <a:cs typeface="Helvetica"/>
            </a:endParaRPr>
          </a:p>
          <a:p>
            <a:endParaRPr lang="en-US" dirty="0">
              <a:latin typeface="Helvetica"/>
              <a:cs typeface="Helvetica"/>
            </a:endParaRPr>
          </a:p>
          <a:p>
            <a:endParaRPr lang="en-US" dirty="0" smtClean="0">
              <a:latin typeface="Helvetica"/>
              <a:cs typeface="Helvetica"/>
            </a:endParaRPr>
          </a:p>
          <a:p>
            <a:endParaRPr lang="en-US" dirty="0">
              <a:latin typeface="Helvetica"/>
              <a:cs typeface="Helvetica"/>
            </a:endParaRPr>
          </a:p>
          <a:p>
            <a:r>
              <a:rPr lang="en-US" dirty="0" smtClean="0">
                <a:latin typeface="Helvetica"/>
                <a:cs typeface="Helvetica"/>
              </a:rPr>
              <a:t>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29317" y="99309"/>
            <a:ext cx="8646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 smtClean="0">
                <a:latin typeface="Helvetica"/>
                <a:cs typeface="Helvetica"/>
              </a:rPr>
              <a:t>ESKPRESIJSKI VEKTORJI:   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38386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http://</a:t>
            </a:r>
            <a:r>
              <a:rPr lang="en-US" sz="1400" dirty="0" err="1"/>
              <a:t>www.bio.davidson.edu</a:t>
            </a:r>
            <a:r>
              <a:rPr lang="en-US" sz="1400" dirty="0"/>
              <a:t>/molecular/Protocols/pQE-30_UA.pdf</a:t>
            </a:r>
          </a:p>
        </p:txBody>
      </p:sp>
    </p:spTree>
    <p:extLst>
      <p:ext uri="{BB962C8B-B14F-4D97-AF65-F5344CB8AC3E}">
        <p14:creationId xmlns:p14="http://schemas.microsoft.com/office/powerpoint/2010/main" val="3519231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157" y="1185483"/>
            <a:ext cx="4753150" cy="48761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1964" y="6427521"/>
            <a:ext cx="70384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www.nature.com</a:t>
            </a:r>
            <a:r>
              <a:rPr lang="en-US" dirty="0"/>
              <a:t>/</a:t>
            </a:r>
            <a:r>
              <a:rPr lang="en-US" dirty="0" err="1"/>
              <a:t>aja</a:t>
            </a:r>
            <a:r>
              <a:rPr lang="en-US" dirty="0"/>
              <a:t>/journal/v13/n6/</a:t>
            </a:r>
            <a:r>
              <a:rPr lang="en-US" dirty="0" err="1"/>
              <a:t>fig_tab</a:t>
            </a:r>
            <a:r>
              <a:rPr lang="en-US" dirty="0"/>
              <a:t>/aja201189ft.html</a:t>
            </a:r>
          </a:p>
        </p:txBody>
      </p:sp>
      <p:sp>
        <p:nvSpPr>
          <p:cNvPr id="4" name="Rectangle 3"/>
          <p:cNvSpPr/>
          <p:nvPr/>
        </p:nvSpPr>
        <p:spPr>
          <a:xfrm>
            <a:off x="155224" y="88668"/>
            <a:ext cx="87358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dirty="0" smtClean="0">
                <a:latin typeface="Helvetica"/>
                <a:cs typeface="Helvetica"/>
              </a:rPr>
              <a:t>Da </a:t>
            </a:r>
            <a:r>
              <a:rPr lang="en-US" altLang="en-US" sz="2400" b="1" dirty="0" err="1" smtClean="0">
                <a:latin typeface="Helvetica"/>
                <a:cs typeface="Helvetica"/>
              </a:rPr>
              <a:t>dobimo</a:t>
            </a:r>
            <a:r>
              <a:rPr lang="en-US" altLang="en-US" sz="2400" b="1" dirty="0" smtClean="0">
                <a:latin typeface="Helvetica"/>
                <a:cs typeface="Helvetica"/>
              </a:rPr>
              <a:t> </a:t>
            </a:r>
            <a:r>
              <a:rPr lang="en-US" altLang="en-US" sz="2400" b="1" dirty="0" err="1" smtClean="0">
                <a:latin typeface="Helvetica"/>
                <a:cs typeface="Helvetica"/>
              </a:rPr>
              <a:t>nativni</a:t>
            </a:r>
            <a:r>
              <a:rPr lang="en-US" altLang="en-US" sz="2400" b="1" dirty="0" smtClean="0">
                <a:latin typeface="Helvetica"/>
                <a:cs typeface="Helvetica"/>
              </a:rPr>
              <a:t> protein, </a:t>
            </a:r>
            <a:r>
              <a:rPr lang="en-US" altLang="en-US" sz="2400" b="1" dirty="0" err="1" smtClean="0">
                <a:latin typeface="Helvetica"/>
                <a:cs typeface="Helvetica"/>
              </a:rPr>
              <a:t>lahko</a:t>
            </a:r>
            <a:r>
              <a:rPr lang="en-US" altLang="en-US" sz="2400" b="1" dirty="0" smtClean="0">
                <a:latin typeface="Helvetica"/>
                <a:cs typeface="Helvetica"/>
              </a:rPr>
              <a:t> </a:t>
            </a:r>
            <a:r>
              <a:rPr lang="en-US" altLang="en-US" sz="2400" b="1" dirty="0" err="1" smtClean="0">
                <a:latin typeface="Helvetica"/>
                <a:cs typeface="Helvetica"/>
              </a:rPr>
              <a:t>cepimo</a:t>
            </a:r>
            <a:r>
              <a:rPr lang="en-US" altLang="en-US" sz="2400" b="1" dirty="0" smtClean="0">
                <a:latin typeface="Helvetica"/>
                <a:cs typeface="Helvetica"/>
              </a:rPr>
              <a:t> His-</a:t>
            </a:r>
            <a:r>
              <a:rPr lang="en-US" altLang="en-US" sz="2400" b="1" dirty="0" err="1" smtClean="0">
                <a:latin typeface="Helvetica"/>
                <a:cs typeface="Helvetica"/>
              </a:rPr>
              <a:t>oznako</a:t>
            </a:r>
            <a:r>
              <a:rPr lang="en-US" altLang="en-US" sz="2400" b="1" dirty="0" smtClean="0">
                <a:latin typeface="Helvetica"/>
                <a:cs typeface="Helvetica"/>
              </a:rPr>
              <a:t> </a:t>
            </a:r>
          </a:p>
          <a:p>
            <a:r>
              <a:rPr lang="en-US" altLang="en-US" sz="2400" b="1" dirty="0" smtClean="0">
                <a:latin typeface="Helvetica"/>
                <a:cs typeface="Helvetica"/>
              </a:rPr>
              <a:t>s </a:t>
            </a:r>
            <a:r>
              <a:rPr lang="en-US" altLang="en-US" sz="2400" b="1" dirty="0" err="1" smtClean="0">
                <a:latin typeface="Helvetica"/>
                <a:cs typeface="Helvetica"/>
              </a:rPr>
              <a:t>proteazami</a:t>
            </a:r>
            <a:r>
              <a:rPr lang="en-US" altLang="en-US" sz="2400" b="1" dirty="0" smtClean="0">
                <a:latin typeface="Helvetica"/>
                <a:cs typeface="Helvetica"/>
              </a:rPr>
              <a:t> (</a:t>
            </a:r>
            <a:r>
              <a:rPr lang="en-US" altLang="en-US" sz="2400" b="1" dirty="0" err="1" smtClean="0">
                <a:latin typeface="Helvetica"/>
                <a:cs typeface="Helvetica"/>
              </a:rPr>
              <a:t>npr</a:t>
            </a:r>
            <a:r>
              <a:rPr lang="en-US" altLang="en-US" sz="2400" b="1" dirty="0" smtClean="0">
                <a:latin typeface="Helvetica"/>
                <a:cs typeface="Helvetica"/>
              </a:rPr>
              <a:t>. TEV). </a:t>
            </a:r>
            <a:r>
              <a:rPr lang="en-US" altLang="en-US" sz="2400" b="1" dirty="0" err="1" smtClean="0">
                <a:latin typeface="Helvetica"/>
                <a:cs typeface="Helvetica"/>
              </a:rPr>
              <a:t>Mesto</a:t>
            </a:r>
            <a:r>
              <a:rPr lang="en-US" altLang="en-US" sz="2400" b="1" dirty="0" smtClean="0">
                <a:latin typeface="Helvetica"/>
                <a:cs typeface="Helvetica"/>
              </a:rPr>
              <a:t> </a:t>
            </a:r>
            <a:r>
              <a:rPr lang="en-US" altLang="en-US" sz="2400" b="1" dirty="0" err="1" smtClean="0">
                <a:latin typeface="Helvetica"/>
                <a:cs typeface="Helvetica"/>
              </a:rPr>
              <a:t>za</a:t>
            </a:r>
            <a:r>
              <a:rPr lang="en-US" altLang="en-US" sz="2400" b="1" dirty="0" smtClean="0">
                <a:latin typeface="Helvetica"/>
                <a:cs typeface="Helvetica"/>
              </a:rPr>
              <a:t> </a:t>
            </a:r>
            <a:r>
              <a:rPr lang="en-US" altLang="en-US" sz="2400" b="1" dirty="0" err="1" smtClean="0">
                <a:latin typeface="Helvetica"/>
                <a:cs typeface="Helvetica"/>
              </a:rPr>
              <a:t>proteazo</a:t>
            </a:r>
            <a:r>
              <a:rPr lang="en-US" altLang="en-US" sz="2400" b="1" dirty="0" smtClean="0">
                <a:latin typeface="Helvetica"/>
                <a:cs typeface="Helvetica"/>
              </a:rPr>
              <a:t> v </a:t>
            </a:r>
            <a:r>
              <a:rPr lang="en-US" altLang="en-US" sz="2400" b="1" dirty="0" err="1" smtClean="0">
                <a:latin typeface="Helvetica"/>
                <a:cs typeface="Helvetica"/>
              </a:rPr>
              <a:t>vektorju</a:t>
            </a:r>
            <a:r>
              <a:rPr lang="en-US" altLang="en-US" sz="2400" b="1" dirty="0" smtClean="0">
                <a:latin typeface="Helvetica"/>
                <a:cs typeface="Helvetica"/>
              </a:rPr>
              <a:t>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86217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0982" y="81082"/>
            <a:ext cx="70611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 smtClean="0">
                <a:latin typeface="Helvetica"/>
                <a:cs typeface="Helvetica"/>
              </a:rPr>
              <a:t>Operator </a:t>
            </a:r>
            <a:r>
              <a:rPr lang="en-US" altLang="en-US" sz="2800" b="1" i="1" dirty="0" smtClean="0">
                <a:latin typeface="Helvetica"/>
                <a:cs typeface="Helvetica"/>
              </a:rPr>
              <a:t>lac</a:t>
            </a:r>
            <a:r>
              <a:rPr lang="en-US" altLang="en-US" sz="2800" b="1" dirty="0" smtClean="0">
                <a:latin typeface="Helvetica"/>
                <a:cs typeface="Helvetica"/>
              </a:rPr>
              <a:t> v </a:t>
            </a:r>
            <a:r>
              <a:rPr lang="en-US" altLang="en-US" sz="2800" b="1" dirty="0" err="1" smtClean="0">
                <a:latin typeface="Helvetica"/>
                <a:cs typeface="Helvetica"/>
              </a:rPr>
              <a:t>ekspresijskih</a:t>
            </a:r>
            <a:r>
              <a:rPr lang="en-US" altLang="en-US" sz="2800" b="1" dirty="0" smtClean="0">
                <a:latin typeface="Helvetica"/>
                <a:cs typeface="Helvetica"/>
              </a:rPr>
              <a:t> </a:t>
            </a:r>
            <a:r>
              <a:rPr lang="en-US" altLang="en-US" sz="2800" b="1" dirty="0" err="1" smtClean="0">
                <a:latin typeface="Helvetica"/>
                <a:cs typeface="Helvetica"/>
              </a:rPr>
              <a:t>vektorjih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299" y="1165660"/>
            <a:ext cx="4120368" cy="231308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299" y="3564846"/>
            <a:ext cx="4121069" cy="2539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4679187" y="6271087"/>
            <a:ext cx="4398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www.guidobauersachs.de</a:t>
            </a:r>
            <a:r>
              <a:rPr lang="en-US" dirty="0"/>
              <a:t>/</a:t>
            </a:r>
            <a:r>
              <a:rPr lang="en-US" dirty="0" err="1"/>
              <a:t>bc</a:t>
            </a:r>
            <a:r>
              <a:rPr lang="en-US" dirty="0"/>
              <a:t>/</a:t>
            </a:r>
            <a:r>
              <a:rPr lang="en-US" dirty="0" err="1"/>
              <a:t>lac.html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23836" y="2475467"/>
            <a:ext cx="389613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err="1" smtClean="0">
                <a:latin typeface="Helvetica"/>
                <a:cs typeface="Helvetica"/>
              </a:rPr>
              <a:t>Dodatek</a:t>
            </a:r>
            <a:r>
              <a:rPr lang="en-US" altLang="en-US" b="1" dirty="0" smtClean="0">
                <a:latin typeface="Helvetica"/>
                <a:cs typeface="Helvetica"/>
              </a:rPr>
              <a:t> IPTG </a:t>
            </a:r>
            <a:r>
              <a:rPr lang="en-US" altLang="en-US" b="1" dirty="0" err="1" smtClean="0">
                <a:latin typeface="Helvetica"/>
                <a:cs typeface="Helvetica"/>
              </a:rPr>
              <a:t>goji</a:t>
            </a:r>
            <a:r>
              <a:rPr lang="en-US" b="1" dirty="0" err="1"/>
              <a:t>š</a:t>
            </a:r>
            <a:r>
              <a:rPr lang="en-US" b="1" dirty="0" err="1" smtClean="0"/>
              <a:t>č</a:t>
            </a:r>
            <a:r>
              <a:rPr lang="en-US" altLang="en-US" b="1" dirty="0" err="1" smtClean="0">
                <a:latin typeface="Helvetica"/>
                <a:cs typeface="Helvetica"/>
              </a:rPr>
              <a:t>u</a:t>
            </a:r>
            <a:r>
              <a:rPr lang="en-US" altLang="en-US" b="1" dirty="0" smtClean="0">
                <a:latin typeface="Helvetica"/>
                <a:cs typeface="Helvetica"/>
              </a:rPr>
              <a:t> s </a:t>
            </a:r>
            <a:r>
              <a:rPr lang="en-US" altLang="en-US" b="1" dirty="0" err="1" smtClean="0">
                <a:latin typeface="Helvetica"/>
                <a:cs typeface="Helvetica"/>
              </a:rPr>
              <a:t>celicami</a:t>
            </a:r>
            <a:r>
              <a:rPr lang="en-US" altLang="en-US" b="1" dirty="0" smtClean="0">
                <a:latin typeface="Helvetica"/>
                <a:cs typeface="Helvetica"/>
              </a:rPr>
              <a:t> </a:t>
            </a:r>
          </a:p>
          <a:p>
            <a:r>
              <a:rPr lang="en-US" b="1" dirty="0" err="1">
                <a:latin typeface="Helvetica"/>
                <a:cs typeface="Helvetica"/>
              </a:rPr>
              <a:t>i</a:t>
            </a:r>
            <a:r>
              <a:rPr lang="en-US" b="1" dirty="0" err="1" smtClean="0">
                <a:latin typeface="Helvetica"/>
                <a:cs typeface="Helvetica"/>
              </a:rPr>
              <a:t>nducira</a:t>
            </a:r>
            <a:r>
              <a:rPr lang="en-US" b="1" dirty="0" smtClean="0">
                <a:latin typeface="Helvetica"/>
                <a:cs typeface="Helvetica"/>
              </a:rPr>
              <a:t> </a:t>
            </a:r>
            <a:r>
              <a:rPr lang="en-US" b="1" dirty="0" err="1" smtClean="0">
                <a:latin typeface="Helvetica"/>
                <a:cs typeface="Helvetica"/>
              </a:rPr>
              <a:t>izra</a:t>
            </a:r>
            <a:r>
              <a:rPr lang="en-US" b="1" dirty="0" err="1" smtClean="0"/>
              <a:t>ž</a:t>
            </a:r>
            <a:r>
              <a:rPr lang="en-US" b="1" dirty="0" err="1" smtClean="0">
                <a:latin typeface="Helvetica"/>
                <a:cs typeface="Helvetica"/>
              </a:rPr>
              <a:t>anje</a:t>
            </a:r>
            <a:r>
              <a:rPr lang="en-US" b="1" dirty="0" smtClean="0">
                <a:latin typeface="Helvetica"/>
                <a:cs typeface="Helvetica"/>
              </a:rPr>
              <a:t> </a:t>
            </a:r>
            <a:r>
              <a:rPr lang="en-US" b="1" dirty="0" err="1" smtClean="0">
                <a:latin typeface="Helvetica"/>
                <a:cs typeface="Helvetica"/>
              </a:rPr>
              <a:t>na</a:t>
            </a:r>
            <a:r>
              <a:rPr lang="en-US" b="1" dirty="0" err="1"/>
              <a:t>š</a:t>
            </a:r>
            <a:r>
              <a:rPr lang="en-US" b="1" dirty="0" err="1" smtClean="0">
                <a:latin typeface="Helvetica"/>
                <a:cs typeface="Helvetica"/>
              </a:rPr>
              <a:t>ega</a:t>
            </a:r>
            <a:r>
              <a:rPr lang="en-US" b="1" dirty="0" smtClean="0">
                <a:latin typeface="Helvetica"/>
                <a:cs typeface="Helvetica"/>
              </a:rPr>
              <a:t> </a:t>
            </a:r>
            <a:r>
              <a:rPr lang="en-US" b="1" dirty="0" err="1" smtClean="0">
                <a:latin typeface="Helvetica"/>
                <a:cs typeface="Helvetica"/>
              </a:rPr>
              <a:t>proteina</a:t>
            </a:r>
            <a:endParaRPr lang="en-US" b="1" dirty="0" smtClean="0">
              <a:latin typeface="Helvetica"/>
              <a:cs typeface="Helvetica"/>
            </a:endParaRPr>
          </a:p>
          <a:p>
            <a:endParaRPr lang="en-US" b="1" dirty="0">
              <a:latin typeface="Helvetica"/>
              <a:cs typeface="Helvetica"/>
            </a:endParaRPr>
          </a:p>
          <a:p>
            <a:r>
              <a:rPr lang="en-US" dirty="0" smtClean="0">
                <a:latin typeface="Helvetica"/>
                <a:cs typeface="Helvetica"/>
              </a:rPr>
              <a:t>(IPTG je analog </a:t>
            </a:r>
            <a:r>
              <a:rPr lang="en-US" dirty="0" err="1" smtClean="0">
                <a:latin typeface="Helvetica"/>
                <a:cs typeface="Helvetica"/>
              </a:rPr>
              <a:t>alolaktoze</a:t>
            </a:r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smtClean="0">
                <a:latin typeface="Helvetica"/>
                <a:cs typeface="Helvetica"/>
              </a:rPr>
              <a:t>in </a:t>
            </a:r>
            <a:r>
              <a:rPr lang="en-US" dirty="0" err="1" smtClean="0">
                <a:latin typeface="Helvetica"/>
                <a:cs typeface="Helvetica"/>
              </a:rPr>
              <a:t>ga</a:t>
            </a:r>
            <a:endParaRPr lang="en-US" dirty="0" smtClean="0">
              <a:latin typeface="Helvetica"/>
              <a:cs typeface="Helvetica"/>
            </a:endParaRPr>
          </a:p>
          <a:p>
            <a:r>
              <a:rPr lang="en-US" dirty="0" err="1">
                <a:latin typeface="Helvetica"/>
                <a:cs typeface="Helvetica"/>
              </a:rPr>
              <a:t>c</a:t>
            </a:r>
            <a:r>
              <a:rPr lang="en-US" dirty="0" err="1" smtClean="0">
                <a:latin typeface="Helvetica"/>
                <a:cs typeface="Helvetica"/>
              </a:rPr>
              <a:t>elice</a:t>
            </a:r>
            <a:r>
              <a:rPr lang="en-US" dirty="0" smtClean="0">
                <a:latin typeface="Helvetica"/>
                <a:cs typeface="Helvetica"/>
              </a:rPr>
              <a:t> ne </a:t>
            </a:r>
            <a:r>
              <a:rPr lang="en-US" dirty="0" err="1" smtClean="0">
                <a:latin typeface="Helvetica"/>
                <a:cs typeface="Helvetica"/>
              </a:rPr>
              <a:t>morejo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hidrolizirati</a:t>
            </a:r>
            <a:r>
              <a:rPr lang="en-US" dirty="0">
                <a:latin typeface="Helvetica"/>
                <a:cs typeface="Helvetica"/>
              </a:rPr>
              <a:t>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5299" y="796328"/>
            <a:ext cx="3233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i="1" dirty="0" smtClean="0">
                <a:latin typeface="Helvetica"/>
                <a:cs typeface="Helvetica"/>
              </a:rPr>
              <a:t>Lac</a:t>
            </a:r>
            <a:r>
              <a:rPr lang="en-US" altLang="en-US" b="1" dirty="0" smtClean="0">
                <a:latin typeface="Helvetica"/>
                <a:cs typeface="Helvetica"/>
              </a:rPr>
              <a:t> operon </a:t>
            </a:r>
            <a:r>
              <a:rPr lang="en-US" altLang="en-US" b="1" dirty="0" err="1" smtClean="0">
                <a:latin typeface="Helvetica"/>
                <a:cs typeface="Helvetica"/>
              </a:rPr>
              <a:t>bakterije</a:t>
            </a:r>
            <a:r>
              <a:rPr lang="en-US" altLang="en-US" b="1" dirty="0" smtClean="0">
                <a:latin typeface="Helvetica"/>
                <a:cs typeface="Helvetica"/>
              </a:rPr>
              <a:t> </a:t>
            </a:r>
            <a:r>
              <a:rPr lang="en-US" altLang="en-US" b="1" i="1" dirty="0" smtClean="0">
                <a:latin typeface="Helvetica"/>
                <a:cs typeface="Helvetica"/>
              </a:rPr>
              <a:t>E. coli</a:t>
            </a:r>
            <a:endParaRPr lang="en-US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b="69919"/>
          <a:stretch/>
        </p:blipFill>
        <p:spPr>
          <a:xfrm>
            <a:off x="28186" y="604302"/>
            <a:ext cx="4679696" cy="114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449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9317" y="2657136"/>
            <a:ext cx="1775763" cy="384365"/>
          </a:xfrm>
          <a:prstGeom prst="rect">
            <a:avLst/>
          </a:prstGeom>
          <a:solidFill>
            <a:srgbClr val="F7FFC9"/>
          </a:solidFill>
          <a:ln>
            <a:solidFill>
              <a:srgbClr val="F7FFC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317" y="99309"/>
            <a:ext cx="864602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1" dirty="0" smtClean="0">
                <a:latin typeface="Helvetica"/>
                <a:cs typeface="Helvetica"/>
              </a:rPr>
              <a:t>PROBLEM NE</a:t>
            </a:r>
            <a:r>
              <a:rPr lang="en-US" sz="2000" b="1" dirty="0">
                <a:latin typeface="Helvetica"/>
                <a:cs typeface="Helvetica"/>
              </a:rPr>
              <a:t>Ž</a:t>
            </a:r>
            <a:r>
              <a:rPr lang="en-US" altLang="en-US" sz="2000" b="1" dirty="0" smtClean="0">
                <a:latin typeface="Helvetica"/>
                <a:cs typeface="Helvetica"/>
              </a:rPr>
              <a:t>ELENEGA IZRA</a:t>
            </a:r>
            <a:r>
              <a:rPr lang="en-US" sz="2000" b="1" dirty="0">
                <a:latin typeface="Helvetica"/>
                <a:cs typeface="Helvetica"/>
              </a:rPr>
              <a:t>Ž</a:t>
            </a:r>
            <a:r>
              <a:rPr lang="en-US" altLang="en-US" sz="2000" b="1" dirty="0" smtClean="0">
                <a:latin typeface="Helvetica"/>
                <a:cs typeface="Helvetica"/>
              </a:rPr>
              <a:t>ANJA </a:t>
            </a:r>
            <a:r>
              <a:rPr lang="en-US" sz="2000" b="1" dirty="0">
                <a:latin typeface="Helvetica"/>
                <a:cs typeface="Helvetica"/>
              </a:rPr>
              <a:t>Š</a:t>
            </a:r>
            <a:r>
              <a:rPr lang="en-US" altLang="en-US" sz="2000" b="1" dirty="0" smtClean="0">
                <a:latin typeface="Helvetica"/>
                <a:cs typeface="Helvetica"/>
              </a:rPr>
              <a:t>E PRED INDUKCIJO (leaky promoter):</a:t>
            </a:r>
          </a:p>
          <a:p>
            <a:endParaRPr lang="en-US" altLang="en-US" sz="2000" b="1" dirty="0" smtClean="0">
              <a:latin typeface="Helvetica"/>
              <a:cs typeface="Helvetica"/>
            </a:endParaRPr>
          </a:p>
          <a:p>
            <a:r>
              <a:rPr lang="en-US" altLang="en-US" sz="2000" b="1" dirty="0" err="1" smtClean="0">
                <a:latin typeface="Helvetica"/>
                <a:cs typeface="Helvetica"/>
              </a:rPr>
              <a:t>Problemati</a:t>
            </a:r>
            <a:r>
              <a:rPr lang="en-US" sz="2000" dirty="0" err="1">
                <a:latin typeface="Helvetica"/>
                <a:cs typeface="Helvetica"/>
              </a:rPr>
              <a:t>č</a:t>
            </a:r>
            <a:r>
              <a:rPr lang="en-US" altLang="en-US" sz="2000" b="1" dirty="0" err="1" smtClean="0">
                <a:latin typeface="Helvetica"/>
                <a:cs typeface="Helvetica"/>
              </a:rPr>
              <a:t>no</a:t>
            </a:r>
            <a:r>
              <a:rPr lang="en-US" altLang="en-US" sz="2000" b="1" dirty="0" smtClean="0">
                <a:latin typeface="Helvetica"/>
                <a:cs typeface="Helvetica"/>
              </a:rPr>
              <a:t>, </a:t>
            </a:r>
            <a:r>
              <a:rPr lang="en-US" sz="2000" dirty="0" err="1">
                <a:latin typeface="Helvetica"/>
                <a:cs typeface="Helvetica"/>
              </a:rPr>
              <a:t>č</a:t>
            </a:r>
            <a:r>
              <a:rPr lang="en-US" altLang="en-US" sz="2000" b="1" dirty="0" err="1" smtClean="0">
                <a:latin typeface="Helvetica"/>
                <a:cs typeface="Helvetica"/>
              </a:rPr>
              <a:t>e</a:t>
            </a:r>
            <a:r>
              <a:rPr lang="en-US" altLang="en-US" sz="2000" b="1" dirty="0" smtClean="0">
                <a:latin typeface="Helvetica"/>
                <a:cs typeface="Helvetica"/>
              </a:rPr>
              <a:t> je </a:t>
            </a:r>
            <a:r>
              <a:rPr lang="en-US" altLang="en-US" sz="2000" b="1" dirty="0" err="1" smtClean="0">
                <a:latin typeface="Helvetica"/>
                <a:cs typeface="Helvetica"/>
              </a:rPr>
              <a:t>produkt</a:t>
            </a:r>
            <a:r>
              <a:rPr lang="en-US" altLang="en-US" sz="2000" b="1" dirty="0" smtClean="0">
                <a:latin typeface="Helvetica"/>
                <a:cs typeface="Helvetica"/>
              </a:rPr>
              <a:t> </a:t>
            </a:r>
            <a:r>
              <a:rPr lang="en-US" altLang="en-US" sz="2000" b="1" dirty="0" err="1" smtClean="0">
                <a:latin typeface="Helvetica"/>
                <a:cs typeface="Helvetica"/>
              </a:rPr>
              <a:t>inserta</a:t>
            </a:r>
            <a:r>
              <a:rPr lang="en-US" altLang="en-US" sz="2000" b="1" dirty="0" smtClean="0">
                <a:latin typeface="Helvetica"/>
                <a:cs typeface="Helvetica"/>
              </a:rPr>
              <a:t> </a:t>
            </a:r>
            <a:r>
              <a:rPr lang="en-US" altLang="en-US" sz="2000" b="1" dirty="0" err="1" smtClean="0">
                <a:latin typeface="Helvetica"/>
                <a:cs typeface="Helvetica"/>
              </a:rPr>
              <a:t>citotoksi</a:t>
            </a:r>
            <a:r>
              <a:rPr lang="en-US" sz="2000" dirty="0" err="1">
                <a:latin typeface="Helvetica"/>
                <a:cs typeface="Helvetica"/>
              </a:rPr>
              <a:t>č</a:t>
            </a:r>
            <a:r>
              <a:rPr lang="en-US" altLang="en-US" sz="2000" b="1" dirty="0" err="1" smtClean="0">
                <a:latin typeface="Helvetica"/>
                <a:cs typeface="Helvetica"/>
              </a:rPr>
              <a:t>en</a:t>
            </a:r>
            <a:r>
              <a:rPr lang="en-US" altLang="en-US" sz="2000" b="1" dirty="0" smtClean="0">
                <a:latin typeface="Helvetica"/>
                <a:cs typeface="Helvetica"/>
              </a:rPr>
              <a:t> </a:t>
            </a:r>
          </a:p>
          <a:p>
            <a:endParaRPr lang="en-US" altLang="en-US" sz="2000" b="1" dirty="0">
              <a:latin typeface="Helvetica"/>
              <a:cs typeface="Helvetica"/>
            </a:endParaRPr>
          </a:p>
          <a:p>
            <a:r>
              <a:rPr lang="en-US" altLang="en-US" sz="2000" b="1" dirty="0" err="1" smtClean="0">
                <a:latin typeface="Helvetica"/>
                <a:cs typeface="Helvetica"/>
              </a:rPr>
              <a:t>Vzamemo</a:t>
            </a:r>
            <a:r>
              <a:rPr lang="en-US" altLang="en-US" sz="2000" b="1" dirty="0" smtClean="0">
                <a:latin typeface="Helvetica"/>
                <a:cs typeface="Helvetica"/>
              </a:rPr>
              <a:t> </a:t>
            </a:r>
            <a:r>
              <a:rPr lang="en-US" altLang="en-US" sz="2000" b="1" i="1" dirty="0" smtClean="0">
                <a:latin typeface="Helvetica"/>
                <a:cs typeface="Helvetica"/>
              </a:rPr>
              <a:t>E. coli </a:t>
            </a:r>
            <a:r>
              <a:rPr lang="en-US" altLang="en-US" sz="2000" b="1" dirty="0" smtClean="0">
                <a:latin typeface="Helvetica"/>
                <a:cs typeface="Helvetica"/>
              </a:rPr>
              <a:t>s </a:t>
            </a:r>
            <a:r>
              <a:rPr lang="en-US" altLang="en-US" sz="2000" b="1" dirty="0" err="1" smtClean="0">
                <a:latin typeface="Helvetica"/>
                <a:cs typeface="Helvetica"/>
              </a:rPr>
              <a:t>plazmidom</a:t>
            </a:r>
            <a:r>
              <a:rPr lang="en-US" altLang="en-US" sz="2000" b="1" dirty="0" smtClean="0">
                <a:latin typeface="Helvetica"/>
                <a:cs typeface="Helvetica"/>
              </a:rPr>
              <a:t> </a:t>
            </a:r>
            <a:r>
              <a:rPr lang="en-US" altLang="en-US" sz="2000" b="1" dirty="0" err="1" smtClean="0">
                <a:latin typeface="Helvetica"/>
                <a:cs typeface="Helvetica"/>
              </a:rPr>
              <a:t>plysS</a:t>
            </a:r>
            <a:r>
              <a:rPr lang="en-US" altLang="en-US" sz="2000" dirty="0" smtClean="0">
                <a:latin typeface="Helvetica"/>
                <a:cs typeface="Helvetica"/>
              </a:rPr>
              <a:t>:</a:t>
            </a:r>
          </a:p>
          <a:p>
            <a:endParaRPr lang="en-US" altLang="en-US" sz="2000" dirty="0" smtClean="0">
              <a:latin typeface="Helvetica"/>
              <a:cs typeface="Helvetica"/>
            </a:endParaRPr>
          </a:p>
          <a:p>
            <a:r>
              <a:rPr lang="en-US" sz="2400" b="1" i="1" dirty="0"/>
              <a:t>E coli </a:t>
            </a:r>
            <a:r>
              <a:rPr lang="en-US" sz="2400" b="1" dirty="0" smtClean="0"/>
              <a:t>BL21</a:t>
            </a:r>
            <a:r>
              <a:rPr lang="en-US" sz="2400" b="1" dirty="0"/>
              <a:t>(DE3) </a:t>
            </a:r>
            <a:r>
              <a:rPr lang="en-US" sz="2400" b="1" dirty="0" err="1"/>
              <a:t>pLysS</a:t>
            </a:r>
            <a:r>
              <a:rPr lang="en-US" sz="2400" b="1" dirty="0"/>
              <a:t> : </a:t>
            </a:r>
            <a:r>
              <a:rPr lang="en-US" sz="2400" dirty="0"/>
              <a:t>F– </a:t>
            </a:r>
            <a:r>
              <a:rPr lang="en-US" sz="2400" i="1" dirty="0" err="1"/>
              <a:t>ompT</a:t>
            </a:r>
            <a:r>
              <a:rPr lang="en-US" sz="2400" i="1" dirty="0"/>
              <a:t> </a:t>
            </a:r>
            <a:r>
              <a:rPr lang="en-US" sz="2400" i="1" dirty="0" err="1"/>
              <a:t>hsdS</a:t>
            </a:r>
            <a:r>
              <a:rPr lang="en-US" sz="2400" i="1" dirty="0"/>
              <a:t>(</a:t>
            </a:r>
            <a:r>
              <a:rPr lang="en-US" sz="2400" i="1" dirty="0" err="1"/>
              <a:t>rB</a:t>
            </a:r>
            <a:r>
              <a:rPr lang="en-US" sz="2400" i="1" dirty="0"/>
              <a:t>– </a:t>
            </a:r>
            <a:r>
              <a:rPr lang="en-US" sz="2400" dirty="0" err="1"/>
              <a:t>mB</a:t>
            </a:r>
            <a:r>
              <a:rPr lang="en-US" sz="2400" dirty="0"/>
              <a:t>–) </a:t>
            </a:r>
            <a:r>
              <a:rPr lang="en-US" sz="2400" i="1" dirty="0"/>
              <a:t>gal </a:t>
            </a:r>
            <a:r>
              <a:rPr lang="en-US" sz="2400" i="1" dirty="0" err="1"/>
              <a:t>dcm</a:t>
            </a:r>
            <a:r>
              <a:rPr lang="en-US" sz="2400" i="1" dirty="0"/>
              <a:t> </a:t>
            </a:r>
            <a:r>
              <a:rPr lang="en-US" sz="2400" dirty="0" err="1"/>
              <a:t>λ</a:t>
            </a:r>
            <a:r>
              <a:rPr lang="en-US" sz="2400" dirty="0"/>
              <a:t>(DE3) </a:t>
            </a:r>
            <a:r>
              <a:rPr lang="en-US" sz="2400" dirty="0" err="1"/>
              <a:t>pLysS</a:t>
            </a:r>
            <a:r>
              <a:rPr lang="en-US" sz="2400" dirty="0"/>
              <a:t> (</a:t>
            </a:r>
            <a:r>
              <a:rPr lang="en-US" sz="2400" dirty="0" err="1"/>
              <a:t>Camr</a:t>
            </a:r>
            <a:r>
              <a:rPr lang="en-US" sz="2400" dirty="0"/>
              <a:t> ) ( </a:t>
            </a:r>
            <a:r>
              <a:rPr lang="en-US" sz="2400" dirty="0" err="1"/>
              <a:t>λ</a:t>
            </a:r>
            <a:r>
              <a:rPr lang="en-US" sz="2400" dirty="0"/>
              <a:t>(DE3): </a:t>
            </a:r>
            <a:r>
              <a:rPr lang="en-US" sz="2400" i="1" dirty="0" err="1"/>
              <a:t>lacI</a:t>
            </a:r>
            <a:r>
              <a:rPr lang="en-US" sz="2400" i="1" dirty="0"/>
              <a:t>, lacUV5-T7 </a:t>
            </a:r>
            <a:r>
              <a:rPr lang="en-US" sz="2400" dirty="0"/>
              <a:t>gene 1, </a:t>
            </a:r>
            <a:r>
              <a:rPr lang="en-US" sz="2400" i="1" dirty="0"/>
              <a:t>ind1, sam7, nin5 </a:t>
            </a:r>
            <a:r>
              <a:rPr lang="en-US" sz="2400" dirty="0"/>
              <a:t>) </a:t>
            </a:r>
          </a:p>
          <a:p>
            <a:endParaRPr lang="en-US" altLang="en-US" sz="2000" dirty="0">
              <a:latin typeface="Helvetica"/>
              <a:cs typeface="Helvetica"/>
            </a:endParaRPr>
          </a:p>
          <a:p>
            <a:endParaRPr lang="en-US" altLang="en-US" sz="2000" dirty="0" smtClean="0">
              <a:latin typeface="Helvetica"/>
              <a:cs typeface="Helvetica"/>
            </a:endParaRPr>
          </a:p>
          <a:p>
            <a:endParaRPr lang="en-US" altLang="en-US" sz="2000" dirty="0">
              <a:latin typeface="Helvetica"/>
              <a:cs typeface="Helvetica"/>
            </a:endParaRPr>
          </a:p>
          <a:p>
            <a:r>
              <a:rPr lang="en-US" altLang="en-US" sz="2000" dirty="0" err="1" smtClean="0">
                <a:latin typeface="Helvetica"/>
                <a:cs typeface="Helvetica"/>
              </a:rPr>
              <a:t>pLysS</a:t>
            </a:r>
            <a:r>
              <a:rPr lang="en-US" altLang="en-US" sz="2000" dirty="0" smtClean="0">
                <a:latin typeface="Helvetica"/>
                <a:cs typeface="Helvetica"/>
              </a:rPr>
              <a:t> </a:t>
            </a:r>
            <a:r>
              <a:rPr lang="en-US" altLang="en-US" sz="2000" dirty="0" err="1" smtClean="0">
                <a:latin typeface="Helvetica"/>
                <a:cs typeface="Helvetica"/>
              </a:rPr>
              <a:t>nosi</a:t>
            </a:r>
            <a:r>
              <a:rPr lang="en-US" altLang="en-US" sz="2000" dirty="0" smtClean="0">
                <a:latin typeface="Helvetica"/>
                <a:cs typeface="Helvetica"/>
              </a:rPr>
              <a:t> Cm</a:t>
            </a:r>
            <a:r>
              <a:rPr lang="en-US" altLang="en-US" sz="2000" baseline="30000" dirty="0" smtClean="0">
                <a:latin typeface="Helvetica"/>
                <a:cs typeface="Helvetica"/>
              </a:rPr>
              <a:t>- </a:t>
            </a:r>
            <a:r>
              <a:rPr lang="en-US" altLang="en-US" sz="2000" dirty="0" err="1" smtClean="0">
                <a:latin typeface="Helvetica"/>
                <a:cs typeface="Helvetica"/>
              </a:rPr>
              <a:t>rezistenco</a:t>
            </a:r>
            <a:r>
              <a:rPr lang="en-US" altLang="en-US" sz="2000" dirty="0" smtClean="0">
                <a:latin typeface="Helvetica"/>
                <a:cs typeface="Helvetica"/>
              </a:rPr>
              <a:t> </a:t>
            </a:r>
            <a:r>
              <a:rPr lang="en-US" altLang="en-US" sz="2000" dirty="0" err="1" smtClean="0">
                <a:latin typeface="Helvetica"/>
                <a:cs typeface="Helvetica"/>
              </a:rPr>
              <a:t>ter</a:t>
            </a:r>
            <a:r>
              <a:rPr lang="en-US" altLang="en-US" sz="2000" dirty="0" smtClean="0">
                <a:latin typeface="Helvetica"/>
                <a:cs typeface="Helvetica"/>
              </a:rPr>
              <a:t> </a:t>
            </a:r>
            <a:r>
              <a:rPr lang="en-US" altLang="en-US" sz="2000" dirty="0" err="1" smtClean="0">
                <a:latin typeface="Helvetica"/>
                <a:cs typeface="Helvetica"/>
              </a:rPr>
              <a:t>fagni</a:t>
            </a:r>
            <a:r>
              <a:rPr lang="en-US" altLang="en-US" sz="2000" dirty="0" smtClean="0">
                <a:latin typeface="Helvetica"/>
                <a:cs typeface="Helvetica"/>
              </a:rPr>
              <a:t> </a:t>
            </a:r>
            <a:r>
              <a:rPr lang="en-US" altLang="en-US" sz="2000" dirty="0" err="1" smtClean="0">
                <a:latin typeface="Helvetica"/>
                <a:cs typeface="Helvetica"/>
              </a:rPr>
              <a:t>lizocim</a:t>
            </a:r>
            <a:r>
              <a:rPr lang="en-US" altLang="en-US" sz="2000" dirty="0" smtClean="0">
                <a:latin typeface="Helvetica"/>
                <a:cs typeface="Helvetica"/>
              </a:rPr>
              <a:t> T7, </a:t>
            </a:r>
            <a:r>
              <a:rPr lang="en-US" altLang="en-US" sz="2000" dirty="0" err="1" smtClean="0">
                <a:latin typeface="Helvetica"/>
                <a:cs typeface="Helvetica"/>
              </a:rPr>
              <a:t>ki</a:t>
            </a:r>
            <a:r>
              <a:rPr lang="en-US" altLang="en-US" sz="2000" dirty="0" smtClean="0">
                <a:latin typeface="Helvetica"/>
                <a:cs typeface="Helvetica"/>
              </a:rPr>
              <a:t> </a:t>
            </a:r>
            <a:r>
              <a:rPr lang="en-US" altLang="en-US" sz="2000" dirty="0" err="1" smtClean="0">
                <a:latin typeface="Helvetica"/>
                <a:cs typeface="Helvetica"/>
              </a:rPr>
              <a:t>u</a:t>
            </a:r>
            <a:r>
              <a:rPr lang="en-US" sz="2000" dirty="0" err="1" smtClean="0">
                <a:latin typeface="Helvetica"/>
                <a:cs typeface="Helvetica"/>
              </a:rPr>
              <a:t>č</a:t>
            </a:r>
            <a:r>
              <a:rPr lang="en-US" altLang="en-US" sz="2000" dirty="0" err="1" smtClean="0">
                <a:latin typeface="Helvetica"/>
                <a:cs typeface="Helvetica"/>
              </a:rPr>
              <a:t>inkovito</a:t>
            </a:r>
            <a:r>
              <a:rPr lang="en-US" altLang="en-US" sz="2000" dirty="0" smtClean="0">
                <a:latin typeface="Helvetica"/>
                <a:cs typeface="Helvetica"/>
              </a:rPr>
              <a:t> </a:t>
            </a:r>
            <a:r>
              <a:rPr lang="en-US" altLang="en-US" sz="2000" dirty="0" err="1" smtClean="0">
                <a:latin typeface="Helvetica"/>
                <a:cs typeface="Helvetica"/>
              </a:rPr>
              <a:t>atenuira</a:t>
            </a:r>
            <a:r>
              <a:rPr lang="en-US" altLang="en-US" sz="2000" dirty="0" smtClean="0">
                <a:latin typeface="Helvetica"/>
                <a:cs typeface="Helvetica"/>
              </a:rPr>
              <a:t> </a:t>
            </a:r>
            <a:r>
              <a:rPr lang="en-US" altLang="en-US" sz="2000" dirty="0" err="1" smtClean="0">
                <a:latin typeface="Helvetica"/>
                <a:cs typeface="Helvetica"/>
              </a:rPr>
              <a:t>aktivnost</a:t>
            </a:r>
            <a:r>
              <a:rPr lang="en-US" altLang="en-US" sz="2000" dirty="0" smtClean="0">
                <a:latin typeface="Helvetica"/>
                <a:cs typeface="Helvetica"/>
              </a:rPr>
              <a:t> T7 RNA </a:t>
            </a:r>
            <a:r>
              <a:rPr lang="en-US" altLang="en-US" sz="2000" dirty="0" err="1" smtClean="0">
                <a:latin typeface="Helvetica"/>
                <a:cs typeface="Helvetica"/>
              </a:rPr>
              <a:t>polimeraze</a:t>
            </a:r>
            <a:r>
              <a:rPr lang="en-US" altLang="en-US" sz="2000" dirty="0" smtClean="0">
                <a:latin typeface="Helvetica"/>
                <a:cs typeface="Helvetica"/>
              </a:rPr>
              <a:t>. </a:t>
            </a:r>
            <a:r>
              <a:rPr lang="en-US" altLang="en-US" sz="2000" dirty="0" err="1" smtClean="0">
                <a:latin typeface="Helvetica"/>
                <a:cs typeface="Helvetica"/>
              </a:rPr>
              <a:t>Tako</a:t>
            </a:r>
            <a:r>
              <a:rPr lang="en-US" altLang="en-US" sz="2000" dirty="0" smtClean="0">
                <a:latin typeface="Helvetica"/>
                <a:cs typeface="Helvetica"/>
              </a:rPr>
              <a:t> </a:t>
            </a:r>
            <a:r>
              <a:rPr lang="en-US" altLang="en-US" sz="2000" dirty="0" err="1" smtClean="0">
                <a:latin typeface="Helvetica"/>
                <a:cs typeface="Helvetica"/>
              </a:rPr>
              <a:t>dobimo</a:t>
            </a:r>
            <a:r>
              <a:rPr lang="en-US" altLang="en-US" sz="2000" dirty="0" smtClean="0">
                <a:latin typeface="Helvetica"/>
                <a:cs typeface="Helvetica"/>
              </a:rPr>
              <a:t> </a:t>
            </a:r>
            <a:r>
              <a:rPr lang="en-US" altLang="en-US" sz="2000" dirty="0" err="1" smtClean="0">
                <a:latin typeface="Helvetica"/>
                <a:cs typeface="Helvetica"/>
              </a:rPr>
              <a:t>bolj</a:t>
            </a:r>
            <a:r>
              <a:rPr lang="en-US" sz="2000" dirty="0" err="1">
                <a:latin typeface="Helvetica"/>
                <a:cs typeface="Helvetica"/>
              </a:rPr>
              <a:t>š</a:t>
            </a:r>
            <a:r>
              <a:rPr lang="en-US" altLang="en-US" sz="2000" dirty="0" err="1" smtClean="0">
                <a:latin typeface="Helvetica"/>
                <a:cs typeface="Helvetica"/>
              </a:rPr>
              <a:t>o</a:t>
            </a:r>
            <a:r>
              <a:rPr lang="en-US" altLang="en-US" sz="2000" dirty="0" smtClean="0">
                <a:latin typeface="Helvetica"/>
                <a:cs typeface="Helvetica"/>
              </a:rPr>
              <a:t> </a:t>
            </a:r>
            <a:r>
              <a:rPr lang="en-US" altLang="en-US" sz="2000" dirty="0" err="1" smtClean="0">
                <a:latin typeface="Helvetica"/>
                <a:cs typeface="Helvetica"/>
              </a:rPr>
              <a:t>inhibicijo</a:t>
            </a:r>
            <a:r>
              <a:rPr lang="en-US" altLang="en-US" sz="2000" dirty="0" smtClean="0">
                <a:latin typeface="Helvetica"/>
                <a:cs typeface="Helvetica"/>
              </a:rPr>
              <a:t> </a:t>
            </a:r>
            <a:r>
              <a:rPr lang="en-US" altLang="en-US" sz="2000" dirty="0" err="1" smtClean="0">
                <a:latin typeface="Helvetica"/>
                <a:cs typeface="Helvetica"/>
              </a:rPr>
              <a:t>ne</a:t>
            </a:r>
            <a:r>
              <a:rPr lang="en-US" sz="2000" dirty="0" err="1" smtClean="0">
                <a:latin typeface="Helvetica"/>
                <a:cs typeface="Helvetica"/>
              </a:rPr>
              <a:t>ž</a:t>
            </a:r>
            <a:r>
              <a:rPr lang="en-US" altLang="en-US" sz="2000" dirty="0" err="1" smtClean="0">
                <a:latin typeface="Helvetica"/>
                <a:cs typeface="Helvetica"/>
              </a:rPr>
              <a:t>elenega</a:t>
            </a:r>
            <a:r>
              <a:rPr lang="en-US" altLang="en-US" sz="2000" dirty="0" smtClean="0">
                <a:latin typeface="Helvetica"/>
                <a:cs typeface="Helvetica"/>
              </a:rPr>
              <a:t> </a:t>
            </a:r>
            <a:r>
              <a:rPr lang="en-US" altLang="en-US" sz="2000" dirty="0" err="1" smtClean="0">
                <a:latin typeface="Helvetica"/>
                <a:cs typeface="Helvetica"/>
              </a:rPr>
              <a:t>izra</a:t>
            </a:r>
            <a:r>
              <a:rPr lang="en-US" sz="2000" dirty="0" err="1" smtClean="0">
                <a:latin typeface="Helvetica"/>
                <a:cs typeface="Helvetica"/>
              </a:rPr>
              <a:t>ž</a:t>
            </a:r>
            <a:r>
              <a:rPr lang="en-US" altLang="en-US" sz="2000" dirty="0" err="1" smtClean="0">
                <a:latin typeface="Helvetica"/>
                <a:cs typeface="Helvetica"/>
              </a:rPr>
              <a:t>anja</a:t>
            </a:r>
            <a:r>
              <a:rPr lang="en-US" altLang="en-US" sz="2000" dirty="0" smtClean="0">
                <a:latin typeface="Helvetica"/>
                <a:cs typeface="Helvetica"/>
              </a:rPr>
              <a:t> </a:t>
            </a:r>
            <a:r>
              <a:rPr lang="en-US" altLang="en-US" sz="2000" dirty="0" err="1" smtClean="0">
                <a:latin typeface="Helvetica"/>
                <a:cs typeface="Helvetica"/>
              </a:rPr>
              <a:t>pred</a:t>
            </a:r>
            <a:r>
              <a:rPr lang="en-US" altLang="en-US" sz="2000" dirty="0" smtClean="0">
                <a:latin typeface="Helvetica"/>
                <a:cs typeface="Helvetica"/>
              </a:rPr>
              <a:t> </a:t>
            </a:r>
            <a:r>
              <a:rPr lang="en-US" altLang="en-US" sz="2000" dirty="0" err="1" smtClean="0">
                <a:latin typeface="Helvetica"/>
                <a:cs typeface="Helvetica"/>
              </a:rPr>
              <a:t>dodatkom</a:t>
            </a:r>
            <a:r>
              <a:rPr lang="en-US" altLang="en-US" sz="2000" dirty="0" smtClean="0">
                <a:latin typeface="Helvetica"/>
                <a:cs typeface="Helvetica"/>
              </a:rPr>
              <a:t> </a:t>
            </a:r>
            <a:r>
              <a:rPr lang="en-US" altLang="en-US" sz="2000" dirty="0" err="1" smtClean="0">
                <a:latin typeface="Helvetica"/>
                <a:cs typeface="Helvetica"/>
              </a:rPr>
              <a:t>induktorja</a:t>
            </a:r>
            <a:r>
              <a:rPr lang="en-US" altLang="en-US" sz="2000" dirty="0" smtClean="0">
                <a:latin typeface="Helvetica"/>
                <a:cs typeface="Helvetica"/>
              </a:rPr>
              <a:t> </a:t>
            </a:r>
            <a:endParaRPr lang="en-US" altLang="en-US" sz="2000" b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163171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40093" y="523654"/>
            <a:ext cx="6597262" cy="388106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-67747"/>
            <a:ext cx="9143999" cy="6578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atin typeface="Helvetica"/>
                <a:cs typeface="Helvetica"/>
              </a:rPr>
              <a:t>Kako</a:t>
            </a:r>
            <a:r>
              <a:rPr lang="en-US" sz="2800" b="1" dirty="0" smtClean="0">
                <a:latin typeface="Helvetica"/>
                <a:cs typeface="Helvetica"/>
              </a:rPr>
              <a:t> </a:t>
            </a:r>
            <a:r>
              <a:rPr lang="en-US" sz="2800" b="1" dirty="0" err="1" smtClean="0">
                <a:latin typeface="Helvetica"/>
                <a:cs typeface="Helvetica"/>
              </a:rPr>
              <a:t>brati</a:t>
            </a:r>
            <a:r>
              <a:rPr lang="en-US" sz="2800" b="1" dirty="0" smtClean="0">
                <a:latin typeface="Helvetica"/>
                <a:cs typeface="Helvetica"/>
              </a:rPr>
              <a:t> </a:t>
            </a:r>
            <a:r>
              <a:rPr lang="en-US" sz="2800" b="1" dirty="0" err="1" smtClean="0">
                <a:latin typeface="Helvetica"/>
                <a:cs typeface="Helvetica"/>
              </a:rPr>
              <a:t>bakterijski</a:t>
            </a:r>
            <a:r>
              <a:rPr lang="en-US" sz="2800" b="1" dirty="0" smtClean="0">
                <a:latin typeface="Helvetica"/>
                <a:cs typeface="Helvetica"/>
              </a:rPr>
              <a:t> </a:t>
            </a:r>
            <a:r>
              <a:rPr lang="en-US" sz="2800" b="1" dirty="0" err="1" smtClean="0">
                <a:latin typeface="Helvetica"/>
                <a:cs typeface="Helvetica"/>
              </a:rPr>
              <a:t>genotip</a:t>
            </a:r>
            <a:endParaRPr lang="en-US" sz="2800" b="1" dirty="0">
              <a:latin typeface="Helvetica"/>
              <a:cs typeface="Helvetica"/>
            </a:endParaRPr>
          </a:p>
          <a:p>
            <a:pPr>
              <a:lnSpc>
                <a:spcPct val="50000"/>
              </a:lnSpc>
            </a:pPr>
            <a:endParaRPr lang="en-US" sz="2000" dirty="0">
              <a:latin typeface="Helvetica"/>
              <a:cs typeface="Helvetica"/>
            </a:endParaRPr>
          </a:p>
          <a:p>
            <a:r>
              <a:rPr lang="en-US" sz="2000" dirty="0" err="1" smtClean="0">
                <a:latin typeface="Helvetica"/>
                <a:cs typeface="Helvetica"/>
              </a:rPr>
              <a:t>npr</a:t>
            </a:r>
            <a:r>
              <a:rPr lang="en-US" sz="2000" dirty="0" smtClean="0">
                <a:latin typeface="Helvetica"/>
                <a:cs typeface="Helvetica"/>
              </a:rPr>
              <a:t>.  </a:t>
            </a:r>
            <a:r>
              <a:rPr lang="en-US" sz="2000" dirty="0" err="1" smtClean="0">
                <a:latin typeface="Helvetica"/>
                <a:cs typeface="Helvetica"/>
              </a:rPr>
              <a:t>Genotip</a:t>
            </a:r>
            <a:r>
              <a:rPr lang="en-US" sz="2000" dirty="0" smtClean="0">
                <a:latin typeface="Helvetica"/>
                <a:cs typeface="Helvetica"/>
              </a:rPr>
              <a:t> F</a:t>
            </a:r>
            <a:r>
              <a:rPr lang="en-US" sz="2000" dirty="0">
                <a:latin typeface="Helvetica"/>
                <a:cs typeface="Helvetica"/>
              </a:rPr>
              <a:t>- recA1 endA1 hsdR17(</a:t>
            </a:r>
            <a:r>
              <a:rPr lang="en-US" sz="2000" dirty="0" err="1">
                <a:latin typeface="Helvetica"/>
                <a:cs typeface="Helvetica"/>
              </a:rPr>
              <a:t>rk</a:t>
            </a:r>
            <a:r>
              <a:rPr lang="en-US" sz="2000" dirty="0">
                <a:latin typeface="Helvetica"/>
                <a:cs typeface="Helvetica"/>
              </a:rPr>
              <a:t>-, </a:t>
            </a:r>
            <a:r>
              <a:rPr lang="en-US" sz="2000" dirty="0" err="1">
                <a:latin typeface="Helvetica"/>
                <a:cs typeface="Helvetica"/>
              </a:rPr>
              <a:t>mk</a:t>
            </a:r>
            <a:r>
              <a:rPr lang="en-US" sz="2000" dirty="0">
                <a:latin typeface="Helvetica"/>
                <a:cs typeface="Helvetica"/>
              </a:rPr>
              <a:t>+) </a:t>
            </a:r>
            <a:r>
              <a:rPr lang="en-US" sz="2000" dirty="0" smtClean="0">
                <a:latin typeface="Helvetica"/>
                <a:cs typeface="Helvetica"/>
              </a:rPr>
              <a:t>thi</a:t>
            </a:r>
            <a:r>
              <a:rPr lang="en-US" sz="2000" dirty="0">
                <a:latin typeface="Helvetica"/>
                <a:cs typeface="Helvetica"/>
              </a:rPr>
              <a:t>-1 </a:t>
            </a:r>
            <a:r>
              <a:rPr lang="en-US" sz="2000" dirty="0" smtClean="0">
                <a:latin typeface="Helvetica"/>
                <a:cs typeface="Helvetica"/>
              </a:rPr>
              <a:t>gyrA462</a:t>
            </a:r>
          </a:p>
          <a:p>
            <a:pPr>
              <a:lnSpc>
                <a:spcPts val="300"/>
              </a:lnSpc>
            </a:pPr>
            <a:endParaRPr lang="en-US" dirty="0">
              <a:latin typeface="Helvetica"/>
              <a:cs typeface="Helvetica"/>
            </a:endParaRPr>
          </a:p>
          <a:p>
            <a:endParaRPr lang="en-US" sz="1600" b="1" dirty="0" smtClean="0">
              <a:latin typeface="Helvetica"/>
              <a:cs typeface="Helvetica"/>
            </a:endParaRPr>
          </a:p>
          <a:p>
            <a:r>
              <a:rPr lang="en-US" sz="1600" b="1" dirty="0" smtClean="0">
                <a:latin typeface="Helvetica"/>
                <a:cs typeface="Helvetica"/>
              </a:rPr>
              <a:t>F</a:t>
            </a:r>
            <a:r>
              <a:rPr lang="en-US" sz="1600" b="1" baseline="30000" dirty="0" smtClean="0">
                <a:latin typeface="Helvetica"/>
                <a:cs typeface="Helvetica"/>
              </a:rPr>
              <a:t>-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>
                <a:latin typeface="Helvetica"/>
                <a:cs typeface="Helvetica"/>
              </a:rPr>
              <a:t>= </a:t>
            </a:r>
            <a:r>
              <a:rPr lang="en-US" sz="1600" dirty="0" err="1" smtClean="0">
                <a:latin typeface="Helvetica"/>
                <a:cs typeface="Helvetica"/>
              </a:rPr>
              <a:t>Nima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konjugacijskega</a:t>
            </a:r>
            <a:r>
              <a:rPr lang="en-US" sz="1600" dirty="0" smtClean="0">
                <a:latin typeface="Helvetica"/>
                <a:cs typeface="Helvetica"/>
              </a:rPr>
              <a:t> F-</a:t>
            </a:r>
            <a:r>
              <a:rPr lang="en-US" sz="1600" dirty="0" err="1" smtClean="0">
                <a:latin typeface="Helvetica"/>
                <a:cs typeface="Helvetica"/>
              </a:rPr>
              <a:t>plazmida</a:t>
            </a:r>
            <a:endParaRPr lang="en-US" sz="1600" dirty="0" smtClean="0">
              <a:latin typeface="Helvetica"/>
              <a:cs typeface="Helvetica"/>
            </a:endParaRPr>
          </a:p>
          <a:p>
            <a:pPr>
              <a:lnSpc>
                <a:spcPts val="300"/>
              </a:lnSpc>
            </a:pPr>
            <a:endParaRPr lang="en-US" sz="1600" dirty="0">
              <a:latin typeface="Helvetica"/>
              <a:cs typeface="Helvetica"/>
            </a:endParaRPr>
          </a:p>
          <a:p>
            <a:r>
              <a:rPr lang="en-US" sz="1600" b="1" dirty="0" smtClean="0">
                <a:latin typeface="Helvetica"/>
                <a:cs typeface="Helvetica"/>
              </a:rPr>
              <a:t>recA1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>
                <a:latin typeface="Helvetica"/>
                <a:cs typeface="Helvetica"/>
              </a:rPr>
              <a:t>= </a:t>
            </a:r>
            <a:r>
              <a:rPr lang="en-US" sz="1600" dirty="0" err="1" smtClean="0">
                <a:latin typeface="Helvetica"/>
                <a:cs typeface="Helvetica"/>
              </a:rPr>
              <a:t>za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manj</a:t>
            </a:r>
            <a:r>
              <a:rPr lang="en-US" sz="1600" dirty="0" err="1">
                <a:latin typeface="Helvetica"/>
                <a:cs typeface="Helvetica"/>
              </a:rPr>
              <a:t>š</a:t>
            </a:r>
            <a:r>
              <a:rPr lang="en-US" sz="1600" dirty="0" err="1" smtClean="0">
                <a:latin typeface="Helvetica"/>
                <a:cs typeface="Helvetica"/>
              </a:rPr>
              <a:t>o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frekvenco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neželene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rekombinacije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pri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kloniranju</a:t>
            </a:r>
            <a:r>
              <a:rPr lang="en-US" sz="1600" dirty="0" smtClean="0">
                <a:latin typeface="Helvetica"/>
                <a:cs typeface="Helvetica"/>
              </a:rPr>
              <a:t>; </a:t>
            </a:r>
            <a:r>
              <a:rPr lang="en-US" sz="1600" dirty="0" err="1" smtClean="0">
                <a:latin typeface="Helvetica"/>
                <a:cs typeface="Helvetica"/>
              </a:rPr>
              <a:t>te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celice</a:t>
            </a:r>
            <a:r>
              <a:rPr lang="en-US" sz="1600" dirty="0" smtClean="0">
                <a:latin typeface="Helvetica"/>
                <a:cs typeface="Helvetica"/>
              </a:rPr>
              <a:t> so </a:t>
            </a:r>
            <a:r>
              <a:rPr lang="en-US" sz="1600" dirty="0" err="1" smtClean="0">
                <a:latin typeface="Helvetica"/>
                <a:cs typeface="Helvetica"/>
              </a:rPr>
              <a:t>ob</a:t>
            </a:r>
            <a:r>
              <a:rPr lang="en-US" sz="1600" dirty="0" err="1">
                <a:latin typeface="Helvetica"/>
                <a:cs typeface="Helvetica"/>
              </a:rPr>
              <a:t>č</a:t>
            </a:r>
            <a:r>
              <a:rPr lang="en-US" sz="1600" dirty="0" err="1" smtClean="0">
                <a:latin typeface="Helvetica"/>
                <a:cs typeface="Helvetica"/>
              </a:rPr>
              <a:t>utljive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na</a:t>
            </a:r>
            <a:r>
              <a:rPr lang="en-US" sz="1600" dirty="0" smtClean="0">
                <a:latin typeface="Helvetica"/>
                <a:cs typeface="Helvetica"/>
              </a:rPr>
              <a:t> UV; </a:t>
            </a:r>
            <a:r>
              <a:rPr lang="en-US" sz="1600" dirty="0" err="1" smtClean="0">
                <a:latin typeface="Helvetica"/>
                <a:cs typeface="Helvetica"/>
              </a:rPr>
              <a:t>imajo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okvaro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pri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popravljanju</a:t>
            </a:r>
            <a:r>
              <a:rPr lang="en-US" sz="1600" dirty="0" smtClean="0">
                <a:latin typeface="Helvetica"/>
                <a:cs typeface="Helvetica"/>
              </a:rPr>
              <a:t> DNA.</a:t>
            </a:r>
            <a:endParaRPr lang="en-US" sz="1600" dirty="0">
              <a:latin typeface="Helvetica"/>
              <a:cs typeface="Helvetica"/>
            </a:endParaRPr>
          </a:p>
          <a:p>
            <a:pPr>
              <a:lnSpc>
                <a:spcPts val="300"/>
              </a:lnSpc>
            </a:pPr>
            <a:endParaRPr lang="en-US" sz="1600" dirty="0" smtClean="0">
              <a:latin typeface="Helvetica"/>
              <a:cs typeface="Helvetica"/>
            </a:endParaRPr>
          </a:p>
          <a:p>
            <a:r>
              <a:rPr lang="en-US" sz="1600" b="1" dirty="0" smtClean="0">
                <a:latin typeface="Helvetica"/>
                <a:cs typeface="Helvetica"/>
              </a:rPr>
              <a:t>endA1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>
                <a:latin typeface="Helvetica"/>
                <a:cs typeface="Helvetica"/>
              </a:rPr>
              <a:t>= </a:t>
            </a:r>
            <a:r>
              <a:rPr lang="en-US" sz="1600" dirty="0" err="1" smtClean="0">
                <a:latin typeface="Helvetica"/>
                <a:cs typeface="Helvetica"/>
              </a:rPr>
              <a:t>za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prepre</a:t>
            </a:r>
            <a:r>
              <a:rPr lang="en-US" sz="1600" dirty="0" err="1">
                <a:latin typeface="Helvetica"/>
                <a:cs typeface="Helvetica"/>
              </a:rPr>
              <a:t>č</a:t>
            </a:r>
            <a:r>
              <a:rPr lang="en-US" sz="1600" dirty="0" err="1" smtClean="0">
                <a:latin typeface="Helvetica"/>
                <a:cs typeface="Helvetica"/>
              </a:rPr>
              <a:t>evanje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nespecifi</a:t>
            </a:r>
            <a:r>
              <a:rPr lang="en-US" sz="1600" dirty="0" err="1">
                <a:latin typeface="Helvetica"/>
                <a:cs typeface="Helvetica"/>
              </a:rPr>
              <a:t>č</a:t>
            </a:r>
            <a:r>
              <a:rPr lang="en-US" sz="1600" dirty="0" err="1" smtClean="0">
                <a:latin typeface="Helvetica"/>
                <a:cs typeface="Helvetica"/>
              </a:rPr>
              <a:t>ne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razgradnje</a:t>
            </a:r>
            <a:r>
              <a:rPr lang="en-US" sz="1600" dirty="0" smtClean="0">
                <a:latin typeface="Helvetica"/>
                <a:cs typeface="Helvetica"/>
              </a:rPr>
              <a:t> DNA s </a:t>
            </a:r>
            <a:r>
              <a:rPr lang="en-US" sz="1600" dirty="0" err="1" smtClean="0">
                <a:latin typeface="Helvetica"/>
                <a:cs typeface="Helvetica"/>
              </a:rPr>
              <a:t>strani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endonukleaze</a:t>
            </a:r>
            <a:r>
              <a:rPr lang="en-US" sz="1600" dirty="0" smtClean="0">
                <a:latin typeface="Helvetica"/>
                <a:cs typeface="Helvetica"/>
              </a:rPr>
              <a:t> I (</a:t>
            </a:r>
            <a:r>
              <a:rPr lang="en-US" sz="1600" dirty="0" err="1" smtClean="0">
                <a:latin typeface="Helvetica"/>
                <a:cs typeface="Helvetica"/>
              </a:rPr>
              <a:t>uporabno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za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bolj</a:t>
            </a:r>
            <a:r>
              <a:rPr lang="en-US" sz="1600" dirty="0" err="1">
                <a:latin typeface="Helvetica"/>
                <a:cs typeface="Helvetica"/>
              </a:rPr>
              <a:t>š</a:t>
            </a:r>
            <a:r>
              <a:rPr lang="en-US" sz="1600" dirty="0" err="1" smtClean="0">
                <a:latin typeface="Helvetica"/>
                <a:cs typeface="Helvetica"/>
              </a:rPr>
              <a:t>o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izolacijo</a:t>
            </a:r>
            <a:r>
              <a:rPr lang="en-US" sz="1600" dirty="0" smtClean="0">
                <a:latin typeface="Helvetica"/>
                <a:cs typeface="Helvetica"/>
              </a:rPr>
              <a:t> DNA, </a:t>
            </a:r>
            <a:r>
              <a:rPr lang="en-US" sz="1600" dirty="0" err="1" smtClean="0">
                <a:latin typeface="Helvetica"/>
                <a:cs typeface="Helvetica"/>
              </a:rPr>
              <a:t>bolj</a:t>
            </a:r>
            <a:r>
              <a:rPr lang="en-US" sz="1600" dirty="0" err="1">
                <a:latin typeface="Helvetica"/>
                <a:cs typeface="Helvetica"/>
              </a:rPr>
              <a:t>š</a:t>
            </a:r>
            <a:r>
              <a:rPr lang="en-US" sz="1600" dirty="0" err="1" smtClean="0">
                <a:latin typeface="Helvetica"/>
                <a:cs typeface="Helvetica"/>
              </a:rPr>
              <a:t>a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kvaliteta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za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nadaljnje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postopke</a:t>
            </a:r>
            <a:r>
              <a:rPr lang="en-US" sz="1600" dirty="0" smtClean="0">
                <a:latin typeface="Helvetica"/>
                <a:cs typeface="Helvetica"/>
              </a:rPr>
              <a:t>)</a:t>
            </a:r>
          </a:p>
          <a:p>
            <a:pPr>
              <a:lnSpc>
                <a:spcPts val="300"/>
              </a:lnSpc>
            </a:pPr>
            <a:endParaRPr lang="en-US" sz="1600" dirty="0" smtClean="0">
              <a:latin typeface="Helvetica"/>
              <a:cs typeface="Helvetica"/>
            </a:endParaRPr>
          </a:p>
          <a:p>
            <a:r>
              <a:rPr lang="en-US" sz="1600" b="1" dirty="0" smtClean="0">
                <a:latin typeface="Helvetica"/>
                <a:cs typeface="Helvetica"/>
              </a:rPr>
              <a:t>hsdR17 (</a:t>
            </a:r>
            <a:r>
              <a:rPr lang="en-US" sz="1600" b="1" dirty="0" err="1" smtClean="0">
                <a:latin typeface="Helvetica"/>
                <a:cs typeface="Helvetica"/>
              </a:rPr>
              <a:t>rk</a:t>
            </a:r>
            <a:r>
              <a:rPr lang="en-US" sz="1600" b="1" baseline="30000" dirty="0" smtClean="0">
                <a:latin typeface="Helvetica"/>
                <a:cs typeface="Helvetica"/>
              </a:rPr>
              <a:t>-</a:t>
            </a:r>
            <a:r>
              <a:rPr lang="en-US" sz="1600" b="1" dirty="0" smtClean="0">
                <a:latin typeface="Helvetica"/>
                <a:cs typeface="Helvetica"/>
              </a:rPr>
              <a:t>, </a:t>
            </a:r>
            <a:r>
              <a:rPr lang="en-US" sz="1600" b="1" dirty="0" err="1" smtClean="0">
                <a:latin typeface="Helvetica"/>
                <a:cs typeface="Helvetica"/>
              </a:rPr>
              <a:t>mk</a:t>
            </a:r>
            <a:r>
              <a:rPr lang="en-US" sz="1600" b="1" baseline="30000" dirty="0" smtClean="0">
                <a:latin typeface="Helvetica"/>
                <a:cs typeface="Helvetica"/>
              </a:rPr>
              <a:t>+</a:t>
            </a:r>
            <a:r>
              <a:rPr lang="en-US" sz="1600" b="1" dirty="0" smtClean="0">
                <a:latin typeface="Helvetica"/>
                <a:cs typeface="Helvetica"/>
              </a:rPr>
              <a:t>) </a:t>
            </a:r>
            <a:r>
              <a:rPr lang="en-US" sz="1600" dirty="0" smtClean="0">
                <a:latin typeface="Helvetica"/>
                <a:cs typeface="Helvetica"/>
              </a:rPr>
              <a:t>; </a:t>
            </a:r>
            <a:r>
              <a:rPr lang="en-US" sz="1600" b="1" dirty="0" err="1" smtClean="0">
                <a:latin typeface="Helvetica"/>
                <a:cs typeface="Helvetica"/>
              </a:rPr>
              <a:t>r</a:t>
            </a:r>
            <a:r>
              <a:rPr lang="en-US" sz="1600" b="1" baseline="-25000" dirty="0" err="1" smtClean="0">
                <a:latin typeface="Helvetica"/>
                <a:cs typeface="Helvetica"/>
              </a:rPr>
              <a:t>K</a:t>
            </a:r>
            <a:r>
              <a:rPr lang="en-US" sz="1600" b="1" baseline="30000" dirty="0">
                <a:latin typeface="Helvetica"/>
                <a:cs typeface="Helvetica"/>
              </a:rPr>
              <a:t>+/-</a:t>
            </a:r>
            <a:r>
              <a:rPr lang="en-US" sz="1600" dirty="0">
                <a:latin typeface="Helvetica"/>
                <a:cs typeface="Helvetica"/>
              </a:rPr>
              <a:t> </a:t>
            </a:r>
            <a:r>
              <a:rPr lang="en-US" sz="1600" dirty="0" smtClean="0">
                <a:latin typeface="Helvetica"/>
                <a:cs typeface="Helvetica"/>
              </a:rPr>
              <a:t>=  </a:t>
            </a:r>
            <a:r>
              <a:rPr lang="en-US" sz="1600" dirty="0" err="1" smtClean="0">
                <a:latin typeface="Helvetica"/>
                <a:cs typeface="Helvetica"/>
              </a:rPr>
              <a:t>prisotnost</a:t>
            </a:r>
            <a:r>
              <a:rPr lang="en-US" sz="1600" dirty="0" smtClean="0">
                <a:latin typeface="Helvetica"/>
                <a:cs typeface="Helvetica"/>
              </a:rPr>
              <a:t>/</a:t>
            </a:r>
            <a:r>
              <a:rPr lang="en-US" sz="1600" dirty="0" err="1" smtClean="0">
                <a:latin typeface="Helvetica"/>
                <a:cs typeface="Helvetica"/>
              </a:rPr>
              <a:t>odsotnost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restrikcijskega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sistema</a:t>
            </a:r>
            <a:r>
              <a:rPr lang="en-US" sz="1600" dirty="0" smtClean="0">
                <a:latin typeface="Helvetica"/>
                <a:cs typeface="Helvetica"/>
              </a:rPr>
              <a:t> v </a:t>
            </a:r>
            <a:r>
              <a:rPr lang="en-US" sz="1600" dirty="0" err="1" smtClean="0">
                <a:latin typeface="Helvetica"/>
                <a:cs typeface="Helvetica"/>
              </a:rPr>
              <a:t>sevu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</a:p>
          <a:p>
            <a:r>
              <a:rPr lang="en-US" sz="1600" b="1" dirty="0">
                <a:latin typeface="Helvetica"/>
                <a:cs typeface="Helvetica"/>
              </a:rPr>
              <a:t> </a:t>
            </a:r>
            <a:r>
              <a:rPr lang="en-US" sz="1600" b="1" dirty="0" smtClean="0">
                <a:latin typeface="Helvetica"/>
                <a:cs typeface="Helvetica"/>
              </a:rPr>
              <a:t>                                 </a:t>
            </a:r>
            <a:r>
              <a:rPr lang="en-US" sz="1600" b="1" dirty="0" err="1" smtClean="0">
                <a:latin typeface="Helvetica"/>
                <a:cs typeface="Helvetica"/>
              </a:rPr>
              <a:t>m</a:t>
            </a:r>
            <a:r>
              <a:rPr lang="en-US" sz="1600" b="1" baseline="-25000" dirty="0" err="1" smtClean="0">
                <a:latin typeface="Helvetica"/>
                <a:cs typeface="Helvetica"/>
              </a:rPr>
              <a:t>K</a:t>
            </a:r>
            <a:r>
              <a:rPr lang="en-US" sz="1600" b="1" baseline="30000" dirty="0">
                <a:latin typeface="Helvetica"/>
                <a:cs typeface="Helvetica"/>
              </a:rPr>
              <a:t>+/-</a:t>
            </a:r>
            <a:r>
              <a:rPr lang="en-US" sz="1600" dirty="0">
                <a:latin typeface="Helvetica"/>
                <a:cs typeface="Helvetica"/>
              </a:rPr>
              <a:t> = </a:t>
            </a:r>
            <a:r>
              <a:rPr lang="en-US" sz="1600" dirty="0" err="1">
                <a:latin typeface="Helvetica"/>
                <a:cs typeface="Helvetica"/>
              </a:rPr>
              <a:t>prisotnost</a:t>
            </a:r>
            <a:r>
              <a:rPr lang="en-US" sz="1600" dirty="0">
                <a:latin typeface="Helvetica"/>
                <a:cs typeface="Helvetica"/>
              </a:rPr>
              <a:t>/</a:t>
            </a:r>
            <a:r>
              <a:rPr lang="en-US" sz="1600" dirty="0" err="1">
                <a:latin typeface="Helvetica"/>
                <a:cs typeface="Helvetica"/>
              </a:rPr>
              <a:t>odsotnost</a:t>
            </a:r>
            <a:r>
              <a:rPr lang="en-US" sz="1600" dirty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metilacijskega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sistema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>
                <a:latin typeface="Helvetica"/>
                <a:cs typeface="Helvetica"/>
              </a:rPr>
              <a:t>v </a:t>
            </a:r>
            <a:r>
              <a:rPr lang="en-US" sz="1600" dirty="0" err="1" smtClean="0">
                <a:latin typeface="Helvetica"/>
                <a:cs typeface="Helvetica"/>
              </a:rPr>
              <a:t>sevu</a:t>
            </a:r>
            <a:endParaRPr lang="en-US" sz="1600" dirty="0" smtClean="0">
              <a:latin typeface="Helvetica"/>
              <a:cs typeface="Helvetica"/>
            </a:endParaRPr>
          </a:p>
          <a:p>
            <a:r>
              <a:rPr lang="en-US" sz="1600" b="1" dirty="0" err="1" smtClean="0">
                <a:latin typeface="Helvetica"/>
                <a:cs typeface="Helvetica"/>
              </a:rPr>
              <a:t>hsdS</a:t>
            </a:r>
            <a:r>
              <a:rPr lang="en-US" sz="1600" b="1" dirty="0" smtClean="0">
                <a:latin typeface="Helvetica"/>
                <a:cs typeface="Helvetica"/>
              </a:rPr>
              <a:t> = </a:t>
            </a:r>
            <a:r>
              <a:rPr lang="en-US" sz="1600" dirty="0" err="1" smtClean="0">
                <a:latin typeface="Helvetica"/>
                <a:cs typeface="Helvetica"/>
              </a:rPr>
              <a:t>restrikcijski</a:t>
            </a:r>
            <a:r>
              <a:rPr lang="en-US" sz="1600" dirty="0" smtClean="0">
                <a:latin typeface="Helvetica"/>
                <a:cs typeface="Helvetica"/>
              </a:rPr>
              <a:t> + </a:t>
            </a:r>
            <a:r>
              <a:rPr lang="en-US" sz="1600" dirty="0" err="1" smtClean="0">
                <a:latin typeface="Helvetica"/>
                <a:cs typeface="Helvetica"/>
              </a:rPr>
              <a:t>metilacijski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sistem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za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dolo</a:t>
            </a:r>
            <a:r>
              <a:rPr lang="en-US" sz="1600" dirty="0" err="1">
                <a:latin typeface="Helvetica"/>
                <a:cs typeface="Helvetica"/>
              </a:rPr>
              <a:t>č</a:t>
            </a:r>
            <a:r>
              <a:rPr lang="en-US" sz="1600" dirty="0" err="1" smtClean="0">
                <a:latin typeface="Helvetica"/>
                <a:cs typeface="Helvetica"/>
              </a:rPr>
              <a:t>ena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zaporedja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sta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odstranjena</a:t>
            </a:r>
            <a:r>
              <a:rPr lang="en-US" sz="1600" dirty="0" smtClean="0">
                <a:latin typeface="Helvetica"/>
                <a:cs typeface="Helvetica"/>
              </a:rPr>
              <a:t> (</a:t>
            </a:r>
            <a:r>
              <a:rPr lang="en-US" sz="1600" dirty="0" err="1" smtClean="0">
                <a:latin typeface="Helvetica"/>
                <a:cs typeface="Helvetica"/>
              </a:rPr>
              <a:t>Pozor</a:t>
            </a:r>
            <a:r>
              <a:rPr lang="en-US" sz="1600" dirty="0" smtClean="0">
                <a:latin typeface="Helvetica"/>
                <a:cs typeface="Helvetica"/>
              </a:rPr>
              <a:t>: DNA </a:t>
            </a:r>
            <a:r>
              <a:rPr lang="en-US" sz="1600" dirty="0" err="1" smtClean="0">
                <a:latin typeface="Helvetica"/>
                <a:cs typeface="Helvetica"/>
              </a:rPr>
              <a:t>iz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teh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celic</a:t>
            </a:r>
            <a:r>
              <a:rPr lang="en-US" sz="1600" dirty="0" smtClean="0">
                <a:latin typeface="Helvetica"/>
                <a:cs typeface="Helvetica"/>
              </a:rPr>
              <a:t> bi v </a:t>
            </a:r>
            <a:r>
              <a:rPr lang="en-US" sz="1600" dirty="0" err="1" smtClean="0">
                <a:latin typeface="Helvetica"/>
                <a:cs typeface="Helvetica"/>
              </a:rPr>
              <a:t>divjem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tipu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celic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razgradile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restriktaze</a:t>
            </a:r>
            <a:r>
              <a:rPr lang="en-US" sz="1600" dirty="0" smtClean="0">
                <a:latin typeface="Helvetica"/>
                <a:cs typeface="Helvetica"/>
              </a:rPr>
              <a:t>)</a:t>
            </a:r>
          </a:p>
          <a:p>
            <a:r>
              <a:rPr lang="en-US" sz="1600" b="1" dirty="0" err="1" smtClean="0">
                <a:latin typeface="Helvetica"/>
                <a:cs typeface="Helvetica"/>
              </a:rPr>
              <a:t>hsdR</a:t>
            </a:r>
            <a:r>
              <a:rPr lang="en-US" sz="1600" b="1" dirty="0" smtClean="0">
                <a:latin typeface="Helvetica"/>
                <a:cs typeface="Helvetica"/>
              </a:rPr>
              <a:t> </a:t>
            </a:r>
            <a:r>
              <a:rPr lang="en-US" sz="1600" b="1" dirty="0">
                <a:latin typeface="Helvetica"/>
                <a:cs typeface="Helvetica"/>
              </a:rPr>
              <a:t>= </a:t>
            </a:r>
            <a:r>
              <a:rPr lang="en-US" sz="1600" dirty="0" err="1" smtClean="0">
                <a:latin typeface="Helvetica"/>
                <a:cs typeface="Helvetica"/>
              </a:rPr>
              <a:t>za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u</a:t>
            </a:r>
            <a:r>
              <a:rPr lang="en-US" sz="1600" dirty="0" err="1">
                <a:latin typeface="Helvetica"/>
                <a:cs typeface="Helvetica"/>
              </a:rPr>
              <a:t>č</a:t>
            </a:r>
            <a:r>
              <a:rPr lang="en-US" sz="1600" dirty="0" err="1" smtClean="0">
                <a:latin typeface="Helvetica"/>
                <a:cs typeface="Helvetica"/>
              </a:rPr>
              <a:t>inkovito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transformacijo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klonirane</a:t>
            </a:r>
            <a:r>
              <a:rPr lang="en-US" sz="1600" dirty="0" smtClean="0">
                <a:latin typeface="Helvetica"/>
                <a:cs typeface="Helvetica"/>
              </a:rPr>
              <a:t> DNA </a:t>
            </a:r>
            <a:r>
              <a:rPr lang="en-US" sz="1600" dirty="0" err="1" smtClean="0">
                <a:latin typeface="Helvetica"/>
                <a:cs typeface="Helvetica"/>
              </a:rPr>
              <a:t>iz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reakcij</a:t>
            </a:r>
            <a:r>
              <a:rPr lang="en-US" sz="1600" dirty="0" smtClean="0">
                <a:latin typeface="Helvetica"/>
                <a:cs typeface="Helvetica"/>
              </a:rPr>
              <a:t> PCR (</a:t>
            </a:r>
            <a:r>
              <a:rPr lang="en-US" sz="1600" dirty="0" err="1" smtClean="0">
                <a:latin typeface="Helvetica"/>
                <a:cs typeface="Helvetica"/>
              </a:rPr>
              <a:t>ker</a:t>
            </a:r>
            <a:r>
              <a:rPr lang="en-US" sz="1600" dirty="0" smtClean="0">
                <a:latin typeface="Helvetica"/>
                <a:cs typeface="Helvetica"/>
              </a:rPr>
              <a:t> je </a:t>
            </a:r>
            <a:r>
              <a:rPr lang="en-US" sz="1600" dirty="0" err="1" smtClean="0">
                <a:latin typeface="Helvetica"/>
                <a:cs typeface="Helvetica"/>
              </a:rPr>
              <a:t>nemetilirana</a:t>
            </a:r>
            <a:r>
              <a:rPr lang="en-US" sz="1600" dirty="0" smtClean="0">
                <a:latin typeface="Helvetica"/>
                <a:cs typeface="Helvetica"/>
              </a:rPr>
              <a:t>)</a:t>
            </a:r>
          </a:p>
          <a:p>
            <a:pPr>
              <a:lnSpc>
                <a:spcPts val="300"/>
              </a:lnSpc>
            </a:pPr>
            <a:endParaRPr lang="en-US" sz="1600" dirty="0" smtClean="0">
              <a:latin typeface="Helvetica"/>
              <a:cs typeface="Helvetica"/>
            </a:endParaRPr>
          </a:p>
          <a:p>
            <a:r>
              <a:rPr lang="en-US" sz="1600" b="1" dirty="0" smtClean="0">
                <a:latin typeface="Helvetica"/>
                <a:cs typeface="Helvetica"/>
              </a:rPr>
              <a:t>Thi-1 </a:t>
            </a:r>
            <a:r>
              <a:rPr lang="en-US" sz="1600" b="1" dirty="0">
                <a:latin typeface="Helvetica"/>
                <a:cs typeface="Helvetica"/>
              </a:rPr>
              <a:t>= </a:t>
            </a:r>
            <a:r>
              <a:rPr lang="en-US" sz="1600" dirty="0" err="1" smtClean="0">
                <a:latin typeface="Helvetica"/>
                <a:cs typeface="Helvetica"/>
              </a:rPr>
              <a:t>potrebuje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tiamin</a:t>
            </a:r>
            <a:endParaRPr lang="en-US" sz="1600" dirty="0" smtClean="0">
              <a:latin typeface="Helvetica"/>
              <a:cs typeface="Helvetica"/>
            </a:endParaRPr>
          </a:p>
          <a:p>
            <a:pPr>
              <a:lnSpc>
                <a:spcPts val="300"/>
              </a:lnSpc>
            </a:pPr>
            <a:endParaRPr lang="en-US" sz="1600" dirty="0" smtClean="0">
              <a:latin typeface="Helvetica"/>
              <a:cs typeface="Helvetica"/>
            </a:endParaRPr>
          </a:p>
          <a:p>
            <a:r>
              <a:rPr lang="en-US" sz="1600" b="1" dirty="0">
                <a:latin typeface="Helvetica"/>
                <a:cs typeface="Helvetica"/>
              </a:rPr>
              <a:t>gyrA462</a:t>
            </a:r>
            <a:r>
              <a:rPr lang="en-US" sz="1600" dirty="0">
                <a:latin typeface="Helvetica"/>
                <a:cs typeface="Helvetica"/>
              </a:rPr>
              <a:t> = </a:t>
            </a:r>
            <a:r>
              <a:rPr lang="en-US" sz="1600" dirty="0" err="1" smtClean="0">
                <a:latin typeface="Helvetica"/>
                <a:cs typeface="Helvetica"/>
              </a:rPr>
              <a:t>mutacija</a:t>
            </a:r>
            <a:r>
              <a:rPr lang="en-US" sz="1600" dirty="0" smtClean="0">
                <a:latin typeface="Helvetica"/>
                <a:cs typeface="Helvetica"/>
              </a:rPr>
              <a:t> v genu </a:t>
            </a:r>
            <a:r>
              <a:rPr lang="en-US" sz="1600" dirty="0" err="1" smtClean="0">
                <a:latin typeface="Helvetica"/>
                <a:cs typeface="Helvetica"/>
              </a:rPr>
              <a:t>za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>
                <a:latin typeface="Helvetica"/>
                <a:cs typeface="Helvetica"/>
              </a:rPr>
              <a:t>DNA </a:t>
            </a:r>
            <a:r>
              <a:rPr lang="en-US" sz="1600" dirty="0" err="1" smtClean="0">
                <a:latin typeface="Helvetica"/>
                <a:cs typeface="Helvetica"/>
              </a:rPr>
              <a:t>girazo</a:t>
            </a:r>
            <a:r>
              <a:rPr lang="en-US" sz="1600" dirty="0" smtClean="0">
                <a:latin typeface="Helvetica"/>
                <a:cs typeface="Helvetica"/>
              </a:rPr>
              <a:t>, </a:t>
            </a:r>
            <a:r>
              <a:rPr lang="en-US" sz="1600" dirty="0" err="1" smtClean="0">
                <a:latin typeface="Helvetica"/>
                <a:cs typeface="Helvetica"/>
              </a:rPr>
              <a:t>celice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zato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odporne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na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toksin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>
                <a:latin typeface="Helvetica"/>
                <a:cs typeface="Helvetica"/>
              </a:rPr>
              <a:t>C</a:t>
            </a:r>
            <a:r>
              <a:rPr lang="en-US" sz="1600" dirty="0" err="1" smtClean="0">
                <a:latin typeface="Helvetica"/>
                <a:cs typeface="Helvetica"/>
              </a:rPr>
              <a:t>cdB</a:t>
            </a:r>
            <a:endParaRPr lang="en-US" sz="1600" dirty="0" smtClean="0">
              <a:latin typeface="Helvetica"/>
              <a:cs typeface="Helvetica"/>
            </a:endParaRPr>
          </a:p>
          <a:p>
            <a:pPr>
              <a:lnSpc>
                <a:spcPts val="300"/>
              </a:lnSpc>
            </a:pPr>
            <a:endParaRPr lang="en-US" sz="1600" dirty="0" smtClean="0">
              <a:latin typeface="Helvetica"/>
              <a:cs typeface="Helvetica"/>
            </a:endParaRPr>
          </a:p>
          <a:p>
            <a:r>
              <a:rPr lang="en-US" sz="1600" b="1" dirty="0" smtClean="0">
                <a:latin typeface="Helvetica"/>
                <a:cs typeface="Helvetica"/>
              </a:rPr>
              <a:t>dam</a:t>
            </a:r>
            <a:r>
              <a:rPr lang="en-US" sz="1600" dirty="0" smtClean="0">
                <a:latin typeface="Helvetica"/>
                <a:cs typeface="Helvetica"/>
              </a:rPr>
              <a:t> = </a:t>
            </a:r>
            <a:r>
              <a:rPr lang="en-US" sz="1600" dirty="0" err="1" smtClean="0">
                <a:latin typeface="Helvetica"/>
                <a:cs typeface="Helvetica"/>
              </a:rPr>
              <a:t>metilacija</a:t>
            </a:r>
            <a:r>
              <a:rPr lang="en-US" sz="1600" dirty="0" smtClean="0">
                <a:latin typeface="Helvetica"/>
                <a:cs typeface="Helvetica"/>
              </a:rPr>
              <a:t> A v </a:t>
            </a:r>
            <a:r>
              <a:rPr lang="en-US" sz="1600" dirty="0" err="1" smtClean="0">
                <a:latin typeface="Helvetica"/>
                <a:cs typeface="Helvetica"/>
              </a:rPr>
              <a:t>zaporedjih</a:t>
            </a:r>
            <a:r>
              <a:rPr lang="en-US" sz="1600" dirty="0" smtClean="0">
                <a:latin typeface="Helvetica"/>
                <a:cs typeface="Helvetica"/>
              </a:rPr>
              <a:t> GATC </a:t>
            </a:r>
            <a:r>
              <a:rPr lang="en-US" sz="1600" dirty="0" err="1" smtClean="0">
                <a:latin typeface="Helvetica"/>
                <a:cs typeface="Helvetica"/>
              </a:rPr>
              <a:t>obstaja</a:t>
            </a:r>
            <a:r>
              <a:rPr lang="en-US" sz="1600" dirty="0" smtClean="0">
                <a:latin typeface="Helvetica"/>
                <a:cs typeface="Helvetica"/>
              </a:rPr>
              <a:t>; </a:t>
            </a:r>
            <a:r>
              <a:rPr lang="en-US" sz="1600" dirty="0" err="1" smtClean="0">
                <a:latin typeface="Helvetica"/>
                <a:cs typeface="Helvetica"/>
              </a:rPr>
              <a:t>visoka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u</a:t>
            </a:r>
            <a:r>
              <a:rPr lang="en-US" sz="1600" dirty="0" err="1">
                <a:latin typeface="Helvetica"/>
                <a:cs typeface="Helvetica"/>
              </a:rPr>
              <a:t>č</a:t>
            </a:r>
            <a:r>
              <a:rPr lang="en-US" sz="1600" dirty="0" err="1" smtClean="0">
                <a:latin typeface="Helvetica"/>
                <a:cs typeface="Helvetica"/>
              </a:rPr>
              <a:t>inkovitost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rekombinacije</a:t>
            </a:r>
            <a:r>
              <a:rPr lang="en-US" sz="1600" dirty="0" smtClean="0">
                <a:latin typeface="Helvetica"/>
                <a:cs typeface="Helvetica"/>
              </a:rPr>
              <a:t>; </a:t>
            </a:r>
            <a:r>
              <a:rPr lang="en-US" sz="1600" dirty="0" err="1" smtClean="0">
                <a:latin typeface="Helvetica"/>
                <a:cs typeface="Helvetica"/>
              </a:rPr>
              <a:t>popravljanje</a:t>
            </a:r>
            <a:r>
              <a:rPr lang="en-US" sz="1600" dirty="0" smtClean="0">
                <a:latin typeface="Helvetica"/>
                <a:cs typeface="Helvetica"/>
              </a:rPr>
              <a:t> DNA je </a:t>
            </a:r>
            <a:r>
              <a:rPr lang="en-US" sz="1600" dirty="0" err="1" smtClean="0">
                <a:latin typeface="Helvetica"/>
                <a:cs typeface="Helvetica"/>
              </a:rPr>
              <a:t>aktivno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</a:p>
          <a:p>
            <a:pPr>
              <a:lnSpc>
                <a:spcPts val="300"/>
              </a:lnSpc>
            </a:pPr>
            <a:endParaRPr lang="en-US" sz="1600" dirty="0" smtClean="0">
              <a:latin typeface="Helvetica"/>
              <a:cs typeface="Helvetica"/>
            </a:endParaRPr>
          </a:p>
          <a:p>
            <a:r>
              <a:rPr lang="en-US" sz="1600" b="1" dirty="0" err="1" smtClean="0">
                <a:latin typeface="Helvetica"/>
                <a:cs typeface="Helvetica"/>
              </a:rPr>
              <a:t>dcm</a:t>
            </a:r>
            <a:r>
              <a:rPr lang="en-US" sz="1600" dirty="0" smtClean="0">
                <a:latin typeface="Helvetica"/>
                <a:cs typeface="Helvetica"/>
              </a:rPr>
              <a:t> = </a:t>
            </a:r>
            <a:r>
              <a:rPr lang="en-US" sz="1600" dirty="0" err="1" smtClean="0">
                <a:latin typeface="Helvetica"/>
                <a:cs typeface="Helvetica"/>
              </a:rPr>
              <a:t>metilacije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drugega</a:t>
            </a:r>
            <a:r>
              <a:rPr lang="en-US" sz="1600" dirty="0" smtClean="0">
                <a:latin typeface="Helvetica"/>
                <a:cs typeface="Helvetica"/>
              </a:rPr>
              <a:t> C v </a:t>
            </a:r>
            <a:r>
              <a:rPr lang="en-US" sz="1600" dirty="0" err="1" smtClean="0">
                <a:latin typeface="Helvetica"/>
                <a:cs typeface="Helvetica"/>
              </a:rPr>
              <a:t>zaporedjih</a:t>
            </a:r>
            <a:r>
              <a:rPr lang="en-US" sz="1600" dirty="0" smtClean="0">
                <a:latin typeface="Helvetica"/>
                <a:cs typeface="Helvetica"/>
              </a:rPr>
              <a:t> CCWGG</a:t>
            </a:r>
          </a:p>
          <a:p>
            <a:r>
              <a:rPr lang="en-US" sz="1600" b="1" dirty="0" smtClean="0">
                <a:latin typeface="Helvetica"/>
                <a:cs typeface="Helvetica"/>
              </a:rPr>
              <a:t>dam</a:t>
            </a:r>
            <a:r>
              <a:rPr lang="en-US" sz="1600" b="1" baseline="30000" dirty="0" smtClean="0">
                <a:latin typeface="Helvetica"/>
                <a:cs typeface="Helvetica"/>
              </a:rPr>
              <a:t>-</a:t>
            </a:r>
            <a:r>
              <a:rPr lang="en-US" sz="1600" b="1" dirty="0" smtClean="0">
                <a:latin typeface="Helvetica"/>
                <a:cs typeface="Helvetica"/>
              </a:rPr>
              <a:t>, </a:t>
            </a:r>
            <a:r>
              <a:rPr lang="en-US" sz="1600" b="1" dirty="0" err="1" smtClean="0">
                <a:latin typeface="Helvetica"/>
                <a:cs typeface="Helvetica"/>
              </a:rPr>
              <a:t>dcm</a:t>
            </a:r>
            <a:r>
              <a:rPr lang="en-US" sz="1600" b="1" baseline="30000" dirty="0" smtClean="0">
                <a:latin typeface="Helvetica"/>
                <a:cs typeface="Helvetica"/>
              </a:rPr>
              <a:t>-</a:t>
            </a:r>
            <a:r>
              <a:rPr lang="en-US" sz="1600" b="1" dirty="0" smtClean="0">
                <a:latin typeface="Helvetica"/>
                <a:cs typeface="Helvetica"/>
              </a:rPr>
              <a:t> </a:t>
            </a:r>
            <a:r>
              <a:rPr lang="en-US" sz="1600" dirty="0" smtClean="0">
                <a:latin typeface="Helvetica"/>
                <a:cs typeface="Helvetica"/>
              </a:rPr>
              <a:t>= </a:t>
            </a:r>
            <a:r>
              <a:rPr lang="en-US" sz="1600" dirty="0" err="1" smtClean="0">
                <a:latin typeface="Helvetica"/>
                <a:cs typeface="Helvetica"/>
              </a:rPr>
              <a:t>celice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nimajo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teh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metilacijskih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mehanizmov</a:t>
            </a:r>
            <a:endParaRPr lang="en-US" sz="1600" dirty="0" smtClean="0">
              <a:latin typeface="Helvetica"/>
              <a:cs typeface="Helvetica"/>
            </a:endParaRPr>
          </a:p>
          <a:p>
            <a:pPr>
              <a:lnSpc>
                <a:spcPts val="300"/>
              </a:lnSpc>
            </a:pPr>
            <a:endParaRPr lang="en-US" sz="1600" dirty="0" smtClean="0">
              <a:latin typeface="Helvetica"/>
              <a:cs typeface="Helvetica"/>
            </a:endParaRPr>
          </a:p>
          <a:p>
            <a:r>
              <a:rPr lang="en-US" sz="1600" b="1" dirty="0" smtClean="0">
                <a:latin typeface="Helvetica"/>
                <a:cs typeface="Helvetica"/>
              </a:rPr>
              <a:t>DE3</a:t>
            </a:r>
            <a:r>
              <a:rPr lang="en-US" sz="1600" dirty="0" smtClean="0">
                <a:latin typeface="Helvetica"/>
                <a:cs typeface="Helvetica"/>
              </a:rPr>
              <a:t> = </a:t>
            </a:r>
            <a:r>
              <a:rPr lang="en-US" sz="1600" i="1" dirty="0" smtClean="0">
                <a:latin typeface="Helvetica"/>
                <a:cs typeface="Helvetica"/>
              </a:rPr>
              <a:t>E. coli </a:t>
            </a:r>
            <a:r>
              <a:rPr lang="en-US" sz="1600" dirty="0" err="1" smtClean="0">
                <a:latin typeface="Helvetica"/>
                <a:cs typeface="Helvetica"/>
              </a:rPr>
              <a:t>celice</a:t>
            </a:r>
            <a:r>
              <a:rPr lang="en-US" sz="1600" dirty="0" smtClean="0">
                <a:latin typeface="Helvetica"/>
                <a:cs typeface="Helvetica"/>
              </a:rPr>
              <a:t>, </a:t>
            </a:r>
            <a:r>
              <a:rPr lang="en-US" sz="1600" dirty="0" err="1" smtClean="0">
                <a:latin typeface="Helvetica"/>
                <a:cs typeface="Helvetica"/>
              </a:rPr>
              <a:t>ki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izra</a:t>
            </a:r>
            <a:r>
              <a:rPr lang="en-US" sz="1600" dirty="0" err="1">
                <a:latin typeface="Helvetica"/>
                <a:cs typeface="Helvetica"/>
              </a:rPr>
              <a:t>ž</a:t>
            </a:r>
            <a:r>
              <a:rPr lang="en-US" sz="1600" dirty="0" err="1" smtClean="0">
                <a:latin typeface="Helvetica"/>
                <a:cs typeface="Helvetica"/>
              </a:rPr>
              <a:t>ajo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fagno</a:t>
            </a:r>
            <a:r>
              <a:rPr lang="en-US" sz="1600" dirty="0" smtClean="0">
                <a:latin typeface="Helvetica"/>
                <a:cs typeface="Helvetica"/>
              </a:rPr>
              <a:t> RNA </a:t>
            </a:r>
            <a:r>
              <a:rPr lang="en-US" sz="1600" dirty="0" err="1" smtClean="0">
                <a:latin typeface="Helvetica"/>
                <a:cs typeface="Helvetica"/>
              </a:rPr>
              <a:t>polimerazo</a:t>
            </a:r>
            <a:r>
              <a:rPr lang="en-US" sz="1600" dirty="0" smtClean="0">
                <a:latin typeface="Helvetica"/>
                <a:cs typeface="Helvetica"/>
              </a:rPr>
              <a:t> T7 </a:t>
            </a:r>
            <a:r>
              <a:rPr lang="en-US" sz="1600" dirty="0" err="1" smtClean="0">
                <a:latin typeface="Helvetica"/>
                <a:cs typeface="Helvetica"/>
              </a:rPr>
              <a:t>na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kromosomu</a:t>
            </a:r>
            <a:r>
              <a:rPr lang="en-US" sz="1600" dirty="0" smtClean="0">
                <a:latin typeface="Helvetica"/>
                <a:cs typeface="Helvetica"/>
              </a:rPr>
              <a:t>. </a:t>
            </a:r>
            <a:r>
              <a:rPr lang="en-US" sz="1600" dirty="0" err="1" smtClean="0">
                <a:latin typeface="Helvetica"/>
                <a:cs typeface="Helvetica"/>
              </a:rPr>
              <a:t>Uporaba</a:t>
            </a:r>
            <a:r>
              <a:rPr lang="en-US" sz="1600" dirty="0" smtClean="0">
                <a:latin typeface="Helvetica"/>
                <a:cs typeface="Helvetica"/>
              </a:rPr>
              <a:t>: </a:t>
            </a:r>
            <a:r>
              <a:rPr lang="en-US" sz="1600" dirty="0" err="1" smtClean="0">
                <a:latin typeface="Helvetica"/>
                <a:cs typeface="Helvetica"/>
              </a:rPr>
              <a:t>za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ekspresijo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genov</a:t>
            </a:r>
            <a:r>
              <a:rPr lang="en-US" sz="1600" dirty="0" smtClean="0">
                <a:latin typeface="Helvetica"/>
                <a:cs typeface="Helvetica"/>
              </a:rPr>
              <a:t>, </a:t>
            </a:r>
            <a:r>
              <a:rPr lang="en-US" sz="1600" dirty="0" err="1" smtClean="0">
                <a:latin typeface="Helvetica"/>
                <a:cs typeface="Helvetica"/>
              </a:rPr>
              <a:t>ki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imajo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promotor</a:t>
            </a:r>
            <a:r>
              <a:rPr lang="en-US" sz="1600" dirty="0" smtClean="0">
                <a:latin typeface="Helvetica"/>
                <a:cs typeface="Helvetica"/>
              </a:rPr>
              <a:t> T7 (</a:t>
            </a:r>
            <a:r>
              <a:rPr lang="en-US" sz="1600" dirty="0" err="1" smtClean="0">
                <a:latin typeface="Helvetica"/>
                <a:cs typeface="Helvetica"/>
              </a:rPr>
              <a:t>npr</a:t>
            </a:r>
            <a:r>
              <a:rPr lang="en-US" sz="1600" dirty="0" smtClean="0">
                <a:latin typeface="Helvetica"/>
                <a:cs typeface="Helvetica"/>
              </a:rPr>
              <a:t>. </a:t>
            </a:r>
            <a:r>
              <a:rPr lang="en-US" sz="1600" dirty="0" err="1" smtClean="0">
                <a:latin typeface="Helvetica"/>
                <a:cs typeface="Helvetica"/>
              </a:rPr>
              <a:t>na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vektorjih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pET</a:t>
            </a:r>
            <a:r>
              <a:rPr lang="en-US" sz="1600" dirty="0" smtClean="0">
                <a:latin typeface="Helvetica"/>
                <a:cs typeface="Helvetica"/>
              </a:rPr>
              <a:t>).</a:t>
            </a:r>
          </a:p>
          <a:p>
            <a:pPr>
              <a:lnSpc>
                <a:spcPts val="300"/>
              </a:lnSpc>
            </a:pPr>
            <a:endParaRPr lang="en-US" sz="1600" b="1" dirty="0">
              <a:latin typeface="Helvetica"/>
              <a:cs typeface="Helvetica"/>
            </a:endParaRPr>
          </a:p>
          <a:p>
            <a:r>
              <a:rPr lang="en-US" sz="1600" b="1" dirty="0" err="1" smtClean="0">
                <a:latin typeface="Helvetica"/>
                <a:cs typeface="Helvetica"/>
              </a:rPr>
              <a:t>lacI</a:t>
            </a:r>
            <a:r>
              <a:rPr lang="en-US" sz="1600" b="1" baseline="30000" dirty="0" err="1" smtClean="0">
                <a:latin typeface="Helvetica"/>
                <a:cs typeface="Helvetica"/>
              </a:rPr>
              <a:t>Q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>
                <a:latin typeface="Helvetica"/>
                <a:cs typeface="Helvetica"/>
              </a:rPr>
              <a:t>= </a:t>
            </a:r>
            <a:r>
              <a:rPr lang="en-US" sz="1600" dirty="0" err="1" smtClean="0">
                <a:latin typeface="Helvetica"/>
                <a:cs typeface="Helvetica"/>
              </a:rPr>
              <a:t>izra</a:t>
            </a:r>
            <a:r>
              <a:rPr lang="en-US" sz="1600" dirty="0" err="1">
                <a:latin typeface="Helvetica"/>
                <a:cs typeface="Helvetica"/>
              </a:rPr>
              <a:t>ž</a:t>
            </a:r>
            <a:r>
              <a:rPr lang="en-US" sz="1600" dirty="0" err="1" smtClean="0">
                <a:latin typeface="Helvetica"/>
                <a:cs typeface="Helvetica"/>
              </a:rPr>
              <a:t>anje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represorskega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proteina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za</a:t>
            </a:r>
            <a:r>
              <a:rPr lang="en-US" sz="1600" dirty="0">
                <a:latin typeface="Helvetica"/>
                <a:cs typeface="Helvetica"/>
              </a:rPr>
              <a:t> </a:t>
            </a:r>
            <a:r>
              <a:rPr lang="en-US" sz="1600" dirty="0" smtClean="0">
                <a:latin typeface="Helvetica"/>
                <a:cs typeface="Helvetica"/>
              </a:rPr>
              <a:t>operon </a:t>
            </a:r>
            <a:r>
              <a:rPr lang="en-US" sz="1600" i="1" dirty="0" smtClean="0">
                <a:latin typeface="Helvetica"/>
                <a:cs typeface="Helvetica"/>
              </a:rPr>
              <a:t>lac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</a:p>
          <a:p>
            <a:pPr>
              <a:lnSpc>
                <a:spcPts val="300"/>
              </a:lnSpc>
            </a:pPr>
            <a:endParaRPr lang="en-US" sz="1600" b="1" dirty="0" smtClean="0">
              <a:latin typeface="Helvetica"/>
              <a:cs typeface="Helvetica"/>
            </a:endParaRPr>
          </a:p>
          <a:p>
            <a:r>
              <a:rPr lang="en-US" sz="1600" b="1" dirty="0" err="1" smtClean="0">
                <a:latin typeface="Helvetica"/>
                <a:cs typeface="Helvetica"/>
              </a:rPr>
              <a:t>Δlon</a:t>
            </a:r>
            <a:r>
              <a:rPr lang="en-US" sz="1600" b="1" dirty="0" smtClean="0">
                <a:latin typeface="Helvetica"/>
                <a:cs typeface="Helvetica"/>
              </a:rPr>
              <a:t> </a:t>
            </a:r>
            <a:r>
              <a:rPr lang="en-US" sz="1600" dirty="0" smtClean="0">
                <a:latin typeface="Helvetica"/>
                <a:cs typeface="Helvetica"/>
              </a:rPr>
              <a:t>= </a:t>
            </a:r>
            <a:r>
              <a:rPr lang="en-US" sz="1600" dirty="0" err="1" smtClean="0">
                <a:latin typeface="Helvetica"/>
                <a:cs typeface="Helvetica"/>
              </a:rPr>
              <a:t>proteaza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lon</a:t>
            </a:r>
            <a:r>
              <a:rPr lang="en-US" sz="1600" dirty="0" smtClean="0">
                <a:latin typeface="Helvetica"/>
                <a:cs typeface="Helvetica"/>
              </a:rPr>
              <a:t> je </a:t>
            </a:r>
            <a:r>
              <a:rPr lang="en-US" sz="1600" dirty="0" err="1" smtClean="0">
                <a:latin typeface="Helvetica"/>
                <a:cs typeface="Helvetica"/>
              </a:rPr>
              <a:t>izbrisana</a:t>
            </a:r>
            <a:r>
              <a:rPr lang="en-US" sz="1600" dirty="0" smtClean="0">
                <a:latin typeface="Helvetica"/>
                <a:cs typeface="Helvetica"/>
              </a:rPr>
              <a:t> (</a:t>
            </a:r>
            <a:r>
              <a:rPr lang="en-US" sz="1600" dirty="0" err="1" smtClean="0">
                <a:latin typeface="Helvetica"/>
                <a:cs typeface="Helvetica"/>
              </a:rPr>
              <a:t>uporaba</a:t>
            </a:r>
            <a:r>
              <a:rPr lang="en-US" sz="1600" dirty="0" smtClean="0">
                <a:latin typeface="Helvetica"/>
                <a:cs typeface="Helvetica"/>
              </a:rPr>
              <a:t>: </a:t>
            </a:r>
            <a:r>
              <a:rPr lang="en-US" sz="1600" dirty="0" err="1" smtClean="0">
                <a:latin typeface="Helvetica"/>
                <a:cs typeface="Helvetica"/>
              </a:rPr>
              <a:t>za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bolj</a:t>
            </a:r>
            <a:r>
              <a:rPr lang="en-US" sz="1600" dirty="0" err="1">
                <a:latin typeface="Helvetica"/>
                <a:cs typeface="Helvetica"/>
              </a:rPr>
              <a:t>š</a:t>
            </a:r>
            <a:r>
              <a:rPr lang="en-US" sz="1600" dirty="0" err="1" smtClean="0">
                <a:latin typeface="Helvetica"/>
                <a:cs typeface="Helvetica"/>
              </a:rPr>
              <a:t>o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stabilnost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proteinov</a:t>
            </a:r>
            <a:r>
              <a:rPr lang="en-US" sz="1600" dirty="0" smtClean="0">
                <a:latin typeface="Helvetica"/>
                <a:cs typeface="Helvetica"/>
              </a:rPr>
              <a:t>, </a:t>
            </a:r>
            <a:r>
              <a:rPr lang="en-US" sz="1600" dirty="0" err="1" smtClean="0">
                <a:latin typeface="Helvetica"/>
                <a:cs typeface="Helvetica"/>
              </a:rPr>
              <a:t>ki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jih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izra</a:t>
            </a:r>
            <a:r>
              <a:rPr lang="en-US" sz="1600" dirty="0" err="1">
                <a:latin typeface="Helvetica"/>
                <a:cs typeface="Helvetica"/>
              </a:rPr>
              <a:t>ž</a:t>
            </a:r>
            <a:r>
              <a:rPr lang="en-US" sz="1600" dirty="0" err="1" smtClean="0">
                <a:latin typeface="Helvetica"/>
                <a:cs typeface="Helvetica"/>
              </a:rPr>
              <a:t>amo</a:t>
            </a:r>
            <a:r>
              <a:rPr lang="en-US" sz="1600" dirty="0" smtClean="0">
                <a:latin typeface="Helvetica"/>
                <a:cs typeface="Helvetica"/>
              </a:rPr>
              <a:t>)</a:t>
            </a:r>
            <a:endParaRPr lang="en-US" sz="1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004800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907046" y="4930009"/>
            <a:ext cx="233271" cy="285120"/>
          </a:xfrm>
          <a:prstGeom prst="rect">
            <a:avLst/>
          </a:prstGeom>
          <a:solidFill>
            <a:srgbClr val="FFB81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pET-28a-c(+)  TB074 10:98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7" t="23923" b="31319"/>
          <a:stretch/>
        </p:blipFill>
        <p:spPr>
          <a:xfrm>
            <a:off x="4817827" y="99309"/>
            <a:ext cx="4326173" cy="36698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9317" y="99309"/>
            <a:ext cx="8646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 smtClean="0">
                <a:latin typeface="Helvetica"/>
                <a:cs typeface="Helvetica"/>
              </a:rPr>
              <a:t>ESKPRESIJSKI VEKTORJI </a:t>
            </a:r>
            <a:r>
              <a:rPr lang="en-US" altLang="en-US" sz="2800" b="1" dirty="0" err="1" smtClean="0">
                <a:latin typeface="Helvetica"/>
                <a:cs typeface="Helvetica"/>
              </a:rPr>
              <a:t>pET</a:t>
            </a:r>
            <a:r>
              <a:rPr lang="en-US" altLang="en-US" sz="2800" b="1" dirty="0" smtClean="0">
                <a:latin typeface="Helvetica"/>
                <a:cs typeface="Helvetica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94308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b="1" dirty="0">
                <a:latin typeface="Helvetica"/>
                <a:cs typeface="Helvetica"/>
              </a:rPr>
              <a:t>DE3</a:t>
            </a:r>
            <a:r>
              <a:rPr lang="en-US" sz="1600" dirty="0">
                <a:latin typeface="Helvetica"/>
                <a:cs typeface="Helvetica"/>
              </a:rPr>
              <a:t> = </a:t>
            </a:r>
            <a:r>
              <a:rPr lang="en-US" sz="1600" i="1" dirty="0">
                <a:latin typeface="Helvetica"/>
                <a:cs typeface="Helvetica"/>
              </a:rPr>
              <a:t>E. coli </a:t>
            </a:r>
            <a:r>
              <a:rPr lang="en-US" sz="1600" dirty="0" err="1">
                <a:latin typeface="Helvetica"/>
                <a:cs typeface="Helvetica"/>
              </a:rPr>
              <a:t>celice</a:t>
            </a:r>
            <a:r>
              <a:rPr lang="en-US" sz="1600" dirty="0">
                <a:latin typeface="Helvetica"/>
                <a:cs typeface="Helvetica"/>
              </a:rPr>
              <a:t>, </a:t>
            </a:r>
            <a:r>
              <a:rPr lang="en-US" sz="1600" dirty="0" err="1">
                <a:latin typeface="Helvetica"/>
                <a:cs typeface="Helvetica"/>
              </a:rPr>
              <a:t>ki</a:t>
            </a:r>
            <a:r>
              <a:rPr lang="en-US" sz="1600" dirty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izražajo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>
                <a:latin typeface="Helvetica"/>
                <a:cs typeface="Helvetica"/>
              </a:rPr>
              <a:t>fagno</a:t>
            </a:r>
            <a:r>
              <a:rPr lang="en-US" sz="1600" dirty="0">
                <a:latin typeface="Helvetica"/>
                <a:cs typeface="Helvetica"/>
              </a:rPr>
              <a:t> RNA </a:t>
            </a:r>
            <a:r>
              <a:rPr lang="en-US" sz="1600" dirty="0" err="1">
                <a:latin typeface="Helvetica"/>
                <a:cs typeface="Helvetica"/>
              </a:rPr>
              <a:t>polimerazo</a:t>
            </a:r>
            <a:r>
              <a:rPr lang="en-US" sz="1600" dirty="0">
                <a:latin typeface="Helvetica"/>
                <a:cs typeface="Helvetica"/>
              </a:rPr>
              <a:t> T7 </a:t>
            </a:r>
            <a:r>
              <a:rPr lang="en-US" sz="1600" dirty="0" err="1">
                <a:latin typeface="Helvetica"/>
                <a:cs typeface="Helvetica"/>
              </a:rPr>
              <a:t>na</a:t>
            </a:r>
            <a:r>
              <a:rPr lang="en-US" sz="1600" dirty="0">
                <a:latin typeface="Helvetica"/>
                <a:cs typeface="Helvetica"/>
              </a:rPr>
              <a:t> </a:t>
            </a:r>
            <a:r>
              <a:rPr lang="en-US" sz="1600" dirty="0" err="1">
                <a:latin typeface="Helvetica"/>
                <a:cs typeface="Helvetica"/>
              </a:rPr>
              <a:t>kromosomu</a:t>
            </a:r>
            <a:r>
              <a:rPr lang="en-US" sz="1600" dirty="0">
                <a:latin typeface="Helvetica"/>
                <a:cs typeface="Helvetica"/>
              </a:rPr>
              <a:t>. </a:t>
            </a:r>
            <a:endParaRPr lang="en-US" sz="1600" dirty="0" smtClean="0">
              <a:latin typeface="Helvetica"/>
              <a:cs typeface="Helvetica"/>
            </a:endParaRPr>
          </a:p>
          <a:p>
            <a:r>
              <a:rPr lang="en-US" sz="1600" dirty="0" smtClean="0">
                <a:latin typeface="Helvetica"/>
                <a:cs typeface="Helvetica"/>
              </a:rPr>
              <a:t>     </a:t>
            </a:r>
            <a:r>
              <a:rPr lang="en-US" sz="1600" dirty="0" err="1" smtClean="0">
                <a:latin typeface="Helvetica"/>
                <a:cs typeface="Helvetica"/>
              </a:rPr>
              <a:t>Uporaba</a:t>
            </a:r>
            <a:r>
              <a:rPr lang="en-US" sz="1600" dirty="0">
                <a:latin typeface="Helvetica"/>
                <a:cs typeface="Helvetica"/>
              </a:rPr>
              <a:t>: </a:t>
            </a:r>
            <a:r>
              <a:rPr lang="en-US" sz="1600" dirty="0" err="1">
                <a:latin typeface="Helvetica"/>
                <a:cs typeface="Helvetica"/>
              </a:rPr>
              <a:t>za</a:t>
            </a:r>
            <a:r>
              <a:rPr lang="en-US" sz="1600" dirty="0">
                <a:latin typeface="Helvetica"/>
                <a:cs typeface="Helvetica"/>
              </a:rPr>
              <a:t> </a:t>
            </a:r>
            <a:r>
              <a:rPr lang="en-US" sz="1600" dirty="0" err="1">
                <a:latin typeface="Helvetica"/>
                <a:cs typeface="Helvetica"/>
              </a:rPr>
              <a:t>ekspresijo</a:t>
            </a:r>
            <a:r>
              <a:rPr lang="en-US" sz="1600" dirty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genov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na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vektorju</a:t>
            </a:r>
            <a:r>
              <a:rPr lang="en-US" sz="1600" dirty="0" smtClean="0">
                <a:latin typeface="Helvetica"/>
                <a:cs typeface="Helvetica"/>
              </a:rPr>
              <a:t>, </a:t>
            </a:r>
            <a:r>
              <a:rPr lang="en-US" sz="1600" dirty="0" err="1" smtClean="0">
                <a:latin typeface="Helvetica"/>
                <a:cs typeface="Helvetica"/>
              </a:rPr>
              <a:t>ki</a:t>
            </a:r>
            <a:endParaRPr lang="en-US" sz="1600" dirty="0" smtClean="0">
              <a:latin typeface="Helvetica"/>
              <a:cs typeface="Helvetica"/>
            </a:endParaRPr>
          </a:p>
          <a:p>
            <a:r>
              <a:rPr lang="en-US" sz="1600" dirty="0" smtClean="0">
                <a:latin typeface="Helvetica"/>
                <a:cs typeface="Helvetica"/>
              </a:rPr>
              <a:t>     se </a:t>
            </a:r>
            <a:r>
              <a:rPr lang="en-US" sz="1600" dirty="0" err="1" smtClean="0">
                <a:latin typeface="Helvetica"/>
                <a:cs typeface="Helvetica"/>
              </a:rPr>
              <a:t>izražajo</a:t>
            </a:r>
            <a:r>
              <a:rPr lang="en-US" sz="1600" dirty="0" smtClean="0">
                <a:latin typeface="Helvetica"/>
                <a:cs typeface="Helvetica"/>
              </a:rPr>
              <a:t> s </a:t>
            </a:r>
            <a:r>
              <a:rPr lang="en-US" sz="1600" dirty="0" err="1" smtClean="0">
                <a:latin typeface="Helvetica"/>
                <a:cs typeface="Helvetica"/>
              </a:rPr>
              <a:t>promotorja</a:t>
            </a:r>
            <a:r>
              <a:rPr lang="en-US" sz="1600" dirty="0" smtClean="0">
                <a:latin typeface="Helvetica"/>
                <a:cs typeface="Helvetica"/>
              </a:rPr>
              <a:t> T7</a:t>
            </a:r>
          </a:p>
          <a:p>
            <a:endParaRPr lang="en-US" sz="1600" dirty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err="1" smtClean="0">
                <a:latin typeface="Helvetica"/>
                <a:cs typeface="Helvetica"/>
              </a:rPr>
              <a:t>Velikost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kon</a:t>
            </a:r>
            <a:r>
              <a:rPr lang="en-US" sz="1600" dirty="0" err="1">
                <a:latin typeface="Helvetica"/>
                <a:cs typeface="Helvetica"/>
              </a:rPr>
              <a:t>č</a:t>
            </a:r>
            <a:r>
              <a:rPr lang="en-US" sz="1600" dirty="0" err="1" smtClean="0">
                <a:latin typeface="Helvetica"/>
                <a:cs typeface="Helvetica"/>
              </a:rPr>
              <a:t>nega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proteina</a:t>
            </a:r>
            <a:r>
              <a:rPr lang="en-US" sz="1600" dirty="0" smtClean="0">
                <a:latin typeface="Helvetica"/>
                <a:cs typeface="Helvetica"/>
              </a:rPr>
              <a:t> – </a:t>
            </a:r>
            <a:r>
              <a:rPr lang="en-US" sz="1600" dirty="0" err="1" smtClean="0">
                <a:latin typeface="Helvetica"/>
                <a:cs typeface="Helvetica"/>
              </a:rPr>
              <a:t>upo</a:t>
            </a:r>
            <a:r>
              <a:rPr lang="en-US" sz="1600" dirty="0" err="1">
                <a:latin typeface="Helvetica"/>
                <a:cs typeface="Helvetica"/>
              </a:rPr>
              <a:t>š</a:t>
            </a:r>
            <a:r>
              <a:rPr lang="en-US" sz="1600" dirty="0" err="1" smtClean="0">
                <a:latin typeface="Helvetica"/>
                <a:cs typeface="Helvetica"/>
              </a:rPr>
              <a:t>tevati</a:t>
            </a:r>
            <a:r>
              <a:rPr lang="en-US" sz="1600" dirty="0" smtClean="0">
                <a:latin typeface="Helvetica"/>
                <a:cs typeface="Helvetica"/>
              </a:rPr>
              <a:t> je </a:t>
            </a:r>
            <a:r>
              <a:rPr lang="en-US" sz="1600" dirty="0" err="1" smtClean="0">
                <a:latin typeface="Helvetica"/>
                <a:cs typeface="Helvetica"/>
              </a:rPr>
              <a:t>treba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velikosti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oznak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1318" y="4328640"/>
            <a:ext cx="233271" cy="28512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8638" t="5651" r="10188" b="46922"/>
          <a:stretch/>
        </p:blipFill>
        <p:spPr>
          <a:xfrm>
            <a:off x="94457" y="3436084"/>
            <a:ext cx="8780886" cy="18335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8638" t="71196" r="10188" b="5300"/>
          <a:stretch/>
        </p:blipFill>
        <p:spPr>
          <a:xfrm>
            <a:off x="83545" y="5294421"/>
            <a:ext cx="8780886" cy="90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465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9317" y="-24178"/>
            <a:ext cx="8646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 smtClean="0">
                <a:latin typeface="Helvetica"/>
                <a:cs typeface="Helvetica"/>
              </a:rPr>
              <a:t>ESKPRESIJSKI VEKTORJI </a:t>
            </a:r>
            <a:r>
              <a:rPr lang="en-US" altLang="en-US" sz="2800" b="1" dirty="0" err="1" smtClean="0">
                <a:latin typeface="Helvetica"/>
                <a:cs typeface="Helvetica"/>
              </a:rPr>
              <a:t>pET</a:t>
            </a:r>
            <a:r>
              <a:rPr lang="en-US" altLang="en-US" sz="2800" b="1" dirty="0" smtClean="0">
                <a:latin typeface="Helvetica"/>
                <a:cs typeface="Helvetica"/>
              </a:rPr>
              <a:t>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157" y="2783470"/>
            <a:ext cx="8339164" cy="38831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9871" y="74695"/>
            <a:ext cx="2752072" cy="29173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639" y="489506"/>
            <a:ext cx="62622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      </a:t>
            </a:r>
            <a:r>
              <a:rPr lang="en-US" b="1" dirty="0" err="1" smtClean="0">
                <a:solidFill>
                  <a:srgbClr val="000000"/>
                </a:solidFill>
                <a:latin typeface="Helvetica"/>
                <a:cs typeface="Helvetica"/>
              </a:rPr>
              <a:t>Uporaba</a:t>
            </a:r>
            <a:r>
              <a:rPr lang="en-US" b="1" dirty="0" smtClean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Helvetica"/>
                <a:cs typeface="Helvetica"/>
              </a:rPr>
              <a:t>proteinskih</a:t>
            </a:r>
            <a:r>
              <a:rPr lang="en-US" b="1" dirty="0" smtClean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Helvetica"/>
                <a:cs typeface="Helvetica"/>
              </a:rPr>
              <a:t>oznak</a:t>
            </a:r>
            <a:r>
              <a:rPr lang="en-US" b="1" dirty="0" smtClean="0">
                <a:solidFill>
                  <a:srgbClr val="000000"/>
                </a:solidFill>
                <a:latin typeface="Helvetica"/>
                <a:cs typeface="Helvetica"/>
              </a:rPr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>
                <a:latin typeface="Helvetica"/>
                <a:cs typeface="Helvetica"/>
              </a:rPr>
              <a:t>Z</a:t>
            </a:r>
            <a:r>
              <a:rPr lang="en-US" dirty="0" err="1" smtClean="0">
                <a:latin typeface="Helvetica"/>
                <a:cs typeface="Helvetica"/>
              </a:rPr>
              <a:t>a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afinitetno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izolacijo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proteinov</a:t>
            </a:r>
            <a:r>
              <a:rPr lang="en-US" dirty="0" smtClean="0">
                <a:latin typeface="Helvetica"/>
                <a:cs typeface="Helvetica"/>
              </a:rPr>
              <a:t> (His, GST, </a:t>
            </a:r>
            <a:r>
              <a:rPr lang="en-US" dirty="0" err="1" smtClean="0">
                <a:latin typeface="Helvetica"/>
                <a:cs typeface="Helvetica"/>
              </a:rPr>
              <a:t>idr</a:t>
            </a:r>
            <a:r>
              <a:rPr lang="en-US" dirty="0" smtClean="0">
                <a:latin typeface="Helvetica"/>
                <a:cs typeface="Helvetica"/>
              </a:rPr>
              <a:t>.)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>
                <a:latin typeface="Helvetica"/>
                <a:cs typeface="Helvetica"/>
              </a:rPr>
              <a:t>Z</a:t>
            </a:r>
            <a:r>
              <a:rPr lang="en-US" dirty="0" err="1" smtClean="0">
                <a:latin typeface="Helvetica"/>
                <a:cs typeface="Helvetica"/>
              </a:rPr>
              <a:t>a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detekcijo</a:t>
            </a:r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smtClean="0">
                <a:latin typeface="Helvetica"/>
                <a:cs typeface="Helvetica"/>
              </a:rPr>
              <a:t>(</a:t>
            </a:r>
            <a:r>
              <a:rPr lang="en-US" dirty="0" err="1" smtClean="0">
                <a:latin typeface="Helvetica"/>
                <a:cs typeface="Helvetica"/>
              </a:rPr>
              <a:t>npr</a:t>
            </a:r>
            <a:r>
              <a:rPr lang="en-US" dirty="0" smtClean="0">
                <a:latin typeface="Helvetica"/>
                <a:cs typeface="Helvetica"/>
              </a:rPr>
              <a:t>. </a:t>
            </a:r>
            <a:r>
              <a:rPr lang="en-US" dirty="0" err="1" smtClean="0">
                <a:latin typeface="Helvetica"/>
                <a:cs typeface="Helvetica"/>
              </a:rPr>
              <a:t>za</a:t>
            </a:r>
            <a:r>
              <a:rPr lang="en-US" dirty="0" smtClean="0">
                <a:latin typeface="Helvetica"/>
                <a:cs typeface="Helvetica"/>
              </a:rPr>
              <a:t> W. blot, </a:t>
            </a:r>
            <a:r>
              <a:rPr lang="en-US" dirty="0" err="1" smtClean="0">
                <a:latin typeface="Helvetica"/>
                <a:cs typeface="Helvetica"/>
              </a:rPr>
              <a:t>za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imunofluorescenco</a:t>
            </a:r>
            <a:r>
              <a:rPr lang="en-US" dirty="0" smtClean="0">
                <a:latin typeface="Helvetica"/>
                <a:cs typeface="Helvetica"/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>
                <a:latin typeface="Helvetica"/>
                <a:cs typeface="Helvetica"/>
              </a:rPr>
              <a:t>Za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>
                <a:latin typeface="Helvetica"/>
                <a:cs typeface="Helvetica"/>
              </a:rPr>
              <a:t>boljšo</a:t>
            </a:r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topnost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proteinov</a:t>
            </a:r>
            <a:r>
              <a:rPr lang="en-US" dirty="0" smtClean="0">
                <a:latin typeface="Helvetica"/>
                <a:cs typeface="Helvetica"/>
              </a:rPr>
              <a:t> (</a:t>
            </a:r>
            <a:r>
              <a:rPr lang="en-US" dirty="0" err="1" smtClean="0">
                <a:latin typeface="Helvetica"/>
                <a:cs typeface="Helvetica"/>
              </a:rPr>
              <a:t>oznake</a:t>
            </a:r>
            <a:r>
              <a:rPr lang="en-US" dirty="0" smtClean="0">
                <a:latin typeface="Helvetica"/>
                <a:cs typeface="Helvetica"/>
              </a:rPr>
              <a:t>, </a:t>
            </a:r>
            <a:r>
              <a:rPr lang="en-US" dirty="0" err="1" smtClean="0">
                <a:latin typeface="Helvetica"/>
                <a:cs typeface="Helvetica"/>
              </a:rPr>
              <a:t>ki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imajo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veliko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nabitih</a:t>
            </a:r>
            <a:r>
              <a:rPr lang="en-US" dirty="0" smtClean="0">
                <a:latin typeface="Helvetica"/>
                <a:cs typeface="Helvetica"/>
              </a:rPr>
              <a:t> in </a:t>
            </a:r>
            <a:r>
              <a:rPr lang="en-US" dirty="0" err="1" smtClean="0">
                <a:latin typeface="Helvetica"/>
                <a:cs typeface="Helvetica"/>
              </a:rPr>
              <a:t>polarnih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a.k</a:t>
            </a:r>
            <a:r>
              <a:rPr lang="en-US" dirty="0" smtClean="0">
                <a:latin typeface="Helvetica"/>
                <a:cs typeface="Helvetica"/>
              </a:rPr>
              <a:t>. </a:t>
            </a:r>
            <a:r>
              <a:rPr lang="en-US" dirty="0" err="1" smtClean="0">
                <a:latin typeface="Helvetica"/>
                <a:cs typeface="Helvetica"/>
              </a:rPr>
              <a:t>ostankov</a:t>
            </a:r>
            <a:r>
              <a:rPr lang="en-US" dirty="0" smtClean="0">
                <a:latin typeface="Helvetica"/>
                <a:cs typeface="Helvetica"/>
              </a:rPr>
              <a:t>, </a:t>
            </a:r>
            <a:r>
              <a:rPr lang="en-US" dirty="0" err="1" smtClean="0">
                <a:latin typeface="Helvetica"/>
                <a:cs typeface="Helvetica"/>
              </a:rPr>
              <a:t>npr</a:t>
            </a:r>
            <a:r>
              <a:rPr lang="en-US" dirty="0" smtClean="0">
                <a:latin typeface="Helvetica"/>
                <a:cs typeface="Helvetica"/>
              </a:rPr>
              <a:t>. </a:t>
            </a:r>
            <a:r>
              <a:rPr lang="en-US" dirty="0" err="1" smtClean="0">
                <a:latin typeface="Helvetica"/>
                <a:cs typeface="Helvetica"/>
              </a:rPr>
              <a:t>Trx</a:t>
            </a:r>
            <a:r>
              <a:rPr lang="en-US" dirty="0" smtClean="0">
                <a:latin typeface="Helvetica"/>
                <a:cs typeface="Helvetica"/>
              </a:rPr>
              <a:t>, S); </a:t>
            </a:r>
            <a:r>
              <a:rPr lang="en-US" dirty="0" err="1" smtClean="0">
                <a:latin typeface="Helvetica"/>
                <a:cs typeface="Helvetica"/>
              </a:rPr>
              <a:t>rekombinantni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proteini</a:t>
            </a:r>
            <a:r>
              <a:rPr lang="en-US" dirty="0" smtClean="0">
                <a:latin typeface="Helvetica"/>
                <a:cs typeface="Helvetica"/>
              </a:rPr>
              <a:t> s </a:t>
            </a:r>
            <a:r>
              <a:rPr lang="en-US" dirty="0" err="1" smtClean="0">
                <a:latin typeface="Helvetica"/>
                <a:cs typeface="Helvetica"/>
              </a:rPr>
              <a:t>Trx</a:t>
            </a:r>
            <a:r>
              <a:rPr lang="en-US" dirty="0" smtClean="0">
                <a:latin typeface="Helvetica"/>
                <a:cs typeface="Helvetica"/>
              </a:rPr>
              <a:t> se </a:t>
            </a:r>
            <a:r>
              <a:rPr lang="en-US" dirty="0" err="1" smtClean="0">
                <a:latin typeface="Helvetica"/>
                <a:cs typeface="Helvetica"/>
              </a:rPr>
              <a:t>manj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nalagajo</a:t>
            </a:r>
            <a:r>
              <a:rPr lang="en-US" dirty="0" smtClean="0">
                <a:latin typeface="Helvetica"/>
                <a:cs typeface="Helvetica"/>
              </a:rPr>
              <a:t> v </a:t>
            </a:r>
            <a:r>
              <a:rPr lang="en-US" dirty="0" err="1" smtClean="0">
                <a:latin typeface="Helvetica"/>
                <a:cs typeface="Helvetica"/>
              </a:rPr>
              <a:t>inkluzijskih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telescih</a:t>
            </a:r>
            <a:r>
              <a:rPr lang="en-US" dirty="0" smtClean="0">
                <a:latin typeface="Helvetica"/>
                <a:cs typeface="Helvetica"/>
              </a:rPr>
              <a:t>, </a:t>
            </a:r>
            <a:r>
              <a:rPr lang="en-US" dirty="0" err="1" smtClean="0">
                <a:latin typeface="Helvetica"/>
                <a:cs typeface="Helvetica"/>
              </a:rPr>
              <a:t>manj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precipitirajo</a:t>
            </a:r>
            <a:r>
              <a:rPr lang="en-US" dirty="0" smtClean="0">
                <a:latin typeface="Helvetica"/>
                <a:cs typeface="Helvetica"/>
              </a:rPr>
              <a:t>)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Helvetica"/>
              <a:cs typeface="Helvetica"/>
            </a:endParaRPr>
          </a:p>
          <a:p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619376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454" y="882472"/>
            <a:ext cx="7890999" cy="51686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21528" y="64261"/>
            <a:ext cx="89735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err="1" smtClean="0">
                <a:latin typeface="Helvetica"/>
                <a:cs typeface="Helvetica"/>
              </a:rPr>
              <a:t>Ekspresijski</a:t>
            </a:r>
            <a:r>
              <a:rPr lang="en-US" altLang="en-US" b="1" dirty="0" smtClean="0">
                <a:latin typeface="Helvetica"/>
                <a:cs typeface="Helvetica"/>
              </a:rPr>
              <a:t> </a:t>
            </a:r>
            <a:r>
              <a:rPr lang="en-US" altLang="en-US" b="1" dirty="0" err="1" smtClean="0">
                <a:latin typeface="Helvetica"/>
                <a:cs typeface="Helvetica"/>
              </a:rPr>
              <a:t>vektor</a:t>
            </a:r>
            <a:r>
              <a:rPr lang="en-US" altLang="en-US" b="1" dirty="0" smtClean="0">
                <a:latin typeface="Helvetica"/>
                <a:cs typeface="Helvetica"/>
              </a:rPr>
              <a:t> </a:t>
            </a:r>
            <a:r>
              <a:rPr lang="en-US" altLang="en-US" b="1" dirty="0" err="1" smtClean="0">
                <a:latin typeface="Helvetica"/>
                <a:cs typeface="Helvetica"/>
              </a:rPr>
              <a:t>za</a:t>
            </a:r>
            <a:r>
              <a:rPr lang="en-US" altLang="en-US" b="1" dirty="0" smtClean="0">
                <a:latin typeface="Helvetica"/>
                <a:cs typeface="Helvetica"/>
              </a:rPr>
              <a:t> </a:t>
            </a:r>
            <a:r>
              <a:rPr lang="en-US" altLang="en-US" b="1" dirty="0" err="1" smtClean="0">
                <a:latin typeface="Helvetica"/>
                <a:cs typeface="Helvetica"/>
              </a:rPr>
              <a:t>izra</a:t>
            </a:r>
            <a:r>
              <a:rPr lang="en-US" b="1" dirty="0" err="1" smtClean="0">
                <a:latin typeface="Helvetica"/>
                <a:cs typeface="Helvetica"/>
              </a:rPr>
              <a:t>ž</a:t>
            </a:r>
            <a:r>
              <a:rPr lang="en-US" altLang="en-US" b="1" dirty="0" err="1" smtClean="0">
                <a:latin typeface="Helvetica"/>
                <a:cs typeface="Helvetica"/>
              </a:rPr>
              <a:t>anje</a:t>
            </a:r>
            <a:r>
              <a:rPr lang="en-US" altLang="en-US" b="1" dirty="0" smtClean="0">
                <a:latin typeface="Helvetica"/>
                <a:cs typeface="Helvetica"/>
              </a:rPr>
              <a:t> v </a:t>
            </a:r>
            <a:r>
              <a:rPr lang="en-US" altLang="en-US" b="1" i="1" dirty="0" smtClean="0">
                <a:latin typeface="Helvetica"/>
                <a:cs typeface="Helvetica"/>
              </a:rPr>
              <a:t>E. coli</a:t>
            </a:r>
            <a:r>
              <a:rPr lang="en-US" altLang="en-US" b="1" dirty="0" smtClean="0">
                <a:latin typeface="Helvetica"/>
                <a:cs typeface="Helvetica"/>
              </a:rPr>
              <a:t>, v </a:t>
            </a:r>
            <a:r>
              <a:rPr lang="en-US" altLang="en-US" b="1" dirty="0" err="1" smtClean="0">
                <a:latin typeface="Helvetica"/>
                <a:cs typeface="Helvetica"/>
              </a:rPr>
              <a:t>sesalskih</a:t>
            </a:r>
            <a:r>
              <a:rPr lang="en-US" altLang="en-US" b="1" dirty="0" smtClean="0">
                <a:latin typeface="Helvetica"/>
                <a:cs typeface="Helvetica"/>
              </a:rPr>
              <a:t> </a:t>
            </a:r>
            <a:r>
              <a:rPr lang="en-US" altLang="en-US" b="1" dirty="0" err="1" smtClean="0">
                <a:latin typeface="Helvetica"/>
                <a:cs typeface="Helvetica"/>
              </a:rPr>
              <a:t>celicah</a:t>
            </a:r>
            <a:r>
              <a:rPr lang="en-US" altLang="en-US" b="1" dirty="0" smtClean="0">
                <a:latin typeface="Helvetica"/>
                <a:cs typeface="Helvetica"/>
              </a:rPr>
              <a:t> in </a:t>
            </a:r>
            <a:r>
              <a:rPr lang="en-US" altLang="en-US" b="1" dirty="0" err="1" smtClean="0">
                <a:latin typeface="Helvetica"/>
                <a:cs typeface="Helvetica"/>
              </a:rPr>
              <a:t>insektnih</a:t>
            </a:r>
            <a:r>
              <a:rPr lang="en-US" altLang="en-US" b="1" dirty="0" smtClean="0">
                <a:latin typeface="Helvetica"/>
                <a:cs typeface="Helvetica"/>
              </a:rPr>
              <a:t> </a:t>
            </a:r>
            <a:r>
              <a:rPr lang="en-US" altLang="en-US" b="1" dirty="0" err="1" smtClean="0">
                <a:latin typeface="Helvetica"/>
                <a:cs typeface="Helvetica"/>
              </a:rPr>
              <a:t>celicah</a:t>
            </a:r>
            <a:r>
              <a:rPr lang="en-US" altLang="en-US" b="1" dirty="0" smtClean="0">
                <a:latin typeface="Helvetica"/>
                <a:cs typeface="Helvetica"/>
              </a:rPr>
              <a:t> </a:t>
            </a:r>
          </a:p>
          <a:p>
            <a:r>
              <a:rPr lang="en-US" altLang="en-US" b="1" dirty="0" smtClean="0">
                <a:latin typeface="Helvetica"/>
                <a:cs typeface="Helvetica"/>
              </a:rPr>
              <a:t>(shuttle </a:t>
            </a:r>
            <a:r>
              <a:rPr lang="en-US" altLang="en-US" b="1" dirty="0" err="1" smtClean="0">
                <a:latin typeface="Helvetica"/>
                <a:cs typeface="Helvetica"/>
              </a:rPr>
              <a:t>vektor</a:t>
            </a:r>
            <a:r>
              <a:rPr lang="en-US" altLang="en-US" b="1" dirty="0" smtClean="0">
                <a:latin typeface="Helvetica"/>
                <a:cs typeface="Helvetica"/>
              </a:rPr>
              <a:t>: je </a:t>
            </a:r>
            <a:r>
              <a:rPr lang="en-US" altLang="en-US" b="1" dirty="0" err="1" smtClean="0">
                <a:latin typeface="Helvetica"/>
                <a:cs typeface="Helvetica"/>
              </a:rPr>
              <a:t>vektor</a:t>
            </a:r>
            <a:r>
              <a:rPr lang="en-US" altLang="en-US" b="1" dirty="0" smtClean="0">
                <a:latin typeface="Helvetica"/>
                <a:cs typeface="Helvetica"/>
              </a:rPr>
              <a:t>, </a:t>
            </a:r>
            <a:r>
              <a:rPr lang="en-US" altLang="en-US" b="1" dirty="0" err="1" smtClean="0">
                <a:latin typeface="Helvetica"/>
                <a:cs typeface="Helvetica"/>
              </a:rPr>
              <a:t>ki</a:t>
            </a:r>
            <a:r>
              <a:rPr lang="en-US" altLang="en-US" b="1" dirty="0" smtClean="0">
                <a:latin typeface="Helvetica"/>
                <a:cs typeface="Helvetica"/>
              </a:rPr>
              <a:t> se </a:t>
            </a:r>
            <a:r>
              <a:rPr lang="en-US" altLang="en-US" b="1" dirty="0" err="1" smtClean="0">
                <a:latin typeface="Helvetica"/>
                <a:cs typeface="Helvetica"/>
              </a:rPr>
              <a:t>uporablja</a:t>
            </a:r>
            <a:r>
              <a:rPr lang="en-US" altLang="en-US" b="1" dirty="0" smtClean="0">
                <a:latin typeface="Helvetica"/>
                <a:cs typeface="Helvetica"/>
              </a:rPr>
              <a:t> </a:t>
            </a:r>
            <a:r>
              <a:rPr lang="en-US" altLang="en-US" b="1" dirty="0" err="1" smtClean="0">
                <a:latin typeface="Helvetica"/>
                <a:cs typeface="Helvetica"/>
              </a:rPr>
              <a:t>za</a:t>
            </a:r>
            <a:r>
              <a:rPr lang="en-US" altLang="en-US" b="1" dirty="0" smtClean="0">
                <a:latin typeface="Helvetica"/>
                <a:cs typeface="Helvetica"/>
              </a:rPr>
              <a:t> </a:t>
            </a:r>
            <a:r>
              <a:rPr lang="en-US" altLang="en-US" b="1" dirty="0" err="1" smtClean="0">
                <a:latin typeface="Helvetica"/>
                <a:cs typeface="Helvetica"/>
              </a:rPr>
              <a:t>propagacijo</a:t>
            </a:r>
            <a:r>
              <a:rPr lang="en-US" altLang="en-US" b="1" dirty="0" smtClean="0">
                <a:latin typeface="Helvetica"/>
                <a:cs typeface="Helvetica"/>
              </a:rPr>
              <a:t> v </a:t>
            </a:r>
            <a:r>
              <a:rPr lang="en-US" altLang="en-US" b="1" dirty="0" err="1" smtClean="0">
                <a:latin typeface="Helvetica"/>
                <a:cs typeface="Helvetica"/>
              </a:rPr>
              <a:t>razli</a:t>
            </a:r>
            <a:r>
              <a:rPr lang="en-US" b="1" dirty="0" err="1">
                <a:latin typeface="Helvetica"/>
                <a:cs typeface="Helvetica"/>
              </a:rPr>
              <a:t>č</a:t>
            </a:r>
            <a:r>
              <a:rPr lang="en-US" altLang="en-US" b="1" dirty="0" err="1" smtClean="0">
                <a:latin typeface="Helvetica"/>
                <a:cs typeface="Helvetica"/>
              </a:rPr>
              <a:t>nih</a:t>
            </a:r>
            <a:r>
              <a:rPr lang="en-US" altLang="en-US" b="1" dirty="0" smtClean="0">
                <a:latin typeface="Helvetica"/>
                <a:cs typeface="Helvetica"/>
              </a:rPr>
              <a:t> </a:t>
            </a:r>
            <a:r>
              <a:rPr lang="en-US" altLang="en-US" b="1" dirty="0" err="1" smtClean="0">
                <a:latin typeface="Helvetica"/>
                <a:cs typeface="Helvetica"/>
              </a:rPr>
              <a:t>gostiteljih</a:t>
            </a:r>
            <a:r>
              <a:rPr lang="en-US" altLang="en-US" b="1" dirty="0" smtClean="0">
                <a:latin typeface="Helvetica"/>
                <a:cs typeface="Helvetica"/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773493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>
                <a:latin typeface="+mj-lt"/>
              </a:rPr>
              <a:t>Promotorji</a:t>
            </a:r>
            <a:r>
              <a:rPr lang="en-US" dirty="0" smtClean="0">
                <a:latin typeface="+mj-lt"/>
              </a:rPr>
              <a:t>:</a:t>
            </a:r>
          </a:p>
          <a:p>
            <a:r>
              <a:rPr lang="en-US" b="1" dirty="0" smtClean="0">
                <a:latin typeface="+mj-lt"/>
              </a:rPr>
              <a:t>P CAG </a:t>
            </a:r>
            <a:r>
              <a:rPr lang="en-US" dirty="0" smtClean="0">
                <a:latin typeface="+mj-lt"/>
              </a:rPr>
              <a:t>– </a:t>
            </a:r>
            <a:r>
              <a:rPr lang="en-US" dirty="0" err="1" smtClean="0">
                <a:latin typeface="+mj-lt"/>
              </a:rPr>
              <a:t>za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izra</a:t>
            </a:r>
            <a:r>
              <a:rPr lang="en-US" dirty="0" err="1" smtClean="0">
                <a:latin typeface="+mj-lt"/>
                <a:cs typeface="Helvetica"/>
              </a:rPr>
              <a:t>ž</a:t>
            </a:r>
            <a:r>
              <a:rPr lang="en-US" dirty="0" err="1" smtClean="0">
                <a:latin typeface="+mj-lt"/>
              </a:rPr>
              <a:t>anje</a:t>
            </a:r>
            <a:r>
              <a:rPr lang="en-US" dirty="0" smtClean="0">
                <a:latin typeface="+mj-lt"/>
              </a:rPr>
              <a:t> v </a:t>
            </a:r>
            <a:r>
              <a:rPr lang="en-US" dirty="0" err="1" smtClean="0">
                <a:latin typeface="+mj-lt"/>
              </a:rPr>
              <a:t>sesalskih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celicah</a:t>
            </a:r>
            <a:endParaRPr lang="en-US" dirty="0" smtClean="0">
              <a:latin typeface="+mj-lt"/>
            </a:endParaRPr>
          </a:p>
          <a:p>
            <a:r>
              <a:rPr lang="en-US" b="1" dirty="0" smtClean="0">
                <a:latin typeface="+mj-lt"/>
              </a:rPr>
              <a:t>PT5</a:t>
            </a:r>
            <a:r>
              <a:rPr lang="en-US" dirty="0" smtClean="0">
                <a:latin typeface="+mj-lt"/>
              </a:rPr>
              <a:t> – </a:t>
            </a:r>
            <a:r>
              <a:rPr lang="en-US" dirty="0" err="1" smtClean="0">
                <a:latin typeface="+mj-lt"/>
              </a:rPr>
              <a:t>za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izra</a:t>
            </a:r>
            <a:r>
              <a:rPr lang="en-US" dirty="0" err="1" smtClean="0">
                <a:latin typeface="+mj-lt"/>
                <a:cs typeface="Helvetica"/>
              </a:rPr>
              <a:t>ž</a:t>
            </a:r>
            <a:r>
              <a:rPr lang="en-US" dirty="0" err="1" smtClean="0">
                <a:latin typeface="+mj-lt"/>
              </a:rPr>
              <a:t>anje</a:t>
            </a:r>
            <a:r>
              <a:rPr lang="en-US" dirty="0" smtClean="0">
                <a:latin typeface="+mj-lt"/>
              </a:rPr>
              <a:t> v </a:t>
            </a:r>
            <a:r>
              <a:rPr lang="en-US" i="1" dirty="0" smtClean="0">
                <a:latin typeface="+mj-lt"/>
              </a:rPr>
              <a:t>E. coli</a:t>
            </a:r>
          </a:p>
          <a:p>
            <a:r>
              <a:rPr lang="en-US" b="1" dirty="0" smtClean="0">
                <a:latin typeface="+mj-lt"/>
              </a:rPr>
              <a:t>P p10 </a:t>
            </a:r>
            <a:r>
              <a:rPr lang="en-US" dirty="0" smtClean="0">
                <a:latin typeface="+mj-lt"/>
              </a:rPr>
              <a:t>– </a:t>
            </a:r>
            <a:r>
              <a:rPr lang="en-US" dirty="0" err="1" smtClean="0">
                <a:latin typeface="+mj-lt"/>
              </a:rPr>
              <a:t>za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izra</a:t>
            </a:r>
            <a:r>
              <a:rPr lang="en-US" dirty="0" err="1" smtClean="0">
                <a:latin typeface="+mj-lt"/>
                <a:cs typeface="Helvetica"/>
              </a:rPr>
              <a:t>ž</a:t>
            </a:r>
            <a:r>
              <a:rPr lang="en-US" dirty="0" err="1" smtClean="0">
                <a:latin typeface="+mj-lt"/>
              </a:rPr>
              <a:t>anje</a:t>
            </a:r>
            <a:r>
              <a:rPr lang="en-US" dirty="0" smtClean="0">
                <a:latin typeface="+mj-lt"/>
              </a:rPr>
              <a:t> v </a:t>
            </a:r>
            <a:r>
              <a:rPr lang="en-US" dirty="0" err="1" smtClean="0">
                <a:latin typeface="+mj-lt"/>
              </a:rPr>
              <a:t>insektnih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celicah</a:t>
            </a:r>
            <a:r>
              <a:rPr lang="en-US" dirty="0" smtClean="0">
                <a:latin typeface="+mj-lt"/>
              </a:rPr>
              <a:t>, </a:t>
            </a:r>
          </a:p>
          <a:p>
            <a:r>
              <a:rPr lang="en-US" dirty="0" err="1" smtClean="0">
                <a:latin typeface="+mj-lt"/>
              </a:rPr>
              <a:t>ki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smo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jih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oku</a:t>
            </a:r>
            <a:r>
              <a:rPr lang="en-US" dirty="0" err="1" smtClean="0">
                <a:latin typeface="+mj-lt"/>
                <a:cs typeface="Helvetica"/>
              </a:rPr>
              <a:t>ž</a:t>
            </a:r>
            <a:r>
              <a:rPr lang="en-US" dirty="0" err="1" smtClean="0">
                <a:latin typeface="+mj-lt"/>
              </a:rPr>
              <a:t>ili</a:t>
            </a:r>
            <a:r>
              <a:rPr lang="en-US" dirty="0" smtClean="0">
                <a:latin typeface="+mj-lt"/>
              </a:rPr>
              <a:t> z </a:t>
            </a:r>
            <a:r>
              <a:rPr lang="en-US" dirty="0" err="1" smtClean="0">
                <a:latin typeface="+mj-lt"/>
              </a:rPr>
              <a:t>bakulovirusom</a:t>
            </a:r>
            <a:endParaRPr lang="en-US" dirty="0" smtClean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r>
              <a:rPr lang="en-US" dirty="0" err="1" smtClean="0">
                <a:latin typeface="+mj-lt"/>
              </a:rPr>
              <a:t>Iniciacija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translacije</a:t>
            </a:r>
            <a:r>
              <a:rPr lang="en-US" dirty="0" smtClean="0">
                <a:latin typeface="+mj-lt"/>
              </a:rPr>
              <a:t>: </a:t>
            </a:r>
          </a:p>
          <a:p>
            <a:r>
              <a:rPr lang="en-US" dirty="0" smtClean="0">
                <a:latin typeface="+mj-lt"/>
              </a:rPr>
              <a:t>RBS </a:t>
            </a:r>
          </a:p>
          <a:p>
            <a:r>
              <a:rPr lang="en-US" dirty="0" err="1" smtClean="0">
                <a:latin typeface="+mj-lt"/>
              </a:rPr>
              <a:t>Kozak</a:t>
            </a: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ATG</a:t>
            </a:r>
            <a:endParaRPr lang="en-US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48821" y="2834995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lef2, 603/1629: </a:t>
            </a:r>
            <a:r>
              <a:rPr lang="en-US" dirty="0" err="1" smtClean="0"/>
              <a:t>robne</a:t>
            </a:r>
            <a:endParaRPr lang="en-US" dirty="0" smtClean="0"/>
          </a:p>
          <a:p>
            <a:r>
              <a:rPr lang="en-US" dirty="0" err="1" smtClean="0"/>
              <a:t>sekvence</a:t>
            </a:r>
            <a:r>
              <a:rPr lang="en-US" dirty="0" smtClean="0"/>
              <a:t> </a:t>
            </a:r>
            <a:r>
              <a:rPr lang="en-US" dirty="0" err="1" smtClean="0"/>
              <a:t>bakulovirusa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uporaba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generacijo</a:t>
            </a:r>
            <a:endParaRPr lang="en-US" dirty="0" smtClean="0"/>
          </a:p>
          <a:p>
            <a:r>
              <a:rPr lang="en-US" dirty="0" err="1" smtClean="0"/>
              <a:t>rekombinantnih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bakulovirusov</a:t>
            </a:r>
            <a:r>
              <a:rPr lang="en-US" dirty="0" smtClean="0"/>
              <a:t>, s </a:t>
            </a:r>
            <a:r>
              <a:rPr lang="en-US" dirty="0" err="1" smtClean="0"/>
              <a:t>katerimi</a:t>
            </a:r>
            <a:endParaRPr lang="en-US" dirty="0" smtClean="0"/>
          </a:p>
          <a:p>
            <a:r>
              <a:rPr lang="en-US" dirty="0" err="1" smtClean="0"/>
              <a:t>bomo</a:t>
            </a:r>
            <a:r>
              <a:rPr lang="en-US" dirty="0" smtClean="0"/>
              <a:t> </a:t>
            </a:r>
            <a:r>
              <a:rPr lang="en-US" dirty="0" err="1" smtClean="0"/>
              <a:t>oku</a:t>
            </a:r>
            <a:r>
              <a:rPr lang="en-US" dirty="0" err="1" smtClean="0">
                <a:cs typeface="Helvetica"/>
              </a:rPr>
              <a:t>ž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insektne</a:t>
            </a:r>
            <a:endParaRPr lang="en-US" dirty="0" smtClean="0"/>
          </a:p>
          <a:p>
            <a:r>
              <a:rPr lang="en-US" dirty="0" err="1"/>
              <a:t>c</a:t>
            </a:r>
            <a:r>
              <a:rPr lang="en-US" dirty="0" err="1" smtClean="0"/>
              <a:t>elice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Mammalian expression</a:t>
            </a:r>
          </a:p>
          <a:p>
            <a:r>
              <a:rPr lang="en-US" dirty="0" smtClean="0"/>
              <a:t>vector: </a:t>
            </a:r>
            <a:r>
              <a:rPr lang="en-US" dirty="0" err="1" smtClean="0"/>
              <a:t>sesalske</a:t>
            </a:r>
            <a:r>
              <a:rPr lang="en-US" dirty="0" smtClean="0"/>
              <a:t> </a:t>
            </a:r>
            <a:r>
              <a:rPr lang="en-US" dirty="0" err="1" smtClean="0"/>
              <a:t>celice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stabilno</a:t>
            </a:r>
            <a:r>
              <a:rPr lang="en-US" dirty="0" smtClean="0"/>
              <a:t> </a:t>
            </a:r>
            <a:r>
              <a:rPr lang="en-US" dirty="0" err="1" smtClean="0"/>
              <a:t>integrirajo</a:t>
            </a:r>
            <a:r>
              <a:rPr lang="en-US" dirty="0" smtClean="0"/>
              <a:t> </a:t>
            </a:r>
            <a:r>
              <a:rPr lang="en-US" dirty="0" err="1" smtClean="0"/>
              <a:t>tujo</a:t>
            </a:r>
            <a:endParaRPr lang="en-US" dirty="0" smtClean="0"/>
          </a:p>
          <a:p>
            <a:r>
              <a:rPr lang="en-US" dirty="0" smtClean="0"/>
              <a:t>DNA v </a:t>
            </a:r>
            <a:r>
              <a:rPr lang="en-US" dirty="0" err="1" smtClean="0"/>
              <a:t>svoj</a:t>
            </a:r>
            <a:r>
              <a:rPr lang="en-US" dirty="0" smtClean="0"/>
              <a:t> </a:t>
            </a:r>
            <a:r>
              <a:rPr lang="en-US" dirty="0" err="1" smtClean="0"/>
              <a:t>genom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1746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1300" y="876731"/>
            <a:ext cx="849130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en-US" b="1" dirty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altLang="en-US" b="1" dirty="0" smtClean="0">
                <a:latin typeface="Helvetica"/>
                <a:cs typeface="Helvetica"/>
              </a:rPr>
              <a:t>v </a:t>
            </a:r>
            <a:r>
              <a:rPr lang="en-US" altLang="en-US" b="1" dirty="0" err="1">
                <a:latin typeface="Helvetica"/>
                <a:cs typeface="Helvetica"/>
              </a:rPr>
              <a:t>evk</a:t>
            </a:r>
            <a:r>
              <a:rPr lang="en-US" altLang="en-US" b="1" dirty="0">
                <a:latin typeface="Helvetica"/>
                <a:cs typeface="Helvetica"/>
              </a:rPr>
              <a:t>. </a:t>
            </a:r>
            <a:r>
              <a:rPr lang="en-US" altLang="en-US" b="1" dirty="0" err="1">
                <a:latin typeface="Helvetica"/>
                <a:cs typeface="Helvetica"/>
              </a:rPr>
              <a:t>celicah</a:t>
            </a:r>
            <a:r>
              <a:rPr lang="en-US" altLang="en-US" b="1" dirty="0">
                <a:latin typeface="Helvetica"/>
                <a:cs typeface="Helvetica"/>
              </a:rPr>
              <a:t> </a:t>
            </a:r>
            <a:r>
              <a:rPr lang="en-US" altLang="en-US" b="1" dirty="0" err="1">
                <a:latin typeface="Helvetica"/>
                <a:cs typeface="Helvetica"/>
              </a:rPr>
              <a:t>dobimo</a:t>
            </a:r>
            <a:r>
              <a:rPr lang="en-US" altLang="en-US" b="1" dirty="0">
                <a:latin typeface="Helvetica"/>
                <a:cs typeface="Helvetica"/>
              </a:rPr>
              <a:t> </a:t>
            </a:r>
            <a:r>
              <a:rPr lang="en-US" altLang="en-US" b="1" dirty="0" err="1">
                <a:latin typeface="Helvetica"/>
                <a:cs typeface="Helvetica"/>
              </a:rPr>
              <a:t>tudi</a:t>
            </a:r>
            <a:r>
              <a:rPr lang="en-US" altLang="en-US" b="1" dirty="0">
                <a:latin typeface="Helvetica"/>
                <a:cs typeface="Helvetica"/>
              </a:rPr>
              <a:t> </a:t>
            </a:r>
            <a:r>
              <a:rPr lang="en-US" altLang="en-US" b="1" dirty="0" err="1">
                <a:latin typeface="Helvetica"/>
                <a:cs typeface="Helvetica"/>
              </a:rPr>
              <a:t>posttranslacijske</a:t>
            </a:r>
            <a:r>
              <a:rPr lang="en-US" altLang="en-US" b="1" dirty="0">
                <a:latin typeface="Helvetica"/>
                <a:cs typeface="Helvetica"/>
              </a:rPr>
              <a:t> </a:t>
            </a:r>
            <a:r>
              <a:rPr lang="en-US" altLang="en-US" b="1" dirty="0" err="1" smtClean="0">
                <a:latin typeface="Helvetica"/>
                <a:cs typeface="Helvetica"/>
              </a:rPr>
              <a:t>modifikacije</a:t>
            </a:r>
            <a:endParaRPr lang="en-US" altLang="en-US" b="1" dirty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altLang="en-US" b="1" dirty="0" err="1">
                <a:latin typeface="Helvetica"/>
                <a:cs typeface="Helvetica"/>
              </a:rPr>
              <a:t>l</a:t>
            </a:r>
            <a:r>
              <a:rPr lang="en-US" altLang="en-US" b="1" dirty="0" err="1" smtClean="0">
                <a:latin typeface="Helvetica"/>
                <a:cs typeface="Helvetica"/>
              </a:rPr>
              <a:t>ahko</a:t>
            </a:r>
            <a:r>
              <a:rPr lang="en-US" altLang="en-US" b="1" dirty="0" smtClean="0">
                <a:latin typeface="Helvetica"/>
                <a:cs typeface="Helvetica"/>
              </a:rPr>
              <a:t> </a:t>
            </a:r>
            <a:r>
              <a:rPr lang="en-US" altLang="en-US" b="1" dirty="0" err="1" smtClean="0">
                <a:latin typeface="Helvetica"/>
                <a:cs typeface="Helvetica"/>
              </a:rPr>
              <a:t>proizvajamo</a:t>
            </a:r>
            <a:r>
              <a:rPr lang="en-US" altLang="en-US" b="1" dirty="0" smtClean="0">
                <a:latin typeface="Helvetica"/>
                <a:cs typeface="Helvetica"/>
              </a:rPr>
              <a:t> </a:t>
            </a:r>
            <a:r>
              <a:rPr lang="en-US" altLang="en-US" b="1" dirty="0" err="1" smtClean="0">
                <a:latin typeface="Helvetica"/>
                <a:cs typeface="Helvetica"/>
              </a:rPr>
              <a:t>citoplazemske</a:t>
            </a:r>
            <a:r>
              <a:rPr lang="en-US" altLang="en-US" b="1" dirty="0" smtClean="0">
                <a:latin typeface="Helvetica"/>
                <a:cs typeface="Helvetica"/>
              </a:rPr>
              <a:t> </a:t>
            </a:r>
            <a:r>
              <a:rPr lang="en-US" altLang="en-US" b="1" dirty="0" err="1" smtClean="0">
                <a:latin typeface="Helvetica"/>
                <a:cs typeface="Helvetica"/>
              </a:rPr>
              <a:t>proteine</a:t>
            </a:r>
            <a:r>
              <a:rPr lang="en-US" altLang="en-US" b="1" dirty="0" smtClean="0">
                <a:latin typeface="Helvetica"/>
                <a:cs typeface="Helvetica"/>
              </a:rPr>
              <a:t>, </a:t>
            </a:r>
            <a:r>
              <a:rPr lang="en-US" altLang="en-US" b="1" dirty="0" err="1" smtClean="0">
                <a:latin typeface="Helvetica"/>
                <a:cs typeface="Helvetica"/>
              </a:rPr>
              <a:t>proteine</a:t>
            </a:r>
            <a:r>
              <a:rPr lang="en-US" altLang="en-US" b="1" dirty="0" smtClean="0">
                <a:latin typeface="Helvetica"/>
                <a:cs typeface="Helvetica"/>
              </a:rPr>
              <a:t>, </a:t>
            </a:r>
            <a:r>
              <a:rPr lang="en-US" altLang="en-US" b="1" dirty="0" err="1" smtClean="0">
                <a:latin typeface="Helvetica"/>
                <a:cs typeface="Helvetica"/>
              </a:rPr>
              <a:t>ki</a:t>
            </a:r>
            <a:r>
              <a:rPr lang="en-US" altLang="en-US" b="1" dirty="0" smtClean="0">
                <a:latin typeface="Helvetica"/>
                <a:cs typeface="Helvetica"/>
              </a:rPr>
              <a:t> se </a:t>
            </a:r>
            <a:r>
              <a:rPr lang="en-US" altLang="en-US" b="1" dirty="0" err="1" smtClean="0">
                <a:latin typeface="Helvetica"/>
                <a:cs typeface="Helvetica"/>
              </a:rPr>
              <a:t>izlo</a:t>
            </a:r>
            <a:r>
              <a:rPr lang="en-US" b="1" dirty="0" err="1">
                <a:latin typeface="Helvetica"/>
                <a:cs typeface="Helvetica"/>
              </a:rPr>
              <a:t>č</a:t>
            </a:r>
            <a:r>
              <a:rPr lang="en-US" altLang="en-US" b="1" dirty="0" err="1" smtClean="0">
                <a:latin typeface="Helvetica"/>
                <a:cs typeface="Helvetica"/>
              </a:rPr>
              <a:t>ajo</a:t>
            </a:r>
            <a:r>
              <a:rPr lang="en-US" altLang="en-US" b="1" dirty="0" smtClean="0">
                <a:latin typeface="Helvetica"/>
                <a:cs typeface="Helvetica"/>
              </a:rPr>
              <a:t> </a:t>
            </a:r>
            <a:r>
              <a:rPr lang="en-US" altLang="en-US" b="1" dirty="0" err="1" smtClean="0">
                <a:latin typeface="Helvetica"/>
                <a:cs typeface="Helvetica"/>
              </a:rPr>
              <a:t>itd</a:t>
            </a:r>
            <a:r>
              <a:rPr lang="en-US" altLang="en-US" b="1" dirty="0" smtClean="0">
                <a:latin typeface="Helvetica"/>
                <a:cs typeface="Helvetica"/>
              </a:rPr>
              <a:t>.</a:t>
            </a:r>
          </a:p>
          <a:p>
            <a:endParaRPr lang="en-US" altLang="en-US" b="1" dirty="0">
              <a:latin typeface="Helvetica"/>
              <a:cs typeface="Helvetica"/>
            </a:endParaRPr>
          </a:p>
          <a:p>
            <a:r>
              <a:rPr lang="en-US" altLang="en-US" b="1" dirty="0" err="1" smtClean="0">
                <a:latin typeface="Helvetica"/>
                <a:cs typeface="Helvetica"/>
              </a:rPr>
              <a:t>Slabosti</a:t>
            </a:r>
            <a:r>
              <a:rPr lang="en-US" altLang="en-US" b="1" dirty="0" smtClean="0">
                <a:latin typeface="Helvetica"/>
                <a:cs typeface="Helvetica"/>
              </a:rPr>
              <a:t> </a:t>
            </a:r>
            <a:r>
              <a:rPr lang="en-US" altLang="en-US" b="1" dirty="0" err="1" smtClean="0">
                <a:latin typeface="Helvetica"/>
                <a:cs typeface="Helvetica"/>
              </a:rPr>
              <a:t>teh</a:t>
            </a:r>
            <a:r>
              <a:rPr lang="en-US" altLang="en-US" b="1" dirty="0" smtClean="0">
                <a:latin typeface="Helvetica"/>
                <a:cs typeface="Helvetica"/>
              </a:rPr>
              <a:t> </a:t>
            </a:r>
            <a:r>
              <a:rPr lang="en-US" altLang="en-US" b="1" dirty="0" err="1" smtClean="0">
                <a:latin typeface="Helvetica"/>
                <a:cs typeface="Helvetica"/>
              </a:rPr>
              <a:t>sistemov</a:t>
            </a:r>
            <a:r>
              <a:rPr lang="en-US" altLang="en-US" b="1" dirty="0" smtClean="0">
                <a:latin typeface="Helvetica"/>
                <a:cs typeface="Helvetica"/>
              </a:rPr>
              <a:t>:</a:t>
            </a:r>
          </a:p>
          <a:p>
            <a:r>
              <a:rPr lang="en-US" altLang="en-US" b="1" dirty="0" err="1" smtClean="0">
                <a:latin typeface="Helvetica"/>
                <a:cs typeface="Helvetica"/>
              </a:rPr>
              <a:t>Nivo</a:t>
            </a:r>
            <a:r>
              <a:rPr lang="en-US" altLang="en-US" b="1" dirty="0" smtClean="0">
                <a:latin typeface="Helvetica"/>
                <a:cs typeface="Helvetica"/>
              </a:rPr>
              <a:t> </a:t>
            </a:r>
            <a:r>
              <a:rPr lang="en-US" altLang="en-US" b="1" dirty="0" err="1" smtClean="0">
                <a:latin typeface="Helvetica"/>
                <a:cs typeface="Helvetica"/>
              </a:rPr>
              <a:t>izra</a:t>
            </a:r>
            <a:r>
              <a:rPr lang="en-US" b="1" dirty="0" err="1" smtClean="0">
                <a:latin typeface="Helvetica"/>
                <a:cs typeface="Helvetica"/>
              </a:rPr>
              <a:t>ž</a:t>
            </a:r>
            <a:r>
              <a:rPr lang="en-US" altLang="en-US" b="1" dirty="0" err="1" smtClean="0">
                <a:latin typeface="Helvetica"/>
                <a:cs typeface="Helvetica"/>
              </a:rPr>
              <a:t>anja</a:t>
            </a:r>
            <a:r>
              <a:rPr lang="en-US" altLang="en-US" b="1" dirty="0" smtClean="0">
                <a:latin typeface="Helvetica"/>
                <a:cs typeface="Helvetica"/>
              </a:rPr>
              <a:t> je </a:t>
            </a:r>
            <a:r>
              <a:rPr lang="en-US" altLang="en-US" b="1" dirty="0" err="1" smtClean="0">
                <a:latin typeface="Helvetica"/>
                <a:cs typeface="Helvetica"/>
              </a:rPr>
              <a:t>slab</a:t>
            </a:r>
            <a:r>
              <a:rPr lang="en-US" b="1" dirty="0" err="1">
                <a:latin typeface="Helvetica"/>
                <a:cs typeface="Helvetica"/>
              </a:rPr>
              <a:t>š</a:t>
            </a:r>
            <a:r>
              <a:rPr lang="en-US" altLang="en-US" b="1" dirty="0" err="1" smtClean="0">
                <a:latin typeface="Helvetica"/>
                <a:cs typeface="Helvetica"/>
              </a:rPr>
              <a:t>i</a:t>
            </a:r>
            <a:r>
              <a:rPr lang="en-US" altLang="en-US" b="1" dirty="0" smtClean="0">
                <a:latin typeface="Helvetica"/>
                <a:cs typeface="Helvetica"/>
              </a:rPr>
              <a:t> </a:t>
            </a:r>
            <a:r>
              <a:rPr lang="en-US" altLang="en-US" b="1" dirty="0" err="1" smtClean="0">
                <a:latin typeface="Helvetica"/>
                <a:cs typeface="Helvetica"/>
              </a:rPr>
              <a:t>kot</a:t>
            </a:r>
            <a:r>
              <a:rPr lang="en-US" altLang="en-US" b="1" dirty="0" smtClean="0">
                <a:latin typeface="Helvetica"/>
                <a:cs typeface="Helvetica"/>
              </a:rPr>
              <a:t> </a:t>
            </a:r>
            <a:r>
              <a:rPr lang="en-US" altLang="en-US" b="1" dirty="0" err="1" smtClean="0">
                <a:latin typeface="Helvetica"/>
                <a:cs typeface="Helvetica"/>
              </a:rPr>
              <a:t>pri</a:t>
            </a:r>
            <a:r>
              <a:rPr lang="en-US" altLang="en-US" b="1" dirty="0" smtClean="0">
                <a:latin typeface="Helvetica"/>
                <a:cs typeface="Helvetica"/>
              </a:rPr>
              <a:t> </a:t>
            </a:r>
            <a:r>
              <a:rPr lang="en-US" altLang="en-US" b="1" dirty="0" err="1" smtClean="0">
                <a:latin typeface="Helvetica"/>
                <a:cs typeface="Helvetica"/>
              </a:rPr>
              <a:t>bakterijskem</a:t>
            </a:r>
            <a:r>
              <a:rPr lang="en-US" altLang="en-US" b="1" dirty="0" smtClean="0">
                <a:latin typeface="Helvetica"/>
                <a:cs typeface="Helvetica"/>
              </a:rPr>
              <a:t> </a:t>
            </a:r>
            <a:r>
              <a:rPr lang="en-US" altLang="en-US" b="1" dirty="0" err="1" smtClean="0">
                <a:latin typeface="Helvetica"/>
                <a:cs typeface="Helvetica"/>
              </a:rPr>
              <a:t>izra</a:t>
            </a:r>
            <a:r>
              <a:rPr lang="en-US" b="1" dirty="0" err="1" smtClean="0">
                <a:latin typeface="Helvetica"/>
                <a:cs typeface="Helvetica"/>
              </a:rPr>
              <a:t>ž</a:t>
            </a:r>
            <a:r>
              <a:rPr lang="en-US" altLang="en-US" b="1" dirty="0" err="1" smtClean="0">
                <a:latin typeface="Helvetica"/>
                <a:cs typeface="Helvetica"/>
              </a:rPr>
              <a:t>anju</a:t>
            </a:r>
            <a:r>
              <a:rPr lang="en-US" altLang="en-US" b="1" dirty="0" smtClean="0">
                <a:latin typeface="Helvetica"/>
                <a:cs typeface="Helvetica"/>
              </a:rPr>
              <a:t> in </a:t>
            </a:r>
            <a:r>
              <a:rPr lang="en-US" altLang="en-US" b="1" dirty="0" err="1" smtClean="0">
                <a:latin typeface="Helvetica"/>
                <a:cs typeface="Helvetica"/>
              </a:rPr>
              <a:t>obi</a:t>
            </a:r>
            <a:r>
              <a:rPr lang="en-US" b="1" dirty="0" err="1">
                <a:latin typeface="Helvetica"/>
                <a:cs typeface="Helvetica"/>
              </a:rPr>
              <a:t>č</a:t>
            </a:r>
            <a:r>
              <a:rPr lang="en-US" altLang="en-US" b="1" dirty="0" err="1" smtClean="0">
                <a:latin typeface="Helvetica"/>
                <a:cs typeface="Helvetica"/>
              </a:rPr>
              <a:t>ajno</a:t>
            </a:r>
            <a:endParaRPr lang="en-US" altLang="en-US" b="1" dirty="0" smtClean="0">
              <a:latin typeface="Helvetica"/>
              <a:cs typeface="Helvetica"/>
            </a:endParaRPr>
          </a:p>
          <a:p>
            <a:r>
              <a:rPr lang="en-US" altLang="en-US" b="1" dirty="0" err="1" smtClean="0">
                <a:latin typeface="Helvetica"/>
                <a:cs typeface="Helvetica"/>
              </a:rPr>
              <a:t>dobimo</a:t>
            </a:r>
            <a:r>
              <a:rPr lang="en-US" altLang="en-US" b="1" dirty="0" smtClean="0">
                <a:latin typeface="Helvetica"/>
                <a:cs typeface="Helvetica"/>
              </a:rPr>
              <a:t> le </a:t>
            </a:r>
            <a:r>
              <a:rPr lang="en-US" altLang="en-US" b="1" dirty="0" err="1" smtClean="0">
                <a:latin typeface="Helvetica"/>
                <a:cs typeface="Helvetica"/>
              </a:rPr>
              <a:t>malo</a:t>
            </a:r>
            <a:r>
              <a:rPr lang="en-US" altLang="en-US" b="1" dirty="0" smtClean="0">
                <a:latin typeface="Helvetica"/>
                <a:cs typeface="Helvetica"/>
              </a:rPr>
              <a:t> </a:t>
            </a:r>
            <a:r>
              <a:rPr lang="en-US" altLang="en-US" b="1" dirty="0" err="1" smtClean="0">
                <a:latin typeface="Helvetica"/>
                <a:cs typeface="Helvetica"/>
              </a:rPr>
              <a:t>celi</a:t>
            </a:r>
            <a:r>
              <a:rPr lang="en-US" b="1" dirty="0" err="1">
                <a:latin typeface="Helvetica"/>
                <a:cs typeface="Helvetica"/>
              </a:rPr>
              <a:t>č</a:t>
            </a:r>
            <a:r>
              <a:rPr lang="en-US" altLang="en-US" b="1" dirty="0" err="1" smtClean="0">
                <a:latin typeface="Helvetica"/>
                <a:cs typeface="Helvetica"/>
              </a:rPr>
              <a:t>nega</a:t>
            </a:r>
            <a:r>
              <a:rPr lang="en-US" altLang="en-US" b="1" dirty="0" smtClean="0">
                <a:latin typeface="Helvetica"/>
                <a:cs typeface="Helvetica"/>
              </a:rPr>
              <a:t> </a:t>
            </a:r>
            <a:r>
              <a:rPr lang="en-US" altLang="en-US" b="1" dirty="0" err="1" smtClean="0">
                <a:latin typeface="Helvetica"/>
                <a:cs typeface="Helvetica"/>
              </a:rPr>
              <a:t>materiala</a:t>
            </a:r>
            <a:r>
              <a:rPr lang="en-US" altLang="en-US" b="1" dirty="0" smtClean="0">
                <a:latin typeface="Helvetica"/>
                <a:cs typeface="Helvetica"/>
              </a:rPr>
              <a:t> </a:t>
            </a:r>
            <a:endParaRPr lang="en-US" altLang="en-US" b="1" dirty="0">
              <a:latin typeface="Helvetica"/>
              <a:cs typeface="Helvetic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7865" y="231391"/>
            <a:ext cx="71865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 err="1">
                <a:latin typeface="Helvetica"/>
                <a:cs typeface="Helvetica"/>
              </a:rPr>
              <a:t>Zakaj</a:t>
            </a:r>
            <a:r>
              <a:rPr lang="en-US" altLang="en-US" b="1" dirty="0">
                <a:latin typeface="Helvetica"/>
                <a:cs typeface="Helvetica"/>
              </a:rPr>
              <a:t> bi </a:t>
            </a:r>
            <a:r>
              <a:rPr lang="en-US" altLang="en-US" b="1" dirty="0" err="1">
                <a:latin typeface="Helvetica"/>
                <a:cs typeface="Helvetica"/>
              </a:rPr>
              <a:t>izra</a:t>
            </a:r>
            <a:r>
              <a:rPr lang="en-US" b="1" dirty="0" err="1">
                <a:latin typeface="Helvetica"/>
                <a:cs typeface="Helvetica"/>
              </a:rPr>
              <a:t>ž</a:t>
            </a:r>
            <a:r>
              <a:rPr lang="en-US" altLang="en-US" b="1" dirty="0" err="1">
                <a:latin typeface="Helvetica"/>
                <a:cs typeface="Helvetica"/>
              </a:rPr>
              <a:t>ali</a:t>
            </a:r>
            <a:r>
              <a:rPr lang="en-US" altLang="en-US" b="1" dirty="0">
                <a:latin typeface="Helvetica"/>
                <a:cs typeface="Helvetica"/>
              </a:rPr>
              <a:t> </a:t>
            </a:r>
            <a:r>
              <a:rPr lang="en-US" altLang="en-US" b="1" dirty="0" err="1">
                <a:latin typeface="Helvetica"/>
                <a:cs typeface="Helvetica"/>
              </a:rPr>
              <a:t>proteine</a:t>
            </a:r>
            <a:r>
              <a:rPr lang="en-US" altLang="en-US" b="1" dirty="0">
                <a:latin typeface="Helvetica"/>
                <a:cs typeface="Helvetica"/>
              </a:rPr>
              <a:t> v </a:t>
            </a:r>
            <a:r>
              <a:rPr lang="en-US" altLang="en-US" b="1" dirty="0" err="1">
                <a:latin typeface="Helvetica"/>
                <a:cs typeface="Helvetica"/>
              </a:rPr>
              <a:t>sesalskih</a:t>
            </a:r>
            <a:r>
              <a:rPr lang="en-US" altLang="en-US" b="1" dirty="0">
                <a:latin typeface="Helvetica"/>
                <a:cs typeface="Helvetica"/>
              </a:rPr>
              <a:t> </a:t>
            </a:r>
            <a:r>
              <a:rPr lang="en-US" altLang="en-US" b="1" dirty="0" err="1">
                <a:latin typeface="Helvetica"/>
                <a:cs typeface="Helvetica"/>
              </a:rPr>
              <a:t>ali</a:t>
            </a:r>
            <a:r>
              <a:rPr lang="en-US" altLang="en-US" b="1" dirty="0">
                <a:latin typeface="Helvetica"/>
                <a:cs typeface="Helvetica"/>
              </a:rPr>
              <a:t> </a:t>
            </a:r>
            <a:r>
              <a:rPr lang="en-US" altLang="en-US" b="1" dirty="0" err="1">
                <a:latin typeface="Helvetica"/>
                <a:cs typeface="Helvetica"/>
              </a:rPr>
              <a:t>insektnih</a:t>
            </a:r>
            <a:r>
              <a:rPr lang="en-US" altLang="en-US" b="1" dirty="0">
                <a:latin typeface="Helvetica"/>
                <a:cs typeface="Helvetica"/>
              </a:rPr>
              <a:t> </a:t>
            </a:r>
            <a:r>
              <a:rPr lang="en-US" altLang="en-US" b="1" dirty="0" err="1">
                <a:latin typeface="Helvetica"/>
                <a:cs typeface="Helvetica"/>
              </a:rPr>
              <a:t>celicah</a:t>
            </a:r>
            <a:r>
              <a:rPr lang="en-US" altLang="en-US" b="1" dirty="0">
                <a:latin typeface="Helvetica"/>
                <a:cs typeface="Helvetica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66717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857346"/>
            <a:ext cx="8229600" cy="3998535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latin typeface="Helvetica"/>
                <a:cs typeface="Helvetica"/>
              </a:rPr>
              <a:t>Izbor</a:t>
            </a:r>
            <a:r>
              <a:rPr lang="en-US" sz="2800" b="1" dirty="0" smtClean="0">
                <a:latin typeface="Helvetica"/>
                <a:cs typeface="Helvetica"/>
              </a:rPr>
              <a:t> </a:t>
            </a:r>
            <a:r>
              <a:rPr lang="en-US" sz="2800" b="1" dirty="0" err="1" smtClean="0">
                <a:latin typeface="Helvetica"/>
                <a:cs typeface="Helvetica"/>
              </a:rPr>
              <a:t>teme</a:t>
            </a:r>
            <a:r>
              <a:rPr lang="en-US" sz="2800" b="1" dirty="0" smtClean="0">
                <a:latin typeface="Helvetica"/>
                <a:cs typeface="Helvetica"/>
              </a:rPr>
              <a:t> </a:t>
            </a:r>
            <a:r>
              <a:rPr lang="en-US" sz="2800" b="1" dirty="0" err="1" smtClean="0">
                <a:latin typeface="Helvetica"/>
                <a:cs typeface="Helvetica"/>
              </a:rPr>
              <a:t>za</a:t>
            </a:r>
            <a:r>
              <a:rPr lang="en-US" sz="2800" b="1" dirty="0" smtClean="0">
                <a:latin typeface="Helvetica"/>
                <a:cs typeface="Helvetica"/>
              </a:rPr>
              <a:t> </a:t>
            </a:r>
            <a:r>
              <a:rPr lang="en-US" sz="2800" b="1" dirty="0" err="1" smtClean="0">
                <a:latin typeface="Helvetica"/>
                <a:cs typeface="Helvetica"/>
              </a:rPr>
              <a:t>seminarsko</a:t>
            </a:r>
            <a:r>
              <a:rPr lang="en-US" sz="2800" b="1" dirty="0" smtClean="0">
                <a:latin typeface="Helvetica"/>
                <a:cs typeface="Helvetica"/>
              </a:rPr>
              <a:t/>
            </a:r>
            <a:br>
              <a:rPr lang="en-US" sz="2800" b="1" dirty="0" smtClean="0">
                <a:latin typeface="Helvetica"/>
                <a:cs typeface="Helvetica"/>
              </a:rPr>
            </a:br>
            <a:r>
              <a:rPr lang="en-US" sz="2800" dirty="0">
                <a:latin typeface="Helvetica"/>
                <a:cs typeface="Helvetica"/>
              </a:rPr>
              <a:t/>
            </a:r>
            <a:br>
              <a:rPr lang="en-US" sz="2800" dirty="0">
                <a:latin typeface="Helvetica"/>
                <a:cs typeface="Helvetica"/>
              </a:rPr>
            </a:br>
            <a:r>
              <a:rPr lang="en-US" sz="2800" dirty="0" err="1" smtClean="0">
                <a:latin typeface="Helvetica"/>
                <a:cs typeface="Helvetica"/>
              </a:rPr>
              <a:t>Teme</a:t>
            </a:r>
            <a:r>
              <a:rPr lang="en-US" sz="2800" dirty="0" smtClean="0">
                <a:latin typeface="Helvetica"/>
                <a:cs typeface="Helvetica"/>
              </a:rPr>
              <a:t> </a:t>
            </a:r>
            <a:r>
              <a:rPr lang="en-US" sz="2800" dirty="0" err="1" smtClean="0">
                <a:latin typeface="Helvetica"/>
                <a:cs typeface="Helvetica"/>
              </a:rPr>
              <a:t>bodo</a:t>
            </a:r>
            <a:r>
              <a:rPr lang="en-US" sz="2800" dirty="0" smtClean="0">
                <a:latin typeface="Helvetica"/>
                <a:cs typeface="Helvetica"/>
              </a:rPr>
              <a:t> </a:t>
            </a:r>
            <a:r>
              <a:rPr lang="en-US" sz="2800" dirty="0" err="1" smtClean="0">
                <a:latin typeface="Helvetica"/>
                <a:cs typeface="Helvetica"/>
              </a:rPr>
              <a:t>razporejene</a:t>
            </a:r>
            <a:r>
              <a:rPr lang="en-US" sz="2800" dirty="0" smtClean="0">
                <a:latin typeface="Helvetica"/>
                <a:cs typeface="Helvetica"/>
              </a:rPr>
              <a:t> </a:t>
            </a:r>
            <a:r>
              <a:rPr lang="en-US" sz="2800" dirty="0" err="1" smtClean="0">
                <a:latin typeface="Helvetica"/>
                <a:cs typeface="Helvetica"/>
              </a:rPr>
              <a:t>po</a:t>
            </a:r>
            <a:r>
              <a:rPr lang="en-US" sz="2800" dirty="0" smtClean="0">
                <a:latin typeface="Helvetica"/>
                <a:cs typeface="Helvetica"/>
              </a:rPr>
              <a:t> </a:t>
            </a:r>
            <a:r>
              <a:rPr lang="en-US" sz="2800" dirty="0" err="1" smtClean="0">
                <a:latin typeface="Helvetica"/>
                <a:cs typeface="Helvetica"/>
              </a:rPr>
              <a:t>tednih</a:t>
            </a:r>
            <a:r>
              <a:rPr lang="en-US" sz="2800" dirty="0" smtClean="0">
                <a:latin typeface="Helvetica"/>
                <a:cs typeface="Helvetica"/>
              </a:rPr>
              <a:t>, </a:t>
            </a:r>
            <a:r>
              <a:rPr lang="en-US" sz="2800" dirty="0" err="1" smtClean="0">
                <a:latin typeface="Helvetica"/>
                <a:cs typeface="Helvetica"/>
              </a:rPr>
              <a:t>tako</a:t>
            </a:r>
            <a:r>
              <a:rPr lang="en-US" sz="2800" dirty="0" smtClean="0">
                <a:latin typeface="Helvetica"/>
                <a:cs typeface="Helvetica"/>
              </a:rPr>
              <a:t> da </a:t>
            </a:r>
            <a:r>
              <a:rPr lang="en-US" sz="2800" dirty="0" err="1" smtClean="0">
                <a:latin typeface="Helvetica"/>
                <a:cs typeface="Helvetica"/>
              </a:rPr>
              <a:t>bodo</a:t>
            </a:r>
            <a:r>
              <a:rPr lang="en-US" sz="2800" dirty="0" smtClean="0">
                <a:latin typeface="Helvetica"/>
                <a:cs typeface="Helvetica"/>
              </a:rPr>
              <a:t> </a:t>
            </a:r>
            <a:r>
              <a:rPr lang="en-US" sz="2800" dirty="0" err="1" smtClean="0">
                <a:latin typeface="Helvetica"/>
                <a:cs typeface="Helvetica"/>
              </a:rPr>
              <a:t>sovpadale</a:t>
            </a:r>
            <a:r>
              <a:rPr lang="en-US" sz="2800" dirty="0" smtClean="0">
                <a:latin typeface="Helvetica"/>
                <a:cs typeface="Helvetica"/>
              </a:rPr>
              <a:t> s </a:t>
            </a:r>
            <a:r>
              <a:rPr lang="en-US" sz="2800" dirty="0" err="1" smtClean="0">
                <a:latin typeface="Helvetica"/>
                <a:cs typeface="Helvetica"/>
              </a:rPr>
              <a:t>predavanji</a:t>
            </a:r>
            <a:endParaRPr lang="en-US" sz="28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95490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35803"/>
            <a:ext cx="4728647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atin typeface="+mj-lt"/>
              </a:rPr>
              <a:t>Izra</a:t>
            </a:r>
            <a:r>
              <a:rPr lang="en-US" sz="2800" b="1" dirty="0" err="1" smtClean="0">
                <a:latin typeface="+mj-lt"/>
                <a:cs typeface="Helvetica"/>
              </a:rPr>
              <a:t>ž</a:t>
            </a:r>
            <a:r>
              <a:rPr lang="en-US" sz="2800" b="1" dirty="0" err="1" smtClean="0">
                <a:latin typeface="+mj-lt"/>
              </a:rPr>
              <a:t>anje</a:t>
            </a:r>
            <a:r>
              <a:rPr lang="en-US" sz="2800" b="1" dirty="0" smtClean="0"/>
              <a:t> v </a:t>
            </a:r>
            <a:r>
              <a:rPr lang="en-US" sz="2800" b="1" dirty="0" err="1" smtClean="0"/>
              <a:t>sesalskih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celicah</a:t>
            </a:r>
            <a:r>
              <a:rPr lang="en-US" sz="2800" b="1" dirty="0" smtClean="0"/>
              <a:t> </a:t>
            </a:r>
          </a:p>
          <a:p>
            <a:r>
              <a:rPr lang="en-US" b="1" dirty="0" smtClean="0"/>
              <a:t>(</a:t>
            </a:r>
            <a:r>
              <a:rPr lang="en-US" b="1" dirty="0" err="1" smtClean="0"/>
              <a:t>npr</a:t>
            </a:r>
            <a:r>
              <a:rPr lang="en-US" b="1" dirty="0" smtClean="0"/>
              <a:t>. CHO, HEK, COS):</a:t>
            </a:r>
          </a:p>
          <a:p>
            <a:endParaRPr lang="en-US" b="1" dirty="0"/>
          </a:p>
          <a:p>
            <a:r>
              <a:rPr lang="en-US" b="1" dirty="0" smtClean="0"/>
              <a:t>S </a:t>
            </a:r>
            <a:r>
              <a:rPr lang="en-US" b="1" dirty="0" err="1" smtClean="0"/>
              <a:t>transfekcijo</a:t>
            </a:r>
            <a:r>
              <a:rPr lang="en-US" b="1" dirty="0" smtClean="0"/>
              <a:t> </a:t>
            </a:r>
            <a:r>
              <a:rPr lang="en-US" b="1" dirty="0" err="1" smtClean="0"/>
              <a:t>vnesemo</a:t>
            </a:r>
            <a:r>
              <a:rPr lang="en-US" b="1" dirty="0" smtClean="0"/>
              <a:t> </a:t>
            </a:r>
            <a:r>
              <a:rPr lang="en-US" b="1" dirty="0" err="1" smtClean="0"/>
              <a:t>vektorje</a:t>
            </a:r>
            <a:r>
              <a:rPr lang="en-US" b="1" dirty="0" smtClean="0"/>
              <a:t> v </a:t>
            </a:r>
            <a:r>
              <a:rPr lang="en-US" b="1" dirty="0" err="1" smtClean="0"/>
              <a:t>celice</a:t>
            </a:r>
            <a:r>
              <a:rPr lang="en-US" b="1" dirty="0" smtClean="0"/>
              <a:t>. </a:t>
            </a:r>
            <a:r>
              <a:rPr lang="en-US" b="1" dirty="0" err="1" smtClean="0"/>
              <a:t>Tuja</a:t>
            </a:r>
            <a:r>
              <a:rPr lang="en-US" b="1" dirty="0" smtClean="0"/>
              <a:t> DNA se </a:t>
            </a:r>
            <a:r>
              <a:rPr lang="en-US" b="1" dirty="0" err="1" smtClean="0"/>
              <a:t>lahko</a:t>
            </a:r>
            <a:r>
              <a:rPr lang="en-US" b="1" dirty="0" smtClean="0"/>
              <a:t> </a:t>
            </a:r>
            <a:r>
              <a:rPr lang="en-US" b="1" dirty="0" err="1" smtClean="0"/>
              <a:t>intergrira</a:t>
            </a:r>
            <a:r>
              <a:rPr lang="en-US" b="1" dirty="0" smtClean="0"/>
              <a:t> v </a:t>
            </a:r>
            <a:r>
              <a:rPr lang="en-US" b="1" dirty="0" err="1" smtClean="0"/>
              <a:t>genom</a:t>
            </a:r>
            <a:r>
              <a:rPr lang="en-US" b="1" dirty="0" smtClean="0"/>
              <a:t> s </a:t>
            </a:r>
            <a:r>
              <a:rPr lang="en-US" b="1" dirty="0" err="1" smtClean="0"/>
              <a:t>homologno</a:t>
            </a:r>
            <a:r>
              <a:rPr lang="en-US" b="1" dirty="0" smtClean="0"/>
              <a:t> </a:t>
            </a:r>
            <a:r>
              <a:rPr lang="en-US" b="1" dirty="0" err="1" smtClean="0"/>
              <a:t>rekombinacijo</a:t>
            </a:r>
            <a:r>
              <a:rPr lang="en-US" b="1" dirty="0" smtClean="0"/>
              <a:t> (to je STABILNA TRANSFEKCIJA) </a:t>
            </a:r>
            <a:r>
              <a:rPr lang="en-US" b="1" dirty="0" err="1" smtClean="0"/>
              <a:t>ali</a:t>
            </a:r>
            <a:r>
              <a:rPr lang="en-US" b="1" dirty="0" smtClean="0"/>
              <a:t> pa </a:t>
            </a:r>
            <a:r>
              <a:rPr lang="en-US" b="1" dirty="0" err="1" smtClean="0"/>
              <a:t>celice</a:t>
            </a:r>
            <a:r>
              <a:rPr lang="en-US" b="1" dirty="0" smtClean="0"/>
              <a:t> TRANSFECIRAMO TRANZIENTNO.</a:t>
            </a:r>
          </a:p>
          <a:p>
            <a:endParaRPr lang="en-US" b="1" dirty="0"/>
          </a:p>
          <a:p>
            <a:r>
              <a:rPr lang="en-US" b="1" dirty="0" err="1" smtClean="0"/>
              <a:t>Pogosti</a:t>
            </a:r>
            <a:r>
              <a:rPr lang="en-US" b="1" dirty="0" smtClean="0"/>
              <a:t> </a:t>
            </a:r>
            <a:r>
              <a:rPr lang="en-US" b="1" dirty="0" err="1" smtClean="0"/>
              <a:t>promotorji</a:t>
            </a:r>
            <a:r>
              <a:rPr lang="en-US" b="1" dirty="0" smtClean="0"/>
              <a:t>: CMV, SV40</a:t>
            </a:r>
          </a:p>
          <a:p>
            <a:r>
              <a:rPr lang="en-US" b="1" dirty="0" err="1" smtClean="0"/>
              <a:t>Selekcijski</a:t>
            </a:r>
            <a:r>
              <a:rPr lang="en-US" b="1" dirty="0" smtClean="0"/>
              <a:t> </a:t>
            </a:r>
            <a:r>
              <a:rPr lang="en-US" b="1" dirty="0" err="1" smtClean="0"/>
              <a:t>markerji</a:t>
            </a:r>
            <a:r>
              <a:rPr lang="en-US" b="1" dirty="0" smtClean="0"/>
              <a:t>: </a:t>
            </a:r>
            <a:r>
              <a:rPr lang="en-US" b="1" dirty="0" err="1" smtClean="0"/>
              <a:t>neomicin</a:t>
            </a:r>
            <a:r>
              <a:rPr lang="en-US" b="1" dirty="0" smtClean="0"/>
              <a:t>, </a:t>
            </a:r>
            <a:r>
              <a:rPr lang="en-US" b="1" dirty="0" err="1" smtClean="0"/>
              <a:t>blasticidin</a:t>
            </a:r>
            <a:r>
              <a:rPr lang="en-US" b="1" dirty="0" smtClean="0"/>
              <a:t>, </a:t>
            </a:r>
            <a:r>
              <a:rPr lang="en-US" b="1" dirty="0" err="1" smtClean="0"/>
              <a:t>zeocin</a:t>
            </a:r>
            <a:r>
              <a:rPr lang="en-US" b="1" dirty="0" smtClean="0"/>
              <a:t>, </a:t>
            </a:r>
            <a:r>
              <a:rPr lang="en-US" b="1" dirty="0" err="1" smtClean="0"/>
              <a:t>higromicin</a:t>
            </a:r>
            <a:endParaRPr lang="en-US" b="1" dirty="0" smtClean="0"/>
          </a:p>
          <a:p>
            <a:endParaRPr lang="en-US" b="1" dirty="0" smtClean="0"/>
          </a:p>
          <a:p>
            <a:endParaRPr lang="en-US" dirty="0" smtClean="0">
              <a:hlinkClick r:id="rId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409" y="981854"/>
            <a:ext cx="3833613" cy="35092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4912446" y="562386"/>
            <a:ext cx="3103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Tranzientni</a:t>
            </a:r>
            <a:r>
              <a:rPr lang="en-US" b="1" dirty="0" smtClean="0"/>
              <a:t> </a:t>
            </a:r>
            <a:r>
              <a:rPr lang="en-US" b="1" dirty="0" err="1" smtClean="0"/>
              <a:t>ekspresijski</a:t>
            </a:r>
            <a:r>
              <a:rPr lang="en-US" b="1" dirty="0" smtClean="0"/>
              <a:t> </a:t>
            </a:r>
            <a:r>
              <a:rPr lang="en-US" b="1" dirty="0" err="1" smtClean="0"/>
              <a:t>vektor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368115" y="1974255"/>
            <a:ext cx="1582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/>
              <a:t>polyadenylation</a:t>
            </a:r>
            <a:r>
              <a:rPr lang="en-US" sz="1200" dirty="0"/>
              <a:t> signal </a:t>
            </a:r>
            <a:endParaRPr lang="en-US" sz="1200" dirty="0" smtClean="0"/>
          </a:p>
          <a:p>
            <a:r>
              <a:rPr lang="en-US" sz="1200" dirty="0" smtClean="0"/>
              <a:t>sequence</a:t>
            </a:r>
            <a:endParaRPr lang="en-US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0240" y="4588142"/>
            <a:ext cx="3886200" cy="990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5991" y="5578742"/>
            <a:ext cx="38862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03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4794" t="18296"/>
          <a:stretch/>
        </p:blipFill>
        <p:spPr>
          <a:xfrm>
            <a:off x="167089" y="835577"/>
            <a:ext cx="4695229" cy="54719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1332" y="202833"/>
            <a:ext cx="37293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+mj-lt"/>
              </a:rPr>
              <a:t>Izra</a:t>
            </a:r>
            <a:r>
              <a:rPr lang="en-US" sz="2400" b="1" dirty="0" err="1" smtClean="0">
                <a:latin typeface="+mj-lt"/>
                <a:cs typeface="Helvetica"/>
              </a:rPr>
              <a:t>ž</a:t>
            </a:r>
            <a:r>
              <a:rPr lang="en-US" sz="2400" b="1" dirty="0" err="1" smtClean="0">
                <a:latin typeface="+mj-lt"/>
              </a:rPr>
              <a:t>anje</a:t>
            </a:r>
            <a:r>
              <a:rPr lang="en-US" sz="2400" b="1" dirty="0" smtClean="0"/>
              <a:t> </a:t>
            </a:r>
            <a:r>
              <a:rPr lang="en-US" sz="2400" b="1" dirty="0"/>
              <a:t>v </a:t>
            </a:r>
            <a:r>
              <a:rPr lang="en-US" sz="2400" b="1" dirty="0" err="1"/>
              <a:t>sesalskih</a:t>
            </a:r>
            <a:r>
              <a:rPr lang="en-US" sz="2400" b="1" dirty="0"/>
              <a:t> </a:t>
            </a:r>
            <a:r>
              <a:rPr lang="en-US" sz="2400" b="1" dirty="0" err="1"/>
              <a:t>celicah</a:t>
            </a:r>
            <a:r>
              <a:rPr lang="en-US" sz="2400" b="1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4672254" y="2274388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CMV </a:t>
            </a:r>
            <a:r>
              <a:rPr lang="en-US" dirty="0" err="1" smtClean="0"/>
              <a:t>promotor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dobro</a:t>
            </a:r>
            <a:r>
              <a:rPr lang="en-US" dirty="0" smtClean="0"/>
              <a:t> </a:t>
            </a:r>
            <a:r>
              <a:rPr lang="en-US" dirty="0" err="1" smtClean="0"/>
              <a:t>ekspresijo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T7 </a:t>
            </a:r>
            <a:r>
              <a:rPr lang="en-US" dirty="0" err="1" smtClean="0"/>
              <a:t>promotor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MCS 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BGH </a:t>
            </a:r>
            <a:r>
              <a:rPr lang="en-US" dirty="0" err="1" smtClean="0"/>
              <a:t>poliadenilacijski</a:t>
            </a:r>
            <a:r>
              <a:rPr lang="en-US" dirty="0" smtClean="0"/>
              <a:t>  </a:t>
            </a:r>
            <a:r>
              <a:rPr lang="en-US" dirty="0"/>
              <a:t>signal </a:t>
            </a:r>
            <a:r>
              <a:rPr lang="en-US" dirty="0" smtClean="0"/>
              <a:t>in </a:t>
            </a:r>
            <a:r>
              <a:rPr lang="en-US" dirty="0" err="1" smtClean="0"/>
              <a:t>zaporedje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transkripcijsko</a:t>
            </a:r>
            <a:r>
              <a:rPr lang="en-US" dirty="0" smtClean="0"/>
              <a:t> </a:t>
            </a:r>
            <a:r>
              <a:rPr lang="en-US" dirty="0" err="1" smtClean="0"/>
              <a:t>terminacijo</a:t>
            </a:r>
            <a:r>
              <a:rPr lang="en-US" dirty="0" smtClean="0"/>
              <a:t>;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omogo</a:t>
            </a:r>
            <a:r>
              <a:rPr lang="en-US" dirty="0" err="1">
                <a:latin typeface="+mj-lt"/>
                <a:cs typeface="Helvetica"/>
              </a:rPr>
              <a:t>č</a:t>
            </a:r>
            <a:r>
              <a:rPr lang="en-US" dirty="0" err="1" smtClean="0">
                <a:latin typeface="+mj-lt"/>
              </a:rPr>
              <a:t>ata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/>
              <a:t>boljso</a:t>
            </a:r>
            <a:r>
              <a:rPr lang="en-US" dirty="0" smtClean="0"/>
              <a:t> </a:t>
            </a:r>
            <a:r>
              <a:rPr lang="en-US" dirty="0" err="1" smtClean="0"/>
              <a:t>stabilnost</a:t>
            </a:r>
            <a:r>
              <a:rPr lang="en-US" dirty="0" smtClean="0"/>
              <a:t> mRNA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SV40 origin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neomicinska</a:t>
            </a:r>
            <a:r>
              <a:rPr lang="en-US" dirty="0" smtClean="0"/>
              <a:t> </a:t>
            </a:r>
            <a:r>
              <a:rPr lang="en-US" dirty="0" err="1" smtClean="0"/>
              <a:t>rezistenca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selekcijo</a:t>
            </a:r>
            <a:r>
              <a:rPr lang="en-US" dirty="0" smtClean="0"/>
              <a:t> v </a:t>
            </a:r>
            <a:r>
              <a:rPr lang="en-US" dirty="0" err="1" smtClean="0"/>
              <a:t>sesalskih</a:t>
            </a:r>
            <a:r>
              <a:rPr lang="en-US" dirty="0" smtClean="0"/>
              <a:t> </a:t>
            </a:r>
            <a:r>
              <a:rPr lang="en-US" dirty="0" err="1" smtClean="0"/>
              <a:t>celicah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err="1"/>
              <a:t>a</a:t>
            </a:r>
            <a:r>
              <a:rPr lang="en-US" dirty="0" err="1" smtClean="0"/>
              <a:t>mpicilinska</a:t>
            </a:r>
            <a:r>
              <a:rPr lang="en-US" dirty="0" smtClean="0"/>
              <a:t> </a:t>
            </a:r>
            <a:r>
              <a:rPr lang="en-US" dirty="0" err="1" smtClean="0"/>
              <a:t>rezistenca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selekcijo</a:t>
            </a:r>
            <a:r>
              <a:rPr lang="en-US" dirty="0" smtClean="0"/>
              <a:t> v </a:t>
            </a:r>
            <a:r>
              <a:rPr lang="en-US" i="1" dirty="0" smtClean="0"/>
              <a:t>E. coli.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15280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881" y="5939"/>
            <a:ext cx="864602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 smtClean="0">
                <a:latin typeface="Helvetica"/>
                <a:cs typeface="Helvetica"/>
              </a:rPr>
              <a:t>KLONIRANJE Z METODO GATEWAY (Invitrogen):</a:t>
            </a:r>
          </a:p>
          <a:p>
            <a:r>
              <a:rPr lang="en-US" altLang="en-US" sz="2400" dirty="0">
                <a:latin typeface="Helvetica"/>
                <a:cs typeface="Helvetica"/>
              </a:rPr>
              <a:t>http://</a:t>
            </a:r>
            <a:r>
              <a:rPr lang="en-US" altLang="en-US" sz="2400" dirty="0" err="1">
                <a:latin typeface="Helvetica"/>
                <a:cs typeface="Helvetica"/>
              </a:rPr>
              <a:t>www.lifetechnologies.com</a:t>
            </a:r>
            <a:r>
              <a:rPr lang="en-US" altLang="en-US" sz="2400" dirty="0">
                <a:latin typeface="Helvetica"/>
                <a:cs typeface="Helvetica"/>
              </a:rPr>
              <a:t>/</a:t>
            </a:r>
            <a:endParaRPr lang="en-US" altLang="en-US" sz="2400" dirty="0" smtClean="0">
              <a:latin typeface="Helvetica"/>
              <a:cs typeface="Helvetic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06949"/>
            <a:ext cx="9071458" cy="2772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"/>
              </a:lnSpc>
            </a:pPr>
            <a:endParaRPr lang="en-US" sz="2000" dirty="0" smtClean="0">
              <a:latin typeface="Helvetica"/>
              <a:cs typeface="Helvetica"/>
            </a:endParaRPr>
          </a:p>
          <a:p>
            <a:r>
              <a:rPr lang="en-US" sz="2000" dirty="0" err="1" smtClean="0">
                <a:latin typeface="Helvetica"/>
                <a:cs typeface="Helvetica"/>
              </a:rPr>
              <a:t>Temelji</a:t>
            </a:r>
            <a:r>
              <a:rPr lang="en-US" sz="2000" dirty="0" smtClean="0">
                <a:latin typeface="Helvetica"/>
                <a:cs typeface="Helvetica"/>
              </a:rPr>
              <a:t> </a:t>
            </a:r>
            <a:r>
              <a:rPr lang="en-US" sz="2000" dirty="0" err="1" smtClean="0">
                <a:latin typeface="Helvetica"/>
                <a:cs typeface="Helvetica"/>
              </a:rPr>
              <a:t>na</a:t>
            </a:r>
            <a:r>
              <a:rPr lang="en-US" sz="2000" dirty="0" smtClean="0">
                <a:latin typeface="Helvetica"/>
                <a:cs typeface="Helvetica"/>
              </a:rPr>
              <a:t> </a:t>
            </a:r>
            <a:r>
              <a:rPr lang="en-US" sz="2000" dirty="0" err="1" smtClean="0">
                <a:latin typeface="Helvetica"/>
                <a:cs typeface="Helvetica"/>
              </a:rPr>
              <a:t>rekombinaciji</a:t>
            </a:r>
            <a:r>
              <a:rPr lang="en-US" sz="2000" dirty="0" smtClean="0">
                <a:latin typeface="Helvetica"/>
                <a:cs typeface="Helvetica"/>
              </a:rPr>
              <a:t>:</a:t>
            </a:r>
          </a:p>
          <a:p>
            <a:pPr>
              <a:lnSpc>
                <a:spcPct val="50000"/>
              </a:lnSpc>
            </a:pPr>
            <a:endParaRPr lang="en-US" sz="2000" dirty="0" smtClean="0">
              <a:latin typeface="Helvetica"/>
              <a:cs typeface="Helvetica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err="1" smtClean="0">
                <a:latin typeface="Helvetica"/>
                <a:cs typeface="Helvetica"/>
              </a:rPr>
              <a:t>uporaba</a:t>
            </a:r>
            <a:r>
              <a:rPr lang="en-US" sz="2000" dirty="0" smtClean="0">
                <a:latin typeface="Helvetica"/>
                <a:cs typeface="Helvetica"/>
              </a:rPr>
              <a:t> </a:t>
            </a:r>
            <a:r>
              <a:rPr lang="en-US" sz="2000" dirty="0" err="1" smtClean="0">
                <a:latin typeface="Helvetica"/>
                <a:cs typeface="Helvetica"/>
              </a:rPr>
              <a:t>kratkih</a:t>
            </a:r>
            <a:r>
              <a:rPr lang="en-US" sz="2000" dirty="0" smtClean="0">
                <a:latin typeface="Helvetica"/>
                <a:cs typeface="Helvetica"/>
              </a:rPr>
              <a:t> Gateway </a:t>
            </a:r>
            <a:r>
              <a:rPr lang="en-US" sz="2000" dirty="0" err="1" smtClean="0">
                <a:latin typeface="Helvetica"/>
                <a:cs typeface="Helvetica"/>
              </a:rPr>
              <a:t>rekombinacijskih</a:t>
            </a:r>
            <a:r>
              <a:rPr lang="en-US" sz="2000" dirty="0" smtClean="0">
                <a:latin typeface="Helvetica"/>
                <a:cs typeface="Helvetica"/>
              </a:rPr>
              <a:t> </a:t>
            </a:r>
            <a:r>
              <a:rPr lang="en-US" sz="2000" dirty="0" err="1" smtClean="0">
                <a:latin typeface="Helvetica"/>
                <a:cs typeface="Helvetica"/>
              </a:rPr>
              <a:t>mest</a:t>
            </a:r>
            <a:r>
              <a:rPr lang="en-US" sz="2000" dirty="0" smtClean="0">
                <a:latin typeface="Helvetica"/>
                <a:cs typeface="Helvetica"/>
              </a:rPr>
              <a:t> </a:t>
            </a:r>
            <a:r>
              <a:rPr lang="en-US" sz="2000" i="1" dirty="0" err="1" smtClean="0">
                <a:latin typeface="Helvetica"/>
                <a:cs typeface="Helvetica"/>
              </a:rPr>
              <a:t>att</a:t>
            </a:r>
            <a:r>
              <a:rPr lang="en-US" sz="2000" dirty="0" smtClean="0">
                <a:latin typeface="Helvetica"/>
                <a:cs typeface="Helvetica"/>
              </a:rPr>
              <a:t> </a:t>
            </a:r>
            <a:r>
              <a:rPr lang="en-US" sz="2000" dirty="0" err="1" smtClean="0">
                <a:latin typeface="Helvetica"/>
                <a:cs typeface="Helvetica"/>
              </a:rPr>
              <a:t>ter</a:t>
            </a:r>
            <a:r>
              <a:rPr lang="en-US" sz="2000" dirty="0" smtClean="0">
                <a:latin typeface="Helvetica"/>
                <a:cs typeface="Helvetica"/>
              </a:rPr>
              <a:t> </a:t>
            </a:r>
            <a:r>
              <a:rPr lang="en-US" sz="2000" dirty="0" err="1" smtClean="0">
                <a:latin typeface="Helvetica"/>
                <a:cs typeface="Helvetica"/>
              </a:rPr>
              <a:t>encimske</a:t>
            </a:r>
            <a:r>
              <a:rPr lang="en-US" sz="2000" dirty="0" smtClean="0">
                <a:latin typeface="Helvetica"/>
                <a:cs typeface="Helvetica"/>
              </a:rPr>
              <a:t> </a:t>
            </a:r>
            <a:r>
              <a:rPr lang="en-US" sz="2000" dirty="0" err="1">
                <a:latin typeface="Helvetica"/>
                <a:cs typeface="Helvetica"/>
              </a:rPr>
              <a:t>mešanice</a:t>
            </a:r>
            <a:r>
              <a:rPr lang="en-US" sz="2000" dirty="0">
                <a:latin typeface="Helvetica"/>
                <a:cs typeface="Helvetica"/>
              </a:rPr>
              <a:t> </a:t>
            </a:r>
            <a:r>
              <a:rPr lang="en-US" sz="2000" dirty="0" err="1" smtClean="0">
                <a:latin typeface="Helvetica"/>
                <a:cs typeface="Helvetica"/>
              </a:rPr>
              <a:t>Clonase</a:t>
            </a:r>
            <a:r>
              <a:rPr lang="en-US" sz="2000" dirty="0" smtClean="0">
                <a:latin typeface="Helvetica"/>
                <a:cs typeface="Helvetica"/>
              </a:rPr>
              <a:t> (BP/LR </a:t>
            </a:r>
            <a:r>
              <a:rPr lang="en-US" sz="2000" dirty="0" err="1" smtClean="0">
                <a:latin typeface="Helvetica"/>
                <a:cs typeface="Helvetica"/>
              </a:rPr>
              <a:t>Clonase</a:t>
            </a:r>
            <a:r>
              <a:rPr lang="en-US" sz="2000" dirty="0" smtClean="0">
                <a:latin typeface="Helvetica"/>
                <a:cs typeface="Helvetica"/>
              </a:rPr>
              <a:t>; </a:t>
            </a:r>
            <a:r>
              <a:rPr lang="en-US" sz="2000" dirty="0" err="1" smtClean="0">
                <a:latin typeface="Helvetica"/>
                <a:cs typeface="Helvetica"/>
              </a:rPr>
              <a:t>reverzibilne</a:t>
            </a:r>
            <a:r>
              <a:rPr lang="en-US" sz="2000" dirty="0" smtClean="0">
                <a:latin typeface="Helvetica"/>
                <a:cs typeface="Helvetica"/>
              </a:rPr>
              <a:t> </a:t>
            </a:r>
            <a:r>
              <a:rPr lang="en-US" sz="2000" dirty="0" err="1" smtClean="0">
                <a:latin typeface="Helvetica"/>
                <a:cs typeface="Helvetica"/>
              </a:rPr>
              <a:t>reakcije</a:t>
            </a:r>
            <a:r>
              <a:rPr lang="en-US" sz="2000" dirty="0" smtClean="0">
                <a:latin typeface="Helvetica"/>
                <a:cs typeface="Helvetica"/>
              </a:rPr>
              <a:t>)</a:t>
            </a:r>
          </a:p>
          <a:p>
            <a:pPr marL="342900" indent="-342900">
              <a:buFont typeface="Arial"/>
              <a:buChar char="•"/>
            </a:pPr>
            <a:endParaRPr lang="en-US" sz="2000" dirty="0" smtClean="0">
              <a:solidFill>
                <a:srgbClr val="0000FF"/>
              </a:solidFill>
              <a:latin typeface="Helvetica"/>
              <a:cs typeface="Helvetica"/>
            </a:endParaRPr>
          </a:p>
          <a:p>
            <a:r>
              <a:rPr lang="en-US" sz="2000" dirty="0" smtClean="0">
                <a:latin typeface="Helvetica"/>
                <a:cs typeface="Helvetica"/>
              </a:rPr>
              <a:t>    (</a:t>
            </a:r>
            <a:r>
              <a:rPr lang="en-US" sz="2000" dirty="0" err="1">
                <a:latin typeface="Helvetica"/>
                <a:cs typeface="Helvetica"/>
              </a:rPr>
              <a:t>ni</a:t>
            </a:r>
            <a:r>
              <a:rPr lang="en-US" sz="2000" dirty="0">
                <a:latin typeface="Helvetica"/>
                <a:cs typeface="Helvetica"/>
              </a:rPr>
              <a:t> </a:t>
            </a:r>
            <a:r>
              <a:rPr lang="en-US" sz="2000" dirty="0" err="1">
                <a:latin typeface="Helvetica"/>
                <a:cs typeface="Helvetica"/>
              </a:rPr>
              <a:t>potrebna</a:t>
            </a:r>
            <a:r>
              <a:rPr lang="en-US" sz="2000" dirty="0">
                <a:latin typeface="Helvetica"/>
                <a:cs typeface="Helvetica"/>
              </a:rPr>
              <a:t> </a:t>
            </a:r>
            <a:r>
              <a:rPr lang="en-US" sz="2000" dirty="0" err="1">
                <a:latin typeface="Helvetica"/>
                <a:cs typeface="Helvetica"/>
              </a:rPr>
              <a:t>uporaba</a:t>
            </a:r>
            <a:r>
              <a:rPr lang="en-US" sz="2000" dirty="0">
                <a:latin typeface="Helvetica"/>
                <a:cs typeface="Helvetica"/>
              </a:rPr>
              <a:t> RE in </a:t>
            </a:r>
            <a:r>
              <a:rPr lang="en-US" sz="2000" dirty="0" err="1" smtClean="0">
                <a:latin typeface="Helvetica"/>
                <a:cs typeface="Helvetica"/>
              </a:rPr>
              <a:t>ligaz</a:t>
            </a:r>
            <a:r>
              <a:rPr lang="en-US" sz="2000" dirty="0" smtClean="0">
                <a:latin typeface="Helvetica"/>
                <a:cs typeface="Helvetica"/>
              </a:rPr>
              <a:t>: </a:t>
            </a:r>
            <a:r>
              <a:rPr lang="en-US" sz="2000" dirty="0" err="1" smtClean="0">
                <a:latin typeface="Helvetica"/>
                <a:cs typeface="Helvetica"/>
              </a:rPr>
              <a:t>ena</a:t>
            </a:r>
            <a:r>
              <a:rPr lang="en-US" sz="2000" dirty="0" smtClean="0">
                <a:latin typeface="Helvetica"/>
                <a:cs typeface="Helvetica"/>
              </a:rPr>
              <a:t> </a:t>
            </a:r>
            <a:r>
              <a:rPr lang="en-US" sz="2000" dirty="0" err="1" smtClean="0">
                <a:latin typeface="Helvetica"/>
                <a:cs typeface="Helvetica"/>
              </a:rPr>
              <a:t>omejitev</a:t>
            </a:r>
            <a:r>
              <a:rPr lang="en-US" sz="2000" dirty="0" smtClean="0">
                <a:latin typeface="Helvetica"/>
                <a:cs typeface="Helvetica"/>
              </a:rPr>
              <a:t> </a:t>
            </a:r>
            <a:r>
              <a:rPr lang="en-US" sz="2000" dirty="0" err="1" smtClean="0">
                <a:latin typeface="Helvetica"/>
                <a:cs typeface="Helvetica"/>
              </a:rPr>
              <a:t>klasicnega</a:t>
            </a:r>
            <a:r>
              <a:rPr lang="en-US" sz="2000" dirty="0" smtClean="0">
                <a:latin typeface="Helvetica"/>
                <a:cs typeface="Helvetica"/>
              </a:rPr>
              <a:t> </a:t>
            </a:r>
            <a:r>
              <a:rPr lang="en-US" sz="2000" dirty="0" err="1" smtClean="0">
                <a:latin typeface="Helvetica"/>
                <a:cs typeface="Helvetica"/>
              </a:rPr>
              <a:t>kloniranja</a:t>
            </a:r>
            <a:r>
              <a:rPr lang="en-US" sz="2000" dirty="0" smtClean="0">
                <a:latin typeface="Helvetica"/>
                <a:cs typeface="Helvetica"/>
              </a:rPr>
              <a:t> z RE    </a:t>
            </a:r>
          </a:p>
          <a:p>
            <a:r>
              <a:rPr lang="en-US" sz="2000" dirty="0">
                <a:latin typeface="Helvetica"/>
                <a:cs typeface="Helvetica"/>
              </a:rPr>
              <a:t> </a:t>
            </a:r>
            <a:r>
              <a:rPr lang="en-US" sz="2000" dirty="0" smtClean="0">
                <a:latin typeface="Helvetica"/>
                <a:cs typeface="Helvetica"/>
              </a:rPr>
              <a:t>    je </a:t>
            </a:r>
            <a:r>
              <a:rPr lang="en-US" sz="2000" dirty="0" err="1">
                <a:latin typeface="Helvetica"/>
                <a:cs typeface="Helvetica"/>
              </a:rPr>
              <a:t>namreč</a:t>
            </a:r>
            <a:r>
              <a:rPr lang="en-US" sz="2000" dirty="0">
                <a:latin typeface="Helvetica"/>
                <a:cs typeface="Helvetica"/>
              </a:rPr>
              <a:t>, </a:t>
            </a:r>
            <a:r>
              <a:rPr lang="en-US" sz="2000" dirty="0" smtClean="0">
                <a:latin typeface="Helvetica"/>
                <a:cs typeface="Helvetica"/>
              </a:rPr>
              <a:t>da </a:t>
            </a:r>
            <a:r>
              <a:rPr lang="en-US" sz="2000" dirty="0" err="1" smtClean="0">
                <a:latin typeface="Helvetica"/>
                <a:cs typeface="Helvetica"/>
              </a:rPr>
              <a:t>lahko</a:t>
            </a:r>
            <a:r>
              <a:rPr lang="en-US" sz="2000" dirty="0">
                <a:latin typeface="Helvetica"/>
                <a:cs typeface="Helvetica"/>
              </a:rPr>
              <a:t> </a:t>
            </a:r>
            <a:r>
              <a:rPr lang="en-US" sz="2000" dirty="0" smtClean="0">
                <a:latin typeface="Helvetica"/>
                <a:cs typeface="Helvetica"/>
              </a:rPr>
              <a:t>RE </a:t>
            </a:r>
            <a:r>
              <a:rPr lang="en-US" sz="2000" dirty="0" err="1" smtClean="0">
                <a:latin typeface="Helvetica"/>
                <a:cs typeface="Helvetica"/>
              </a:rPr>
              <a:t>režejo</a:t>
            </a:r>
            <a:r>
              <a:rPr lang="en-US" sz="2000" dirty="0" smtClean="0">
                <a:latin typeface="Helvetica"/>
                <a:cs typeface="Helvetica"/>
              </a:rPr>
              <a:t> </a:t>
            </a:r>
            <a:r>
              <a:rPr lang="en-US" sz="2000" dirty="0" err="1" smtClean="0">
                <a:latin typeface="Helvetica"/>
                <a:cs typeface="Helvetica"/>
              </a:rPr>
              <a:t>nas</a:t>
            </a:r>
            <a:r>
              <a:rPr lang="en-US" sz="2000" dirty="0">
                <a:latin typeface="Helvetica"/>
                <a:cs typeface="Helvetica"/>
              </a:rPr>
              <a:t> </a:t>
            </a:r>
            <a:r>
              <a:rPr lang="en-US" sz="2000" dirty="0" smtClean="0">
                <a:latin typeface="Helvetica"/>
                <a:cs typeface="Helvetica"/>
              </a:rPr>
              <a:t>gen)</a:t>
            </a:r>
          </a:p>
          <a:p>
            <a:pPr marL="342900" indent="-342900">
              <a:lnSpc>
                <a:spcPct val="50000"/>
              </a:lnSpc>
              <a:buFontTx/>
              <a:buChar char="-"/>
            </a:pPr>
            <a:endParaRPr lang="en-US" sz="2000" dirty="0">
              <a:latin typeface="Helvetica"/>
              <a:cs typeface="Helvetica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err="1">
                <a:latin typeface="Helvetica"/>
                <a:cs typeface="Helvetica"/>
              </a:rPr>
              <a:t>Omogoča</a:t>
            </a:r>
            <a:r>
              <a:rPr lang="en-US" sz="2000" dirty="0">
                <a:latin typeface="Helvetica"/>
                <a:cs typeface="Helvetica"/>
              </a:rPr>
              <a:t> </a:t>
            </a:r>
            <a:r>
              <a:rPr lang="en-US" sz="2000" dirty="0" err="1" smtClean="0">
                <a:latin typeface="Helvetica"/>
                <a:cs typeface="Helvetica"/>
              </a:rPr>
              <a:t>kloniranje</a:t>
            </a:r>
            <a:r>
              <a:rPr lang="en-US" sz="2000" dirty="0" smtClean="0">
                <a:latin typeface="Helvetica"/>
                <a:cs typeface="Helvetica"/>
              </a:rPr>
              <a:t> </a:t>
            </a:r>
            <a:r>
              <a:rPr lang="en-US" sz="2000" dirty="0" err="1" smtClean="0">
                <a:latin typeface="Helvetica"/>
                <a:cs typeface="Helvetica"/>
              </a:rPr>
              <a:t>vecjih</a:t>
            </a:r>
            <a:r>
              <a:rPr lang="en-US" sz="2000" dirty="0" smtClean="0">
                <a:latin typeface="Helvetica"/>
                <a:cs typeface="Helvetica"/>
              </a:rPr>
              <a:t> </a:t>
            </a:r>
            <a:r>
              <a:rPr lang="en-US" sz="2000" dirty="0" err="1" smtClean="0">
                <a:latin typeface="Helvetica"/>
                <a:cs typeface="Helvetica"/>
              </a:rPr>
              <a:t>insertov</a:t>
            </a:r>
            <a:r>
              <a:rPr lang="en-US" sz="2000" dirty="0" smtClean="0">
                <a:latin typeface="Helvetica"/>
                <a:cs typeface="Helvetica"/>
              </a:rPr>
              <a:t>, &gt;5kb </a:t>
            </a:r>
          </a:p>
          <a:p>
            <a:pPr>
              <a:lnSpc>
                <a:spcPct val="50000"/>
              </a:lnSpc>
            </a:pPr>
            <a:endParaRPr lang="en-US" sz="2000" dirty="0"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81" y="3779503"/>
            <a:ext cx="9144591" cy="195955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00698" y="5896447"/>
            <a:ext cx="7407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Helvetica"/>
                <a:cs typeface="Helvetica"/>
              </a:rPr>
              <a:t>Izrezanje</a:t>
            </a:r>
            <a:r>
              <a:rPr lang="en-US" dirty="0" smtClean="0">
                <a:latin typeface="Helvetica"/>
                <a:cs typeface="Helvetica"/>
              </a:rPr>
              <a:t> DNA </a:t>
            </a:r>
            <a:r>
              <a:rPr lang="en-US" dirty="0" err="1" smtClean="0">
                <a:latin typeface="Helvetica"/>
                <a:cs typeface="Helvetica"/>
              </a:rPr>
              <a:t>inserta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iz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klona</a:t>
            </a:r>
            <a:r>
              <a:rPr lang="en-US" dirty="0" smtClean="0">
                <a:latin typeface="Helvetica"/>
                <a:cs typeface="Helvetica"/>
              </a:rPr>
              <a:t> Entry in </a:t>
            </a:r>
            <a:r>
              <a:rPr lang="en-US" dirty="0" err="1" smtClean="0">
                <a:latin typeface="Helvetica"/>
                <a:cs typeface="Helvetica"/>
              </a:rPr>
              <a:t>integracija</a:t>
            </a:r>
            <a:r>
              <a:rPr lang="en-US" dirty="0" smtClean="0">
                <a:latin typeface="Helvetica"/>
                <a:cs typeface="Helvetica"/>
              </a:rPr>
              <a:t> v </a:t>
            </a:r>
            <a:r>
              <a:rPr lang="en-US" dirty="0" err="1" smtClean="0">
                <a:latin typeface="Helvetica"/>
                <a:cs typeface="Helvetica"/>
              </a:rPr>
              <a:t>destinacijski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vektor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64117" t="68824" r="3286" b="18900"/>
          <a:stretch/>
        </p:blipFill>
        <p:spPr>
          <a:xfrm>
            <a:off x="5814731" y="3041501"/>
            <a:ext cx="2573187" cy="103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54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622197" y="3809705"/>
            <a:ext cx="3899607" cy="2840213"/>
            <a:chOff x="2622197" y="3508369"/>
            <a:chExt cx="3899607" cy="284021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l="28720" t="39814" r="34778" b="37387"/>
            <a:stretch/>
          </p:blipFill>
          <p:spPr>
            <a:xfrm>
              <a:off x="2622197" y="3835644"/>
              <a:ext cx="3899607" cy="2512938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188238" y="3508369"/>
              <a:ext cx="731950" cy="645712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273954" y="3508369"/>
              <a:ext cx="731950" cy="645712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466531" y="191638"/>
            <a:ext cx="8187708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Helvetica"/>
                <a:cs typeface="Helvetica"/>
              </a:rPr>
              <a:t>Osrednji</a:t>
            </a:r>
            <a:r>
              <a:rPr lang="en-US" sz="2400" b="1" dirty="0" smtClean="0">
                <a:latin typeface="Helvetica"/>
                <a:cs typeface="Helvetica"/>
              </a:rPr>
              <a:t> </a:t>
            </a:r>
            <a:r>
              <a:rPr lang="en-US" sz="2400" b="1" dirty="0" err="1" smtClean="0">
                <a:latin typeface="Helvetica"/>
                <a:cs typeface="Helvetica"/>
              </a:rPr>
              <a:t>vektor</a:t>
            </a:r>
            <a:r>
              <a:rPr lang="en-US" sz="2400" b="1" dirty="0" smtClean="0">
                <a:latin typeface="Helvetica"/>
                <a:cs typeface="Helvetica"/>
              </a:rPr>
              <a:t> </a:t>
            </a:r>
            <a:r>
              <a:rPr lang="en-US" sz="2400" b="1" dirty="0" err="1" smtClean="0">
                <a:latin typeface="Helvetica"/>
                <a:cs typeface="Helvetica"/>
              </a:rPr>
              <a:t>sistema</a:t>
            </a:r>
            <a:r>
              <a:rPr lang="en-US" sz="2400" b="1" dirty="0" smtClean="0">
                <a:latin typeface="Helvetica"/>
                <a:cs typeface="Helvetica"/>
              </a:rPr>
              <a:t> Gateway je </a:t>
            </a:r>
            <a:r>
              <a:rPr lang="en-US" sz="2400" b="1" dirty="0" err="1" smtClean="0">
                <a:latin typeface="Helvetica"/>
                <a:cs typeface="Helvetica"/>
              </a:rPr>
              <a:t>klon</a:t>
            </a:r>
            <a:r>
              <a:rPr lang="en-US" sz="2400" b="1" dirty="0" smtClean="0">
                <a:latin typeface="Helvetica"/>
                <a:cs typeface="Helvetica"/>
              </a:rPr>
              <a:t> ENTRY</a:t>
            </a:r>
          </a:p>
          <a:p>
            <a:pPr>
              <a:lnSpc>
                <a:spcPct val="50000"/>
              </a:lnSpc>
            </a:pPr>
            <a:endParaRPr lang="en-US" sz="2400" b="1" dirty="0" smtClean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err="1" smtClean="0">
                <a:latin typeface="Helvetica"/>
                <a:cs typeface="Helvetica"/>
              </a:rPr>
              <a:t>transkripcijsko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400" dirty="0" err="1" smtClean="0">
                <a:latin typeface="Helvetica"/>
                <a:cs typeface="Helvetica"/>
              </a:rPr>
              <a:t>neaktiven</a:t>
            </a:r>
            <a:r>
              <a:rPr lang="en-US" sz="2400" dirty="0" smtClean="0">
                <a:latin typeface="Helvetica"/>
                <a:cs typeface="Helvetica"/>
              </a:rPr>
              <a:t> (silent)</a:t>
            </a:r>
          </a:p>
          <a:p>
            <a:pPr>
              <a:lnSpc>
                <a:spcPct val="50000"/>
              </a:lnSpc>
            </a:pPr>
            <a:endParaRPr lang="en-US" sz="2400" dirty="0" smtClean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err="1" smtClean="0">
                <a:latin typeface="Helvetica"/>
                <a:cs typeface="Helvetica"/>
              </a:rPr>
              <a:t>možno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400" dirty="0" err="1" smtClean="0">
                <a:latin typeface="Helvetica"/>
                <a:cs typeface="Helvetica"/>
              </a:rPr>
              <a:t>vanj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400" dirty="0" err="1" smtClean="0">
                <a:latin typeface="Helvetica"/>
                <a:cs typeface="Helvetica"/>
              </a:rPr>
              <a:t>klonirati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400" dirty="0" err="1">
                <a:latin typeface="Helvetica"/>
                <a:cs typeface="Helvetica"/>
              </a:rPr>
              <a:t>kakršnokoli</a:t>
            </a:r>
            <a:r>
              <a:rPr lang="en-US" sz="2400" dirty="0">
                <a:latin typeface="Helvetica"/>
                <a:cs typeface="Helvetica"/>
              </a:rPr>
              <a:t> </a:t>
            </a:r>
            <a:r>
              <a:rPr lang="en-US" sz="2400" dirty="0" smtClean="0">
                <a:latin typeface="Helvetica"/>
                <a:cs typeface="Helvetica"/>
              </a:rPr>
              <a:t>DNA, </a:t>
            </a:r>
            <a:r>
              <a:rPr lang="en-US" sz="2400" dirty="0" err="1" smtClean="0">
                <a:latin typeface="Helvetica"/>
                <a:cs typeface="Helvetica"/>
              </a:rPr>
              <a:t>tudi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400" dirty="0" err="1">
                <a:latin typeface="Helvetica"/>
                <a:cs typeface="Helvetica"/>
              </a:rPr>
              <a:t>toksične</a:t>
            </a:r>
            <a:r>
              <a:rPr lang="en-US" sz="2400" dirty="0">
                <a:latin typeface="Helvetica"/>
                <a:cs typeface="Helvetica"/>
              </a:rPr>
              <a:t> </a:t>
            </a:r>
            <a:r>
              <a:rPr lang="en-US" sz="2400" dirty="0" err="1" smtClean="0">
                <a:latin typeface="Helvetica"/>
                <a:cs typeface="Helvetica"/>
              </a:rPr>
              <a:t>inserte</a:t>
            </a:r>
            <a:endParaRPr lang="en-US" sz="2400" dirty="0">
              <a:latin typeface="Helvetica"/>
              <a:cs typeface="Helvetica"/>
            </a:endParaRPr>
          </a:p>
          <a:p>
            <a:pPr>
              <a:lnSpc>
                <a:spcPct val="50000"/>
              </a:lnSpc>
            </a:pPr>
            <a:endParaRPr lang="en-US" sz="2400" dirty="0" smtClean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err="1" smtClean="0">
                <a:latin typeface="Helvetica"/>
                <a:cs typeface="Helvetica"/>
              </a:rPr>
              <a:t>Iz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400" dirty="0" err="1" smtClean="0">
                <a:latin typeface="Helvetica"/>
                <a:cs typeface="Helvetica"/>
              </a:rPr>
              <a:t>tega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400" dirty="0" err="1" smtClean="0">
                <a:latin typeface="Helvetica"/>
                <a:cs typeface="Helvetica"/>
              </a:rPr>
              <a:t>vektorja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400" dirty="0" err="1" smtClean="0">
                <a:latin typeface="Helvetica"/>
                <a:cs typeface="Helvetica"/>
              </a:rPr>
              <a:t>nato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400" dirty="0" err="1" smtClean="0">
                <a:latin typeface="Helvetica"/>
                <a:cs typeface="Helvetica"/>
              </a:rPr>
              <a:t>lahko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400" dirty="0" err="1">
                <a:latin typeface="Helvetica"/>
                <a:cs typeface="Helvetica"/>
              </a:rPr>
              <a:t>prenašamo</a:t>
            </a:r>
            <a:r>
              <a:rPr lang="en-US" sz="2400" dirty="0">
                <a:latin typeface="Helvetica"/>
                <a:cs typeface="Helvetica"/>
              </a:rPr>
              <a:t> </a:t>
            </a:r>
            <a:r>
              <a:rPr lang="en-US" sz="2400" dirty="0" smtClean="0">
                <a:latin typeface="Helvetica"/>
                <a:cs typeface="Helvetica"/>
              </a:rPr>
              <a:t>insert v </a:t>
            </a:r>
            <a:r>
              <a:rPr lang="en-US" sz="2400" dirty="0" err="1" smtClean="0">
                <a:latin typeface="Helvetica"/>
                <a:cs typeface="Helvetica"/>
              </a:rPr>
              <a:t>množico</a:t>
            </a:r>
            <a:r>
              <a:rPr lang="en-US" sz="2400" dirty="0">
                <a:latin typeface="Helvetica"/>
                <a:cs typeface="Helvetica"/>
              </a:rPr>
              <a:t> </a:t>
            </a:r>
            <a:r>
              <a:rPr lang="en-US" sz="2400" dirty="0" err="1" smtClean="0">
                <a:latin typeface="Helvetica"/>
                <a:cs typeface="Helvetica"/>
              </a:rPr>
              <a:t>že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400" dirty="0" err="1" smtClean="0">
                <a:latin typeface="Helvetica"/>
                <a:cs typeface="Helvetica"/>
              </a:rPr>
              <a:t>pripravljenih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400" dirty="0" err="1" smtClean="0">
                <a:latin typeface="Helvetica"/>
                <a:cs typeface="Helvetica"/>
              </a:rPr>
              <a:t>destinacijskih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400" dirty="0" err="1" smtClean="0">
                <a:latin typeface="Helvetica"/>
                <a:cs typeface="Helvetica"/>
              </a:rPr>
              <a:t>vektorjev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400" dirty="0">
                <a:latin typeface="Helvetica"/>
                <a:cs typeface="Helvetica"/>
              </a:rPr>
              <a:t> </a:t>
            </a:r>
            <a:endParaRPr lang="en-US" sz="2400" dirty="0" smtClean="0">
              <a:latin typeface="Helvetica"/>
              <a:cs typeface="Helvetica"/>
            </a:endParaRPr>
          </a:p>
          <a:p>
            <a:r>
              <a:rPr lang="en-US" sz="2400" dirty="0">
                <a:latin typeface="Helvetica"/>
                <a:cs typeface="Helvetica"/>
              </a:rPr>
              <a:t> </a:t>
            </a:r>
            <a:r>
              <a:rPr lang="en-US" sz="2400" dirty="0" smtClean="0">
                <a:latin typeface="Helvetica"/>
                <a:cs typeface="Helvetica"/>
              </a:rPr>
              <a:t>  (</a:t>
            </a:r>
            <a:r>
              <a:rPr lang="en-US" sz="2400" dirty="0" err="1">
                <a:latin typeface="Helvetica"/>
                <a:cs typeface="Helvetica"/>
              </a:rPr>
              <a:t>npr</a:t>
            </a:r>
            <a:r>
              <a:rPr lang="en-US" sz="2400" dirty="0">
                <a:latin typeface="Helvetica"/>
                <a:cs typeface="Helvetica"/>
              </a:rPr>
              <a:t>. v </a:t>
            </a:r>
            <a:r>
              <a:rPr lang="en-US" sz="2400" dirty="0" err="1" smtClean="0">
                <a:latin typeface="Helvetica"/>
                <a:cs typeface="Helvetica"/>
              </a:rPr>
              <a:t>že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400" dirty="0" err="1">
                <a:latin typeface="Helvetica"/>
                <a:cs typeface="Helvetica"/>
              </a:rPr>
              <a:t>pripravljene</a:t>
            </a:r>
            <a:r>
              <a:rPr lang="en-US" sz="2400" dirty="0">
                <a:latin typeface="Helvetica"/>
                <a:cs typeface="Helvetica"/>
              </a:rPr>
              <a:t> </a:t>
            </a:r>
            <a:r>
              <a:rPr lang="en-US" sz="2400" dirty="0" err="1">
                <a:latin typeface="Helvetica"/>
                <a:cs typeface="Helvetica"/>
              </a:rPr>
              <a:t>vektorje</a:t>
            </a:r>
            <a:r>
              <a:rPr lang="en-US" sz="2400" dirty="0">
                <a:latin typeface="Helvetica"/>
                <a:cs typeface="Helvetica"/>
              </a:rPr>
              <a:t> </a:t>
            </a:r>
            <a:r>
              <a:rPr lang="en-US" sz="2400" dirty="0" err="1">
                <a:latin typeface="Helvetica"/>
                <a:cs typeface="Helvetica"/>
              </a:rPr>
              <a:t>za</a:t>
            </a:r>
            <a:r>
              <a:rPr lang="en-US" sz="2400" dirty="0">
                <a:latin typeface="Helvetica"/>
                <a:cs typeface="Helvetica"/>
              </a:rPr>
              <a:t> </a:t>
            </a:r>
            <a:r>
              <a:rPr lang="en-US" sz="2400" dirty="0" err="1" smtClean="0">
                <a:latin typeface="Helvetica"/>
                <a:cs typeface="Helvetica"/>
              </a:rPr>
              <a:t>izražanje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400" dirty="0" err="1">
                <a:latin typeface="Helvetica"/>
                <a:cs typeface="Helvetica"/>
              </a:rPr>
              <a:t>proteinov</a:t>
            </a:r>
            <a:r>
              <a:rPr lang="en-US" sz="2400" dirty="0">
                <a:latin typeface="Helvetica"/>
                <a:cs typeface="Helvetica"/>
              </a:rPr>
              <a:t>)</a:t>
            </a:r>
          </a:p>
          <a:p>
            <a:r>
              <a:rPr lang="en-US" sz="2400" dirty="0">
                <a:latin typeface="Helvetica"/>
                <a:cs typeface="Helvetica"/>
              </a:rPr>
              <a:t>   </a:t>
            </a:r>
            <a:r>
              <a:rPr lang="en-US" sz="2400" dirty="0" err="1" smtClean="0">
                <a:latin typeface="Helvetica"/>
                <a:cs typeface="Helvetica"/>
              </a:rPr>
              <a:t>Ohranjena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400" dirty="0" err="1" smtClean="0">
                <a:latin typeface="Helvetica"/>
                <a:cs typeface="Helvetica"/>
              </a:rPr>
              <a:t>orientacija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400" dirty="0">
                <a:latin typeface="Helvetica"/>
                <a:cs typeface="Helvetica"/>
              </a:rPr>
              <a:t>in </a:t>
            </a:r>
            <a:r>
              <a:rPr lang="en-US" sz="2400" dirty="0" err="1">
                <a:latin typeface="Helvetica"/>
                <a:cs typeface="Helvetica"/>
              </a:rPr>
              <a:t>bralni</a:t>
            </a:r>
            <a:r>
              <a:rPr lang="en-US" sz="2400" dirty="0">
                <a:latin typeface="Helvetica"/>
                <a:cs typeface="Helvetica"/>
              </a:rPr>
              <a:t> </a:t>
            </a:r>
            <a:r>
              <a:rPr lang="en-US" sz="2400" dirty="0" err="1">
                <a:latin typeface="Helvetica"/>
                <a:cs typeface="Helvetica"/>
              </a:rPr>
              <a:t>okvir</a:t>
            </a:r>
            <a:endParaRPr lang="en-US" sz="2400" dirty="0">
              <a:latin typeface="Helvetica"/>
              <a:cs typeface="Helvetica"/>
            </a:endParaRPr>
          </a:p>
          <a:p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672063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6759" y="84253"/>
            <a:ext cx="9144001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Helvetica"/>
                <a:cs typeface="Helvetica"/>
              </a:rPr>
              <a:t>ZACETNA DNA, KI JO VSTAVLJAMO V KLON ENTRY:</a:t>
            </a:r>
          </a:p>
          <a:p>
            <a:endParaRPr lang="en-US" dirty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Helvetica"/>
                <a:cs typeface="Helvetica"/>
              </a:rPr>
              <a:t>DNA insert </a:t>
            </a:r>
            <a:r>
              <a:rPr lang="en-US" dirty="0" err="1" smtClean="0">
                <a:latin typeface="Helvetica"/>
                <a:cs typeface="Helvetica"/>
              </a:rPr>
              <a:t>lahko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namnožimo</a:t>
            </a:r>
            <a:r>
              <a:rPr lang="en-US" dirty="0" smtClean="0">
                <a:latin typeface="Helvetica"/>
                <a:cs typeface="Helvetica"/>
              </a:rPr>
              <a:t> s PCR </a:t>
            </a:r>
            <a:r>
              <a:rPr lang="en-US" dirty="0" err="1" smtClean="0">
                <a:latin typeface="Helvetica"/>
                <a:cs typeface="Helvetica"/>
              </a:rPr>
              <a:t>primerji</a:t>
            </a:r>
            <a:r>
              <a:rPr lang="en-US" dirty="0" smtClean="0">
                <a:latin typeface="Helvetica"/>
                <a:cs typeface="Helvetica"/>
              </a:rPr>
              <a:t>, </a:t>
            </a:r>
            <a:r>
              <a:rPr lang="en-US" dirty="0" err="1" smtClean="0">
                <a:latin typeface="Helvetica"/>
                <a:cs typeface="Helvetica"/>
              </a:rPr>
              <a:t>katerim</a:t>
            </a:r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dodamo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mesta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i="1" dirty="0" err="1" smtClean="0">
                <a:latin typeface="Helvetica"/>
                <a:cs typeface="Helvetica"/>
              </a:rPr>
              <a:t>attB</a:t>
            </a:r>
            <a:endParaRPr lang="en-US" i="1" dirty="0" smtClean="0">
              <a:latin typeface="Helvetica"/>
              <a:cs typeface="Helvetica"/>
            </a:endParaRPr>
          </a:p>
          <a:p>
            <a:pPr>
              <a:lnSpc>
                <a:spcPct val="50000"/>
              </a:lnSpc>
            </a:pPr>
            <a:endParaRPr lang="en-US" dirty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Helvetica"/>
                <a:cs typeface="Helvetica"/>
              </a:rPr>
              <a:t>DNA insert </a:t>
            </a:r>
            <a:r>
              <a:rPr lang="en-US" dirty="0">
                <a:latin typeface="Helvetica"/>
                <a:cs typeface="Helvetica"/>
              </a:rPr>
              <a:t>(PCR </a:t>
            </a:r>
            <a:r>
              <a:rPr lang="en-US" dirty="0" err="1">
                <a:latin typeface="Helvetica"/>
                <a:cs typeface="Helvetica"/>
              </a:rPr>
              <a:t>produkt</a:t>
            </a:r>
            <a:r>
              <a:rPr lang="en-US" dirty="0">
                <a:latin typeface="Helvetica"/>
                <a:cs typeface="Helvetica"/>
              </a:rPr>
              <a:t>) </a:t>
            </a:r>
            <a:r>
              <a:rPr lang="en-US" dirty="0" err="1" smtClean="0">
                <a:latin typeface="Helvetica"/>
                <a:cs typeface="Helvetica"/>
              </a:rPr>
              <a:t>lahko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prenesemo</a:t>
            </a:r>
            <a:r>
              <a:rPr lang="en-US" dirty="0" smtClean="0">
                <a:latin typeface="Helvetica"/>
                <a:cs typeface="Helvetica"/>
              </a:rPr>
              <a:t> v </a:t>
            </a:r>
            <a:r>
              <a:rPr lang="en-US" dirty="0" err="1" smtClean="0">
                <a:latin typeface="Helvetica"/>
                <a:cs typeface="Helvetica"/>
              </a:rPr>
              <a:t>klon</a:t>
            </a:r>
            <a:r>
              <a:rPr lang="en-US" dirty="0" smtClean="0">
                <a:latin typeface="Helvetica"/>
                <a:cs typeface="Helvetica"/>
              </a:rPr>
              <a:t> TOPO-ENTRY (</a:t>
            </a:r>
            <a:r>
              <a:rPr lang="en-US" dirty="0" err="1" smtClean="0">
                <a:latin typeface="Helvetica"/>
                <a:cs typeface="Helvetica"/>
              </a:rPr>
              <a:t>princip</a:t>
            </a:r>
            <a:r>
              <a:rPr lang="en-US" dirty="0" smtClean="0">
                <a:latin typeface="Helvetica"/>
                <a:cs typeface="Helvetica"/>
              </a:rPr>
              <a:t> AT </a:t>
            </a:r>
            <a:r>
              <a:rPr lang="en-US" dirty="0" err="1" smtClean="0">
                <a:latin typeface="Helvetica"/>
                <a:cs typeface="Helvetica"/>
              </a:rPr>
              <a:t>hibridizacija</a:t>
            </a:r>
            <a:r>
              <a:rPr lang="en-US" dirty="0">
                <a:latin typeface="Helvetica"/>
                <a:cs typeface="Helvetica"/>
              </a:rPr>
              <a:t>;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ligacija</a:t>
            </a:r>
            <a:r>
              <a:rPr lang="en-US" dirty="0" smtClean="0">
                <a:latin typeface="Helvetica"/>
                <a:cs typeface="Helvetica"/>
              </a:rPr>
              <a:t> s </a:t>
            </a:r>
            <a:r>
              <a:rPr lang="en-US" dirty="0" err="1" smtClean="0">
                <a:latin typeface="Helvetica"/>
                <a:cs typeface="Helvetica"/>
              </a:rPr>
              <a:t>topoizomerazo</a:t>
            </a:r>
            <a:r>
              <a:rPr lang="en-US" dirty="0" smtClean="0">
                <a:latin typeface="Helvetica"/>
                <a:cs typeface="Helvetica"/>
              </a:rPr>
              <a:t> I, </a:t>
            </a:r>
            <a:r>
              <a:rPr lang="en-US" dirty="0" err="1" smtClean="0">
                <a:latin typeface="Helvetica"/>
                <a:cs typeface="Helvetica"/>
              </a:rPr>
              <a:t>ki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deluje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kot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restrikcijski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encim</a:t>
            </a:r>
            <a:r>
              <a:rPr lang="en-US" dirty="0" smtClean="0">
                <a:latin typeface="Helvetica"/>
                <a:cs typeface="Helvetica"/>
              </a:rPr>
              <a:t> in </a:t>
            </a:r>
            <a:r>
              <a:rPr lang="en-US" dirty="0" err="1" smtClean="0">
                <a:latin typeface="Helvetica"/>
                <a:cs typeface="Helvetica"/>
              </a:rPr>
              <a:t>kot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ligaza</a:t>
            </a:r>
            <a:r>
              <a:rPr lang="en-US" dirty="0" smtClean="0">
                <a:latin typeface="Helvetica"/>
                <a:cs typeface="Helvetica"/>
              </a:rPr>
              <a:t>)</a:t>
            </a:r>
          </a:p>
          <a:p>
            <a:pPr>
              <a:lnSpc>
                <a:spcPct val="50000"/>
              </a:lnSpc>
            </a:pPr>
            <a:endParaRPr lang="en-US" dirty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Helvetica"/>
                <a:cs typeface="Helvetica"/>
              </a:rPr>
              <a:t>V </a:t>
            </a:r>
            <a:r>
              <a:rPr lang="en-US" dirty="0" err="1" smtClean="0">
                <a:latin typeface="Helvetica"/>
                <a:cs typeface="Helvetica"/>
              </a:rPr>
              <a:t>klon</a:t>
            </a:r>
            <a:r>
              <a:rPr lang="en-US" dirty="0" smtClean="0">
                <a:latin typeface="Helvetica"/>
                <a:cs typeface="Helvetica"/>
              </a:rPr>
              <a:t> ENTRY, </a:t>
            </a:r>
            <a:r>
              <a:rPr lang="en-US" dirty="0" err="1" smtClean="0">
                <a:latin typeface="Helvetica"/>
                <a:cs typeface="Helvetica"/>
              </a:rPr>
              <a:t>rezan</a:t>
            </a:r>
            <a:r>
              <a:rPr lang="en-US" dirty="0" smtClean="0">
                <a:latin typeface="Helvetica"/>
                <a:cs typeface="Helvetica"/>
              </a:rPr>
              <a:t> z RE, </a:t>
            </a:r>
            <a:r>
              <a:rPr lang="en-US" dirty="0" err="1" smtClean="0">
                <a:latin typeface="Helvetica"/>
                <a:cs typeface="Helvetica"/>
              </a:rPr>
              <a:t>lahko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vstavimo</a:t>
            </a:r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smtClean="0">
                <a:latin typeface="Helvetica"/>
                <a:cs typeface="Helvetica"/>
              </a:rPr>
              <a:t>DNA insert, </a:t>
            </a:r>
            <a:r>
              <a:rPr lang="en-US" dirty="0" err="1" smtClean="0">
                <a:latin typeface="Helvetica"/>
                <a:cs typeface="Helvetica"/>
              </a:rPr>
              <a:t>prav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tako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rezan</a:t>
            </a:r>
            <a:r>
              <a:rPr lang="en-US" dirty="0" smtClean="0">
                <a:latin typeface="Helvetica"/>
                <a:cs typeface="Helvetica"/>
              </a:rPr>
              <a:t> z RE</a:t>
            </a:r>
          </a:p>
          <a:p>
            <a:pPr>
              <a:lnSpc>
                <a:spcPct val="50000"/>
              </a:lnSpc>
            </a:pPr>
            <a:endParaRPr lang="en-US" dirty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Helvetica"/>
                <a:cs typeface="Helvetica"/>
              </a:rPr>
              <a:t>DNA </a:t>
            </a:r>
            <a:r>
              <a:rPr lang="en-US" dirty="0">
                <a:latin typeface="Helvetica"/>
                <a:cs typeface="Helvetica"/>
              </a:rPr>
              <a:t>insert </a:t>
            </a:r>
            <a:r>
              <a:rPr lang="en-US" dirty="0" err="1">
                <a:latin typeface="Helvetica"/>
                <a:cs typeface="Helvetica"/>
              </a:rPr>
              <a:t>lahko</a:t>
            </a:r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err="1">
                <a:latin typeface="Helvetica"/>
                <a:cs typeface="Helvetica"/>
              </a:rPr>
              <a:t>dobimo</a:t>
            </a:r>
            <a:r>
              <a:rPr lang="en-US" dirty="0">
                <a:latin typeface="Helvetica"/>
                <a:cs typeface="Helvetica"/>
              </a:rPr>
              <a:t> s </a:t>
            </a:r>
            <a:r>
              <a:rPr lang="en-US" dirty="0" err="1" smtClean="0">
                <a:latin typeface="Helvetica"/>
                <a:cs typeface="Helvetica"/>
              </a:rPr>
              <a:t>sintezo</a:t>
            </a:r>
            <a:endParaRPr lang="en-US" dirty="0">
              <a:latin typeface="Helvetica"/>
              <a:cs typeface="Helvetica"/>
            </a:endParaRPr>
          </a:p>
          <a:p>
            <a:pPr>
              <a:lnSpc>
                <a:spcPct val="50000"/>
              </a:lnSpc>
            </a:pPr>
            <a:endParaRPr lang="en-US" dirty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Helvetica"/>
                <a:cs typeface="Helvetica"/>
              </a:rPr>
              <a:t>V </a:t>
            </a:r>
            <a:r>
              <a:rPr lang="en-US" dirty="0" err="1" smtClean="0">
                <a:latin typeface="Helvetica"/>
                <a:cs typeface="Helvetica"/>
              </a:rPr>
              <a:t>klonu</a:t>
            </a:r>
            <a:r>
              <a:rPr lang="en-US" dirty="0" smtClean="0">
                <a:latin typeface="Helvetica"/>
                <a:cs typeface="Helvetica"/>
              </a:rPr>
              <a:t> ENTRY </a:t>
            </a:r>
            <a:r>
              <a:rPr lang="en-US" dirty="0" err="1" smtClean="0">
                <a:latin typeface="Helvetica"/>
                <a:cs typeface="Helvetica"/>
              </a:rPr>
              <a:t>lahko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konstruiramo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cDNA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>
                <a:latin typeface="Helvetica"/>
                <a:cs typeface="Helvetica"/>
              </a:rPr>
              <a:t>knjižnice</a:t>
            </a:r>
            <a:endParaRPr lang="en-US" dirty="0" smtClean="0">
              <a:latin typeface="Helvetica"/>
              <a:cs typeface="Helvetica"/>
            </a:endParaRPr>
          </a:p>
        </p:txBody>
      </p:sp>
      <p:pic>
        <p:nvPicPr>
          <p:cNvPr id="4" name="Picture 3" descr="Gateway® Cloning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9" t="14540" r="6363" b="52944"/>
          <a:stretch/>
        </p:blipFill>
        <p:spPr>
          <a:xfrm>
            <a:off x="49005" y="3082321"/>
            <a:ext cx="6928617" cy="34582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1590" y="5378091"/>
            <a:ext cx="3006758" cy="1162451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224126" y="4484751"/>
            <a:ext cx="538594" cy="1162451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005" y="5530491"/>
            <a:ext cx="3006758" cy="1162451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23447" t="1245" r="31644" b="31786"/>
          <a:stretch/>
        </p:blipFill>
        <p:spPr>
          <a:xfrm>
            <a:off x="6951943" y="3030175"/>
            <a:ext cx="2110333" cy="284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27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076" y="508856"/>
            <a:ext cx="8736242" cy="6255773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67945" t="35286" r="18413" b="44579"/>
          <a:stretch/>
        </p:blipFill>
        <p:spPr>
          <a:xfrm>
            <a:off x="7630692" y="2846609"/>
            <a:ext cx="1191783" cy="1259633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7836123" y="3238480"/>
            <a:ext cx="859074" cy="298783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Arial"/>
                <a:cs typeface="Arial"/>
              </a:rPr>
              <a:t>His6-fusion</a:t>
            </a:r>
            <a:endParaRPr lang="en-US" sz="12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67945" t="35286" r="18413" b="44579"/>
          <a:stretch/>
        </p:blipFill>
        <p:spPr>
          <a:xfrm>
            <a:off x="4012241" y="5591479"/>
            <a:ext cx="1191783" cy="1259633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4217672" y="5983350"/>
            <a:ext cx="859074" cy="298783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Arial"/>
                <a:cs typeface="Arial"/>
              </a:rPr>
              <a:t>GST-fusion</a:t>
            </a:r>
            <a:endParaRPr lang="en-US" sz="12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67945" t="35286" r="18413" b="44579"/>
          <a:stretch/>
        </p:blipFill>
        <p:spPr>
          <a:xfrm>
            <a:off x="377020" y="2946386"/>
            <a:ext cx="1191783" cy="1259633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582451" y="3338257"/>
            <a:ext cx="859074" cy="298783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Arial"/>
                <a:cs typeface="Arial"/>
              </a:rPr>
              <a:t>T7-</a:t>
            </a:r>
            <a:r>
              <a:rPr lang="en-US" sz="1200" i="1" dirty="0" smtClean="0">
                <a:solidFill>
                  <a:schemeClr val="tx1"/>
                </a:solidFill>
                <a:latin typeface="Arial"/>
                <a:cs typeface="Arial"/>
              </a:rPr>
              <a:t>E. coli</a:t>
            </a:r>
            <a:endParaRPr lang="en-US" sz="1200" i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414031" y="3853035"/>
            <a:ext cx="2235380" cy="58703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613008" y="5329384"/>
            <a:ext cx="11834" cy="268983"/>
          </a:xfrm>
          <a:prstGeom prst="straightConnector1">
            <a:avLst/>
          </a:prstGeom>
          <a:ln>
            <a:solidFill>
              <a:srgbClr val="404040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582631" y="3853035"/>
            <a:ext cx="2196436" cy="641700"/>
          </a:xfrm>
          <a:prstGeom prst="straightConnector1">
            <a:avLst/>
          </a:prstGeom>
          <a:ln>
            <a:solidFill>
              <a:srgbClr val="404040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-1" y="-74881"/>
            <a:ext cx="91440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Helvetica"/>
                <a:cs typeface="Helvetica"/>
              </a:rPr>
              <a:t>     </a:t>
            </a:r>
            <a:r>
              <a:rPr lang="en-US" b="1" dirty="0" err="1" smtClean="0">
                <a:latin typeface="Helvetica"/>
                <a:cs typeface="Helvetica"/>
              </a:rPr>
              <a:t>Enostavno</a:t>
            </a:r>
            <a:r>
              <a:rPr lang="en-US" b="1" dirty="0" smtClean="0">
                <a:latin typeface="Helvetica"/>
                <a:cs typeface="Helvetica"/>
              </a:rPr>
              <a:t> </a:t>
            </a:r>
            <a:r>
              <a:rPr lang="en-US" b="1" dirty="0" err="1">
                <a:latin typeface="Helvetica"/>
                <a:cs typeface="Helvetica"/>
              </a:rPr>
              <a:t>premikanje</a:t>
            </a:r>
            <a:r>
              <a:rPr lang="en-US" b="1" dirty="0">
                <a:latin typeface="Helvetica"/>
                <a:cs typeface="Helvetica"/>
              </a:rPr>
              <a:t> DNA </a:t>
            </a:r>
            <a:r>
              <a:rPr lang="en-US" b="1" dirty="0" err="1" smtClean="0">
                <a:latin typeface="Helvetica"/>
                <a:cs typeface="Helvetica"/>
              </a:rPr>
              <a:t>inserta</a:t>
            </a:r>
            <a:r>
              <a:rPr lang="en-US" b="1" dirty="0" smtClean="0">
                <a:latin typeface="Helvetica"/>
                <a:cs typeface="Helvetica"/>
              </a:rPr>
              <a:t> </a:t>
            </a:r>
            <a:r>
              <a:rPr lang="en-US" b="1" dirty="0" err="1">
                <a:latin typeface="Helvetica"/>
                <a:cs typeface="Helvetica"/>
              </a:rPr>
              <a:t>iz</a:t>
            </a:r>
            <a:r>
              <a:rPr lang="en-US" b="1" dirty="0">
                <a:latin typeface="Helvetica"/>
                <a:cs typeface="Helvetica"/>
              </a:rPr>
              <a:t> </a:t>
            </a:r>
            <a:r>
              <a:rPr lang="en-US" b="1" dirty="0" err="1">
                <a:latin typeface="Helvetica"/>
                <a:cs typeface="Helvetica"/>
              </a:rPr>
              <a:t>enega</a:t>
            </a:r>
            <a:r>
              <a:rPr lang="en-US" b="1" dirty="0">
                <a:latin typeface="Helvetica"/>
                <a:cs typeface="Helvetica"/>
              </a:rPr>
              <a:t> </a:t>
            </a:r>
            <a:r>
              <a:rPr lang="en-US" b="1" dirty="0" err="1">
                <a:latin typeface="Helvetica"/>
                <a:cs typeface="Helvetica"/>
              </a:rPr>
              <a:t>vektorja</a:t>
            </a:r>
            <a:r>
              <a:rPr lang="en-US" b="1" dirty="0">
                <a:latin typeface="Helvetica"/>
                <a:cs typeface="Helvetica"/>
              </a:rPr>
              <a:t> </a:t>
            </a:r>
            <a:r>
              <a:rPr lang="en-US" b="1" dirty="0" smtClean="0">
                <a:latin typeface="Helvetica"/>
                <a:cs typeface="Helvetica"/>
              </a:rPr>
              <a:t>Gateway v </a:t>
            </a:r>
            <a:r>
              <a:rPr lang="en-US" b="1" dirty="0" err="1" smtClean="0">
                <a:latin typeface="Helvetica"/>
                <a:cs typeface="Helvetica"/>
              </a:rPr>
              <a:t>drugega</a:t>
            </a:r>
            <a:r>
              <a:rPr lang="en-US" b="1" dirty="0" smtClean="0">
                <a:latin typeface="Helvetica"/>
                <a:cs typeface="Helvetica"/>
              </a:rPr>
              <a:t> (v </a:t>
            </a:r>
          </a:p>
          <a:p>
            <a:r>
              <a:rPr lang="en-US" b="1" dirty="0" smtClean="0">
                <a:latin typeface="Helvetica"/>
                <a:cs typeface="Helvetica"/>
              </a:rPr>
              <a:t>      </a:t>
            </a:r>
            <a:r>
              <a:rPr lang="en-US" b="1" dirty="0" err="1" smtClean="0">
                <a:latin typeface="Helvetica"/>
                <a:cs typeface="Helvetica"/>
              </a:rPr>
              <a:t>destinacijski</a:t>
            </a:r>
            <a:r>
              <a:rPr lang="en-US" b="1" dirty="0" smtClean="0">
                <a:latin typeface="Helvetica"/>
                <a:cs typeface="Helvetica"/>
              </a:rPr>
              <a:t> </a:t>
            </a:r>
            <a:r>
              <a:rPr lang="en-US" b="1" dirty="0" err="1" smtClean="0">
                <a:latin typeface="Helvetica"/>
                <a:cs typeface="Helvetica"/>
              </a:rPr>
              <a:t>vektor</a:t>
            </a:r>
            <a:r>
              <a:rPr lang="en-US" b="1" dirty="0" smtClean="0">
                <a:latin typeface="Helvetica"/>
                <a:cs typeface="Helvetica"/>
              </a:rPr>
              <a:t>)</a:t>
            </a:r>
            <a:endParaRPr lang="en-US" b="1" dirty="0">
              <a:latin typeface="Helvetica"/>
              <a:cs typeface="Helvetica"/>
            </a:endParaRPr>
          </a:p>
          <a:p>
            <a:r>
              <a:rPr lang="en-US" dirty="0">
                <a:latin typeface="Helvetica"/>
                <a:cs typeface="Helvetica"/>
              </a:rPr>
              <a:t>  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993493" y="4187939"/>
            <a:ext cx="1103145" cy="287411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Arial"/>
                <a:cs typeface="Arial"/>
              </a:rPr>
              <a:t>Protein interaction</a:t>
            </a:r>
            <a:endParaRPr lang="en-US" sz="12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67945" t="35286" r="18413" b="44579"/>
          <a:stretch/>
        </p:blipFill>
        <p:spPr>
          <a:xfrm>
            <a:off x="7536414" y="5353533"/>
            <a:ext cx="1191783" cy="1259633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32" name="Rectangle 31"/>
          <p:cNvSpPr/>
          <p:nvPr/>
        </p:nvSpPr>
        <p:spPr>
          <a:xfrm>
            <a:off x="7631821" y="5745404"/>
            <a:ext cx="1028096" cy="298783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Arial"/>
                <a:cs typeface="Arial"/>
              </a:rPr>
              <a:t>Protein localization</a:t>
            </a:r>
            <a:endParaRPr lang="en-US" sz="12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5396391" y="4851318"/>
            <a:ext cx="2122383" cy="747049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5965118" y="2645890"/>
            <a:ext cx="15931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Helvetica"/>
                <a:cs typeface="Helvetica"/>
              </a:rPr>
              <a:t>GW-adapted vectors </a:t>
            </a:r>
            <a:endParaRPr lang="en-US" sz="1200" dirty="0" smtClean="0">
              <a:latin typeface="Helvetica"/>
              <a:cs typeface="Helvetica"/>
            </a:endParaRPr>
          </a:p>
          <a:p>
            <a:r>
              <a:rPr lang="en-US" sz="1200" dirty="0" smtClean="0">
                <a:latin typeface="Helvetica"/>
                <a:cs typeface="Helvetica"/>
              </a:rPr>
              <a:t>made </a:t>
            </a:r>
            <a:r>
              <a:rPr lang="en-US" sz="1200" dirty="0">
                <a:latin typeface="Helvetica"/>
                <a:cs typeface="Helvetica"/>
              </a:rPr>
              <a:t>in your lab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78509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3286" y="192413"/>
            <a:ext cx="3789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Helvetica"/>
                <a:cs typeface="Helvetica"/>
              </a:rPr>
              <a:t>Primer </a:t>
            </a:r>
            <a:r>
              <a:rPr lang="en-US" b="1" dirty="0" err="1" smtClean="0">
                <a:latin typeface="Helvetica"/>
                <a:cs typeface="Helvetica"/>
              </a:rPr>
              <a:t>destinacijskega</a:t>
            </a:r>
            <a:r>
              <a:rPr lang="en-US" b="1" dirty="0" smtClean="0">
                <a:latin typeface="Helvetica"/>
                <a:cs typeface="Helvetica"/>
              </a:rPr>
              <a:t> </a:t>
            </a:r>
            <a:r>
              <a:rPr lang="en-US" b="1" dirty="0" err="1" smtClean="0">
                <a:latin typeface="Helvetica"/>
                <a:cs typeface="Helvetica"/>
              </a:rPr>
              <a:t>vektorja</a:t>
            </a:r>
            <a:r>
              <a:rPr lang="en-US" b="1" dirty="0" smtClean="0">
                <a:latin typeface="Helvetica"/>
                <a:cs typeface="Helvetica"/>
              </a:rPr>
              <a:t>: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972706" y="1051609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T7 </a:t>
            </a:r>
            <a:r>
              <a:rPr lang="en-US" dirty="0" err="1" smtClean="0"/>
              <a:t>promotor</a:t>
            </a:r>
            <a:endParaRPr lang="en-US" dirty="0"/>
          </a:p>
          <a:p>
            <a:r>
              <a:rPr lang="en-US" i="1" dirty="0" smtClean="0"/>
              <a:t>att</a:t>
            </a:r>
            <a:r>
              <a:rPr lang="en-US" dirty="0" smtClean="0"/>
              <a:t>R1 </a:t>
            </a:r>
            <a:r>
              <a:rPr lang="en-US" dirty="0" err="1" smtClean="0"/>
              <a:t>recombinacijsko</a:t>
            </a:r>
            <a:r>
              <a:rPr lang="en-US" dirty="0" smtClean="0"/>
              <a:t> </a:t>
            </a:r>
            <a:r>
              <a:rPr lang="en-US" dirty="0" err="1" smtClean="0"/>
              <a:t>mesto</a:t>
            </a:r>
            <a:endParaRPr lang="en-US" dirty="0"/>
          </a:p>
          <a:p>
            <a:r>
              <a:rPr lang="en-US" dirty="0" err="1" smtClean="0"/>
              <a:t>Kloramfenikolska</a:t>
            </a:r>
            <a:r>
              <a:rPr lang="en-US" dirty="0" smtClean="0"/>
              <a:t> </a:t>
            </a:r>
            <a:r>
              <a:rPr lang="en-US" dirty="0" err="1" smtClean="0"/>
              <a:t>rezistenca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Gen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toksin</a:t>
            </a:r>
            <a:r>
              <a:rPr lang="en-US" dirty="0" smtClean="0"/>
              <a:t> </a:t>
            </a:r>
            <a:r>
              <a:rPr lang="en-US" i="1" dirty="0" err="1" smtClean="0"/>
              <a:t>ccd</a:t>
            </a:r>
            <a:r>
              <a:rPr lang="en-US" dirty="0" err="1" smtClean="0"/>
              <a:t>B</a:t>
            </a:r>
            <a:endParaRPr lang="en-US" dirty="0" smtClean="0"/>
          </a:p>
          <a:p>
            <a:r>
              <a:rPr lang="en-US" i="1" dirty="0" smtClean="0"/>
              <a:t>att</a:t>
            </a:r>
            <a:r>
              <a:rPr lang="en-US" dirty="0" smtClean="0"/>
              <a:t>R2 </a:t>
            </a:r>
            <a:r>
              <a:rPr lang="en-US" dirty="0" err="1"/>
              <a:t>recombinacijsko</a:t>
            </a:r>
            <a:r>
              <a:rPr lang="en-US" dirty="0"/>
              <a:t> </a:t>
            </a:r>
            <a:r>
              <a:rPr lang="en-US" dirty="0" err="1"/>
              <a:t>mesto</a:t>
            </a:r>
            <a:endParaRPr lang="en-US" dirty="0"/>
          </a:p>
          <a:p>
            <a:r>
              <a:rPr lang="en-US" dirty="0" smtClean="0"/>
              <a:t>terminator</a:t>
            </a:r>
          </a:p>
          <a:p>
            <a:endParaRPr lang="en-US" dirty="0"/>
          </a:p>
          <a:p>
            <a:r>
              <a:rPr lang="en-US" dirty="0" err="1" smtClean="0"/>
              <a:t>Rop</a:t>
            </a:r>
            <a:r>
              <a:rPr lang="en-US" dirty="0" smtClean="0"/>
              <a:t>: </a:t>
            </a:r>
            <a:r>
              <a:rPr lang="en-US" dirty="0" err="1" smtClean="0"/>
              <a:t>dolo</a:t>
            </a:r>
            <a:r>
              <a:rPr lang="en-US" dirty="0" err="1">
                <a:latin typeface="Helvetica"/>
                <a:cs typeface="Helvetica"/>
              </a:rPr>
              <a:t>č</a:t>
            </a:r>
            <a:r>
              <a:rPr lang="en-US" dirty="0" err="1" smtClean="0"/>
              <a:t>anje</a:t>
            </a:r>
            <a:r>
              <a:rPr lang="en-US" dirty="0" smtClean="0"/>
              <a:t> </a:t>
            </a:r>
            <a:r>
              <a:rPr lang="en-US" dirty="0" err="1" smtClean="0"/>
              <a:t>kopij</a:t>
            </a:r>
            <a:r>
              <a:rPr lang="en-US" dirty="0" smtClean="0"/>
              <a:t> </a:t>
            </a:r>
            <a:r>
              <a:rPr lang="en-US" dirty="0" err="1" smtClean="0"/>
              <a:t>plazmida</a:t>
            </a: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209" y="924200"/>
            <a:ext cx="4884227" cy="528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685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286" y="192413"/>
            <a:ext cx="6188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Helvetica"/>
                <a:cs typeface="Helvetica"/>
              </a:rPr>
              <a:t>Primer </a:t>
            </a:r>
            <a:r>
              <a:rPr lang="en-US" b="1" dirty="0" err="1" smtClean="0">
                <a:latin typeface="Helvetica"/>
                <a:cs typeface="Helvetica"/>
              </a:rPr>
              <a:t>destinacijskega</a:t>
            </a:r>
            <a:r>
              <a:rPr lang="en-US" b="1" dirty="0" smtClean="0">
                <a:latin typeface="Helvetica"/>
                <a:cs typeface="Helvetica"/>
              </a:rPr>
              <a:t> </a:t>
            </a:r>
            <a:r>
              <a:rPr lang="en-US" b="1" dirty="0" err="1" smtClean="0">
                <a:latin typeface="Helvetica"/>
                <a:cs typeface="Helvetica"/>
              </a:rPr>
              <a:t>vektorja</a:t>
            </a:r>
            <a:r>
              <a:rPr lang="en-US" b="1" dirty="0" smtClean="0">
                <a:latin typeface="Helvetica"/>
                <a:cs typeface="Helvetica"/>
              </a:rPr>
              <a:t> </a:t>
            </a:r>
            <a:r>
              <a:rPr lang="en-US" b="1" dirty="0" err="1">
                <a:latin typeface="Helvetica"/>
                <a:cs typeface="Helvetica"/>
              </a:rPr>
              <a:t>za</a:t>
            </a:r>
            <a:r>
              <a:rPr lang="en-US" b="1" dirty="0">
                <a:latin typeface="Helvetica"/>
                <a:cs typeface="Helvetica"/>
              </a:rPr>
              <a:t> </a:t>
            </a:r>
            <a:r>
              <a:rPr lang="en-US" b="1" dirty="0" err="1">
                <a:latin typeface="Helvetica"/>
                <a:cs typeface="Helvetica"/>
              </a:rPr>
              <a:t>izražanje</a:t>
            </a:r>
            <a:r>
              <a:rPr lang="en-US" b="1" dirty="0">
                <a:latin typeface="Helvetica"/>
                <a:cs typeface="Helvetica"/>
              </a:rPr>
              <a:t> </a:t>
            </a:r>
            <a:r>
              <a:rPr lang="en-US" b="1" dirty="0" err="1">
                <a:latin typeface="Helvetica"/>
                <a:cs typeface="Helvetica"/>
              </a:rPr>
              <a:t>proteinov</a:t>
            </a:r>
            <a:r>
              <a:rPr lang="en-US" b="1" dirty="0">
                <a:latin typeface="Helvetica"/>
                <a:cs typeface="Helvetica"/>
              </a:rPr>
              <a:t>: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90366" y="977692"/>
            <a:ext cx="5994430" cy="4745800"/>
            <a:chOff x="1333470" y="1485900"/>
            <a:chExt cx="5994430" cy="47458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16100" y="1485900"/>
              <a:ext cx="5511800" cy="38735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869020" y="4698792"/>
              <a:ext cx="1728695" cy="1532908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333470" y="4084738"/>
              <a:ext cx="1728695" cy="1532908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02779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938446" y="1881449"/>
            <a:ext cx="5537852" cy="4274811"/>
            <a:chOff x="2200736" y="2121678"/>
            <a:chExt cx="3559100" cy="2822153"/>
          </a:xfrm>
        </p:grpSpPr>
        <p:pic>
          <p:nvPicPr>
            <p:cNvPr id="3" name="Picture 2" descr="Gateway® Cloning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75" t="23087" r="30222" b="51126"/>
            <a:stretch/>
          </p:blipFill>
          <p:spPr>
            <a:xfrm>
              <a:off x="2540326" y="2257584"/>
              <a:ext cx="3010758" cy="2686247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5" name="Process 4"/>
            <p:cNvSpPr/>
            <p:nvPr/>
          </p:nvSpPr>
          <p:spPr>
            <a:xfrm>
              <a:off x="4845436" y="2257584"/>
              <a:ext cx="914400" cy="1693188"/>
            </a:xfrm>
            <a:prstGeom prst="flowChartProcess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Process 5"/>
            <p:cNvSpPr/>
            <p:nvPr/>
          </p:nvSpPr>
          <p:spPr>
            <a:xfrm>
              <a:off x="2200736" y="2257584"/>
              <a:ext cx="914400" cy="1693188"/>
            </a:xfrm>
            <a:prstGeom prst="flowChartProcess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Process 6"/>
            <p:cNvSpPr/>
            <p:nvPr/>
          </p:nvSpPr>
          <p:spPr>
            <a:xfrm>
              <a:off x="3610066" y="2121678"/>
              <a:ext cx="914400" cy="576612"/>
            </a:xfrm>
            <a:prstGeom prst="flowChartProcess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Process 7"/>
            <p:cNvSpPr/>
            <p:nvPr/>
          </p:nvSpPr>
          <p:spPr>
            <a:xfrm>
              <a:off x="4524466" y="2291487"/>
              <a:ext cx="914400" cy="576612"/>
            </a:xfrm>
            <a:prstGeom prst="flowChartProcess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Process 8"/>
            <p:cNvSpPr/>
            <p:nvPr/>
          </p:nvSpPr>
          <p:spPr>
            <a:xfrm>
              <a:off x="4676866" y="3374160"/>
              <a:ext cx="914400" cy="576612"/>
            </a:xfrm>
            <a:prstGeom prst="flowChartProcess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rocess 9"/>
            <p:cNvSpPr/>
            <p:nvPr/>
          </p:nvSpPr>
          <p:spPr>
            <a:xfrm>
              <a:off x="2540326" y="2386467"/>
              <a:ext cx="914400" cy="576612"/>
            </a:xfrm>
            <a:prstGeom prst="flowChartProcess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rocess 10"/>
            <p:cNvSpPr/>
            <p:nvPr/>
          </p:nvSpPr>
          <p:spPr>
            <a:xfrm>
              <a:off x="2398217" y="3374160"/>
              <a:ext cx="914400" cy="576612"/>
            </a:xfrm>
            <a:prstGeom prst="flowChartProcess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254325" y="219581"/>
            <a:ext cx="85662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Helvetica"/>
                <a:cs typeface="Helvetica"/>
              </a:rPr>
              <a:t>Enostavno</a:t>
            </a:r>
            <a:r>
              <a:rPr lang="en-US" sz="2400" b="1" dirty="0">
                <a:latin typeface="Helvetica"/>
                <a:cs typeface="Helvetica"/>
              </a:rPr>
              <a:t> </a:t>
            </a:r>
            <a:r>
              <a:rPr lang="en-US" sz="2400" b="1" dirty="0" err="1">
                <a:latin typeface="Helvetica"/>
                <a:cs typeface="Helvetica"/>
              </a:rPr>
              <a:t>kloniranje</a:t>
            </a:r>
            <a:r>
              <a:rPr lang="en-US" sz="2400" b="1" dirty="0">
                <a:latin typeface="Helvetica"/>
                <a:cs typeface="Helvetica"/>
              </a:rPr>
              <a:t> </a:t>
            </a:r>
            <a:r>
              <a:rPr lang="en-US" sz="2400" b="1" dirty="0" err="1">
                <a:latin typeface="Helvetica"/>
                <a:cs typeface="Helvetica"/>
              </a:rPr>
              <a:t>multiplih</a:t>
            </a:r>
            <a:r>
              <a:rPr lang="en-US" sz="2400" b="1" dirty="0">
                <a:latin typeface="Helvetica"/>
                <a:cs typeface="Helvetica"/>
              </a:rPr>
              <a:t> </a:t>
            </a:r>
            <a:r>
              <a:rPr lang="en-US" sz="2400" b="1" dirty="0" err="1">
                <a:latin typeface="Helvetica"/>
                <a:cs typeface="Helvetica"/>
              </a:rPr>
              <a:t>fragmentov</a:t>
            </a:r>
            <a:r>
              <a:rPr lang="en-US" sz="2400" b="1" dirty="0">
                <a:latin typeface="Helvetica"/>
                <a:cs typeface="Helvetica"/>
              </a:rPr>
              <a:t> </a:t>
            </a:r>
            <a:r>
              <a:rPr lang="en-US" sz="2400" b="1" dirty="0" err="1">
                <a:latin typeface="Helvetica"/>
                <a:cs typeface="Helvetica"/>
              </a:rPr>
              <a:t>hkrati</a:t>
            </a:r>
            <a:r>
              <a:rPr lang="en-US" sz="2400" b="1" dirty="0">
                <a:latin typeface="Helvetica"/>
                <a:cs typeface="Helvetica"/>
              </a:rPr>
              <a:t> </a:t>
            </a:r>
            <a:endParaRPr lang="en-US" sz="2400" b="1" dirty="0" smtClean="0">
              <a:latin typeface="Helvetica"/>
              <a:cs typeface="Helvetica"/>
            </a:endParaRPr>
          </a:p>
          <a:p>
            <a:endParaRPr lang="en-US" sz="2400" b="1" dirty="0" smtClean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Helvetica"/>
                <a:cs typeface="Helvetica"/>
              </a:rPr>
              <a:t>v </a:t>
            </a:r>
            <a:r>
              <a:rPr lang="en-US" sz="2400" dirty="0" err="1">
                <a:latin typeface="Helvetica"/>
                <a:cs typeface="Helvetica"/>
              </a:rPr>
              <a:t>izbrani</a:t>
            </a:r>
            <a:r>
              <a:rPr lang="en-US" sz="2400" dirty="0">
                <a:latin typeface="Helvetica"/>
                <a:cs typeface="Helvetica"/>
              </a:rPr>
              <a:t> </a:t>
            </a:r>
            <a:r>
              <a:rPr lang="en-US" sz="2400" dirty="0" err="1">
                <a:latin typeface="Helvetica"/>
                <a:cs typeface="Helvetica"/>
              </a:rPr>
              <a:t>orientaciji</a:t>
            </a:r>
            <a:r>
              <a:rPr lang="en-US" sz="2400" dirty="0">
                <a:latin typeface="Helvetica"/>
                <a:cs typeface="Helvetica"/>
              </a:rPr>
              <a:t> in </a:t>
            </a:r>
            <a:r>
              <a:rPr lang="en-US" sz="2400" dirty="0" err="1" smtClean="0">
                <a:latin typeface="Helvetica"/>
                <a:cs typeface="Helvetica"/>
              </a:rPr>
              <a:t>zaporedju</a:t>
            </a:r>
            <a:endParaRPr lang="en-US" sz="2400" dirty="0" smtClean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err="1" smtClean="0">
                <a:latin typeface="Helvetica"/>
                <a:cs typeface="Helvetica"/>
              </a:rPr>
              <a:t>za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400" dirty="0" err="1">
                <a:latin typeface="Helvetica"/>
                <a:cs typeface="Helvetica"/>
              </a:rPr>
              <a:t>rekonstrukcijo</a:t>
            </a:r>
            <a:r>
              <a:rPr lang="en-US" sz="2400" dirty="0">
                <a:latin typeface="Helvetica"/>
                <a:cs typeface="Helvetica"/>
              </a:rPr>
              <a:t> </a:t>
            </a:r>
            <a:r>
              <a:rPr lang="en-US" sz="2400" dirty="0" err="1">
                <a:latin typeface="Helvetica"/>
                <a:cs typeface="Helvetica"/>
              </a:rPr>
              <a:t>metabolnih</a:t>
            </a:r>
            <a:r>
              <a:rPr lang="en-US" sz="2400" dirty="0">
                <a:latin typeface="Helvetica"/>
                <a:cs typeface="Helvetica"/>
              </a:rPr>
              <a:t> </a:t>
            </a:r>
            <a:r>
              <a:rPr lang="en-US" sz="2400" dirty="0" err="1">
                <a:latin typeface="Helvetica"/>
                <a:cs typeface="Helvetica"/>
              </a:rPr>
              <a:t>poti</a:t>
            </a:r>
            <a:r>
              <a:rPr lang="en-US" sz="2400" dirty="0">
                <a:latin typeface="Helvetica"/>
                <a:cs typeface="Helvetica"/>
              </a:rPr>
              <a:t>; </a:t>
            </a:r>
            <a:r>
              <a:rPr lang="en-US" sz="2400" dirty="0" err="1">
                <a:latin typeface="Helvetica"/>
                <a:cs typeface="Helvetica"/>
              </a:rPr>
              <a:t>za</a:t>
            </a:r>
            <a:r>
              <a:rPr lang="en-US" sz="2400" dirty="0">
                <a:latin typeface="Helvetica"/>
                <a:cs typeface="Helvetica"/>
              </a:rPr>
              <a:t> </a:t>
            </a:r>
            <a:r>
              <a:rPr lang="en-US" sz="2400" dirty="0" err="1">
                <a:latin typeface="Helvetica"/>
                <a:cs typeface="Helvetica"/>
              </a:rPr>
              <a:t>hkratno</a:t>
            </a:r>
            <a:r>
              <a:rPr lang="en-US" sz="2400" dirty="0">
                <a:latin typeface="Helvetica"/>
                <a:cs typeface="Helvetica"/>
              </a:rPr>
              <a:t> </a:t>
            </a:r>
            <a:r>
              <a:rPr lang="en-US" sz="2400" dirty="0" err="1" smtClean="0">
                <a:latin typeface="Helvetica"/>
                <a:cs typeface="Helvetica"/>
              </a:rPr>
              <a:t>izražanje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400" dirty="0">
                <a:latin typeface="Helvetica"/>
                <a:cs typeface="Helvetica"/>
              </a:rPr>
              <a:t>in </a:t>
            </a:r>
            <a:r>
              <a:rPr lang="en-US" sz="2400" dirty="0" err="1">
                <a:latin typeface="Helvetica"/>
                <a:cs typeface="Helvetica"/>
              </a:rPr>
              <a:t>regulacijo</a:t>
            </a:r>
            <a:r>
              <a:rPr lang="en-US" sz="2400" dirty="0">
                <a:latin typeface="Helvetica"/>
                <a:cs typeface="Helvetica"/>
              </a:rPr>
              <a:t> </a:t>
            </a:r>
            <a:r>
              <a:rPr lang="en-US" sz="2400" dirty="0" err="1">
                <a:latin typeface="Helvetica"/>
                <a:cs typeface="Helvetica"/>
              </a:rPr>
              <a:t>večih</a:t>
            </a:r>
            <a:r>
              <a:rPr lang="en-US" sz="2400" dirty="0">
                <a:latin typeface="Helvetica"/>
                <a:cs typeface="Helvetica"/>
              </a:rPr>
              <a:t> </a:t>
            </a:r>
            <a:r>
              <a:rPr lang="en-US" sz="2400" dirty="0" err="1">
                <a:latin typeface="Helvetica"/>
                <a:cs typeface="Helvetica"/>
              </a:rPr>
              <a:t>genov</a:t>
            </a:r>
            <a:r>
              <a:rPr lang="en-US" sz="2400" dirty="0">
                <a:latin typeface="Helvetica"/>
                <a:cs typeface="Helvetica"/>
              </a:rPr>
              <a:t>; </a:t>
            </a:r>
            <a:r>
              <a:rPr lang="en-US" sz="2400" dirty="0" err="1">
                <a:latin typeface="Helvetica"/>
                <a:cs typeface="Helvetica"/>
              </a:rPr>
              <a:t>za</a:t>
            </a:r>
            <a:r>
              <a:rPr lang="en-US" sz="2400" dirty="0">
                <a:latin typeface="Helvetica"/>
                <a:cs typeface="Helvetica"/>
              </a:rPr>
              <a:t> </a:t>
            </a:r>
            <a:r>
              <a:rPr lang="en-US" sz="2400" dirty="0" err="1">
                <a:latin typeface="Helvetica"/>
                <a:cs typeface="Helvetica"/>
              </a:rPr>
              <a:t>študije</a:t>
            </a:r>
            <a:r>
              <a:rPr lang="en-US" sz="2400" dirty="0">
                <a:latin typeface="Helvetica"/>
                <a:cs typeface="Helvetica"/>
              </a:rPr>
              <a:t> </a:t>
            </a:r>
            <a:r>
              <a:rPr lang="en-US" sz="2400" dirty="0" err="1">
                <a:latin typeface="Helvetica"/>
                <a:cs typeface="Helvetica"/>
              </a:rPr>
              <a:t>proteinskih</a:t>
            </a:r>
            <a:r>
              <a:rPr lang="en-US" sz="2400" dirty="0">
                <a:latin typeface="Helvetica"/>
                <a:cs typeface="Helvetica"/>
              </a:rPr>
              <a:t> </a:t>
            </a:r>
            <a:r>
              <a:rPr lang="en-US" sz="2400" dirty="0" err="1">
                <a:latin typeface="Helvetica"/>
                <a:cs typeface="Helvetica"/>
              </a:rPr>
              <a:t>interakcij</a:t>
            </a:r>
            <a:r>
              <a:rPr lang="en-US" sz="2400" dirty="0">
                <a:latin typeface="Helvetica"/>
                <a:cs typeface="Helvetica"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66871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355" y="52923"/>
            <a:ext cx="978518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dirty="0" err="1">
                <a:latin typeface="Helvetica"/>
                <a:cs typeface="Helvetica"/>
              </a:rPr>
              <a:t>K</a:t>
            </a:r>
            <a:r>
              <a:rPr lang="en-US" sz="2100" b="1" dirty="0" err="1" smtClean="0">
                <a:latin typeface="Helvetica"/>
                <a:cs typeface="Helvetica"/>
              </a:rPr>
              <a:t>loniranje</a:t>
            </a:r>
            <a:r>
              <a:rPr lang="en-US" sz="2100" b="1" dirty="0" smtClean="0">
                <a:latin typeface="Helvetica"/>
                <a:cs typeface="Helvetica"/>
              </a:rPr>
              <a:t> </a:t>
            </a:r>
            <a:r>
              <a:rPr lang="en-US" sz="2100" b="1" dirty="0" err="1" smtClean="0">
                <a:latin typeface="Helvetica"/>
                <a:cs typeface="Helvetica"/>
              </a:rPr>
              <a:t>fragmentov</a:t>
            </a:r>
            <a:r>
              <a:rPr lang="en-US" sz="2100" b="1" dirty="0" smtClean="0">
                <a:latin typeface="Helvetica"/>
                <a:cs typeface="Helvetica"/>
              </a:rPr>
              <a:t> v </a:t>
            </a:r>
            <a:r>
              <a:rPr lang="en-US" sz="2100" b="1" dirty="0" err="1" smtClean="0">
                <a:latin typeface="Helvetica"/>
                <a:cs typeface="Helvetica"/>
              </a:rPr>
              <a:t>izbrani</a:t>
            </a:r>
            <a:r>
              <a:rPr lang="en-US" sz="2100" b="1" dirty="0" smtClean="0">
                <a:latin typeface="Helvetica"/>
                <a:cs typeface="Helvetica"/>
              </a:rPr>
              <a:t> </a:t>
            </a:r>
            <a:r>
              <a:rPr lang="en-US" sz="2100" b="1" dirty="0" err="1" smtClean="0">
                <a:latin typeface="Helvetica"/>
                <a:cs typeface="Helvetica"/>
              </a:rPr>
              <a:t>orientaciji</a:t>
            </a:r>
            <a:r>
              <a:rPr lang="en-US" sz="2100" b="1" dirty="0" smtClean="0">
                <a:latin typeface="Helvetica"/>
                <a:cs typeface="Helvetica"/>
              </a:rPr>
              <a:t> z </a:t>
            </a:r>
            <a:r>
              <a:rPr lang="en-US" sz="2100" b="1" dirty="0" err="1" smtClean="0">
                <a:latin typeface="Helvetica"/>
                <a:cs typeface="Helvetica"/>
              </a:rPr>
              <a:t>metodo</a:t>
            </a:r>
            <a:r>
              <a:rPr lang="en-US" sz="2100" b="1" dirty="0" smtClean="0">
                <a:latin typeface="Helvetica"/>
                <a:cs typeface="Helvetica"/>
              </a:rPr>
              <a:t> TOPO-</a:t>
            </a:r>
            <a:r>
              <a:rPr lang="en-US" sz="2100" b="1" dirty="0" err="1" smtClean="0">
                <a:latin typeface="Helvetica"/>
                <a:cs typeface="Helvetica"/>
              </a:rPr>
              <a:t>kloniranje</a:t>
            </a:r>
            <a:endParaRPr lang="en-US" sz="2100" b="1" dirty="0" smtClean="0">
              <a:latin typeface="Helvetica"/>
              <a:cs typeface="Helvetic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61" y="4933292"/>
            <a:ext cx="8660217" cy="17320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5995" y="3802167"/>
            <a:ext cx="709681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b="1" dirty="0" err="1">
                <a:latin typeface="Helvetica"/>
                <a:cs typeface="Helvetica"/>
              </a:rPr>
              <a:t>Č</a:t>
            </a:r>
            <a:r>
              <a:rPr lang="en-US" sz="2100" b="1" dirty="0" err="1" smtClean="0">
                <a:latin typeface="Helvetica"/>
                <a:cs typeface="Helvetica"/>
              </a:rPr>
              <a:t>e</a:t>
            </a:r>
            <a:r>
              <a:rPr lang="en-US" sz="2100" b="1" dirty="0" smtClean="0">
                <a:latin typeface="Helvetica"/>
                <a:cs typeface="Helvetica"/>
              </a:rPr>
              <a:t> </a:t>
            </a:r>
            <a:r>
              <a:rPr lang="en-US" sz="2100" b="1" dirty="0" err="1" smtClean="0">
                <a:latin typeface="Helvetica"/>
                <a:cs typeface="Helvetica"/>
              </a:rPr>
              <a:t>orientacija</a:t>
            </a:r>
            <a:r>
              <a:rPr lang="en-US" sz="2100" b="1" dirty="0" smtClean="0">
                <a:latin typeface="Helvetica"/>
                <a:cs typeface="Helvetica"/>
              </a:rPr>
              <a:t> </a:t>
            </a:r>
            <a:r>
              <a:rPr lang="en-US" sz="2100" b="1" dirty="0" err="1" smtClean="0">
                <a:latin typeface="Helvetica"/>
                <a:cs typeface="Helvetica"/>
              </a:rPr>
              <a:t>ni</a:t>
            </a:r>
            <a:r>
              <a:rPr lang="en-US" sz="2100" b="1" dirty="0" smtClean="0">
                <a:latin typeface="Helvetica"/>
                <a:cs typeface="Helvetica"/>
              </a:rPr>
              <a:t> </a:t>
            </a:r>
            <a:r>
              <a:rPr lang="en-US" sz="2100" b="1" dirty="0" err="1" smtClean="0">
                <a:latin typeface="Helvetica"/>
                <a:cs typeface="Helvetica"/>
              </a:rPr>
              <a:t>pomembna</a:t>
            </a:r>
            <a:r>
              <a:rPr lang="en-US" sz="2100" b="1" dirty="0" smtClean="0">
                <a:latin typeface="Helvetica"/>
                <a:cs typeface="Helvetica"/>
              </a:rPr>
              <a:t>, </a:t>
            </a:r>
            <a:r>
              <a:rPr lang="en-US" sz="2100" b="1" dirty="0" err="1" smtClean="0">
                <a:latin typeface="Helvetica"/>
                <a:cs typeface="Helvetica"/>
              </a:rPr>
              <a:t>uporabimo</a:t>
            </a:r>
            <a:r>
              <a:rPr lang="en-US" sz="2100" b="1" dirty="0" smtClean="0">
                <a:latin typeface="Helvetica"/>
                <a:cs typeface="Helvetica"/>
              </a:rPr>
              <a:t> TA-</a:t>
            </a:r>
            <a:r>
              <a:rPr lang="en-US" sz="2100" b="1" dirty="0" err="1" smtClean="0">
                <a:latin typeface="Helvetica"/>
                <a:cs typeface="Helvetica"/>
              </a:rPr>
              <a:t>kloniranje</a:t>
            </a:r>
            <a:endParaRPr lang="en-US" sz="2100" b="1" dirty="0" smtClean="0">
              <a:latin typeface="Helvetica"/>
              <a:cs typeface="Helvetica"/>
            </a:endParaRPr>
          </a:p>
          <a:p>
            <a:r>
              <a:rPr lang="en-US" sz="2100" b="1" dirty="0" err="1" smtClean="0">
                <a:latin typeface="Helvetica"/>
                <a:cs typeface="Helvetica"/>
              </a:rPr>
              <a:t>ali</a:t>
            </a:r>
            <a:r>
              <a:rPr lang="en-US" sz="2100" b="1" dirty="0" smtClean="0">
                <a:latin typeface="Helvetica"/>
                <a:cs typeface="Helvetica"/>
              </a:rPr>
              <a:t> </a:t>
            </a:r>
            <a:r>
              <a:rPr lang="en-US" sz="2100" b="1" dirty="0" err="1" smtClean="0">
                <a:latin typeface="Helvetica"/>
                <a:cs typeface="Helvetica"/>
              </a:rPr>
              <a:t>kloniranje</a:t>
            </a:r>
            <a:r>
              <a:rPr lang="en-US" sz="2100" b="1" dirty="0" smtClean="0">
                <a:latin typeface="Helvetica"/>
                <a:cs typeface="Helvetica"/>
              </a:rPr>
              <a:t> s </a:t>
            </a:r>
            <a:r>
              <a:rPr lang="en-US" sz="2100" b="1" dirty="0" err="1" smtClean="0">
                <a:latin typeface="Helvetica"/>
                <a:cs typeface="Helvetica"/>
              </a:rPr>
              <a:t>topimi</a:t>
            </a:r>
            <a:r>
              <a:rPr lang="en-US" sz="2100" b="1" dirty="0" smtClean="0">
                <a:latin typeface="Helvetica"/>
                <a:cs typeface="Helvetica"/>
              </a:rPr>
              <a:t> </a:t>
            </a:r>
            <a:r>
              <a:rPr lang="en-US" sz="2100" b="1" dirty="0" err="1" smtClean="0">
                <a:latin typeface="Helvetica"/>
                <a:cs typeface="Helvetica"/>
              </a:rPr>
              <a:t>konci</a:t>
            </a:r>
            <a:r>
              <a:rPr lang="en-US" sz="2100" b="1" dirty="0" smtClean="0">
                <a:latin typeface="Helvetica"/>
                <a:cs typeface="Helvetica"/>
              </a:rPr>
              <a:t>: </a:t>
            </a:r>
            <a:endParaRPr lang="en-US" sz="21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95054"/>
            <a:ext cx="9144000" cy="22296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8355" y="2959969"/>
            <a:ext cx="8315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Topoizomeraza</a:t>
            </a:r>
            <a:r>
              <a:rPr lang="en-US" dirty="0" smtClean="0"/>
              <a:t> </a:t>
            </a:r>
            <a:r>
              <a:rPr lang="en-US" dirty="0" err="1" smtClean="0"/>
              <a:t>prepozna</a:t>
            </a:r>
            <a:r>
              <a:rPr lang="en-US" dirty="0" smtClean="0"/>
              <a:t> </a:t>
            </a:r>
            <a:r>
              <a:rPr lang="en-US" dirty="0" err="1" smtClean="0"/>
              <a:t>zaporedje</a:t>
            </a:r>
            <a:r>
              <a:rPr lang="en-US" dirty="0" smtClean="0"/>
              <a:t> 5’CCCTT3’ in </a:t>
            </a:r>
            <a:r>
              <a:rPr lang="en-US" dirty="0" err="1" smtClean="0"/>
              <a:t>tvori</a:t>
            </a:r>
            <a:r>
              <a:rPr lang="en-US" dirty="0" smtClean="0"/>
              <a:t> </a:t>
            </a:r>
            <a:r>
              <a:rPr lang="en-US" dirty="0" err="1" smtClean="0"/>
              <a:t>kovalentno</a:t>
            </a:r>
            <a:r>
              <a:rPr lang="en-US" dirty="0" smtClean="0"/>
              <a:t> </a:t>
            </a:r>
            <a:r>
              <a:rPr lang="en-US" dirty="0" err="1" smtClean="0"/>
              <a:t>vez</a:t>
            </a:r>
            <a:r>
              <a:rPr lang="en-US" dirty="0" smtClean="0"/>
              <a:t> s </a:t>
            </a:r>
            <a:r>
              <a:rPr lang="en-US" dirty="0" err="1" smtClean="0"/>
              <a:t>fosfatom</a:t>
            </a:r>
            <a:r>
              <a:rPr lang="en-US" dirty="0" smtClean="0"/>
              <a:t> n 3’ 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520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8115" y="380338"/>
            <a:ext cx="8053294" cy="5909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Helvetica"/>
                <a:cs typeface="Helvetica"/>
              </a:rPr>
              <a:t>VSEBINA PREDAVANJ IZ TEHNOLOGIJE DNA:</a:t>
            </a:r>
          </a:p>
          <a:p>
            <a:endParaRPr lang="en-US" b="1" dirty="0">
              <a:latin typeface="Helvetica"/>
              <a:cs typeface="Helvetica"/>
            </a:endParaRPr>
          </a:p>
          <a:p>
            <a:pPr marL="342900" indent="-342900">
              <a:buAutoNum type="arabicPeriod"/>
            </a:pPr>
            <a:r>
              <a:rPr lang="en-US" dirty="0" err="1" smtClean="0">
                <a:latin typeface="Helvetica"/>
                <a:cs typeface="Helvetica"/>
              </a:rPr>
              <a:t>Uvod</a:t>
            </a:r>
            <a:r>
              <a:rPr lang="en-US" dirty="0">
                <a:latin typeface="Helvetica"/>
                <a:cs typeface="Helvetica"/>
              </a:rPr>
              <a:t>. </a:t>
            </a:r>
            <a:r>
              <a:rPr lang="en-US" dirty="0" err="1">
                <a:latin typeface="Helvetica"/>
                <a:cs typeface="Helvetica"/>
              </a:rPr>
              <a:t>Primerjava</a:t>
            </a:r>
            <a:r>
              <a:rPr lang="en-US" dirty="0">
                <a:latin typeface="Helvetica"/>
                <a:cs typeface="Helvetica"/>
              </a:rPr>
              <a:t> DNA-</a:t>
            </a:r>
            <a:r>
              <a:rPr lang="en-US" dirty="0" err="1">
                <a:latin typeface="Helvetica"/>
                <a:cs typeface="Helvetica"/>
              </a:rPr>
              <a:t>tehnologije</a:t>
            </a:r>
            <a:r>
              <a:rPr lang="en-US" dirty="0">
                <a:latin typeface="Helvetica"/>
                <a:cs typeface="Helvetica"/>
              </a:rPr>
              <a:t> in </a:t>
            </a:r>
            <a:r>
              <a:rPr lang="en-US" dirty="0" err="1">
                <a:latin typeface="Helvetica"/>
                <a:cs typeface="Helvetica"/>
              </a:rPr>
              <a:t>sintezne</a:t>
            </a:r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err="1">
                <a:latin typeface="Helvetica"/>
                <a:cs typeface="Helvetica"/>
              </a:rPr>
              <a:t>biologije</a:t>
            </a:r>
            <a:r>
              <a:rPr lang="en-US" dirty="0">
                <a:latin typeface="Helvetica"/>
                <a:cs typeface="Helvetica"/>
              </a:rPr>
              <a:t>: </a:t>
            </a:r>
            <a:r>
              <a:rPr lang="en-US" dirty="0" err="1">
                <a:latin typeface="Helvetica"/>
                <a:cs typeface="Helvetica"/>
              </a:rPr>
              <a:t>metode</a:t>
            </a:r>
            <a:r>
              <a:rPr lang="en-US" dirty="0">
                <a:latin typeface="Helvetica"/>
                <a:cs typeface="Helvetica"/>
              </a:rPr>
              <a:t> in </a:t>
            </a:r>
            <a:r>
              <a:rPr lang="en-US" dirty="0" err="1">
                <a:latin typeface="Helvetica"/>
                <a:cs typeface="Helvetica"/>
              </a:rPr>
              <a:t>cilji</a:t>
            </a:r>
            <a:r>
              <a:rPr lang="en-US" dirty="0">
                <a:latin typeface="Helvetica"/>
                <a:cs typeface="Helvetica"/>
              </a:rPr>
              <a:t>. </a:t>
            </a:r>
            <a:endParaRPr lang="en-US" dirty="0" smtClean="0">
              <a:latin typeface="Helvetica"/>
              <a:cs typeface="Helvetica"/>
            </a:endParaRPr>
          </a:p>
          <a:p>
            <a:r>
              <a:rPr lang="en-US" dirty="0" smtClean="0">
                <a:latin typeface="Helvetica"/>
                <a:cs typeface="Helvetica"/>
              </a:rPr>
              <a:t>2</a:t>
            </a:r>
            <a:r>
              <a:rPr lang="en-US" dirty="0">
                <a:latin typeface="Helvetica"/>
                <a:cs typeface="Helvetica"/>
              </a:rPr>
              <a:t>. </a:t>
            </a:r>
            <a:r>
              <a:rPr lang="en-US" dirty="0" err="1">
                <a:latin typeface="Helvetica"/>
                <a:cs typeface="Helvetica"/>
              </a:rPr>
              <a:t>Dvohibridni</a:t>
            </a:r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sistemi</a:t>
            </a:r>
            <a:endParaRPr lang="en-US" dirty="0">
              <a:latin typeface="Helvetica"/>
              <a:cs typeface="Helvetica"/>
            </a:endParaRPr>
          </a:p>
          <a:p>
            <a:r>
              <a:rPr lang="en-US" dirty="0">
                <a:latin typeface="Helvetica"/>
                <a:cs typeface="Helvetica"/>
              </a:rPr>
              <a:t>3. DNA v </a:t>
            </a:r>
            <a:r>
              <a:rPr lang="en-US" dirty="0" err="1">
                <a:latin typeface="Helvetica"/>
                <a:cs typeface="Helvetica"/>
              </a:rPr>
              <a:t>forenzičnih</a:t>
            </a:r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err="1">
                <a:latin typeface="Helvetica"/>
                <a:cs typeface="Helvetica"/>
              </a:rPr>
              <a:t>analizah</a:t>
            </a:r>
            <a:r>
              <a:rPr lang="en-US" dirty="0">
                <a:latin typeface="Helvetica"/>
                <a:cs typeface="Helvetica"/>
              </a:rPr>
              <a:t>.</a:t>
            </a:r>
          </a:p>
          <a:p>
            <a:r>
              <a:rPr lang="en-US" dirty="0">
                <a:latin typeface="Helvetica"/>
                <a:cs typeface="Helvetica"/>
              </a:rPr>
              <a:t>4. </a:t>
            </a:r>
            <a:r>
              <a:rPr lang="en-US" dirty="0" err="1">
                <a:latin typeface="Helvetica"/>
                <a:cs typeface="Helvetica"/>
              </a:rPr>
              <a:t>Analize</a:t>
            </a:r>
            <a:r>
              <a:rPr lang="en-US" dirty="0">
                <a:latin typeface="Helvetica"/>
                <a:cs typeface="Helvetica"/>
              </a:rPr>
              <a:t> DNA v </a:t>
            </a:r>
            <a:r>
              <a:rPr lang="en-US" dirty="0" err="1">
                <a:latin typeface="Helvetica"/>
                <a:cs typeface="Helvetica"/>
              </a:rPr>
              <a:t>diagnostiki</a:t>
            </a:r>
            <a:r>
              <a:rPr lang="en-US" dirty="0">
                <a:latin typeface="Helvetica"/>
                <a:cs typeface="Helvetica"/>
              </a:rPr>
              <a:t>.</a:t>
            </a:r>
          </a:p>
          <a:p>
            <a:r>
              <a:rPr lang="en-US" dirty="0">
                <a:latin typeface="Helvetica"/>
                <a:cs typeface="Helvetica"/>
              </a:rPr>
              <a:t>5. </a:t>
            </a:r>
            <a:r>
              <a:rPr lang="en-US" dirty="0" err="1">
                <a:latin typeface="Helvetica"/>
                <a:cs typeface="Helvetica"/>
              </a:rPr>
              <a:t>Analize</a:t>
            </a:r>
            <a:r>
              <a:rPr lang="en-US" dirty="0">
                <a:latin typeface="Helvetica"/>
                <a:cs typeface="Helvetica"/>
              </a:rPr>
              <a:t> DNA v </a:t>
            </a:r>
            <a:r>
              <a:rPr lang="en-US" dirty="0" err="1">
                <a:latin typeface="Helvetica"/>
                <a:cs typeface="Helvetica"/>
              </a:rPr>
              <a:t>sistematiki</a:t>
            </a:r>
            <a:r>
              <a:rPr lang="en-US" dirty="0">
                <a:latin typeface="Helvetica"/>
                <a:cs typeface="Helvetica"/>
              </a:rPr>
              <a:t> in </a:t>
            </a:r>
            <a:r>
              <a:rPr lang="en-US" dirty="0" err="1">
                <a:latin typeface="Helvetica"/>
                <a:cs typeface="Helvetica"/>
              </a:rPr>
              <a:t>ekologiji</a:t>
            </a:r>
            <a:r>
              <a:rPr lang="en-US" dirty="0">
                <a:latin typeface="Helvetica"/>
                <a:cs typeface="Helvetica"/>
              </a:rPr>
              <a:t>.</a:t>
            </a:r>
          </a:p>
          <a:p>
            <a:r>
              <a:rPr lang="en-US" dirty="0">
                <a:latin typeface="Helvetica"/>
                <a:cs typeface="Helvetica"/>
              </a:rPr>
              <a:t>6. </a:t>
            </a:r>
            <a:r>
              <a:rPr lang="en-US" dirty="0" err="1">
                <a:latin typeface="Helvetica"/>
                <a:cs typeface="Helvetica"/>
              </a:rPr>
              <a:t>Uporaba</a:t>
            </a:r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err="1">
                <a:latin typeface="Helvetica"/>
                <a:cs typeface="Helvetica"/>
              </a:rPr>
              <a:t>rekombinantnih</a:t>
            </a:r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err="1">
                <a:latin typeface="Helvetica"/>
                <a:cs typeface="Helvetica"/>
              </a:rPr>
              <a:t>mikroorganizmov</a:t>
            </a:r>
            <a:r>
              <a:rPr lang="en-US" dirty="0">
                <a:latin typeface="Helvetica"/>
                <a:cs typeface="Helvetica"/>
              </a:rPr>
              <a:t> in </a:t>
            </a:r>
            <a:r>
              <a:rPr lang="en-US" dirty="0" err="1">
                <a:latin typeface="Helvetica"/>
                <a:cs typeface="Helvetica"/>
              </a:rPr>
              <a:t>biomase</a:t>
            </a:r>
            <a:r>
              <a:rPr lang="en-US" dirty="0">
                <a:latin typeface="Helvetica"/>
                <a:cs typeface="Helvetica"/>
              </a:rPr>
              <a:t> v </a:t>
            </a:r>
            <a:r>
              <a:rPr lang="en-US" dirty="0" err="1" smtClean="0">
                <a:latin typeface="Helvetica"/>
                <a:cs typeface="Helvetica"/>
              </a:rPr>
              <a:t>biotehnologiji</a:t>
            </a:r>
            <a:endParaRPr lang="en-US" dirty="0" smtClean="0">
              <a:latin typeface="Helvetica"/>
              <a:cs typeface="Helvetica"/>
            </a:endParaRPr>
          </a:p>
          <a:p>
            <a:r>
              <a:rPr lang="en-US" dirty="0" smtClean="0">
                <a:latin typeface="Helvetica"/>
                <a:cs typeface="Helvetica"/>
              </a:rPr>
              <a:t>7</a:t>
            </a:r>
            <a:r>
              <a:rPr lang="en-US" dirty="0">
                <a:latin typeface="Helvetica"/>
                <a:cs typeface="Helvetica"/>
              </a:rPr>
              <a:t>. </a:t>
            </a:r>
            <a:r>
              <a:rPr lang="en-US" dirty="0" err="1">
                <a:latin typeface="Helvetica"/>
                <a:cs typeface="Helvetica"/>
              </a:rPr>
              <a:t>Gensko</a:t>
            </a:r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err="1">
                <a:latin typeface="Helvetica"/>
                <a:cs typeface="Helvetica"/>
              </a:rPr>
              <a:t>spremenjene</a:t>
            </a:r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err="1">
                <a:latin typeface="Helvetica"/>
                <a:cs typeface="Helvetica"/>
              </a:rPr>
              <a:t>rastline</a:t>
            </a:r>
            <a:r>
              <a:rPr lang="en-US" dirty="0">
                <a:latin typeface="Helvetica"/>
                <a:cs typeface="Helvetica"/>
              </a:rPr>
              <a:t>. </a:t>
            </a:r>
            <a:r>
              <a:rPr lang="en-US" dirty="0" err="1">
                <a:latin typeface="Helvetica"/>
                <a:cs typeface="Helvetica"/>
              </a:rPr>
              <a:t>Rekombinantne</a:t>
            </a:r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err="1">
                <a:latin typeface="Helvetica"/>
                <a:cs typeface="Helvetica"/>
              </a:rPr>
              <a:t>bakterije</a:t>
            </a:r>
            <a:r>
              <a:rPr lang="en-US" dirty="0">
                <a:latin typeface="Helvetica"/>
                <a:cs typeface="Helvetica"/>
              </a:rPr>
              <a:t> v </a:t>
            </a:r>
            <a:r>
              <a:rPr lang="en-US" dirty="0" err="1">
                <a:latin typeface="Helvetica"/>
                <a:cs typeface="Helvetica"/>
              </a:rPr>
              <a:t>agronomiji</a:t>
            </a:r>
            <a:r>
              <a:rPr lang="en-US" dirty="0">
                <a:latin typeface="Helvetica"/>
                <a:cs typeface="Helvetica"/>
              </a:rPr>
              <a:t>.</a:t>
            </a:r>
          </a:p>
          <a:p>
            <a:r>
              <a:rPr lang="en-US" dirty="0">
                <a:latin typeface="Helvetica"/>
                <a:cs typeface="Helvetica"/>
              </a:rPr>
              <a:t>8. </a:t>
            </a:r>
            <a:r>
              <a:rPr lang="en-US" dirty="0" err="1">
                <a:latin typeface="Helvetica"/>
                <a:cs typeface="Helvetica"/>
              </a:rPr>
              <a:t>Gensko</a:t>
            </a:r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err="1">
                <a:latin typeface="Helvetica"/>
                <a:cs typeface="Helvetica"/>
              </a:rPr>
              <a:t>spremenjena</a:t>
            </a:r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err="1">
                <a:latin typeface="Helvetica"/>
                <a:cs typeface="Helvetica"/>
              </a:rPr>
              <a:t>hrana</a:t>
            </a:r>
            <a:r>
              <a:rPr lang="en-US" dirty="0">
                <a:latin typeface="Helvetica"/>
                <a:cs typeface="Helvetica"/>
              </a:rPr>
              <a:t>. </a:t>
            </a:r>
            <a:r>
              <a:rPr lang="en-US" dirty="0" err="1">
                <a:latin typeface="Helvetica"/>
                <a:cs typeface="Helvetica"/>
              </a:rPr>
              <a:t>Rastline</a:t>
            </a:r>
            <a:r>
              <a:rPr lang="en-US" dirty="0">
                <a:latin typeface="Helvetica"/>
                <a:cs typeface="Helvetica"/>
              </a:rPr>
              <a:t> v </a:t>
            </a:r>
            <a:r>
              <a:rPr lang="en-US" dirty="0" err="1">
                <a:latin typeface="Helvetica"/>
                <a:cs typeface="Helvetica"/>
              </a:rPr>
              <a:t>molekularni</a:t>
            </a:r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err="1">
                <a:latin typeface="Helvetica"/>
                <a:cs typeface="Helvetica"/>
              </a:rPr>
              <a:t>biotehnologiji</a:t>
            </a:r>
            <a:r>
              <a:rPr lang="en-US" dirty="0">
                <a:latin typeface="Helvetica"/>
                <a:cs typeface="Helvetica"/>
              </a:rPr>
              <a:t>.</a:t>
            </a:r>
          </a:p>
          <a:p>
            <a:r>
              <a:rPr lang="en-US" dirty="0">
                <a:latin typeface="Helvetica"/>
                <a:cs typeface="Helvetica"/>
              </a:rPr>
              <a:t>9. </a:t>
            </a:r>
            <a:r>
              <a:rPr lang="en-US" dirty="0" err="1">
                <a:latin typeface="Helvetica"/>
                <a:cs typeface="Helvetica"/>
              </a:rPr>
              <a:t>Transgenske</a:t>
            </a:r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err="1">
                <a:latin typeface="Helvetica"/>
                <a:cs typeface="Helvetica"/>
              </a:rPr>
              <a:t>živali</a:t>
            </a:r>
            <a:r>
              <a:rPr lang="en-US" dirty="0">
                <a:latin typeface="Helvetica"/>
                <a:cs typeface="Helvetica"/>
              </a:rPr>
              <a:t>. </a:t>
            </a:r>
            <a:r>
              <a:rPr lang="en-US" dirty="0" err="1">
                <a:latin typeface="Helvetica"/>
                <a:cs typeface="Helvetica"/>
              </a:rPr>
              <a:t>Tehnologija</a:t>
            </a:r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err="1">
                <a:latin typeface="Helvetica"/>
                <a:cs typeface="Helvetica"/>
              </a:rPr>
              <a:t>izbijanja</a:t>
            </a:r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err="1">
                <a:latin typeface="Helvetica"/>
                <a:cs typeface="Helvetica"/>
              </a:rPr>
              <a:t>genov</a:t>
            </a:r>
            <a:r>
              <a:rPr lang="en-US" dirty="0">
                <a:latin typeface="Helvetica"/>
                <a:cs typeface="Helvetica"/>
              </a:rPr>
              <a:t>. </a:t>
            </a:r>
            <a:r>
              <a:rPr lang="en-US" dirty="0" err="1">
                <a:latin typeface="Helvetica"/>
                <a:cs typeface="Helvetica"/>
              </a:rPr>
              <a:t>Utišanje</a:t>
            </a:r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err="1">
                <a:latin typeface="Helvetica"/>
                <a:cs typeface="Helvetica"/>
              </a:rPr>
              <a:t>genov</a:t>
            </a:r>
            <a:r>
              <a:rPr lang="en-US" dirty="0">
                <a:latin typeface="Helvetica"/>
                <a:cs typeface="Helvetica"/>
              </a:rPr>
              <a:t> z </a:t>
            </a:r>
            <a:r>
              <a:rPr lang="en-US" dirty="0" err="1">
                <a:latin typeface="Helvetica"/>
                <a:cs typeface="Helvetica"/>
              </a:rPr>
              <a:t>RNAi</a:t>
            </a:r>
            <a:r>
              <a:rPr lang="en-US" dirty="0">
                <a:latin typeface="Helvetica"/>
                <a:cs typeface="Helvetica"/>
              </a:rPr>
              <a:t>.</a:t>
            </a:r>
          </a:p>
          <a:p>
            <a:r>
              <a:rPr lang="en-US" dirty="0">
                <a:latin typeface="Helvetica"/>
                <a:cs typeface="Helvetica"/>
              </a:rPr>
              <a:t>10. </a:t>
            </a:r>
            <a:r>
              <a:rPr lang="en-US" dirty="0" err="1">
                <a:latin typeface="Helvetica"/>
                <a:cs typeface="Helvetica"/>
              </a:rPr>
              <a:t>Izvorne</a:t>
            </a:r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err="1">
                <a:latin typeface="Helvetica"/>
                <a:cs typeface="Helvetica"/>
              </a:rPr>
              <a:t>celice</a:t>
            </a:r>
            <a:r>
              <a:rPr lang="en-US" dirty="0">
                <a:latin typeface="Helvetica"/>
                <a:cs typeface="Helvetica"/>
              </a:rPr>
              <a:t>, </a:t>
            </a:r>
            <a:r>
              <a:rPr lang="en-US" dirty="0" err="1">
                <a:latin typeface="Helvetica"/>
                <a:cs typeface="Helvetica"/>
              </a:rPr>
              <a:t>njihovo</a:t>
            </a:r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err="1">
                <a:latin typeface="Helvetica"/>
                <a:cs typeface="Helvetica"/>
              </a:rPr>
              <a:t>gensko</a:t>
            </a:r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err="1">
                <a:latin typeface="Helvetica"/>
                <a:cs typeface="Helvetica"/>
              </a:rPr>
              <a:t>spreminjanje</a:t>
            </a:r>
            <a:r>
              <a:rPr lang="en-US" dirty="0">
                <a:latin typeface="Helvetica"/>
                <a:cs typeface="Helvetica"/>
              </a:rPr>
              <a:t> in </a:t>
            </a:r>
            <a:r>
              <a:rPr lang="en-US" dirty="0" err="1">
                <a:latin typeface="Helvetica"/>
                <a:cs typeface="Helvetica"/>
              </a:rPr>
              <a:t>uporaba</a:t>
            </a:r>
            <a:r>
              <a:rPr lang="en-US" dirty="0">
                <a:latin typeface="Helvetica"/>
                <a:cs typeface="Helvetica"/>
              </a:rPr>
              <a:t>.</a:t>
            </a:r>
          </a:p>
          <a:p>
            <a:r>
              <a:rPr lang="en-US" dirty="0">
                <a:latin typeface="Helvetica"/>
                <a:cs typeface="Helvetica"/>
              </a:rPr>
              <a:t>11. </a:t>
            </a:r>
            <a:r>
              <a:rPr lang="en-US" dirty="0" err="1">
                <a:latin typeface="Helvetica"/>
                <a:cs typeface="Helvetica"/>
              </a:rPr>
              <a:t>Kloniranje</a:t>
            </a:r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err="1">
                <a:latin typeface="Helvetica"/>
                <a:cs typeface="Helvetica"/>
              </a:rPr>
              <a:t>sesalcev</a:t>
            </a:r>
            <a:r>
              <a:rPr lang="en-US" dirty="0">
                <a:latin typeface="Helvetica"/>
                <a:cs typeface="Helvetica"/>
              </a:rPr>
              <a:t>.</a:t>
            </a:r>
          </a:p>
          <a:p>
            <a:r>
              <a:rPr lang="en-US" dirty="0">
                <a:latin typeface="Helvetica"/>
                <a:cs typeface="Helvetica"/>
              </a:rPr>
              <a:t>12. </a:t>
            </a:r>
            <a:r>
              <a:rPr lang="en-US" dirty="0" err="1">
                <a:latin typeface="Helvetica"/>
                <a:cs typeface="Helvetica"/>
              </a:rPr>
              <a:t>Projekt</a:t>
            </a:r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err="1">
                <a:latin typeface="Helvetica"/>
                <a:cs typeface="Helvetica"/>
              </a:rPr>
              <a:t>Človekov</a:t>
            </a:r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err="1">
                <a:latin typeface="Helvetica"/>
                <a:cs typeface="Helvetica"/>
              </a:rPr>
              <a:t>genom</a:t>
            </a:r>
            <a:r>
              <a:rPr lang="en-US" dirty="0">
                <a:latin typeface="Helvetica"/>
                <a:cs typeface="Helvetica"/>
              </a:rPr>
              <a:t> in </a:t>
            </a:r>
            <a:r>
              <a:rPr lang="en-US" dirty="0" err="1">
                <a:latin typeface="Helvetica"/>
                <a:cs typeface="Helvetica"/>
              </a:rPr>
              <a:t>nadaljnje</a:t>
            </a:r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err="1">
                <a:latin typeface="Helvetica"/>
                <a:cs typeface="Helvetica"/>
              </a:rPr>
              <a:t>analize</a:t>
            </a:r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err="1">
                <a:latin typeface="Helvetica"/>
                <a:cs typeface="Helvetica"/>
              </a:rPr>
              <a:t>razlik</a:t>
            </a:r>
            <a:r>
              <a:rPr lang="en-US" dirty="0">
                <a:latin typeface="Helvetica"/>
                <a:cs typeface="Helvetica"/>
              </a:rPr>
              <a:t> v </a:t>
            </a:r>
            <a:r>
              <a:rPr lang="en-US" dirty="0" err="1">
                <a:latin typeface="Helvetica"/>
                <a:cs typeface="Helvetica"/>
              </a:rPr>
              <a:t>genomih</a:t>
            </a:r>
            <a:r>
              <a:rPr lang="en-US" dirty="0">
                <a:latin typeface="Helvetica"/>
                <a:cs typeface="Helvetica"/>
              </a:rPr>
              <a:t>. </a:t>
            </a:r>
            <a:r>
              <a:rPr lang="en-US" dirty="0" err="1">
                <a:latin typeface="Helvetica"/>
                <a:cs typeface="Helvetica"/>
              </a:rPr>
              <a:t>Določanje</a:t>
            </a:r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err="1">
                <a:latin typeface="Helvetica"/>
                <a:cs typeface="Helvetica"/>
              </a:rPr>
              <a:t>zaporedij</a:t>
            </a:r>
            <a:endParaRPr lang="en-US" dirty="0">
              <a:latin typeface="Helvetica"/>
              <a:cs typeface="Helvetica"/>
            </a:endParaRPr>
          </a:p>
          <a:p>
            <a:r>
              <a:rPr lang="en-US" dirty="0" err="1">
                <a:latin typeface="Helvetica"/>
                <a:cs typeface="Helvetica"/>
              </a:rPr>
              <a:t>drugih</a:t>
            </a:r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err="1">
                <a:latin typeface="Helvetica"/>
                <a:cs typeface="Helvetica"/>
              </a:rPr>
              <a:t>genomov</a:t>
            </a:r>
            <a:r>
              <a:rPr lang="en-US" dirty="0">
                <a:latin typeface="Helvetica"/>
                <a:cs typeface="Helvetica"/>
              </a:rPr>
              <a:t>.</a:t>
            </a:r>
          </a:p>
          <a:p>
            <a:r>
              <a:rPr lang="en-US" dirty="0">
                <a:latin typeface="Helvetica"/>
                <a:cs typeface="Helvetica"/>
              </a:rPr>
              <a:t>13. </a:t>
            </a:r>
            <a:r>
              <a:rPr lang="en-US" dirty="0" err="1">
                <a:latin typeface="Helvetica"/>
                <a:cs typeface="Helvetica"/>
              </a:rPr>
              <a:t>Genomike</a:t>
            </a:r>
            <a:r>
              <a:rPr lang="en-US" dirty="0">
                <a:latin typeface="Helvetica"/>
                <a:cs typeface="Helvetica"/>
              </a:rPr>
              <a:t> in </a:t>
            </a:r>
            <a:r>
              <a:rPr lang="en-US" dirty="0" err="1">
                <a:latin typeface="Helvetica"/>
                <a:cs typeface="Helvetica"/>
              </a:rPr>
              <a:t>proteomika</a:t>
            </a:r>
            <a:r>
              <a:rPr lang="en-US" dirty="0">
                <a:latin typeface="Helvetica"/>
                <a:cs typeface="Helvetica"/>
              </a:rPr>
              <a:t>.</a:t>
            </a:r>
          </a:p>
          <a:p>
            <a:r>
              <a:rPr lang="en-US" dirty="0">
                <a:latin typeface="Helvetica"/>
                <a:cs typeface="Helvetica"/>
              </a:rPr>
              <a:t>14. </a:t>
            </a:r>
            <a:r>
              <a:rPr lang="en-US" dirty="0" err="1">
                <a:latin typeface="Helvetica"/>
                <a:cs typeface="Helvetica"/>
              </a:rPr>
              <a:t>Rekombinantna</a:t>
            </a:r>
            <a:r>
              <a:rPr lang="en-US" dirty="0">
                <a:latin typeface="Helvetica"/>
                <a:cs typeface="Helvetica"/>
              </a:rPr>
              <a:t> DNA v </a:t>
            </a:r>
            <a:r>
              <a:rPr lang="en-US" dirty="0" err="1">
                <a:latin typeface="Helvetica"/>
                <a:cs typeface="Helvetica"/>
              </a:rPr>
              <a:t>medicini</a:t>
            </a:r>
            <a:r>
              <a:rPr lang="en-US" dirty="0">
                <a:latin typeface="Helvetica"/>
                <a:cs typeface="Helvetica"/>
              </a:rPr>
              <a:t>. </a:t>
            </a:r>
            <a:r>
              <a:rPr lang="en-US" dirty="0" err="1">
                <a:latin typeface="Helvetica"/>
                <a:cs typeface="Helvetica"/>
              </a:rPr>
              <a:t>Gensko</a:t>
            </a:r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err="1">
                <a:latin typeface="Helvetica"/>
                <a:cs typeface="Helvetica"/>
              </a:rPr>
              <a:t>zdravljenje</a:t>
            </a:r>
            <a:r>
              <a:rPr lang="en-US" dirty="0">
                <a:latin typeface="Helvetica"/>
                <a:cs typeface="Helvetica"/>
              </a:rPr>
              <a:t>.</a:t>
            </a:r>
          </a:p>
          <a:p>
            <a:r>
              <a:rPr lang="en-US" dirty="0">
                <a:latin typeface="Helvetica"/>
                <a:cs typeface="Helvetica"/>
              </a:rPr>
              <a:t>15. </a:t>
            </a:r>
            <a:r>
              <a:rPr lang="en-US" dirty="0" err="1">
                <a:latin typeface="Helvetica"/>
                <a:cs typeface="Helvetica"/>
              </a:rPr>
              <a:t>Zakonsko</a:t>
            </a:r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err="1">
                <a:latin typeface="Helvetica"/>
                <a:cs typeface="Helvetica"/>
              </a:rPr>
              <a:t>urejanje</a:t>
            </a:r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err="1">
                <a:latin typeface="Helvetica"/>
                <a:cs typeface="Helvetica"/>
              </a:rPr>
              <a:t>dela</a:t>
            </a:r>
            <a:r>
              <a:rPr lang="en-US" dirty="0">
                <a:latin typeface="Helvetica"/>
                <a:cs typeface="Helvetica"/>
              </a:rPr>
              <a:t> z </a:t>
            </a:r>
            <a:r>
              <a:rPr lang="en-US" dirty="0" err="1">
                <a:latin typeface="Helvetica"/>
                <a:cs typeface="Helvetica"/>
              </a:rPr>
              <a:t>rekombinantno</a:t>
            </a:r>
            <a:r>
              <a:rPr lang="en-US" dirty="0">
                <a:latin typeface="Helvetica"/>
                <a:cs typeface="Helvetica"/>
              </a:rPr>
              <a:t> DNA.</a:t>
            </a:r>
          </a:p>
          <a:p>
            <a:r>
              <a:rPr lang="en-US" dirty="0">
                <a:latin typeface="Helvetica"/>
                <a:cs typeface="Helvetica"/>
              </a:rPr>
              <a:t>16. </a:t>
            </a:r>
            <a:r>
              <a:rPr lang="en-US" dirty="0" err="1">
                <a:latin typeface="Helvetica"/>
                <a:cs typeface="Helvetica"/>
              </a:rPr>
              <a:t>Patentiranje</a:t>
            </a:r>
            <a:r>
              <a:rPr lang="en-US" dirty="0">
                <a:latin typeface="Helvetica"/>
                <a:cs typeface="Helvetica"/>
              </a:rPr>
              <a:t> DNA in </a:t>
            </a:r>
            <a:r>
              <a:rPr lang="en-US" dirty="0" err="1">
                <a:latin typeface="Helvetica"/>
                <a:cs typeface="Helvetica"/>
              </a:rPr>
              <a:t>novih</a:t>
            </a:r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err="1">
                <a:latin typeface="Helvetica"/>
                <a:cs typeface="Helvetica"/>
              </a:rPr>
              <a:t>tehnologij</a:t>
            </a:r>
            <a:r>
              <a:rPr lang="en-US" dirty="0">
                <a:latin typeface="Helvetica"/>
                <a:cs typeface="Helvetica"/>
              </a:rPr>
              <a:t>, </a:t>
            </a:r>
            <a:r>
              <a:rPr lang="en-US" dirty="0" err="1">
                <a:latin typeface="Helvetica"/>
                <a:cs typeface="Helvetica"/>
              </a:rPr>
              <a:t>povezanih</a:t>
            </a:r>
            <a:r>
              <a:rPr lang="en-US" dirty="0">
                <a:latin typeface="Helvetica"/>
                <a:cs typeface="Helvetica"/>
              </a:rPr>
              <a:t> z </a:t>
            </a:r>
            <a:r>
              <a:rPr lang="en-US" dirty="0" smtClean="0">
                <a:latin typeface="Helvetica"/>
                <a:cs typeface="Helvetica"/>
              </a:rPr>
              <a:t>DNA</a:t>
            </a:r>
            <a:endParaRPr lang="en-US" dirty="0">
              <a:latin typeface="Helvetica"/>
              <a:cs typeface="Helvetica"/>
            </a:endParaRPr>
          </a:p>
          <a:p>
            <a:r>
              <a:rPr lang="en-US" dirty="0">
                <a:latin typeface="Helvetica"/>
                <a:cs typeface="Helvetica"/>
              </a:rPr>
              <a:t>17. Novi </a:t>
            </a:r>
            <a:r>
              <a:rPr lang="en-US" dirty="0" err="1">
                <a:latin typeface="Helvetica"/>
                <a:cs typeface="Helvetica"/>
              </a:rPr>
              <a:t>pristopi</a:t>
            </a:r>
            <a:r>
              <a:rPr lang="en-US" dirty="0">
                <a:latin typeface="Helvetica"/>
                <a:cs typeface="Helvetica"/>
              </a:rPr>
              <a:t> v DNA-</a:t>
            </a:r>
            <a:r>
              <a:rPr lang="en-US" dirty="0" err="1">
                <a:latin typeface="Helvetica"/>
                <a:cs typeface="Helvetica"/>
              </a:rPr>
              <a:t>tehnologiji</a:t>
            </a:r>
            <a:r>
              <a:rPr lang="en-US" dirty="0">
                <a:latin typeface="Helvetica"/>
                <a:cs typeface="Helvetic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9984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7988" y="38903"/>
            <a:ext cx="79626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Helvetica"/>
                <a:cs typeface="Helvetica"/>
              </a:rPr>
              <a:t>K</a:t>
            </a:r>
            <a:r>
              <a:rPr lang="en-US" b="1" dirty="0" err="1" smtClean="0">
                <a:latin typeface="Helvetica"/>
                <a:cs typeface="Helvetica"/>
              </a:rPr>
              <a:t>loniranje</a:t>
            </a:r>
            <a:r>
              <a:rPr lang="en-US" b="1" dirty="0" smtClean="0">
                <a:latin typeface="Helvetica"/>
                <a:cs typeface="Helvetica"/>
              </a:rPr>
              <a:t> </a:t>
            </a:r>
            <a:r>
              <a:rPr lang="en-US" b="1" dirty="0">
                <a:latin typeface="Helvetica"/>
                <a:cs typeface="Helvetica"/>
              </a:rPr>
              <a:t>s </a:t>
            </a:r>
            <a:r>
              <a:rPr lang="en-US" b="1" dirty="0" err="1">
                <a:latin typeface="Helvetica"/>
                <a:cs typeface="Helvetica"/>
              </a:rPr>
              <a:t>topimi</a:t>
            </a:r>
            <a:r>
              <a:rPr lang="en-US" b="1" dirty="0">
                <a:latin typeface="Helvetica"/>
                <a:cs typeface="Helvetica"/>
              </a:rPr>
              <a:t> </a:t>
            </a:r>
            <a:r>
              <a:rPr lang="en-US" b="1" dirty="0" err="1" smtClean="0">
                <a:latin typeface="Helvetica"/>
                <a:cs typeface="Helvetica"/>
              </a:rPr>
              <a:t>konci</a:t>
            </a:r>
            <a:r>
              <a:rPr lang="en-US" b="1" dirty="0" smtClean="0">
                <a:latin typeface="Helvetica"/>
                <a:cs typeface="Helvetica"/>
              </a:rPr>
              <a:t>:</a:t>
            </a:r>
          </a:p>
          <a:p>
            <a:r>
              <a:rPr lang="en-US" dirty="0" err="1" smtClean="0">
                <a:latin typeface="Helvetica"/>
                <a:cs typeface="Helvetica"/>
              </a:rPr>
              <a:t>Uporabimo</a:t>
            </a:r>
            <a:r>
              <a:rPr lang="en-US" dirty="0" smtClean="0">
                <a:latin typeface="Helvetica"/>
                <a:cs typeface="Helvetica"/>
              </a:rPr>
              <a:t> PCR </a:t>
            </a:r>
            <a:r>
              <a:rPr lang="en-US" dirty="0" err="1" smtClean="0">
                <a:latin typeface="Helvetica"/>
                <a:cs typeface="Helvetica"/>
              </a:rPr>
              <a:t>produkte</a:t>
            </a:r>
            <a:r>
              <a:rPr lang="en-US" dirty="0" smtClean="0">
                <a:latin typeface="Helvetica"/>
                <a:cs typeface="Helvetica"/>
              </a:rPr>
              <a:t>, </a:t>
            </a:r>
            <a:r>
              <a:rPr lang="en-US" dirty="0" err="1" smtClean="0">
                <a:latin typeface="Helvetica"/>
                <a:cs typeface="Helvetica"/>
              </a:rPr>
              <a:t>ki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smo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jih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pripravili</a:t>
            </a:r>
            <a:r>
              <a:rPr lang="en-US" dirty="0" smtClean="0">
                <a:latin typeface="Helvetica"/>
                <a:cs typeface="Helvetica"/>
              </a:rPr>
              <a:t> s </a:t>
            </a:r>
            <a:r>
              <a:rPr lang="en-US" dirty="0" err="1" smtClean="0">
                <a:latin typeface="Helvetica"/>
                <a:cs typeface="Helvetica"/>
              </a:rPr>
              <a:t>polimerazama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Pfx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ali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Pfu</a:t>
            </a:r>
            <a:r>
              <a:rPr lang="en-US" dirty="0" smtClean="0">
                <a:latin typeface="Helvetica"/>
                <a:cs typeface="Helvetica"/>
              </a:rPr>
              <a:t>, </a:t>
            </a:r>
            <a:r>
              <a:rPr lang="en-US" dirty="0" err="1" smtClean="0">
                <a:latin typeface="Helvetica"/>
                <a:cs typeface="Helvetica"/>
              </a:rPr>
              <a:t>ki</a:t>
            </a:r>
            <a:r>
              <a:rPr lang="en-US" dirty="0" smtClean="0">
                <a:latin typeface="Helvetica"/>
                <a:cs typeface="Helvetica"/>
              </a:rPr>
              <a:t> ne </a:t>
            </a:r>
            <a:r>
              <a:rPr lang="en-US" dirty="0" err="1" smtClean="0">
                <a:latin typeface="Helvetica"/>
                <a:cs typeface="Helvetica"/>
              </a:rPr>
              <a:t>dodajata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nukleotidov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na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koncih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989" y="1186002"/>
            <a:ext cx="2776605" cy="285114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7988" y="1186002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Helvetica"/>
                <a:cs typeface="Helvetica"/>
              </a:rPr>
              <a:t>A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33829" y="4257397"/>
            <a:ext cx="351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Helvetica"/>
                <a:cs typeface="Helvetica"/>
              </a:rPr>
              <a:t>B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0" y="4626729"/>
            <a:ext cx="7112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901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51287"/>
            <a:ext cx="9144000" cy="4755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dirty="0">
                <a:latin typeface="Helvetica"/>
                <a:cs typeface="Helvetica"/>
              </a:rPr>
              <a:t>RASTLINSKI </a:t>
            </a:r>
            <a:r>
              <a:rPr lang="en-US" altLang="en-US" sz="2400" b="1" dirty="0" smtClean="0">
                <a:latin typeface="Helvetica"/>
                <a:cs typeface="Helvetica"/>
              </a:rPr>
              <a:t>VEKTORJI</a:t>
            </a:r>
          </a:p>
          <a:p>
            <a:pPr>
              <a:lnSpc>
                <a:spcPct val="50000"/>
              </a:lnSpc>
            </a:pPr>
            <a:endParaRPr lang="en-US" altLang="en-US" dirty="0" smtClean="0">
              <a:latin typeface="Helvetica"/>
              <a:cs typeface="Helvetica"/>
            </a:endParaRPr>
          </a:p>
          <a:p>
            <a:pPr>
              <a:lnSpc>
                <a:spcPct val="50000"/>
              </a:lnSpc>
            </a:pPr>
            <a:endParaRPr lang="en-US" altLang="en-US" dirty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altLang="en-US" dirty="0" err="1" smtClean="0">
                <a:latin typeface="Helvetica"/>
                <a:cs typeface="Helvetica"/>
              </a:rPr>
              <a:t>Temeljijo</a:t>
            </a:r>
            <a:r>
              <a:rPr lang="en-US" altLang="en-US" dirty="0" smtClean="0">
                <a:latin typeface="Helvetica"/>
                <a:cs typeface="Helvetica"/>
              </a:rPr>
              <a:t> </a:t>
            </a:r>
            <a:r>
              <a:rPr lang="en-US" altLang="en-US" dirty="0" err="1" smtClean="0">
                <a:latin typeface="Helvetica"/>
                <a:cs typeface="Helvetica"/>
              </a:rPr>
              <a:t>na</a:t>
            </a:r>
            <a:r>
              <a:rPr lang="en-US" altLang="en-US" dirty="0" smtClean="0">
                <a:latin typeface="Helvetica"/>
                <a:cs typeface="Helvetica"/>
              </a:rPr>
              <a:t> </a:t>
            </a:r>
            <a:r>
              <a:rPr lang="en-US" altLang="en-US" dirty="0" err="1" smtClean="0">
                <a:latin typeface="Helvetica"/>
                <a:cs typeface="Helvetica"/>
              </a:rPr>
              <a:t>uporabi</a:t>
            </a:r>
            <a:r>
              <a:rPr lang="en-US" altLang="en-US" dirty="0" smtClean="0">
                <a:latin typeface="Helvetica"/>
                <a:cs typeface="Helvetica"/>
              </a:rPr>
              <a:t> </a:t>
            </a:r>
            <a:r>
              <a:rPr lang="en-US" altLang="en-US" dirty="0" err="1" smtClean="0">
                <a:latin typeface="Helvetica"/>
                <a:cs typeface="Helvetica"/>
              </a:rPr>
              <a:t>bakterije</a:t>
            </a:r>
            <a:r>
              <a:rPr lang="en-US" altLang="en-US" dirty="0" smtClean="0">
                <a:latin typeface="Helvetica"/>
                <a:cs typeface="Helvetica"/>
              </a:rPr>
              <a:t> </a:t>
            </a:r>
            <a:r>
              <a:rPr lang="en-US" altLang="en-US" i="1" dirty="0" smtClean="0">
                <a:latin typeface="Helvetica"/>
                <a:cs typeface="Helvetica"/>
              </a:rPr>
              <a:t>Agrobacterium </a:t>
            </a:r>
          </a:p>
          <a:p>
            <a:r>
              <a:rPr lang="en-US" altLang="en-US" i="1" dirty="0">
                <a:latin typeface="Helvetica"/>
                <a:cs typeface="Helvetica"/>
              </a:rPr>
              <a:t> </a:t>
            </a:r>
            <a:r>
              <a:rPr lang="en-US" altLang="en-US" i="1" dirty="0" smtClean="0">
                <a:latin typeface="Helvetica"/>
                <a:cs typeface="Helvetica"/>
              </a:rPr>
              <a:t>    </a:t>
            </a:r>
            <a:r>
              <a:rPr lang="en-US" altLang="en-US" i="1" dirty="0" err="1" smtClean="0">
                <a:latin typeface="Helvetica"/>
                <a:cs typeface="Helvetica"/>
              </a:rPr>
              <a:t>tumefaciens</a:t>
            </a:r>
            <a:r>
              <a:rPr lang="en-US" altLang="en-US" dirty="0" smtClean="0">
                <a:latin typeface="Helvetica"/>
                <a:cs typeface="Helvetica"/>
              </a:rPr>
              <a:t>, </a:t>
            </a:r>
            <a:r>
              <a:rPr lang="en-US" altLang="en-US" dirty="0" err="1" smtClean="0">
                <a:latin typeface="Helvetica"/>
                <a:cs typeface="Helvetica"/>
              </a:rPr>
              <a:t>ki</a:t>
            </a:r>
            <a:r>
              <a:rPr lang="en-US" altLang="en-US" dirty="0" smtClean="0">
                <a:latin typeface="Helvetica"/>
                <a:cs typeface="Helvetica"/>
              </a:rPr>
              <a:t> </a:t>
            </a:r>
            <a:r>
              <a:rPr lang="en-US" altLang="en-US" dirty="0" err="1" smtClean="0">
                <a:latin typeface="Helvetica"/>
                <a:cs typeface="Helvetica"/>
              </a:rPr>
              <a:t>povzro</a:t>
            </a:r>
            <a:r>
              <a:rPr lang="en-US" dirty="0" err="1">
                <a:latin typeface="Helvetica"/>
                <a:cs typeface="Helvetica"/>
              </a:rPr>
              <a:t>č</a:t>
            </a:r>
            <a:r>
              <a:rPr lang="en-US" altLang="en-US" dirty="0" err="1" smtClean="0">
                <a:latin typeface="Helvetica"/>
                <a:cs typeface="Helvetica"/>
              </a:rPr>
              <a:t>a</a:t>
            </a:r>
            <a:r>
              <a:rPr lang="en-US" altLang="en-US" dirty="0" smtClean="0">
                <a:latin typeface="Helvetica"/>
                <a:cs typeface="Helvetica"/>
              </a:rPr>
              <a:t> </a:t>
            </a:r>
            <a:r>
              <a:rPr lang="en-US" altLang="en-US" dirty="0" err="1" smtClean="0">
                <a:latin typeface="Helvetica"/>
                <a:cs typeface="Helvetica"/>
              </a:rPr>
              <a:t>tumorje</a:t>
            </a:r>
            <a:r>
              <a:rPr lang="en-US" altLang="en-US" dirty="0" smtClean="0">
                <a:latin typeface="Helvetica"/>
                <a:cs typeface="Helvetica"/>
              </a:rPr>
              <a:t> </a:t>
            </a:r>
            <a:r>
              <a:rPr lang="en-US" altLang="en-US" dirty="0" err="1" smtClean="0">
                <a:latin typeface="Helvetica"/>
                <a:cs typeface="Helvetica"/>
              </a:rPr>
              <a:t>pri</a:t>
            </a:r>
            <a:r>
              <a:rPr lang="en-US" altLang="en-US" dirty="0" smtClean="0">
                <a:latin typeface="Helvetica"/>
                <a:cs typeface="Helvetica"/>
              </a:rPr>
              <a:t> </a:t>
            </a:r>
            <a:r>
              <a:rPr lang="en-US" altLang="en-US" dirty="0" err="1" smtClean="0">
                <a:latin typeface="Helvetica"/>
                <a:cs typeface="Helvetica"/>
              </a:rPr>
              <a:t>nekaterih</a:t>
            </a:r>
            <a:r>
              <a:rPr lang="en-US" altLang="en-US" dirty="0" smtClean="0">
                <a:latin typeface="Helvetica"/>
                <a:cs typeface="Helvetica"/>
              </a:rPr>
              <a:t> </a:t>
            </a:r>
          </a:p>
          <a:p>
            <a:r>
              <a:rPr lang="en-US" altLang="en-US" dirty="0">
                <a:latin typeface="Helvetica"/>
                <a:cs typeface="Helvetica"/>
              </a:rPr>
              <a:t> </a:t>
            </a:r>
            <a:r>
              <a:rPr lang="en-US" altLang="en-US" dirty="0" smtClean="0">
                <a:latin typeface="Helvetica"/>
                <a:cs typeface="Helvetica"/>
              </a:rPr>
              <a:t>    </a:t>
            </a:r>
            <a:r>
              <a:rPr lang="en-US" altLang="en-US" dirty="0" err="1" smtClean="0">
                <a:latin typeface="Helvetica"/>
                <a:cs typeface="Helvetica"/>
              </a:rPr>
              <a:t>rastlinah</a:t>
            </a:r>
            <a:endParaRPr lang="en-US" altLang="en-US" dirty="0" smtClean="0">
              <a:latin typeface="Helvetica"/>
              <a:cs typeface="Helvetica"/>
            </a:endParaRPr>
          </a:p>
          <a:p>
            <a:pPr>
              <a:lnSpc>
                <a:spcPct val="50000"/>
              </a:lnSpc>
            </a:pPr>
            <a:endParaRPr lang="en-US" altLang="en-US" dirty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altLang="en-US" dirty="0" err="1" smtClean="0">
                <a:latin typeface="Helvetica"/>
                <a:cs typeface="Helvetica"/>
              </a:rPr>
              <a:t>Virulentne</a:t>
            </a:r>
            <a:r>
              <a:rPr lang="en-US" altLang="en-US" dirty="0" smtClean="0">
                <a:latin typeface="Helvetica"/>
                <a:cs typeface="Helvetica"/>
              </a:rPr>
              <a:t> </a:t>
            </a:r>
            <a:r>
              <a:rPr lang="en-US" altLang="en-US" i="1" dirty="0" smtClean="0">
                <a:latin typeface="Helvetica"/>
                <a:cs typeface="Helvetica"/>
              </a:rPr>
              <a:t>A. </a:t>
            </a:r>
            <a:r>
              <a:rPr lang="en-US" altLang="en-US" i="1" dirty="0" err="1" smtClean="0">
                <a:latin typeface="Helvetica"/>
                <a:cs typeface="Helvetica"/>
              </a:rPr>
              <a:t>tumefaciens</a:t>
            </a:r>
            <a:r>
              <a:rPr lang="en-US" altLang="en-US" i="1" dirty="0" smtClean="0">
                <a:latin typeface="Helvetica"/>
                <a:cs typeface="Helvetica"/>
              </a:rPr>
              <a:t> </a:t>
            </a:r>
            <a:r>
              <a:rPr lang="en-US" altLang="en-US" dirty="0" err="1" smtClean="0">
                <a:latin typeface="Helvetica"/>
                <a:cs typeface="Helvetica"/>
              </a:rPr>
              <a:t>naravno</a:t>
            </a:r>
            <a:r>
              <a:rPr lang="en-US" altLang="en-US" i="1" dirty="0" smtClean="0">
                <a:latin typeface="Helvetica"/>
                <a:cs typeface="Helvetica"/>
              </a:rPr>
              <a:t> </a:t>
            </a:r>
            <a:r>
              <a:rPr lang="en-US" altLang="en-US" dirty="0" err="1" smtClean="0">
                <a:latin typeface="Helvetica"/>
                <a:cs typeface="Helvetica"/>
              </a:rPr>
              <a:t>vsebujejo</a:t>
            </a:r>
            <a:r>
              <a:rPr lang="en-US" altLang="en-US" dirty="0" smtClean="0">
                <a:latin typeface="Helvetica"/>
                <a:cs typeface="Helvetica"/>
              </a:rPr>
              <a:t> </a:t>
            </a:r>
          </a:p>
          <a:p>
            <a:r>
              <a:rPr lang="en-US" altLang="en-US" dirty="0">
                <a:latin typeface="Helvetica"/>
                <a:cs typeface="Helvetica"/>
              </a:rPr>
              <a:t> </a:t>
            </a:r>
            <a:r>
              <a:rPr lang="en-US" altLang="en-US" dirty="0" smtClean="0">
                <a:latin typeface="Helvetica"/>
                <a:cs typeface="Helvetica"/>
              </a:rPr>
              <a:t>    200-kb </a:t>
            </a:r>
            <a:r>
              <a:rPr lang="en-US" altLang="en-US" b="1" dirty="0" smtClean="0">
                <a:latin typeface="Helvetica"/>
                <a:cs typeface="Helvetica"/>
              </a:rPr>
              <a:t>Ti (tumor-inducing) </a:t>
            </a:r>
            <a:r>
              <a:rPr lang="en-US" altLang="en-US" b="1" dirty="0" err="1" smtClean="0">
                <a:latin typeface="Helvetica"/>
                <a:cs typeface="Helvetica"/>
              </a:rPr>
              <a:t>plazmid</a:t>
            </a:r>
            <a:r>
              <a:rPr lang="en-US" altLang="en-US" b="1" dirty="0" smtClean="0">
                <a:latin typeface="Helvetica"/>
                <a:cs typeface="Helvetica"/>
              </a:rPr>
              <a:t> </a:t>
            </a:r>
          </a:p>
          <a:p>
            <a:pPr>
              <a:lnSpc>
                <a:spcPct val="50000"/>
              </a:lnSpc>
            </a:pPr>
            <a:endParaRPr lang="en-US" altLang="en-US" b="1" dirty="0" smtClean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dirty="0" err="1" smtClean="0">
                <a:latin typeface="Helvetica"/>
                <a:cs typeface="Helvetica"/>
              </a:rPr>
              <a:t>Bakterije</a:t>
            </a:r>
            <a:r>
              <a:rPr lang="en-US" dirty="0" smtClean="0">
                <a:latin typeface="Helvetica"/>
                <a:cs typeface="Helvetica"/>
              </a:rPr>
              <a:t> v </a:t>
            </a:r>
            <a:r>
              <a:rPr lang="en-US" dirty="0" err="1" smtClean="0">
                <a:latin typeface="Helvetica"/>
                <a:cs typeface="Helvetica"/>
              </a:rPr>
              <a:t>rastlinske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celice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prenesejo</a:t>
            </a:r>
            <a:r>
              <a:rPr lang="en-US" dirty="0" smtClean="0">
                <a:latin typeface="Helvetica"/>
                <a:cs typeface="Helvetica"/>
              </a:rPr>
              <a:t> del </a:t>
            </a:r>
          </a:p>
          <a:p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smtClean="0">
                <a:latin typeface="Helvetica"/>
                <a:cs typeface="Helvetica"/>
              </a:rPr>
              <a:t>    </a:t>
            </a:r>
            <a:r>
              <a:rPr lang="en-US" dirty="0" err="1" smtClean="0">
                <a:latin typeface="Helvetica"/>
                <a:cs typeface="Helvetica"/>
              </a:rPr>
              <a:t>plazmida</a:t>
            </a:r>
            <a:r>
              <a:rPr lang="en-US" dirty="0" smtClean="0">
                <a:latin typeface="Helvetica"/>
                <a:cs typeface="Helvetica"/>
              </a:rPr>
              <a:t> (T-DNA)</a:t>
            </a:r>
          </a:p>
          <a:p>
            <a:pPr>
              <a:lnSpc>
                <a:spcPct val="50000"/>
              </a:lnSpc>
            </a:pPr>
            <a:endParaRPr lang="en-US" dirty="0" smtClean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dirty="0" err="1" smtClean="0">
                <a:latin typeface="Helvetica"/>
                <a:cs typeface="Helvetica"/>
              </a:rPr>
              <a:t>Za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prenos</a:t>
            </a:r>
            <a:r>
              <a:rPr lang="en-US" dirty="0" smtClean="0">
                <a:latin typeface="Helvetica"/>
                <a:cs typeface="Helvetica"/>
              </a:rPr>
              <a:t> je </a:t>
            </a:r>
            <a:r>
              <a:rPr lang="en-US" dirty="0" err="1" smtClean="0">
                <a:latin typeface="Helvetica"/>
                <a:cs typeface="Helvetica"/>
              </a:rPr>
              <a:t>nujna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plazmidna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regija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i="1" dirty="0" err="1" smtClean="0">
                <a:latin typeface="Helvetica"/>
                <a:cs typeface="Helvetica"/>
              </a:rPr>
              <a:t>vir</a:t>
            </a:r>
            <a:r>
              <a:rPr lang="en-US" dirty="0" smtClean="0">
                <a:latin typeface="Helvetica"/>
                <a:cs typeface="Helvetica"/>
              </a:rPr>
              <a:t> in </a:t>
            </a:r>
            <a:r>
              <a:rPr lang="en-US" dirty="0" err="1" smtClean="0">
                <a:latin typeface="Helvetica"/>
                <a:cs typeface="Helvetica"/>
              </a:rPr>
              <a:t>nekateri</a:t>
            </a:r>
            <a:r>
              <a:rPr lang="en-US" dirty="0" smtClean="0">
                <a:latin typeface="Helvetica"/>
                <a:cs typeface="Helvetica"/>
              </a:rPr>
              <a:t> </a:t>
            </a:r>
          </a:p>
          <a:p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smtClean="0">
                <a:latin typeface="Helvetica"/>
                <a:cs typeface="Helvetica"/>
              </a:rPr>
              <a:t>   </a:t>
            </a:r>
            <a:r>
              <a:rPr lang="en-US" dirty="0" err="1" smtClean="0">
                <a:latin typeface="Helvetica"/>
                <a:cs typeface="Helvetica"/>
              </a:rPr>
              <a:t>kromosomski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geni</a:t>
            </a:r>
            <a:endParaRPr lang="en-US" dirty="0" smtClean="0">
              <a:latin typeface="Helvetica"/>
              <a:cs typeface="Helvetica"/>
            </a:endParaRPr>
          </a:p>
          <a:p>
            <a:endParaRPr lang="en-US" dirty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Helvetica"/>
                <a:cs typeface="Helvetica"/>
              </a:rPr>
              <a:t>T-DNA se </a:t>
            </a:r>
            <a:r>
              <a:rPr lang="en-US" dirty="0" err="1">
                <a:latin typeface="Helvetica"/>
                <a:cs typeface="Helvetica"/>
              </a:rPr>
              <a:t>stabilno</a:t>
            </a:r>
            <a:r>
              <a:rPr lang="en-US" dirty="0">
                <a:latin typeface="Helvetica"/>
                <a:cs typeface="Helvetica"/>
              </a:rPr>
              <a:t> in </a:t>
            </a:r>
            <a:r>
              <a:rPr lang="en-US" dirty="0" err="1">
                <a:latin typeface="Helvetica"/>
                <a:cs typeface="Helvetica"/>
              </a:rPr>
              <a:t>naključno</a:t>
            </a:r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err="1">
                <a:latin typeface="Helvetica"/>
                <a:cs typeface="Helvetica"/>
              </a:rPr>
              <a:t>vgradi</a:t>
            </a:r>
            <a:r>
              <a:rPr lang="en-US" dirty="0">
                <a:latin typeface="Helvetica"/>
                <a:cs typeface="Helvetica"/>
              </a:rPr>
              <a:t> v </a:t>
            </a:r>
            <a:r>
              <a:rPr lang="en-US" dirty="0" err="1">
                <a:latin typeface="Helvetica"/>
                <a:cs typeface="Helvetica"/>
              </a:rPr>
              <a:t>genom</a:t>
            </a:r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err="1">
                <a:latin typeface="Helvetica"/>
                <a:cs typeface="Helvetica"/>
              </a:rPr>
              <a:t>rastline</a:t>
            </a:r>
            <a:endParaRPr lang="en-US" dirty="0">
              <a:latin typeface="Helvetica"/>
              <a:cs typeface="Helvetica"/>
            </a:endParaRPr>
          </a:p>
          <a:p>
            <a:endParaRPr lang="en-US" dirty="0" smtClean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dirty="0" err="1" smtClean="0">
                <a:latin typeface="Helvetica"/>
                <a:cs typeface="Helvetica"/>
              </a:rPr>
              <a:t>Izra</a:t>
            </a:r>
            <a:r>
              <a:rPr lang="en-US" dirty="0" err="1">
                <a:latin typeface="Helvetica"/>
                <a:cs typeface="Helvetica"/>
              </a:rPr>
              <a:t>ž</a:t>
            </a:r>
            <a:r>
              <a:rPr lang="en-US" dirty="0" err="1" smtClean="0">
                <a:latin typeface="Helvetica"/>
                <a:cs typeface="Helvetica"/>
              </a:rPr>
              <a:t>anje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genov</a:t>
            </a:r>
            <a:r>
              <a:rPr lang="en-US" dirty="0" smtClean="0">
                <a:latin typeface="Helvetica"/>
                <a:cs typeface="Helvetica"/>
              </a:rPr>
              <a:t> s T-DNA </a:t>
            </a:r>
            <a:r>
              <a:rPr lang="en-US" dirty="0" err="1">
                <a:latin typeface="Helvetica"/>
                <a:cs typeface="Helvetica"/>
              </a:rPr>
              <a:t>povzroči</a:t>
            </a:r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prekomerno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rast</a:t>
            </a:r>
            <a:r>
              <a:rPr lang="en-US" dirty="0" smtClean="0">
                <a:latin typeface="Helvetica"/>
                <a:cs typeface="Helvetica"/>
              </a:rPr>
              <a:t> in </a:t>
            </a:r>
            <a:r>
              <a:rPr lang="en-US" dirty="0" err="1" smtClean="0">
                <a:latin typeface="Helvetica"/>
                <a:cs typeface="Helvetica"/>
              </a:rPr>
              <a:t>tumorje</a:t>
            </a:r>
            <a:endParaRPr lang="en-US" dirty="0"/>
          </a:p>
        </p:txBody>
      </p:sp>
      <p:pic>
        <p:nvPicPr>
          <p:cNvPr id="3" name="Picture 5" descr="Agr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9" t="10178" r="74158" b="51782"/>
          <a:stretch>
            <a:fillRect/>
          </a:stretch>
        </p:blipFill>
        <p:spPr bwMode="auto">
          <a:xfrm>
            <a:off x="5876568" y="529946"/>
            <a:ext cx="2960788" cy="3377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214211" y="5186772"/>
            <a:ext cx="6913563" cy="1330325"/>
            <a:chOff x="2722562" y="4079569"/>
            <a:chExt cx="6913563" cy="1330325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7205662" y="5009844"/>
              <a:ext cx="895350" cy="40005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109912" y="5009844"/>
              <a:ext cx="895350" cy="40005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7096125" y="4079569"/>
              <a:ext cx="1709737" cy="942975"/>
            </a:xfrm>
            <a:prstGeom prst="rect">
              <a:avLst/>
            </a:prstGeom>
            <a:noFill/>
            <a:ln>
              <a:noFill/>
            </a:ln>
          </p:spPr>
          <p:txBody>
            <a:bodyPr lIns="90488" tIns="44450" rIns="90488" bIns="44450">
              <a:spAutoFit/>
            </a:bodyPr>
            <a:lstStyle/>
            <a:p>
              <a:pPr algn="l" eaLnBrk="0" hangingPunct="0"/>
              <a:r>
                <a:rPr lang="en-US" sz="2800"/>
                <a:t>Right Border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2992353" y="4094101"/>
              <a:ext cx="2166937" cy="95154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lIns="90488" tIns="44450" rIns="90488" bIns="44450">
              <a:spAutoFit/>
            </a:bodyPr>
            <a:lstStyle/>
            <a:p>
              <a:pPr algn="l" eaLnBrk="0" hangingPunct="0"/>
              <a:r>
                <a:rPr lang="en-US" sz="2800" dirty="0"/>
                <a:t>Left </a:t>
              </a:r>
              <a:endParaRPr lang="en-US" sz="2800" dirty="0" smtClean="0"/>
            </a:p>
            <a:p>
              <a:pPr algn="l" eaLnBrk="0" hangingPunct="0"/>
              <a:r>
                <a:rPr lang="en-US" sz="2800" dirty="0" smtClean="0"/>
                <a:t>Border</a:t>
              </a:r>
              <a:endParaRPr lang="en-US" sz="2800" dirty="0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5072062" y="4616839"/>
              <a:ext cx="1728788" cy="515938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lIns="90488" tIns="44450" rIns="90488" bIns="44450">
              <a:spAutoFit/>
            </a:bodyPr>
            <a:lstStyle/>
            <a:p>
              <a:pPr algn="l" eaLnBrk="0" hangingPunct="0"/>
              <a:r>
                <a:rPr lang="en-US" sz="2800" dirty="0"/>
                <a:t>T-DNA</a:t>
              </a:r>
            </a:p>
          </p:txBody>
        </p:sp>
        <p:sp>
          <p:nvSpPr>
            <p:cNvPr id="11" name="Line 19"/>
            <p:cNvSpPr>
              <a:spLocks noChangeShapeType="1"/>
            </p:cNvSpPr>
            <p:nvPr/>
          </p:nvSpPr>
          <p:spPr bwMode="auto">
            <a:xfrm>
              <a:off x="2722562" y="5116207"/>
              <a:ext cx="689451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20"/>
            <p:cNvSpPr>
              <a:spLocks noChangeShapeType="1"/>
            </p:cNvSpPr>
            <p:nvPr/>
          </p:nvSpPr>
          <p:spPr bwMode="auto">
            <a:xfrm>
              <a:off x="2741612" y="5306707"/>
              <a:ext cx="689451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5895071" y="5400876"/>
            <a:ext cx="26954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LB/RB </a:t>
            </a:r>
            <a:r>
              <a:rPr lang="en-US" dirty="0" err="1" smtClean="0">
                <a:latin typeface="Helvetica"/>
                <a:cs typeface="Helvetica"/>
              </a:rPr>
              <a:t>pomembna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za</a:t>
            </a:r>
            <a:r>
              <a:rPr lang="en-US" dirty="0" smtClean="0">
                <a:latin typeface="Helvetica"/>
                <a:cs typeface="Helvetica"/>
              </a:rPr>
              <a:t> </a:t>
            </a:r>
          </a:p>
          <a:p>
            <a:r>
              <a:rPr lang="en-US" dirty="0" err="1" smtClean="0">
                <a:latin typeface="Helvetica"/>
                <a:cs typeface="Helvetica"/>
              </a:rPr>
              <a:t>procesiranje</a:t>
            </a:r>
            <a:r>
              <a:rPr lang="en-US" dirty="0" smtClean="0">
                <a:latin typeface="Helvetica"/>
                <a:cs typeface="Helvetica"/>
              </a:rPr>
              <a:t> T-DNA</a:t>
            </a:r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019884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9737" y="374448"/>
            <a:ext cx="6559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i="1" dirty="0" smtClean="0">
                <a:latin typeface="Helvetica"/>
                <a:cs typeface="Helvetica"/>
              </a:rPr>
              <a:t>Agrobacterium </a:t>
            </a:r>
            <a:r>
              <a:rPr lang="en-US" altLang="en-US" b="1" i="1" dirty="0" err="1">
                <a:latin typeface="Helvetica"/>
                <a:cs typeface="Helvetica"/>
              </a:rPr>
              <a:t>t</a:t>
            </a:r>
            <a:r>
              <a:rPr lang="en-US" altLang="en-US" b="1" i="1" dirty="0" err="1" smtClean="0">
                <a:latin typeface="Helvetica"/>
                <a:cs typeface="Helvetica"/>
              </a:rPr>
              <a:t>umefaciens</a:t>
            </a:r>
            <a:r>
              <a:rPr lang="en-US" altLang="en-US" b="1" i="1" dirty="0" smtClean="0">
                <a:latin typeface="Helvetica"/>
                <a:cs typeface="Helvetica"/>
              </a:rPr>
              <a:t> </a:t>
            </a:r>
            <a:r>
              <a:rPr lang="en-US" altLang="en-US" b="1" dirty="0" err="1" smtClean="0">
                <a:latin typeface="Helvetica"/>
                <a:cs typeface="Helvetica"/>
              </a:rPr>
              <a:t>lahko</a:t>
            </a:r>
            <a:r>
              <a:rPr lang="en-US" altLang="en-US" b="1" dirty="0">
                <a:latin typeface="Helvetica"/>
                <a:cs typeface="Helvetica"/>
              </a:rPr>
              <a:t> </a:t>
            </a:r>
            <a:r>
              <a:rPr lang="en-US" altLang="en-US" b="1" dirty="0" err="1">
                <a:latin typeface="Helvetica"/>
                <a:cs typeface="Helvetica"/>
              </a:rPr>
              <a:t>u</a:t>
            </a:r>
            <a:r>
              <a:rPr lang="en-US" altLang="en-US" b="1" dirty="0" err="1" smtClean="0">
                <a:latin typeface="Helvetica"/>
                <a:cs typeface="Helvetica"/>
              </a:rPr>
              <a:t>porabimo</a:t>
            </a:r>
            <a:r>
              <a:rPr lang="en-US" altLang="en-US" b="1" dirty="0" smtClean="0">
                <a:latin typeface="Helvetica"/>
                <a:cs typeface="Helvetica"/>
              </a:rPr>
              <a:t> </a:t>
            </a:r>
            <a:r>
              <a:rPr lang="en-US" altLang="en-US" b="1" dirty="0" err="1" smtClean="0">
                <a:latin typeface="Helvetica"/>
                <a:cs typeface="Helvetica"/>
              </a:rPr>
              <a:t>za</a:t>
            </a:r>
            <a:r>
              <a:rPr lang="en-US" altLang="en-US" b="1" dirty="0" smtClean="0">
                <a:latin typeface="Helvetica"/>
                <a:cs typeface="Helvetica"/>
              </a:rPr>
              <a:t> </a:t>
            </a:r>
            <a:r>
              <a:rPr lang="en-US" altLang="en-US" b="1" dirty="0" err="1" smtClean="0">
                <a:latin typeface="Helvetica"/>
                <a:cs typeface="Helvetica"/>
              </a:rPr>
              <a:t>vnos</a:t>
            </a:r>
            <a:r>
              <a:rPr lang="en-US" altLang="en-US" b="1" dirty="0" smtClean="0">
                <a:latin typeface="Helvetica"/>
                <a:cs typeface="Helvetica"/>
              </a:rPr>
              <a:t> </a:t>
            </a:r>
            <a:r>
              <a:rPr lang="en-US" altLang="en-US" b="1" dirty="0" err="1" smtClean="0">
                <a:latin typeface="Helvetica"/>
                <a:cs typeface="Helvetica"/>
              </a:rPr>
              <a:t>tuje</a:t>
            </a:r>
            <a:r>
              <a:rPr lang="en-US" altLang="en-US" b="1" dirty="0" smtClean="0">
                <a:latin typeface="Helvetica"/>
                <a:cs typeface="Helvetica"/>
              </a:rPr>
              <a:t> DNA v </a:t>
            </a:r>
            <a:r>
              <a:rPr lang="en-US" altLang="en-US" b="1" dirty="0" err="1" smtClean="0">
                <a:latin typeface="Helvetica"/>
                <a:cs typeface="Helvetica"/>
              </a:rPr>
              <a:t>rastlinske</a:t>
            </a:r>
            <a:r>
              <a:rPr lang="en-US" altLang="en-US" b="1" dirty="0" smtClean="0">
                <a:latin typeface="Helvetica"/>
                <a:cs typeface="Helvetica"/>
              </a:rPr>
              <a:t> </a:t>
            </a:r>
            <a:r>
              <a:rPr lang="en-US" altLang="en-US" b="1" dirty="0" err="1" smtClean="0">
                <a:latin typeface="Helvetica"/>
                <a:cs typeface="Helvetica"/>
              </a:rPr>
              <a:t>celice</a:t>
            </a:r>
            <a:r>
              <a:rPr lang="en-US" altLang="en-US" b="1" dirty="0" smtClean="0">
                <a:latin typeface="Helvetica"/>
                <a:cs typeface="Helvetica"/>
              </a:rPr>
              <a:t> </a:t>
            </a:r>
            <a:endParaRPr lang="en-US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760438" y="1679597"/>
            <a:ext cx="2859088" cy="2765425"/>
            <a:chOff x="3792" y="1378"/>
            <a:chExt cx="1045" cy="1010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3792" y="1482"/>
              <a:ext cx="241" cy="806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AutoShape 7"/>
            <p:cNvSpPr>
              <a:spLocks noChangeArrowheads="1"/>
            </p:cNvSpPr>
            <p:nvPr/>
          </p:nvSpPr>
          <p:spPr bwMode="auto">
            <a:xfrm>
              <a:off x="3792" y="1959"/>
              <a:ext cx="239" cy="429"/>
            </a:xfrm>
            <a:prstGeom prst="roundRect">
              <a:avLst>
                <a:gd name="adj" fmla="val 50000"/>
              </a:avLst>
            </a:prstGeom>
            <a:solidFill>
              <a:srgbClr val="FED37C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3799" y="1900"/>
              <a:ext cx="228" cy="285"/>
            </a:xfrm>
            <a:prstGeom prst="rect">
              <a:avLst/>
            </a:prstGeom>
            <a:solidFill>
              <a:srgbClr val="FED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3798" y="1896"/>
              <a:ext cx="23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3890" y="1968"/>
              <a:ext cx="47" cy="84"/>
            </a:xfrm>
            <a:custGeom>
              <a:avLst/>
              <a:gdLst>
                <a:gd name="T0" fmla="*/ 0 w 24"/>
                <a:gd name="T1" fmla="*/ 0 h 52"/>
                <a:gd name="T2" fmla="*/ 3 w 24"/>
                <a:gd name="T3" fmla="*/ 10 h 52"/>
                <a:gd name="T4" fmla="*/ 13 w 24"/>
                <a:gd name="T5" fmla="*/ 13 h 52"/>
                <a:gd name="T6" fmla="*/ 16 w 24"/>
                <a:gd name="T7" fmla="*/ 32 h 52"/>
                <a:gd name="T8" fmla="*/ 23 w 24"/>
                <a:gd name="T9" fmla="*/ 4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52"/>
                <a:gd name="T17" fmla="*/ 24 w 2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52">
                  <a:moveTo>
                    <a:pt x="0" y="0"/>
                  </a:moveTo>
                  <a:cubicBezTo>
                    <a:pt x="1" y="3"/>
                    <a:pt x="1" y="8"/>
                    <a:pt x="3" y="10"/>
                  </a:cubicBezTo>
                  <a:cubicBezTo>
                    <a:pt x="5" y="12"/>
                    <a:pt x="11" y="10"/>
                    <a:pt x="13" y="13"/>
                  </a:cubicBezTo>
                  <a:cubicBezTo>
                    <a:pt x="16" y="19"/>
                    <a:pt x="14" y="26"/>
                    <a:pt x="16" y="32"/>
                  </a:cubicBezTo>
                  <a:cubicBezTo>
                    <a:pt x="24" y="52"/>
                    <a:pt x="23" y="29"/>
                    <a:pt x="23" y="42"/>
                  </a:cubicBezTo>
                </a:path>
              </a:pathLst>
            </a:custGeom>
            <a:noFill/>
            <a:ln w="12700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3848" y="1896"/>
              <a:ext cx="37" cy="77"/>
            </a:xfrm>
            <a:custGeom>
              <a:avLst/>
              <a:gdLst>
                <a:gd name="T0" fmla="*/ 19 w 19"/>
                <a:gd name="T1" fmla="*/ 0 h 48"/>
                <a:gd name="T2" fmla="*/ 3 w 19"/>
                <a:gd name="T3" fmla="*/ 32 h 48"/>
                <a:gd name="T4" fmla="*/ 0 w 19"/>
                <a:gd name="T5" fmla="*/ 48 h 48"/>
                <a:gd name="T6" fmla="*/ 0 60000 65536"/>
                <a:gd name="T7" fmla="*/ 0 60000 65536"/>
                <a:gd name="T8" fmla="*/ 0 60000 65536"/>
                <a:gd name="T9" fmla="*/ 0 w 19"/>
                <a:gd name="T10" fmla="*/ 0 h 48"/>
                <a:gd name="T11" fmla="*/ 19 w 19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48">
                  <a:moveTo>
                    <a:pt x="19" y="0"/>
                  </a:moveTo>
                  <a:cubicBezTo>
                    <a:pt x="16" y="17"/>
                    <a:pt x="12" y="18"/>
                    <a:pt x="3" y="32"/>
                  </a:cubicBezTo>
                  <a:cubicBezTo>
                    <a:pt x="0" y="46"/>
                    <a:pt x="0" y="41"/>
                    <a:pt x="0" y="48"/>
                  </a:cubicBezTo>
                </a:path>
              </a:pathLst>
            </a:custGeom>
            <a:noFill/>
            <a:ln w="12700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3885" y="1757"/>
              <a:ext cx="56" cy="87"/>
            </a:xfrm>
            <a:custGeom>
              <a:avLst/>
              <a:gdLst>
                <a:gd name="T0" fmla="*/ 0 w 29"/>
                <a:gd name="T1" fmla="*/ 0 h 54"/>
                <a:gd name="T2" fmla="*/ 16 w 29"/>
                <a:gd name="T3" fmla="*/ 41 h 54"/>
                <a:gd name="T4" fmla="*/ 29 w 29"/>
                <a:gd name="T5" fmla="*/ 54 h 54"/>
                <a:gd name="T6" fmla="*/ 0 60000 65536"/>
                <a:gd name="T7" fmla="*/ 0 60000 65536"/>
                <a:gd name="T8" fmla="*/ 0 60000 65536"/>
                <a:gd name="T9" fmla="*/ 0 w 29"/>
                <a:gd name="T10" fmla="*/ 0 h 54"/>
                <a:gd name="T11" fmla="*/ 29 w 29"/>
                <a:gd name="T12" fmla="*/ 54 h 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" h="54">
                  <a:moveTo>
                    <a:pt x="0" y="0"/>
                  </a:moveTo>
                  <a:cubicBezTo>
                    <a:pt x="9" y="13"/>
                    <a:pt x="9" y="27"/>
                    <a:pt x="16" y="41"/>
                  </a:cubicBezTo>
                  <a:cubicBezTo>
                    <a:pt x="19" y="47"/>
                    <a:pt x="29" y="54"/>
                    <a:pt x="29" y="54"/>
                  </a:cubicBezTo>
                </a:path>
              </a:pathLst>
            </a:custGeom>
            <a:noFill/>
            <a:ln w="12700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3817" y="1689"/>
              <a:ext cx="79" cy="89"/>
            </a:xfrm>
            <a:custGeom>
              <a:avLst/>
              <a:gdLst>
                <a:gd name="T0" fmla="*/ 41 w 41"/>
                <a:gd name="T1" fmla="*/ 0 h 55"/>
                <a:gd name="T2" fmla="*/ 9 w 41"/>
                <a:gd name="T3" fmla="*/ 16 h 55"/>
                <a:gd name="T4" fmla="*/ 0 w 41"/>
                <a:gd name="T5" fmla="*/ 55 h 55"/>
                <a:gd name="T6" fmla="*/ 0 60000 65536"/>
                <a:gd name="T7" fmla="*/ 0 60000 65536"/>
                <a:gd name="T8" fmla="*/ 0 60000 65536"/>
                <a:gd name="T9" fmla="*/ 0 w 41"/>
                <a:gd name="T10" fmla="*/ 0 h 55"/>
                <a:gd name="T11" fmla="*/ 41 w 41"/>
                <a:gd name="T12" fmla="*/ 55 h 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" h="55">
                  <a:moveTo>
                    <a:pt x="41" y="0"/>
                  </a:moveTo>
                  <a:cubicBezTo>
                    <a:pt x="27" y="4"/>
                    <a:pt x="20" y="6"/>
                    <a:pt x="9" y="16"/>
                  </a:cubicBezTo>
                  <a:cubicBezTo>
                    <a:pt x="5" y="28"/>
                    <a:pt x="0" y="43"/>
                    <a:pt x="0" y="55"/>
                  </a:cubicBezTo>
                </a:path>
              </a:pathLst>
            </a:custGeom>
            <a:noFill/>
            <a:ln w="12700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3927" y="1550"/>
              <a:ext cx="39" cy="150"/>
            </a:xfrm>
            <a:custGeom>
              <a:avLst/>
              <a:gdLst>
                <a:gd name="T0" fmla="*/ 0 w 20"/>
                <a:gd name="T1" fmla="*/ 0 h 93"/>
                <a:gd name="T2" fmla="*/ 4 w 20"/>
                <a:gd name="T3" fmla="*/ 48 h 93"/>
                <a:gd name="T4" fmla="*/ 20 w 20"/>
                <a:gd name="T5" fmla="*/ 93 h 93"/>
                <a:gd name="T6" fmla="*/ 0 60000 65536"/>
                <a:gd name="T7" fmla="*/ 0 60000 65536"/>
                <a:gd name="T8" fmla="*/ 0 60000 65536"/>
                <a:gd name="T9" fmla="*/ 0 w 20"/>
                <a:gd name="T10" fmla="*/ 0 h 93"/>
                <a:gd name="T11" fmla="*/ 20 w 20"/>
                <a:gd name="T12" fmla="*/ 93 h 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93">
                  <a:moveTo>
                    <a:pt x="0" y="0"/>
                  </a:moveTo>
                  <a:cubicBezTo>
                    <a:pt x="1" y="16"/>
                    <a:pt x="1" y="32"/>
                    <a:pt x="4" y="48"/>
                  </a:cubicBezTo>
                  <a:cubicBezTo>
                    <a:pt x="7" y="66"/>
                    <a:pt x="20" y="73"/>
                    <a:pt x="20" y="93"/>
                  </a:cubicBezTo>
                </a:path>
              </a:pathLst>
            </a:custGeom>
            <a:noFill/>
            <a:ln w="12700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3834" y="1498"/>
              <a:ext cx="101" cy="52"/>
            </a:xfrm>
            <a:custGeom>
              <a:avLst/>
              <a:gdLst>
                <a:gd name="T0" fmla="*/ 52 w 52"/>
                <a:gd name="T1" fmla="*/ 0 h 32"/>
                <a:gd name="T2" fmla="*/ 20 w 52"/>
                <a:gd name="T3" fmla="*/ 13 h 32"/>
                <a:gd name="T4" fmla="*/ 0 w 52"/>
                <a:gd name="T5" fmla="*/ 32 h 32"/>
                <a:gd name="T6" fmla="*/ 0 60000 65536"/>
                <a:gd name="T7" fmla="*/ 0 60000 65536"/>
                <a:gd name="T8" fmla="*/ 0 60000 65536"/>
                <a:gd name="T9" fmla="*/ 0 w 52"/>
                <a:gd name="T10" fmla="*/ 0 h 32"/>
                <a:gd name="T11" fmla="*/ 52 w 52"/>
                <a:gd name="T12" fmla="*/ 32 h 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" h="32">
                  <a:moveTo>
                    <a:pt x="52" y="0"/>
                  </a:moveTo>
                  <a:cubicBezTo>
                    <a:pt x="35" y="4"/>
                    <a:pt x="31" y="2"/>
                    <a:pt x="20" y="13"/>
                  </a:cubicBezTo>
                  <a:cubicBezTo>
                    <a:pt x="12" y="21"/>
                    <a:pt x="12" y="32"/>
                    <a:pt x="0" y="32"/>
                  </a:cubicBezTo>
                </a:path>
              </a:pathLst>
            </a:custGeom>
            <a:noFill/>
            <a:ln w="12700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3873" y="1392"/>
              <a:ext cx="129" cy="76"/>
            </a:xfrm>
            <a:custGeom>
              <a:avLst/>
              <a:gdLst>
                <a:gd name="T0" fmla="*/ 0 w 67"/>
                <a:gd name="T1" fmla="*/ 18 h 47"/>
                <a:gd name="T2" fmla="*/ 38 w 67"/>
                <a:gd name="T3" fmla="*/ 8 h 47"/>
                <a:gd name="T4" fmla="*/ 57 w 67"/>
                <a:gd name="T5" fmla="*/ 34 h 47"/>
                <a:gd name="T6" fmla="*/ 67 w 67"/>
                <a:gd name="T7" fmla="*/ 47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47"/>
                <a:gd name="T14" fmla="*/ 67 w 67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47">
                  <a:moveTo>
                    <a:pt x="0" y="18"/>
                  </a:moveTo>
                  <a:cubicBezTo>
                    <a:pt x="11" y="0"/>
                    <a:pt x="17" y="5"/>
                    <a:pt x="38" y="8"/>
                  </a:cubicBezTo>
                  <a:cubicBezTo>
                    <a:pt x="45" y="16"/>
                    <a:pt x="50" y="26"/>
                    <a:pt x="57" y="34"/>
                  </a:cubicBezTo>
                  <a:cubicBezTo>
                    <a:pt x="61" y="46"/>
                    <a:pt x="57" y="41"/>
                    <a:pt x="67" y="47"/>
                  </a:cubicBezTo>
                </a:path>
              </a:pathLst>
            </a:custGeom>
            <a:noFill/>
            <a:ln w="12700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4056" y="1442"/>
              <a:ext cx="56" cy="108"/>
            </a:xfrm>
            <a:custGeom>
              <a:avLst/>
              <a:gdLst>
                <a:gd name="T0" fmla="*/ 29 w 29"/>
                <a:gd name="T1" fmla="*/ 0 h 67"/>
                <a:gd name="T2" fmla="*/ 7 w 29"/>
                <a:gd name="T3" fmla="*/ 67 h 67"/>
                <a:gd name="T4" fmla="*/ 0 60000 65536"/>
                <a:gd name="T5" fmla="*/ 0 60000 65536"/>
                <a:gd name="T6" fmla="*/ 0 w 29"/>
                <a:gd name="T7" fmla="*/ 0 h 67"/>
                <a:gd name="T8" fmla="*/ 29 w 29"/>
                <a:gd name="T9" fmla="*/ 67 h 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9" h="67">
                  <a:moveTo>
                    <a:pt x="29" y="0"/>
                  </a:moveTo>
                  <a:cubicBezTo>
                    <a:pt x="0" y="10"/>
                    <a:pt x="7" y="42"/>
                    <a:pt x="7" y="67"/>
                  </a:cubicBezTo>
                </a:path>
              </a:pathLst>
            </a:custGeom>
            <a:noFill/>
            <a:ln w="12700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4188" y="1379"/>
              <a:ext cx="108" cy="94"/>
            </a:xfrm>
            <a:custGeom>
              <a:avLst/>
              <a:gdLst>
                <a:gd name="T0" fmla="*/ 54 w 56"/>
                <a:gd name="T1" fmla="*/ 58 h 58"/>
                <a:gd name="T2" fmla="*/ 38 w 56"/>
                <a:gd name="T3" fmla="*/ 48 h 58"/>
                <a:gd name="T4" fmla="*/ 19 w 56"/>
                <a:gd name="T5" fmla="*/ 35 h 58"/>
                <a:gd name="T6" fmla="*/ 0 w 56"/>
                <a:gd name="T7" fmla="*/ 0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58"/>
                <a:gd name="T14" fmla="*/ 56 w 56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58">
                  <a:moveTo>
                    <a:pt x="54" y="58"/>
                  </a:moveTo>
                  <a:cubicBezTo>
                    <a:pt x="41" y="43"/>
                    <a:pt x="56" y="58"/>
                    <a:pt x="38" y="48"/>
                  </a:cubicBezTo>
                  <a:cubicBezTo>
                    <a:pt x="31" y="44"/>
                    <a:pt x="19" y="35"/>
                    <a:pt x="19" y="35"/>
                  </a:cubicBezTo>
                  <a:cubicBezTo>
                    <a:pt x="14" y="21"/>
                    <a:pt x="14" y="7"/>
                    <a:pt x="0" y="0"/>
                  </a:cubicBezTo>
                </a:path>
              </a:pathLst>
            </a:custGeom>
            <a:noFill/>
            <a:ln w="12700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4126" y="1569"/>
              <a:ext cx="253" cy="28"/>
            </a:xfrm>
            <a:custGeom>
              <a:avLst/>
              <a:gdLst>
                <a:gd name="T0" fmla="*/ 131 w 131"/>
                <a:gd name="T1" fmla="*/ 7 h 17"/>
                <a:gd name="T2" fmla="*/ 61 w 131"/>
                <a:gd name="T3" fmla="*/ 17 h 17"/>
                <a:gd name="T4" fmla="*/ 9 w 131"/>
                <a:gd name="T5" fmla="*/ 13 h 17"/>
                <a:gd name="T6" fmla="*/ 0 w 131"/>
                <a:gd name="T7" fmla="*/ 17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1"/>
                <a:gd name="T13" fmla="*/ 0 h 17"/>
                <a:gd name="T14" fmla="*/ 131 w 13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1" h="17">
                  <a:moveTo>
                    <a:pt x="131" y="7"/>
                  </a:moveTo>
                  <a:cubicBezTo>
                    <a:pt x="107" y="0"/>
                    <a:pt x="85" y="13"/>
                    <a:pt x="61" y="17"/>
                  </a:cubicBezTo>
                  <a:cubicBezTo>
                    <a:pt x="35" y="8"/>
                    <a:pt x="42" y="7"/>
                    <a:pt x="9" y="13"/>
                  </a:cubicBezTo>
                  <a:cubicBezTo>
                    <a:pt x="6" y="14"/>
                    <a:pt x="0" y="17"/>
                    <a:pt x="0" y="17"/>
                  </a:cubicBezTo>
                </a:path>
              </a:pathLst>
            </a:custGeom>
            <a:noFill/>
            <a:ln w="12700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4477" y="1534"/>
              <a:ext cx="45" cy="181"/>
            </a:xfrm>
            <a:custGeom>
              <a:avLst/>
              <a:gdLst>
                <a:gd name="T0" fmla="*/ 0 w 23"/>
                <a:gd name="T1" fmla="*/ 112 h 112"/>
                <a:gd name="T2" fmla="*/ 23 w 23"/>
                <a:gd name="T3" fmla="*/ 0 h 112"/>
                <a:gd name="T4" fmla="*/ 0 60000 65536"/>
                <a:gd name="T5" fmla="*/ 0 60000 65536"/>
                <a:gd name="T6" fmla="*/ 0 w 23"/>
                <a:gd name="T7" fmla="*/ 0 h 112"/>
                <a:gd name="T8" fmla="*/ 23 w 23"/>
                <a:gd name="T9" fmla="*/ 112 h 1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112">
                  <a:moveTo>
                    <a:pt x="0" y="112"/>
                  </a:moveTo>
                  <a:cubicBezTo>
                    <a:pt x="4" y="60"/>
                    <a:pt x="23" y="57"/>
                    <a:pt x="23" y="0"/>
                  </a:cubicBezTo>
                </a:path>
              </a:pathLst>
            </a:custGeom>
            <a:noFill/>
            <a:ln w="12700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4318" y="1857"/>
              <a:ext cx="519" cy="352"/>
            </a:xfrm>
            <a:custGeom>
              <a:avLst/>
              <a:gdLst>
                <a:gd name="T0" fmla="*/ 116 w 269"/>
                <a:gd name="T1" fmla="*/ 107 h 218"/>
                <a:gd name="T2" fmla="*/ 212 w 269"/>
                <a:gd name="T3" fmla="*/ 4 h 218"/>
                <a:gd name="T4" fmla="*/ 266 w 269"/>
                <a:gd name="T5" fmla="*/ 20 h 218"/>
                <a:gd name="T6" fmla="*/ 189 w 269"/>
                <a:gd name="T7" fmla="*/ 52 h 218"/>
                <a:gd name="T8" fmla="*/ 170 w 269"/>
                <a:gd name="T9" fmla="*/ 59 h 218"/>
                <a:gd name="T10" fmla="*/ 144 w 269"/>
                <a:gd name="T11" fmla="*/ 71 h 218"/>
                <a:gd name="T12" fmla="*/ 116 w 269"/>
                <a:gd name="T13" fmla="*/ 110 h 218"/>
                <a:gd name="T14" fmla="*/ 138 w 269"/>
                <a:gd name="T15" fmla="*/ 100 h 218"/>
                <a:gd name="T16" fmla="*/ 164 w 269"/>
                <a:gd name="T17" fmla="*/ 94 h 218"/>
                <a:gd name="T18" fmla="*/ 240 w 269"/>
                <a:gd name="T19" fmla="*/ 113 h 218"/>
                <a:gd name="T20" fmla="*/ 260 w 269"/>
                <a:gd name="T21" fmla="*/ 142 h 218"/>
                <a:gd name="T22" fmla="*/ 263 w 269"/>
                <a:gd name="T23" fmla="*/ 155 h 218"/>
                <a:gd name="T24" fmla="*/ 260 w 269"/>
                <a:gd name="T25" fmla="*/ 190 h 218"/>
                <a:gd name="T26" fmla="*/ 228 w 269"/>
                <a:gd name="T27" fmla="*/ 183 h 218"/>
                <a:gd name="T28" fmla="*/ 170 w 269"/>
                <a:gd name="T29" fmla="*/ 126 h 218"/>
                <a:gd name="T30" fmla="*/ 138 w 269"/>
                <a:gd name="T31" fmla="*/ 110 h 218"/>
                <a:gd name="T32" fmla="*/ 106 w 269"/>
                <a:gd name="T33" fmla="*/ 113 h 218"/>
                <a:gd name="T34" fmla="*/ 109 w 269"/>
                <a:gd name="T35" fmla="*/ 123 h 218"/>
                <a:gd name="T36" fmla="*/ 132 w 269"/>
                <a:gd name="T37" fmla="*/ 129 h 218"/>
                <a:gd name="T38" fmla="*/ 160 w 269"/>
                <a:gd name="T39" fmla="*/ 151 h 218"/>
                <a:gd name="T40" fmla="*/ 173 w 269"/>
                <a:gd name="T41" fmla="*/ 187 h 218"/>
                <a:gd name="T42" fmla="*/ 119 w 269"/>
                <a:gd name="T43" fmla="*/ 196 h 218"/>
                <a:gd name="T44" fmla="*/ 87 w 269"/>
                <a:gd name="T45" fmla="*/ 193 h 218"/>
                <a:gd name="T46" fmla="*/ 116 w 269"/>
                <a:gd name="T47" fmla="*/ 151 h 218"/>
                <a:gd name="T48" fmla="*/ 93 w 269"/>
                <a:gd name="T49" fmla="*/ 113 h 218"/>
                <a:gd name="T50" fmla="*/ 29 w 269"/>
                <a:gd name="T51" fmla="*/ 129 h 218"/>
                <a:gd name="T52" fmla="*/ 16 w 269"/>
                <a:gd name="T53" fmla="*/ 155 h 218"/>
                <a:gd name="T54" fmla="*/ 7 w 269"/>
                <a:gd name="T55" fmla="*/ 187 h 218"/>
                <a:gd name="T56" fmla="*/ 10 w 269"/>
                <a:gd name="T57" fmla="*/ 206 h 218"/>
                <a:gd name="T58" fmla="*/ 61 w 269"/>
                <a:gd name="T59" fmla="*/ 174 h 218"/>
                <a:gd name="T60" fmla="*/ 96 w 269"/>
                <a:gd name="T61" fmla="*/ 113 h 218"/>
                <a:gd name="T62" fmla="*/ 80 w 269"/>
                <a:gd name="T63" fmla="*/ 75 h 218"/>
                <a:gd name="T64" fmla="*/ 42 w 269"/>
                <a:gd name="T65" fmla="*/ 30 h 218"/>
                <a:gd name="T66" fmla="*/ 0 w 269"/>
                <a:gd name="T67" fmla="*/ 49 h 218"/>
                <a:gd name="T68" fmla="*/ 77 w 269"/>
                <a:gd name="T69" fmla="*/ 91 h 218"/>
                <a:gd name="T70" fmla="*/ 96 w 269"/>
                <a:gd name="T71" fmla="*/ 107 h 218"/>
                <a:gd name="T72" fmla="*/ 103 w 269"/>
                <a:gd name="T73" fmla="*/ 113 h 218"/>
                <a:gd name="T74" fmla="*/ 93 w 269"/>
                <a:gd name="T75" fmla="*/ 81 h 218"/>
                <a:gd name="T76" fmla="*/ 103 w 269"/>
                <a:gd name="T77" fmla="*/ 4 h 218"/>
                <a:gd name="T78" fmla="*/ 138 w 269"/>
                <a:gd name="T79" fmla="*/ 20 h 218"/>
                <a:gd name="T80" fmla="*/ 135 w 269"/>
                <a:gd name="T81" fmla="*/ 62 h 218"/>
                <a:gd name="T82" fmla="*/ 122 w 269"/>
                <a:gd name="T83" fmla="*/ 78 h 218"/>
                <a:gd name="T84" fmla="*/ 116 w 269"/>
                <a:gd name="T85" fmla="*/ 107 h 21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69"/>
                <a:gd name="T130" fmla="*/ 0 h 218"/>
                <a:gd name="T131" fmla="*/ 269 w 269"/>
                <a:gd name="T132" fmla="*/ 218 h 21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69" h="218">
                  <a:moveTo>
                    <a:pt x="116" y="107"/>
                  </a:moveTo>
                  <a:cubicBezTo>
                    <a:pt x="128" y="56"/>
                    <a:pt x="162" y="19"/>
                    <a:pt x="212" y="4"/>
                  </a:cubicBezTo>
                  <a:cubicBezTo>
                    <a:pt x="237" y="6"/>
                    <a:pt x="253" y="0"/>
                    <a:pt x="266" y="20"/>
                  </a:cubicBezTo>
                  <a:cubicBezTo>
                    <a:pt x="260" y="53"/>
                    <a:pt x="218" y="48"/>
                    <a:pt x="189" y="52"/>
                  </a:cubicBezTo>
                  <a:cubicBezTo>
                    <a:pt x="181" y="55"/>
                    <a:pt x="178" y="56"/>
                    <a:pt x="170" y="59"/>
                  </a:cubicBezTo>
                  <a:cubicBezTo>
                    <a:pt x="161" y="63"/>
                    <a:pt x="144" y="71"/>
                    <a:pt x="144" y="71"/>
                  </a:cubicBezTo>
                  <a:cubicBezTo>
                    <a:pt x="138" y="78"/>
                    <a:pt x="112" y="98"/>
                    <a:pt x="116" y="110"/>
                  </a:cubicBezTo>
                  <a:cubicBezTo>
                    <a:pt x="118" y="116"/>
                    <a:pt x="123" y="105"/>
                    <a:pt x="138" y="100"/>
                  </a:cubicBezTo>
                  <a:cubicBezTo>
                    <a:pt x="146" y="97"/>
                    <a:pt x="155" y="97"/>
                    <a:pt x="164" y="94"/>
                  </a:cubicBezTo>
                  <a:cubicBezTo>
                    <a:pt x="199" y="97"/>
                    <a:pt x="211" y="99"/>
                    <a:pt x="240" y="113"/>
                  </a:cubicBezTo>
                  <a:cubicBezTo>
                    <a:pt x="247" y="123"/>
                    <a:pt x="251" y="133"/>
                    <a:pt x="260" y="142"/>
                  </a:cubicBezTo>
                  <a:cubicBezTo>
                    <a:pt x="261" y="146"/>
                    <a:pt x="263" y="151"/>
                    <a:pt x="263" y="155"/>
                  </a:cubicBezTo>
                  <a:cubicBezTo>
                    <a:pt x="263" y="167"/>
                    <a:pt x="269" y="183"/>
                    <a:pt x="260" y="190"/>
                  </a:cubicBezTo>
                  <a:cubicBezTo>
                    <a:pt x="251" y="197"/>
                    <a:pt x="239" y="186"/>
                    <a:pt x="228" y="183"/>
                  </a:cubicBezTo>
                  <a:cubicBezTo>
                    <a:pt x="195" y="175"/>
                    <a:pt x="195" y="141"/>
                    <a:pt x="170" y="126"/>
                  </a:cubicBezTo>
                  <a:cubicBezTo>
                    <a:pt x="161" y="112"/>
                    <a:pt x="155" y="113"/>
                    <a:pt x="138" y="110"/>
                  </a:cubicBezTo>
                  <a:cubicBezTo>
                    <a:pt x="127" y="111"/>
                    <a:pt x="116" y="109"/>
                    <a:pt x="106" y="113"/>
                  </a:cubicBezTo>
                  <a:cubicBezTo>
                    <a:pt x="103" y="114"/>
                    <a:pt x="107" y="121"/>
                    <a:pt x="109" y="123"/>
                  </a:cubicBezTo>
                  <a:cubicBezTo>
                    <a:pt x="115" y="129"/>
                    <a:pt x="124" y="127"/>
                    <a:pt x="132" y="129"/>
                  </a:cubicBezTo>
                  <a:cubicBezTo>
                    <a:pt x="155" y="144"/>
                    <a:pt x="146" y="137"/>
                    <a:pt x="160" y="151"/>
                  </a:cubicBezTo>
                  <a:cubicBezTo>
                    <a:pt x="165" y="163"/>
                    <a:pt x="170" y="174"/>
                    <a:pt x="173" y="187"/>
                  </a:cubicBezTo>
                  <a:cubicBezTo>
                    <a:pt x="143" y="197"/>
                    <a:pt x="161" y="192"/>
                    <a:pt x="119" y="196"/>
                  </a:cubicBezTo>
                  <a:cubicBezTo>
                    <a:pt x="108" y="195"/>
                    <a:pt x="95" y="200"/>
                    <a:pt x="87" y="193"/>
                  </a:cubicBezTo>
                  <a:cubicBezTo>
                    <a:pt x="70" y="178"/>
                    <a:pt x="108" y="159"/>
                    <a:pt x="116" y="151"/>
                  </a:cubicBezTo>
                  <a:cubicBezTo>
                    <a:pt x="111" y="137"/>
                    <a:pt x="105" y="120"/>
                    <a:pt x="93" y="113"/>
                  </a:cubicBezTo>
                  <a:cubicBezTo>
                    <a:pt x="33" y="117"/>
                    <a:pt x="55" y="107"/>
                    <a:pt x="29" y="129"/>
                  </a:cubicBezTo>
                  <a:cubicBezTo>
                    <a:pt x="22" y="151"/>
                    <a:pt x="28" y="143"/>
                    <a:pt x="16" y="155"/>
                  </a:cubicBezTo>
                  <a:cubicBezTo>
                    <a:pt x="13" y="166"/>
                    <a:pt x="7" y="187"/>
                    <a:pt x="7" y="187"/>
                  </a:cubicBezTo>
                  <a:cubicBezTo>
                    <a:pt x="8" y="193"/>
                    <a:pt x="5" y="203"/>
                    <a:pt x="10" y="206"/>
                  </a:cubicBezTo>
                  <a:cubicBezTo>
                    <a:pt x="28" y="218"/>
                    <a:pt x="54" y="185"/>
                    <a:pt x="61" y="174"/>
                  </a:cubicBezTo>
                  <a:cubicBezTo>
                    <a:pt x="64" y="146"/>
                    <a:pt x="67" y="120"/>
                    <a:pt x="96" y="113"/>
                  </a:cubicBezTo>
                  <a:cubicBezTo>
                    <a:pt x="103" y="96"/>
                    <a:pt x="92" y="85"/>
                    <a:pt x="80" y="75"/>
                  </a:cubicBezTo>
                  <a:cubicBezTo>
                    <a:pt x="71" y="56"/>
                    <a:pt x="60" y="41"/>
                    <a:pt x="42" y="30"/>
                  </a:cubicBezTo>
                  <a:cubicBezTo>
                    <a:pt x="17" y="33"/>
                    <a:pt x="13" y="31"/>
                    <a:pt x="0" y="49"/>
                  </a:cubicBezTo>
                  <a:cubicBezTo>
                    <a:pt x="8" y="92"/>
                    <a:pt x="39" y="86"/>
                    <a:pt x="77" y="91"/>
                  </a:cubicBezTo>
                  <a:cubicBezTo>
                    <a:pt x="83" y="96"/>
                    <a:pt x="90" y="102"/>
                    <a:pt x="96" y="107"/>
                  </a:cubicBezTo>
                  <a:cubicBezTo>
                    <a:pt x="98" y="109"/>
                    <a:pt x="103" y="113"/>
                    <a:pt x="103" y="113"/>
                  </a:cubicBezTo>
                  <a:cubicBezTo>
                    <a:pt x="121" y="101"/>
                    <a:pt x="105" y="91"/>
                    <a:pt x="93" y="81"/>
                  </a:cubicBezTo>
                  <a:cubicBezTo>
                    <a:pt x="87" y="55"/>
                    <a:pt x="74" y="20"/>
                    <a:pt x="103" y="4"/>
                  </a:cubicBezTo>
                  <a:cubicBezTo>
                    <a:pt x="120" y="6"/>
                    <a:pt x="132" y="3"/>
                    <a:pt x="138" y="20"/>
                  </a:cubicBezTo>
                  <a:cubicBezTo>
                    <a:pt x="137" y="34"/>
                    <a:pt x="139" y="48"/>
                    <a:pt x="135" y="62"/>
                  </a:cubicBezTo>
                  <a:cubicBezTo>
                    <a:pt x="133" y="69"/>
                    <a:pt x="122" y="78"/>
                    <a:pt x="122" y="78"/>
                  </a:cubicBezTo>
                  <a:cubicBezTo>
                    <a:pt x="119" y="88"/>
                    <a:pt x="116" y="96"/>
                    <a:pt x="116" y="107"/>
                  </a:cubicBezTo>
                  <a:close/>
                </a:path>
              </a:pathLst>
            </a:custGeom>
            <a:solidFill>
              <a:srgbClr val="339933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3873" y="1436"/>
              <a:ext cx="654" cy="652"/>
            </a:xfrm>
            <a:custGeom>
              <a:avLst/>
              <a:gdLst>
                <a:gd name="T0" fmla="*/ 6 w 339"/>
                <a:gd name="T1" fmla="*/ 404 h 404"/>
                <a:gd name="T2" fmla="*/ 0 w 339"/>
                <a:gd name="T3" fmla="*/ 224 h 404"/>
                <a:gd name="T4" fmla="*/ 25 w 339"/>
                <a:gd name="T5" fmla="*/ 109 h 404"/>
                <a:gd name="T6" fmla="*/ 38 w 339"/>
                <a:gd name="T7" fmla="*/ 32 h 404"/>
                <a:gd name="T8" fmla="*/ 108 w 339"/>
                <a:gd name="T9" fmla="*/ 0 h 404"/>
                <a:gd name="T10" fmla="*/ 192 w 339"/>
                <a:gd name="T11" fmla="*/ 13 h 404"/>
                <a:gd name="T12" fmla="*/ 217 w 339"/>
                <a:gd name="T13" fmla="*/ 20 h 404"/>
                <a:gd name="T14" fmla="*/ 275 w 339"/>
                <a:gd name="T15" fmla="*/ 103 h 404"/>
                <a:gd name="T16" fmla="*/ 288 w 339"/>
                <a:gd name="T17" fmla="*/ 122 h 404"/>
                <a:gd name="T18" fmla="*/ 320 w 339"/>
                <a:gd name="T19" fmla="*/ 192 h 404"/>
                <a:gd name="T20" fmla="*/ 339 w 339"/>
                <a:gd name="T21" fmla="*/ 372 h 4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39"/>
                <a:gd name="T34" fmla="*/ 0 h 404"/>
                <a:gd name="T35" fmla="*/ 339 w 339"/>
                <a:gd name="T36" fmla="*/ 404 h 4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39" h="404">
                  <a:moveTo>
                    <a:pt x="6" y="404"/>
                  </a:moveTo>
                  <a:cubicBezTo>
                    <a:pt x="12" y="342"/>
                    <a:pt x="11" y="285"/>
                    <a:pt x="0" y="224"/>
                  </a:cubicBezTo>
                  <a:cubicBezTo>
                    <a:pt x="5" y="182"/>
                    <a:pt x="19" y="149"/>
                    <a:pt x="25" y="109"/>
                  </a:cubicBezTo>
                  <a:cubicBezTo>
                    <a:pt x="29" y="83"/>
                    <a:pt x="22" y="53"/>
                    <a:pt x="38" y="32"/>
                  </a:cubicBezTo>
                  <a:cubicBezTo>
                    <a:pt x="52" y="14"/>
                    <a:pt x="87" y="6"/>
                    <a:pt x="108" y="0"/>
                  </a:cubicBezTo>
                  <a:cubicBezTo>
                    <a:pt x="136" y="4"/>
                    <a:pt x="164" y="8"/>
                    <a:pt x="192" y="13"/>
                  </a:cubicBezTo>
                  <a:cubicBezTo>
                    <a:pt x="201" y="15"/>
                    <a:pt x="211" y="14"/>
                    <a:pt x="217" y="20"/>
                  </a:cubicBezTo>
                  <a:cubicBezTo>
                    <a:pt x="226" y="28"/>
                    <a:pt x="267" y="91"/>
                    <a:pt x="275" y="103"/>
                  </a:cubicBezTo>
                  <a:cubicBezTo>
                    <a:pt x="279" y="109"/>
                    <a:pt x="288" y="122"/>
                    <a:pt x="288" y="122"/>
                  </a:cubicBezTo>
                  <a:cubicBezTo>
                    <a:pt x="296" y="146"/>
                    <a:pt x="320" y="192"/>
                    <a:pt x="320" y="192"/>
                  </a:cubicBezTo>
                  <a:cubicBezTo>
                    <a:pt x="332" y="254"/>
                    <a:pt x="339" y="308"/>
                    <a:pt x="339" y="372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4586" y="1906"/>
              <a:ext cx="178" cy="53"/>
            </a:xfrm>
            <a:custGeom>
              <a:avLst/>
              <a:gdLst>
                <a:gd name="T0" fmla="*/ 5 w 92"/>
                <a:gd name="T1" fmla="*/ 29 h 33"/>
                <a:gd name="T2" fmla="*/ 21 w 92"/>
                <a:gd name="T3" fmla="*/ 16 h 33"/>
                <a:gd name="T4" fmla="*/ 92 w 92"/>
                <a:gd name="T5" fmla="*/ 0 h 33"/>
                <a:gd name="T6" fmla="*/ 0 60000 65536"/>
                <a:gd name="T7" fmla="*/ 0 60000 65536"/>
                <a:gd name="T8" fmla="*/ 0 60000 65536"/>
                <a:gd name="T9" fmla="*/ 0 w 92"/>
                <a:gd name="T10" fmla="*/ 0 h 33"/>
                <a:gd name="T11" fmla="*/ 92 w 92"/>
                <a:gd name="T12" fmla="*/ 33 h 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2" h="33">
                  <a:moveTo>
                    <a:pt x="5" y="29"/>
                  </a:moveTo>
                  <a:cubicBezTo>
                    <a:pt x="30" y="21"/>
                    <a:pt x="0" y="33"/>
                    <a:pt x="21" y="16"/>
                  </a:cubicBezTo>
                  <a:cubicBezTo>
                    <a:pt x="40" y="0"/>
                    <a:pt x="69" y="0"/>
                    <a:pt x="92" y="0"/>
                  </a:cubicBezTo>
                </a:path>
              </a:pathLst>
            </a:custGeom>
            <a:noFill/>
            <a:ln w="3175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4657" y="2030"/>
              <a:ext cx="124" cy="108"/>
            </a:xfrm>
            <a:custGeom>
              <a:avLst/>
              <a:gdLst>
                <a:gd name="T0" fmla="*/ 0 w 64"/>
                <a:gd name="T1" fmla="*/ 0 h 67"/>
                <a:gd name="T2" fmla="*/ 52 w 64"/>
                <a:gd name="T3" fmla="*/ 41 h 67"/>
                <a:gd name="T4" fmla="*/ 64 w 64"/>
                <a:gd name="T5" fmla="*/ 67 h 67"/>
                <a:gd name="T6" fmla="*/ 0 60000 65536"/>
                <a:gd name="T7" fmla="*/ 0 60000 65536"/>
                <a:gd name="T8" fmla="*/ 0 60000 65536"/>
                <a:gd name="T9" fmla="*/ 0 w 64"/>
                <a:gd name="T10" fmla="*/ 0 h 67"/>
                <a:gd name="T11" fmla="*/ 64 w 64"/>
                <a:gd name="T12" fmla="*/ 67 h 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4" h="67">
                  <a:moveTo>
                    <a:pt x="0" y="0"/>
                  </a:moveTo>
                  <a:cubicBezTo>
                    <a:pt x="22" y="6"/>
                    <a:pt x="38" y="24"/>
                    <a:pt x="52" y="41"/>
                  </a:cubicBezTo>
                  <a:cubicBezTo>
                    <a:pt x="53" y="47"/>
                    <a:pt x="55" y="67"/>
                    <a:pt x="64" y="67"/>
                  </a:cubicBezTo>
                </a:path>
              </a:pathLst>
            </a:custGeom>
            <a:noFill/>
            <a:ln w="3175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4356" y="2066"/>
              <a:ext cx="74" cy="114"/>
            </a:xfrm>
            <a:custGeom>
              <a:avLst/>
              <a:gdLst>
                <a:gd name="T0" fmla="*/ 38 w 38"/>
                <a:gd name="T1" fmla="*/ 0 h 71"/>
                <a:gd name="T2" fmla="*/ 12 w 38"/>
                <a:gd name="T3" fmla="*/ 58 h 71"/>
                <a:gd name="T4" fmla="*/ 0 w 38"/>
                <a:gd name="T5" fmla="*/ 70 h 71"/>
                <a:gd name="T6" fmla="*/ 0 60000 65536"/>
                <a:gd name="T7" fmla="*/ 0 60000 65536"/>
                <a:gd name="T8" fmla="*/ 0 60000 65536"/>
                <a:gd name="T9" fmla="*/ 0 w 38"/>
                <a:gd name="T10" fmla="*/ 0 h 71"/>
                <a:gd name="T11" fmla="*/ 38 w 38"/>
                <a:gd name="T12" fmla="*/ 71 h 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" h="71">
                  <a:moveTo>
                    <a:pt x="38" y="0"/>
                  </a:moveTo>
                  <a:cubicBezTo>
                    <a:pt x="32" y="19"/>
                    <a:pt x="23" y="41"/>
                    <a:pt x="12" y="58"/>
                  </a:cubicBezTo>
                  <a:cubicBezTo>
                    <a:pt x="4" y="71"/>
                    <a:pt x="8" y="70"/>
                    <a:pt x="0" y="70"/>
                  </a:cubicBezTo>
                </a:path>
              </a:pathLst>
            </a:custGeom>
            <a:noFill/>
            <a:ln w="3175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4362" y="1941"/>
              <a:ext cx="104" cy="63"/>
            </a:xfrm>
            <a:custGeom>
              <a:avLst/>
              <a:gdLst>
                <a:gd name="T0" fmla="*/ 0 w 54"/>
                <a:gd name="T1" fmla="*/ 0 h 39"/>
                <a:gd name="T2" fmla="*/ 41 w 54"/>
                <a:gd name="T3" fmla="*/ 13 h 39"/>
                <a:gd name="T4" fmla="*/ 48 w 54"/>
                <a:gd name="T5" fmla="*/ 32 h 39"/>
                <a:gd name="T6" fmla="*/ 54 w 54"/>
                <a:gd name="T7" fmla="*/ 39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"/>
                <a:gd name="T13" fmla="*/ 0 h 39"/>
                <a:gd name="T14" fmla="*/ 54 w 54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" h="39">
                  <a:moveTo>
                    <a:pt x="0" y="0"/>
                  </a:moveTo>
                  <a:cubicBezTo>
                    <a:pt x="35" y="11"/>
                    <a:pt x="21" y="6"/>
                    <a:pt x="41" y="13"/>
                  </a:cubicBezTo>
                  <a:cubicBezTo>
                    <a:pt x="44" y="19"/>
                    <a:pt x="45" y="26"/>
                    <a:pt x="48" y="32"/>
                  </a:cubicBezTo>
                  <a:cubicBezTo>
                    <a:pt x="50" y="35"/>
                    <a:pt x="54" y="39"/>
                    <a:pt x="54" y="39"/>
                  </a:cubicBezTo>
                </a:path>
              </a:pathLst>
            </a:custGeom>
            <a:noFill/>
            <a:ln w="3175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4564" y="2083"/>
              <a:ext cx="30" cy="77"/>
            </a:xfrm>
            <a:custGeom>
              <a:avLst/>
              <a:gdLst>
                <a:gd name="T0" fmla="*/ 0 w 30"/>
                <a:gd name="T1" fmla="*/ 0 h 77"/>
                <a:gd name="T2" fmla="*/ 0 w 30"/>
                <a:gd name="T3" fmla="*/ 77 h 77"/>
                <a:gd name="T4" fmla="*/ 0 60000 65536"/>
                <a:gd name="T5" fmla="*/ 0 60000 65536"/>
                <a:gd name="T6" fmla="*/ 0 w 30"/>
                <a:gd name="T7" fmla="*/ 0 h 77"/>
                <a:gd name="T8" fmla="*/ 30 w 30"/>
                <a:gd name="T9" fmla="*/ 77 h 7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" h="77">
                  <a:moveTo>
                    <a:pt x="0" y="0"/>
                  </a:moveTo>
                  <a:cubicBezTo>
                    <a:pt x="11" y="33"/>
                    <a:pt x="30" y="47"/>
                    <a:pt x="0" y="77"/>
                  </a:cubicBezTo>
                </a:path>
              </a:pathLst>
            </a:custGeom>
            <a:noFill/>
            <a:ln w="9525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4099" y="1574"/>
              <a:ext cx="29" cy="23"/>
            </a:xfrm>
            <a:custGeom>
              <a:avLst/>
              <a:gdLst>
                <a:gd name="T0" fmla="*/ 24 w 29"/>
                <a:gd name="T1" fmla="*/ 18 h 23"/>
                <a:gd name="T2" fmla="*/ 0 w 29"/>
                <a:gd name="T3" fmla="*/ 4 h 23"/>
                <a:gd name="T4" fmla="*/ 19 w 29"/>
                <a:gd name="T5" fmla="*/ 23 h 23"/>
                <a:gd name="T6" fmla="*/ 24 w 29"/>
                <a:gd name="T7" fmla="*/ 18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23"/>
                <a:gd name="T14" fmla="*/ 29 w 29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23">
                  <a:moveTo>
                    <a:pt x="24" y="18"/>
                  </a:moveTo>
                  <a:cubicBezTo>
                    <a:pt x="21" y="3"/>
                    <a:pt x="14" y="0"/>
                    <a:pt x="0" y="4"/>
                  </a:cubicBezTo>
                  <a:cubicBezTo>
                    <a:pt x="4" y="12"/>
                    <a:pt x="19" y="23"/>
                    <a:pt x="19" y="23"/>
                  </a:cubicBezTo>
                  <a:cubicBezTo>
                    <a:pt x="28" y="20"/>
                    <a:pt x="29" y="22"/>
                    <a:pt x="24" y="18"/>
                  </a:cubicBezTo>
                  <a:close/>
                </a:path>
              </a:pathLst>
            </a:cu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4194" y="1553"/>
              <a:ext cx="23" cy="25"/>
            </a:xfrm>
            <a:custGeom>
              <a:avLst/>
              <a:gdLst>
                <a:gd name="T0" fmla="*/ 6 w 23"/>
                <a:gd name="T1" fmla="*/ 25 h 25"/>
                <a:gd name="T2" fmla="*/ 23 w 23"/>
                <a:gd name="T3" fmla="*/ 3 h 25"/>
                <a:gd name="T4" fmla="*/ 13 w 23"/>
                <a:gd name="T5" fmla="*/ 17 h 25"/>
                <a:gd name="T6" fmla="*/ 6 w 23"/>
                <a:gd name="T7" fmla="*/ 25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25"/>
                <a:gd name="T14" fmla="*/ 23 w 23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25">
                  <a:moveTo>
                    <a:pt x="6" y="25"/>
                  </a:moveTo>
                  <a:cubicBezTo>
                    <a:pt x="2" y="5"/>
                    <a:pt x="0" y="0"/>
                    <a:pt x="23" y="3"/>
                  </a:cubicBezTo>
                  <a:cubicBezTo>
                    <a:pt x="20" y="8"/>
                    <a:pt x="17" y="13"/>
                    <a:pt x="13" y="17"/>
                  </a:cubicBezTo>
                  <a:cubicBezTo>
                    <a:pt x="11" y="20"/>
                    <a:pt x="6" y="25"/>
                    <a:pt x="6" y="25"/>
                  </a:cubicBezTo>
                  <a:close/>
                </a:path>
              </a:pathLst>
            </a:custGeom>
            <a:solidFill>
              <a:srgbClr val="DDDDDD"/>
            </a:solidFill>
            <a:ln w="12700">
              <a:solidFill>
                <a:srgbClr val="DDDDD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 rot="-3276874">
              <a:off x="4213" y="1394"/>
              <a:ext cx="23" cy="25"/>
            </a:xfrm>
            <a:custGeom>
              <a:avLst/>
              <a:gdLst>
                <a:gd name="T0" fmla="*/ 6 w 23"/>
                <a:gd name="T1" fmla="*/ 25 h 25"/>
                <a:gd name="T2" fmla="*/ 23 w 23"/>
                <a:gd name="T3" fmla="*/ 3 h 25"/>
                <a:gd name="T4" fmla="*/ 13 w 23"/>
                <a:gd name="T5" fmla="*/ 17 h 25"/>
                <a:gd name="T6" fmla="*/ 6 w 23"/>
                <a:gd name="T7" fmla="*/ 25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25"/>
                <a:gd name="T14" fmla="*/ 23 w 23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25">
                  <a:moveTo>
                    <a:pt x="6" y="25"/>
                  </a:moveTo>
                  <a:cubicBezTo>
                    <a:pt x="2" y="5"/>
                    <a:pt x="0" y="0"/>
                    <a:pt x="23" y="3"/>
                  </a:cubicBezTo>
                  <a:cubicBezTo>
                    <a:pt x="20" y="8"/>
                    <a:pt x="17" y="13"/>
                    <a:pt x="13" y="17"/>
                  </a:cubicBezTo>
                  <a:cubicBezTo>
                    <a:pt x="11" y="20"/>
                    <a:pt x="6" y="25"/>
                    <a:pt x="6" y="25"/>
                  </a:cubicBezTo>
                  <a:close/>
                </a:path>
              </a:pathLst>
            </a:custGeom>
            <a:solidFill>
              <a:srgbClr val="DDDDDD"/>
            </a:solidFill>
            <a:ln w="12700">
              <a:solidFill>
                <a:srgbClr val="DDDDD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4067" y="1505"/>
              <a:ext cx="23" cy="25"/>
            </a:xfrm>
            <a:custGeom>
              <a:avLst/>
              <a:gdLst>
                <a:gd name="T0" fmla="*/ 6 w 23"/>
                <a:gd name="T1" fmla="*/ 25 h 25"/>
                <a:gd name="T2" fmla="*/ 23 w 23"/>
                <a:gd name="T3" fmla="*/ 3 h 25"/>
                <a:gd name="T4" fmla="*/ 13 w 23"/>
                <a:gd name="T5" fmla="*/ 17 h 25"/>
                <a:gd name="T6" fmla="*/ 6 w 23"/>
                <a:gd name="T7" fmla="*/ 25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25"/>
                <a:gd name="T14" fmla="*/ 23 w 23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25">
                  <a:moveTo>
                    <a:pt x="6" y="25"/>
                  </a:moveTo>
                  <a:cubicBezTo>
                    <a:pt x="2" y="5"/>
                    <a:pt x="0" y="0"/>
                    <a:pt x="23" y="3"/>
                  </a:cubicBezTo>
                  <a:cubicBezTo>
                    <a:pt x="20" y="8"/>
                    <a:pt x="17" y="13"/>
                    <a:pt x="13" y="17"/>
                  </a:cubicBezTo>
                  <a:cubicBezTo>
                    <a:pt x="11" y="20"/>
                    <a:pt x="6" y="25"/>
                    <a:pt x="6" y="25"/>
                  </a:cubicBezTo>
                  <a:close/>
                </a:path>
              </a:pathLst>
            </a:custGeom>
            <a:solidFill>
              <a:srgbClr val="DDDDDD"/>
            </a:solidFill>
            <a:ln w="12700">
              <a:solidFill>
                <a:srgbClr val="DDDDD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Freeform 32"/>
            <p:cNvSpPr>
              <a:spLocks/>
            </p:cNvSpPr>
            <p:nvPr/>
          </p:nvSpPr>
          <p:spPr bwMode="auto">
            <a:xfrm>
              <a:off x="4035" y="1471"/>
              <a:ext cx="23" cy="25"/>
            </a:xfrm>
            <a:custGeom>
              <a:avLst/>
              <a:gdLst>
                <a:gd name="T0" fmla="*/ 6 w 23"/>
                <a:gd name="T1" fmla="*/ 25 h 25"/>
                <a:gd name="T2" fmla="*/ 23 w 23"/>
                <a:gd name="T3" fmla="*/ 3 h 25"/>
                <a:gd name="T4" fmla="*/ 13 w 23"/>
                <a:gd name="T5" fmla="*/ 17 h 25"/>
                <a:gd name="T6" fmla="*/ 6 w 23"/>
                <a:gd name="T7" fmla="*/ 25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25"/>
                <a:gd name="T14" fmla="*/ 23 w 23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25">
                  <a:moveTo>
                    <a:pt x="6" y="25"/>
                  </a:moveTo>
                  <a:cubicBezTo>
                    <a:pt x="2" y="5"/>
                    <a:pt x="0" y="0"/>
                    <a:pt x="23" y="3"/>
                  </a:cubicBezTo>
                  <a:cubicBezTo>
                    <a:pt x="20" y="8"/>
                    <a:pt x="17" y="13"/>
                    <a:pt x="13" y="17"/>
                  </a:cubicBezTo>
                  <a:cubicBezTo>
                    <a:pt x="11" y="20"/>
                    <a:pt x="6" y="25"/>
                    <a:pt x="6" y="25"/>
                  </a:cubicBezTo>
                  <a:close/>
                </a:path>
              </a:pathLst>
            </a:custGeom>
            <a:solidFill>
              <a:srgbClr val="DDDDDD"/>
            </a:solidFill>
            <a:ln w="12700">
              <a:solidFill>
                <a:srgbClr val="DDDDD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Freeform 33"/>
            <p:cNvSpPr>
              <a:spLocks/>
            </p:cNvSpPr>
            <p:nvPr/>
          </p:nvSpPr>
          <p:spPr bwMode="auto">
            <a:xfrm>
              <a:off x="3906" y="1395"/>
              <a:ext cx="23" cy="25"/>
            </a:xfrm>
            <a:custGeom>
              <a:avLst/>
              <a:gdLst>
                <a:gd name="T0" fmla="*/ 6 w 23"/>
                <a:gd name="T1" fmla="*/ 25 h 25"/>
                <a:gd name="T2" fmla="*/ 23 w 23"/>
                <a:gd name="T3" fmla="*/ 3 h 25"/>
                <a:gd name="T4" fmla="*/ 13 w 23"/>
                <a:gd name="T5" fmla="*/ 17 h 25"/>
                <a:gd name="T6" fmla="*/ 6 w 23"/>
                <a:gd name="T7" fmla="*/ 25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25"/>
                <a:gd name="T14" fmla="*/ 23 w 23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25">
                  <a:moveTo>
                    <a:pt x="6" y="25"/>
                  </a:moveTo>
                  <a:cubicBezTo>
                    <a:pt x="2" y="5"/>
                    <a:pt x="0" y="0"/>
                    <a:pt x="23" y="3"/>
                  </a:cubicBezTo>
                  <a:cubicBezTo>
                    <a:pt x="20" y="8"/>
                    <a:pt x="17" y="13"/>
                    <a:pt x="13" y="17"/>
                  </a:cubicBezTo>
                  <a:cubicBezTo>
                    <a:pt x="11" y="20"/>
                    <a:pt x="6" y="25"/>
                    <a:pt x="6" y="25"/>
                  </a:cubicBezTo>
                  <a:close/>
                </a:path>
              </a:pathLst>
            </a:custGeom>
            <a:solidFill>
              <a:srgbClr val="DDDDDD"/>
            </a:solidFill>
            <a:ln w="12700">
              <a:solidFill>
                <a:srgbClr val="DDDDD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Freeform 34"/>
            <p:cNvSpPr>
              <a:spLocks/>
            </p:cNvSpPr>
            <p:nvPr/>
          </p:nvSpPr>
          <p:spPr bwMode="auto">
            <a:xfrm>
              <a:off x="3858" y="1385"/>
              <a:ext cx="23" cy="25"/>
            </a:xfrm>
            <a:custGeom>
              <a:avLst/>
              <a:gdLst>
                <a:gd name="T0" fmla="*/ 6 w 23"/>
                <a:gd name="T1" fmla="*/ 25 h 25"/>
                <a:gd name="T2" fmla="*/ 23 w 23"/>
                <a:gd name="T3" fmla="*/ 3 h 25"/>
                <a:gd name="T4" fmla="*/ 13 w 23"/>
                <a:gd name="T5" fmla="*/ 17 h 25"/>
                <a:gd name="T6" fmla="*/ 6 w 23"/>
                <a:gd name="T7" fmla="*/ 25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25"/>
                <a:gd name="T14" fmla="*/ 23 w 23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25">
                  <a:moveTo>
                    <a:pt x="6" y="25"/>
                  </a:moveTo>
                  <a:cubicBezTo>
                    <a:pt x="2" y="5"/>
                    <a:pt x="0" y="0"/>
                    <a:pt x="23" y="3"/>
                  </a:cubicBezTo>
                  <a:cubicBezTo>
                    <a:pt x="20" y="8"/>
                    <a:pt x="17" y="13"/>
                    <a:pt x="13" y="17"/>
                  </a:cubicBezTo>
                  <a:cubicBezTo>
                    <a:pt x="11" y="20"/>
                    <a:pt x="6" y="25"/>
                    <a:pt x="6" y="25"/>
                  </a:cubicBezTo>
                  <a:close/>
                </a:path>
              </a:pathLst>
            </a:custGeom>
            <a:solidFill>
              <a:srgbClr val="DDDDDD"/>
            </a:solidFill>
            <a:ln w="12700">
              <a:solidFill>
                <a:srgbClr val="DDDDD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4492" y="1548"/>
              <a:ext cx="23" cy="25"/>
            </a:xfrm>
            <a:custGeom>
              <a:avLst/>
              <a:gdLst>
                <a:gd name="T0" fmla="*/ 6 w 23"/>
                <a:gd name="T1" fmla="*/ 25 h 25"/>
                <a:gd name="T2" fmla="*/ 23 w 23"/>
                <a:gd name="T3" fmla="*/ 3 h 25"/>
                <a:gd name="T4" fmla="*/ 13 w 23"/>
                <a:gd name="T5" fmla="*/ 17 h 25"/>
                <a:gd name="T6" fmla="*/ 6 w 23"/>
                <a:gd name="T7" fmla="*/ 25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25"/>
                <a:gd name="T14" fmla="*/ 23 w 23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25">
                  <a:moveTo>
                    <a:pt x="6" y="25"/>
                  </a:moveTo>
                  <a:cubicBezTo>
                    <a:pt x="2" y="5"/>
                    <a:pt x="0" y="0"/>
                    <a:pt x="23" y="3"/>
                  </a:cubicBezTo>
                  <a:cubicBezTo>
                    <a:pt x="20" y="8"/>
                    <a:pt x="17" y="13"/>
                    <a:pt x="13" y="17"/>
                  </a:cubicBezTo>
                  <a:cubicBezTo>
                    <a:pt x="11" y="20"/>
                    <a:pt x="6" y="25"/>
                    <a:pt x="6" y="25"/>
                  </a:cubicBezTo>
                  <a:close/>
                </a:path>
              </a:pathLst>
            </a:custGeom>
            <a:solidFill>
              <a:srgbClr val="DDDDDD"/>
            </a:solidFill>
            <a:ln w="12700">
              <a:solidFill>
                <a:srgbClr val="DDDDD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Freeform 36"/>
            <p:cNvSpPr>
              <a:spLocks/>
            </p:cNvSpPr>
            <p:nvPr/>
          </p:nvSpPr>
          <p:spPr bwMode="auto">
            <a:xfrm>
              <a:off x="3832" y="1517"/>
              <a:ext cx="23" cy="25"/>
            </a:xfrm>
            <a:custGeom>
              <a:avLst/>
              <a:gdLst>
                <a:gd name="T0" fmla="*/ 6 w 23"/>
                <a:gd name="T1" fmla="*/ 25 h 25"/>
                <a:gd name="T2" fmla="*/ 23 w 23"/>
                <a:gd name="T3" fmla="*/ 3 h 25"/>
                <a:gd name="T4" fmla="*/ 13 w 23"/>
                <a:gd name="T5" fmla="*/ 17 h 25"/>
                <a:gd name="T6" fmla="*/ 6 w 23"/>
                <a:gd name="T7" fmla="*/ 25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25"/>
                <a:gd name="T14" fmla="*/ 23 w 23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25">
                  <a:moveTo>
                    <a:pt x="6" y="25"/>
                  </a:moveTo>
                  <a:cubicBezTo>
                    <a:pt x="2" y="5"/>
                    <a:pt x="0" y="0"/>
                    <a:pt x="23" y="3"/>
                  </a:cubicBezTo>
                  <a:cubicBezTo>
                    <a:pt x="20" y="8"/>
                    <a:pt x="17" y="13"/>
                    <a:pt x="13" y="17"/>
                  </a:cubicBezTo>
                  <a:cubicBezTo>
                    <a:pt x="11" y="20"/>
                    <a:pt x="6" y="25"/>
                    <a:pt x="6" y="25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Freeform 37"/>
            <p:cNvSpPr>
              <a:spLocks/>
            </p:cNvSpPr>
            <p:nvPr/>
          </p:nvSpPr>
          <p:spPr bwMode="auto">
            <a:xfrm rot="-3276874">
              <a:off x="4172" y="1377"/>
              <a:ext cx="23" cy="25"/>
            </a:xfrm>
            <a:custGeom>
              <a:avLst/>
              <a:gdLst>
                <a:gd name="T0" fmla="*/ 6 w 23"/>
                <a:gd name="T1" fmla="*/ 25 h 25"/>
                <a:gd name="T2" fmla="*/ 23 w 23"/>
                <a:gd name="T3" fmla="*/ 3 h 25"/>
                <a:gd name="T4" fmla="*/ 13 w 23"/>
                <a:gd name="T5" fmla="*/ 17 h 25"/>
                <a:gd name="T6" fmla="*/ 6 w 23"/>
                <a:gd name="T7" fmla="*/ 25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25"/>
                <a:gd name="T14" fmla="*/ 23 w 23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25">
                  <a:moveTo>
                    <a:pt x="6" y="25"/>
                  </a:moveTo>
                  <a:cubicBezTo>
                    <a:pt x="2" y="5"/>
                    <a:pt x="0" y="0"/>
                    <a:pt x="23" y="3"/>
                  </a:cubicBezTo>
                  <a:cubicBezTo>
                    <a:pt x="20" y="8"/>
                    <a:pt x="17" y="13"/>
                    <a:pt x="13" y="17"/>
                  </a:cubicBezTo>
                  <a:cubicBezTo>
                    <a:pt x="11" y="20"/>
                    <a:pt x="6" y="25"/>
                    <a:pt x="6" y="25"/>
                  </a:cubicBezTo>
                  <a:close/>
                </a:path>
              </a:pathLst>
            </a:custGeom>
            <a:solidFill>
              <a:srgbClr val="DDDDDD"/>
            </a:solidFill>
            <a:ln w="12700">
              <a:solidFill>
                <a:srgbClr val="DDDDD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Freeform 38"/>
            <p:cNvSpPr>
              <a:spLocks/>
            </p:cNvSpPr>
            <p:nvPr/>
          </p:nvSpPr>
          <p:spPr bwMode="auto">
            <a:xfrm rot="-3276874">
              <a:off x="4227" y="1593"/>
              <a:ext cx="23" cy="25"/>
            </a:xfrm>
            <a:custGeom>
              <a:avLst/>
              <a:gdLst>
                <a:gd name="T0" fmla="*/ 6 w 23"/>
                <a:gd name="T1" fmla="*/ 25 h 25"/>
                <a:gd name="T2" fmla="*/ 23 w 23"/>
                <a:gd name="T3" fmla="*/ 3 h 25"/>
                <a:gd name="T4" fmla="*/ 13 w 23"/>
                <a:gd name="T5" fmla="*/ 17 h 25"/>
                <a:gd name="T6" fmla="*/ 6 w 23"/>
                <a:gd name="T7" fmla="*/ 25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25"/>
                <a:gd name="T14" fmla="*/ 23 w 23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25">
                  <a:moveTo>
                    <a:pt x="6" y="25"/>
                  </a:moveTo>
                  <a:cubicBezTo>
                    <a:pt x="2" y="5"/>
                    <a:pt x="0" y="0"/>
                    <a:pt x="23" y="3"/>
                  </a:cubicBezTo>
                  <a:cubicBezTo>
                    <a:pt x="20" y="8"/>
                    <a:pt x="17" y="13"/>
                    <a:pt x="13" y="17"/>
                  </a:cubicBezTo>
                  <a:cubicBezTo>
                    <a:pt x="11" y="20"/>
                    <a:pt x="6" y="25"/>
                    <a:pt x="6" y="25"/>
                  </a:cubicBezTo>
                  <a:close/>
                </a:path>
              </a:pathLst>
            </a:custGeom>
            <a:solidFill>
              <a:srgbClr val="DDDDDD"/>
            </a:solidFill>
            <a:ln w="12700">
              <a:solidFill>
                <a:srgbClr val="DDDDD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Freeform 39"/>
            <p:cNvSpPr>
              <a:spLocks/>
            </p:cNvSpPr>
            <p:nvPr/>
          </p:nvSpPr>
          <p:spPr bwMode="auto">
            <a:xfrm rot="-3276874">
              <a:off x="4505" y="1593"/>
              <a:ext cx="23" cy="25"/>
            </a:xfrm>
            <a:custGeom>
              <a:avLst/>
              <a:gdLst>
                <a:gd name="T0" fmla="*/ 6 w 23"/>
                <a:gd name="T1" fmla="*/ 25 h 25"/>
                <a:gd name="T2" fmla="*/ 23 w 23"/>
                <a:gd name="T3" fmla="*/ 3 h 25"/>
                <a:gd name="T4" fmla="*/ 13 w 23"/>
                <a:gd name="T5" fmla="*/ 17 h 25"/>
                <a:gd name="T6" fmla="*/ 6 w 23"/>
                <a:gd name="T7" fmla="*/ 25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25"/>
                <a:gd name="T14" fmla="*/ 23 w 23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25">
                  <a:moveTo>
                    <a:pt x="6" y="25"/>
                  </a:moveTo>
                  <a:cubicBezTo>
                    <a:pt x="2" y="5"/>
                    <a:pt x="0" y="0"/>
                    <a:pt x="23" y="3"/>
                  </a:cubicBezTo>
                  <a:cubicBezTo>
                    <a:pt x="20" y="8"/>
                    <a:pt x="17" y="13"/>
                    <a:pt x="13" y="17"/>
                  </a:cubicBezTo>
                  <a:cubicBezTo>
                    <a:pt x="11" y="20"/>
                    <a:pt x="6" y="25"/>
                    <a:pt x="6" y="25"/>
                  </a:cubicBezTo>
                  <a:close/>
                </a:path>
              </a:pathLst>
            </a:custGeom>
            <a:solidFill>
              <a:srgbClr val="DDDDDD"/>
            </a:solidFill>
            <a:ln w="12700">
              <a:solidFill>
                <a:srgbClr val="DDDDD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Freeform 40"/>
            <p:cNvSpPr>
              <a:spLocks/>
            </p:cNvSpPr>
            <p:nvPr/>
          </p:nvSpPr>
          <p:spPr bwMode="auto">
            <a:xfrm rot="-3276874">
              <a:off x="3953" y="1643"/>
              <a:ext cx="23" cy="25"/>
            </a:xfrm>
            <a:custGeom>
              <a:avLst/>
              <a:gdLst>
                <a:gd name="T0" fmla="*/ 6 w 23"/>
                <a:gd name="T1" fmla="*/ 25 h 25"/>
                <a:gd name="T2" fmla="*/ 23 w 23"/>
                <a:gd name="T3" fmla="*/ 3 h 25"/>
                <a:gd name="T4" fmla="*/ 13 w 23"/>
                <a:gd name="T5" fmla="*/ 17 h 25"/>
                <a:gd name="T6" fmla="*/ 6 w 23"/>
                <a:gd name="T7" fmla="*/ 25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25"/>
                <a:gd name="T14" fmla="*/ 23 w 23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25">
                  <a:moveTo>
                    <a:pt x="6" y="25"/>
                  </a:moveTo>
                  <a:cubicBezTo>
                    <a:pt x="2" y="5"/>
                    <a:pt x="0" y="0"/>
                    <a:pt x="23" y="3"/>
                  </a:cubicBezTo>
                  <a:cubicBezTo>
                    <a:pt x="20" y="8"/>
                    <a:pt x="17" y="13"/>
                    <a:pt x="13" y="17"/>
                  </a:cubicBezTo>
                  <a:cubicBezTo>
                    <a:pt x="11" y="20"/>
                    <a:pt x="6" y="25"/>
                    <a:pt x="6" y="25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Freeform 41"/>
            <p:cNvSpPr>
              <a:spLocks/>
            </p:cNvSpPr>
            <p:nvPr/>
          </p:nvSpPr>
          <p:spPr bwMode="auto">
            <a:xfrm>
              <a:off x="4531" y="1885"/>
              <a:ext cx="15" cy="105"/>
            </a:xfrm>
            <a:custGeom>
              <a:avLst/>
              <a:gdLst>
                <a:gd name="T0" fmla="*/ 7 w 15"/>
                <a:gd name="T1" fmla="*/ 0 h 105"/>
                <a:gd name="T2" fmla="*/ 3 w 15"/>
                <a:gd name="T3" fmla="*/ 74 h 105"/>
                <a:gd name="T4" fmla="*/ 0 w 15"/>
                <a:gd name="T5" fmla="*/ 105 h 105"/>
                <a:gd name="T6" fmla="*/ 0 60000 65536"/>
                <a:gd name="T7" fmla="*/ 0 60000 65536"/>
                <a:gd name="T8" fmla="*/ 0 60000 65536"/>
                <a:gd name="T9" fmla="*/ 0 w 15"/>
                <a:gd name="T10" fmla="*/ 0 h 105"/>
                <a:gd name="T11" fmla="*/ 15 w 15"/>
                <a:gd name="T12" fmla="*/ 105 h 1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105">
                  <a:moveTo>
                    <a:pt x="7" y="0"/>
                  </a:moveTo>
                  <a:cubicBezTo>
                    <a:pt x="9" y="31"/>
                    <a:pt x="15" y="47"/>
                    <a:pt x="3" y="74"/>
                  </a:cubicBezTo>
                  <a:cubicBezTo>
                    <a:pt x="0" y="104"/>
                    <a:pt x="0" y="93"/>
                    <a:pt x="0" y="105"/>
                  </a:cubicBezTo>
                </a:path>
              </a:pathLst>
            </a:custGeom>
            <a:noFill/>
            <a:ln w="3175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" name="Rectangle 40"/>
          <p:cNvSpPr/>
          <p:nvPr/>
        </p:nvSpPr>
        <p:spPr>
          <a:xfrm>
            <a:off x="344243" y="4655628"/>
            <a:ext cx="8640682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err="1">
                <a:latin typeface="Helvetica"/>
                <a:cs typeface="Helvetica"/>
              </a:rPr>
              <a:t>C</a:t>
            </a:r>
            <a:r>
              <a:rPr lang="en-US" altLang="en-US" dirty="0" err="1" smtClean="0">
                <a:latin typeface="Helvetica"/>
                <a:cs typeface="Helvetica"/>
              </a:rPr>
              <a:t>vetove</a:t>
            </a:r>
            <a:r>
              <a:rPr lang="en-US" altLang="en-US" dirty="0" smtClean="0">
                <a:latin typeface="Helvetica"/>
                <a:cs typeface="Helvetica"/>
              </a:rPr>
              <a:t> </a:t>
            </a:r>
            <a:r>
              <a:rPr lang="en-US" altLang="en-US" dirty="0" err="1" smtClean="0">
                <a:latin typeface="Helvetica"/>
                <a:cs typeface="Helvetica"/>
              </a:rPr>
              <a:t>rastline</a:t>
            </a:r>
            <a:r>
              <a:rPr lang="en-US" altLang="en-US" dirty="0" smtClean="0">
                <a:latin typeface="Helvetica"/>
                <a:cs typeface="Helvetica"/>
              </a:rPr>
              <a:t> Arabidopsis </a:t>
            </a:r>
            <a:r>
              <a:rPr lang="en-US" altLang="en-US" dirty="0" err="1" smtClean="0">
                <a:latin typeface="Helvetica"/>
                <a:cs typeface="Helvetica"/>
              </a:rPr>
              <a:t>potopimo</a:t>
            </a:r>
            <a:endParaRPr lang="en-US" altLang="en-US" dirty="0" smtClean="0">
              <a:latin typeface="Helvetica"/>
              <a:cs typeface="Helvetica"/>
            </a:endParaRPr>
          </a:p>
          <a:p>
            <a:r>
              <a:rPr lang="en-US" dirty="0">
                <a:latin typeface="Helvetica"/>
                <a:cs typeface="Helvetica"/>
              </a:rPr>
              <a:t>v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suspenzijo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bakterije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i="1" dirty="0" smtClean="0">
                <a:latin typeface="Helvetica"/>
                <a:cs typeface="Helvetica"/>
              </a:rPr>
              <a:t>A. </a:t>
            </a:r>
            <a:r>
              <a:rPr lang="en-US" i="1" dirty="0" err="1" smtClean="0">
                <a:latin typeface="Helvetica"/>
                <a:cs typeface="Helvetica"/>
              </a:rPr>
              <a:t>tumefaciens</a:t>
            </a:r>
            <a:r>
              <a:rPr lang="en-US" dirty="0" smtClean="0">
                <a:latin typeface="Helvetica"/>
                <a:cs typeface="Helvetica"/>
              </a:rPr>
              <a:t>, </a:t>
            </a:r>
            <a:r>
              <a:rPr lang="en-US" dirty="0" err="1" smtClean="0">
                <a:latin typeface="Helvetica"/>
                <a:cs typeface="Helvetica"/>
              </a:rPr>
              <a:t>ki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nosi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>
                <a:latin typeface="Helvetica"/>
                <a:cs typeface="Helvetica"/>
              </a:rPr>
              <a:t>naš</a:t>
            </a:r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konstrukt</a:t>
            </a:r>
            <a:endParaRPr lang="en-US" dirty="0" smtClean="0">
              <a:latin typeface="Helvetica"/>
              <a:cs typeface="Helvetica"/>
            </a:endParaRPr>
          </a:p>
          <a:p>
            <a:endParaRPr lang="en-US" dirty="0">
              <a:latin typeface="Helvetica"/>
              <a:cs typeface="Helvetica"/>
            </a:endParaRPr>
          </a:p>
          <a:p>
            <a:r>
              <a:rPr lang="en-US" dirty="0" err="1" smtClean="0">
                <a:latin typeface="Helvetica"/>
                <a:cs typeface="Helvetica"/>
              </a:rPr>
              <a:t>Poberemo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seme</a:t>
            </a:r>
            <a:r>
              <a:rPr lang="en-US" dirty="0" smtClean="0">
                <a:latin typeface="Helvetica"/>
                <a:cs typeface="Helvetica"/>
              </a:rPr>
              <a:t> in </a:t>
            </a:r>
            <a:r>
              <a:rPr lang="en-US" dirty="0" err="1" smtClean="0">
                <a:latin typeface="Helvetica"/>
                <a:cs typeface="Helvetica"/>
              </a:rPr>
              <a:t>ga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kalimo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na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gojiš</a:t>
            </a:r>
            <a:r>
              <a:rPr lang="en-US" dirty="0" err="1">
                <a:latin typeface="Helvetica"/>
                <a:cs typeface="Helvetica"/>
              </a:rPr>
              <a:t>č</a:t>
            </a:r>
            <a:r>
              <a:rPr lang="en-US" dirty="0" err="1" smtClean="0">
                <a:latin typeface="Helvetica"/>
                <a:cs typeface="Helvetica"/>
              </a:rPr>
              <a:t>u</a:t>
            </a:r>
            <a:r>
              <a:rPr lang="en-US" dirty="0" smtClean="0">
                <a:latin typeface="Helvetica"/>
                <a:cs typeface="Helvetica"/>
              </a:rPr>
              <a:t> s </a:t>
            </a:r>
            <a:r>
              <a:rPr lang="en-US" dirty="0" err="1" smtClean="0">
                <a:latin typeface="Helvetica"/>
                <a:cs typeface="Helvetica"/>
              </a:rPr>
              <a:t>selekcijskim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markerjem</a:t>
            </a:r>
            <a:endParaRPr lang="en-US" dirty="0" smtClean="0">
              <a:latin typeface="Helvetica"/>
              <a:cs typeface="Helvetica"/>
            </a:endParaRPr>
          </a:p>
          <a:p>
            <a:endParaRPr lang="en-US" dirty="0">
              <a:latin typeface="Helvetica"/>
              <a:cs typeface="Helvetica"/>
            </a:endParaRPr>
          </a:p>
          <a:p>
            <a:r>
              <a:rPr lang="en-US" dirty="0" smtClean="0">
                <a:latin typeface="Helvetica"/>
                <a:cs typeface="Helvetica"/>
              </a:rPr>
              <a:t>DNA se je </a:t>
            </a:r>
            <a:r>
              <a:rPr lang="en-US" dirty="0" err="1" smtClean="0">
                <a:latin typeface="Helvetica"/>
                <a:cs typeface="Helvetica"/>
              </a:rPr>
              <a:t>integrirala</a:t>
            </a:r>
            <a:r>
              <a:rPr lang="en-US" dirty="0" smtClean="0">
                <a:latin typeface="Helvetica"/>
                <a:cs typeface="Helvetica"/>
              </a:rPr>
              <a:t> v </a:t>
            </a:r>
            <a:r>
              <a:rPr lang="en-US" dirty="0" err="1" smtClean="0">
                <a:latin typeface="Helvetica"/>
                <a:cs typeface="Helvetica"/>
              </a:rPr>
              <a:t>genom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Arabidopsisa</a:t>
            </a:r>
            <a:r>
              <a:rPr lang="en-US" dirty="0" smtClean="0">
                <a:latin typeface="Helvetica"/>
                <a:cs typeface="Helvetica"/>
              </a:rPr>
              <a:t>. Ker </a:t>
            </a:r>
            <a:r>
              <a:rPr lang="en-US" dirty="0" err="1" smtClean="0">
                <a:latin typeface="Helvetica"/>
                <a:cs typeface="Helvetica"/>
              </a:rPr>
              <a:t>ima</a:t>
            </a:r>
            <a:r>
              <a:rPr lang="en-US" dirty="0" smtClean="0">
                <a:latin typeface="Helvetica"/>
                <a:cs typeface="Helvetica"/>
              </a:rPr>
              <a:t> Arabidopsis </a:t>
            </a:r>
            <a:r>
              <a:rPr lang="en-US" dirty="0" err="1" smtClean="0">
                <a:latin typeface="Helvetica"/>
                <a:cs typeface="Helvetica"/>
              </a:rPr>
              <a:t>diploiden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genom</a:t>
            </a:r>
            <a:r>
              <a:rPr lang="en-US" dirty="0" smtClean="0">
                <a:latin typeface="Helvetica"/>
                <a:cs typeface="Helvetica"/>
              </a:rPr>
              <a:t>,</a:t>
            </a:r>
          </a:p>
          <a:p>
            <a:r>
              <a:rPr lang="en-US" dirty="0">
                <a:latin typeface="Helvetica"/>
                <a:cs typeface="Helvetica"/>
              </a:rPr>
              <a:t>t</a:t>
            </a:r>
            <a:r>
              <a:rPr lang="en-US" dirty="0" smtClean="0">
                <a:latin typeface="Helvetica"/>
                <a:cs typeface="Helvetica"/>
              </a:rPr>
              <a:t>o </a:t>
            </a:r>
            <a:r>
              <a:rPr lang="en-US" dirty="0" err="1" smtClean="0">
                <a:latin typeface="Helvetica"/>
                <a:cs typeface="Helvetica"/>
              </a:rPr>
              <a:t>ni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letalno</a:t>
            </a:r>
            <a:r>
              <a:rPr lang="en-US" dirty="0" smtClean="0">
                <a:latin typeface="Helvetica"/>
                <a:cs typeface="Helvetica"/>
              </a:rPr>
              <a:t>.</a:t>
            </a:r>
            <a:endParaRPr lang="en-US" dirty="0"/>
          </a:p>
        </p:txBody>
      </p:sp>
      <p:pic>
        <p:nvPicPr>
          <p:cNvPr id="42" name="Picture 4" descr="Kan_sele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0" t="8432" r="17036" b="4375"/>
          <a:stretch>
            <a:fillRect/>
          </a:stretch>
        </p:blipFill>
        <p:spPr bwMode="auto">
          <a:xfrm>
            <a:off x="4660150" y="1264900"/>
            <a:ext cx="3422447" cy="326832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930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33772" y="925324"/>
            <a:ext cx="3147015" cy="17543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err="1" smtClean="0">
                <a:latin typeface="Helvetica"/>
                <a:cs typeface="Helvetica"/>
              </a:rPr>
              <a:t>Binarni</a:t>
            </a:r>
            <a:r>
              <a:rPr lang="en-US" altLang="en-US" b="1" dirty="0" smtClean="0">
                <a:latin typeface="Helvetica"/>
                <a:cs typeface="Helvetica"/>
              </a:rPr>
              <a:t> </a:t>
            </a:r>
            <a:r>
              <a:rPr lang="en-US" altLang="en-US" b="1" dirty="0" err="1" smtClean="0">
                <a:latin typeface="Helvetica"/>
                <a:cs typeface="Helvetica"/>
              </a:rPr>
              <a:t>vektor</a:t>
            </a:r>
            <a:r>
              <a:rPr lang="en-US" altLang="en-US" b="1" dirty="0" smtClean="0">
                <a:latin typeface="Helvetica"/>
                <a:cs typeface="Helvetica"/>
              </a:rPr>
              <a:t>: </a:t>
            </a:r>
          </a:p>
          <a:p>
            <a:pPr marL="285750" indent="-285750">
              <a:buFont typeface="Arial"/>
              <a:buChar char="•"/>
            </a:pPr>
            <a:r>
              <a:rPr lang="en-US" altLang="en-US" dirty="0" smtClean="0">
                <a:latin typeface="Helvetica"/>
                <a:cs typeface="Helvetica"/>
              </a:rPr>
              <a:t>LB in RB (left/right border)</a:t>
            </a:r>
          </a:p>
          <a:p>
            <a:pPr marL="285750" indent="-285750">
              <a:buFont typeface="Arial"/>
              <a:buChar char="•"/>
            </a:pPr>
            <a:r>
              <a:rPr lang="en-US" altLang="en-US" dirty="0" err="1" smtClean="0">
                <a:latin typeface="Helvetica"/>
                <a:cs typeface="Helvetica"/>
              </a:rPr>
              <a:t>goi</a:t>
            </a:r>
            <a:r>
              <a:rPr lang="en-US" altLang="en-US" dirty="0" smtClean="0">
                <a:latin typeface="Helvetica"/>
                <a:cs typeface="Helvetica"/>
              </a:rPr>
              <a:t> = gene of interest 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>
                <a:latin typeface="Helvetica"/>
                <a:cs typeface="Helvetica"/>
              </a:rPr>
              <a:t>selekcijski</a:t>
            </a:r>
            <a:r>
              <a:rPr lang="en-US" dirty="0" smtClean="0">
                <a:latin typeface="Helvetica"/>
                <a:cs typeface="Helvetica"/>
              </a:rPr>
              <a:t> marker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>
                <a:latin typeface="Helvetica"/>
                <a:cs typeface="Helvetica"/>
              </a:rPr>
              <a:t>Polilinker</a:t>
            </a:r>
            <a:endParaRPr lang="en-US" dirty="0" smtClean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dirty="0" err="1" smtClean="0">
                <a:latin typeface="Helvetica"/>
                <a:cs typeface="Helvetica"/>
              </a:rPr>
              <a:t>ori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www.plantphysiol.org</a:t>
            </a:r>
            <a:r>
              <a:rPr lang="en-US" dirty="0"/>
              <a:t>/content/146/2/325/F1.expansion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4815" b="56076"/>
          <a:stretch/>
        </p:blipFill>
        <p:spPr>
          <a:xfrm>
            <a:off x="829068" y="960606"/>
            <a:ext cx="2237277" cy="18720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31506" y="1198324"/>
            <a:ext cx="10779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Helvetica"/>
                <a:cs typeface="Helvetica"/>
              </a:rPr>
              <a:t>(Mini</a:t>
            </a:r>
            <a:r>
              <a:rPr lang="en-US" altLang="en-US" b="1" dirty="0">
                <a:latin typeface="Helvetica"/>
                <a:cs typeface="Helvetica"/>
              </a:rPr>
              <a:t>-</a:t>
            </a:r>
            <a:r>
              <a:rPr lang="en-US" altLang="en-US" b="1" dirty="0" smtClean="0">
                <a:latin typeface="Helvetica"/>
                <a:cs typeface="Helvetica"/>
              </a:rPr>
              <a:t>Ti)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10001" y="227696"/>
            <a:ext cx="74187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smtClean="0">
                <a:latin typeface="Helvetica"/>
                <a:cs typeface="Helvetica"/>
              </a:rPr>
              <a:t>T-DNA BINARNI SISTEM, </a:t>
            </a:r>
            <a:r>
              <a:rPr lang="en-US" altLang="en-US" sz="2400" b="1" dirty="0" err="1" smtClean="0">
                <a:latin typeface="Helvetica"/>
                <a:cs typeface="Helvetica"/>
              </a:rPr>
              <a:t>ki</a:t>
            </a:r>
            <a:r>
              <a:rPr lang="en-US" altLang="en-US" sz="2400" b="1" dirty="0" smtClean="0">
                <a:latin typeface="Helvetica"/>
                <a:cs typeface="Helvetica"/>
              </a:rPr>
              <a:t> </a:t>
            </a:r>
            <a:r>
              <a:rPr lang="en-US" altLang="en-US" sz="2400" b="1" dirty="0" err="1" smtClean="0">
                <a:latin typeface="Helvetica"/>
                <a:cs typeface="Helvetica"/>
              </a:rPr>
              <a:t>temelji</a:t>
            </a:r>
            <a:r>
              <a:rPr lang="en-US" altLang="en-US" sz="2400" b="1" dirty="0" smtClean="0">
                <a:latin typeface="Helvetica"/>
                <a:cs typeface="Helvetica"/>
              </a:rPr>
              <a:t> </a:t>
            </a:r>
            <a:r>
              <a:rPr lang="en-US" altLang="en-US" sz="2400" b="1" dirty="0" err="1" smtClean="0">
                <a:latin typeface="Helvetica"/>
                <a:cs typeface="Helvetica"/>
              </a:rPr>
              <a:t>na</a:t>
            </a:r>
            <a:r>
              <a:rPr lang="en-US" altLang="en-US" sz="2400" b="1" dirty="0" smtClean="0">
                <a:latin typeface="Helvetica"/>
                <a:cs typeface="Helvetica"/>
              </a:rPr>
              <a:t> </a:t>
            </a:r>
            <a:r>
              <a:rPr lang="en-US" altLang="en-US" sz="2400" b="1" dirty="0" err="1" smtClean="0">
                <a:latin typeface="Helvetica"/>
                <a:cs typeface="Helvetica"/>
              </a:rPr>
              <a:t>plazmidu</a:t>
            </a:r>
            <a:r>
              <a:rPr lang="en-US" altLang="en-US" sz="2400" b="1" dirty="0" smtClean="0">
                <a:latin typeface="Helvetica"/>
                <a:cs typeface="Helvetica"/>
              </a:rPr>
              <a:t> Ti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3113031" y="3352284"/>
            <a:ext cx="5316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 err="1" smtClean="0">
                <a:latin typeface="Helvetica"/>
                <a:cs typeface="Helvetica"/>
              </a:rPr>
              <a:t>Modificiran</a:t>
            </a:r>
            <a:r>
              <a:rPr lang="en-US" altLang="en-US" b="1" dirty="0" smtClean="0">
                <a:latin typeface="Helvetica"/>
                <a:cs typeface="Helvetica"/>
              </a:rPr>
              <a:t> </a:t>
            </a:r>
            <a:r>
              <a:rPr lang="en-US" altLang="en-US" b="1" dirty="0" err="1" smtClean="0">
                <a:latin typeface="Helvetica"/>
                <a:cs typeface="Helvetica"/>
              </a:rPr>
              <a:t>pTi</a:t>
            </a:r>
            <a:r>
              <a:rPr lang="en-US" altLang="en-US" b="1" dirty="0" smtClean="0">
                <a:latin typeface="Helvetica"/>
                <a:cs typeface="Helvetica"/>
              </a:rPr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US" altLang="en-US" dirty="0" err="1" smtClean="0">
                <a:latin typeface="Helvetica"/>
                <a:cs typeface="Helvetica"/>
              </a:rPr>
              <a:t>vsebuje</a:t>
            </a:r>
            <a:r>
              <a:rPr lang="en-US" altLang="en-US" dirty="0" smtClean="0">
                <a:latin typeface="Helvetica"/>
                <a:cs typeface="Helvetica"/>
              </a:rPr>
              <a:t> </a:t>
            </a:r>
            <a:r>
              <a:rPr lang="en-US" altLang="en-US" i="1" dirty="0" err="1">
                <a:latin typeface="Helvetica"/>
                <a:cs typeface="Helvetica"/>
              </a:rPr>
              <a:t>vir</a:t>
            </a:r>
            <a:r>
              <a:rPr lang="en-US" altLang="en-US" dirty="0">
                <a:latin typeface="Helvetica"/>
                <a:cs typeface="Helvetica"/>
              </a:rPr>
              <a:t> gene </a:t>
            </a:r>
            <a:r>
              <a:rPr lang="en-US" altLang="en-US" dirty="0" err="1">
                <a:latin typeface="Helvetica"/>
                <a:cs typeface="Helvetica"/>
              </a:rPr>
              <a:t>za</a:t>
            </a:r>
            <a:r>
              <a:rPr lang="en-US" altLang="en-US" dirty="0">
                <a:latin typeface="Helvetica"/>
                <a:cs typeface="Helvetica"/>
              </a:rPr>
              <a:t> </a:t>
            </a:r>
            <a:r>
              <a:rPr lang="en-US" altLang="en-US" dirty="0" err="1">
                <a:latin typeface="Helvetica"/>
                <a:cs typeface="Helvetica"/>
              </a:rPr>
              <a:t>mobilizacijo</a:t>
            </a:r>
            <a:r>
              <a:rPr lang="en-US" altLang="en-US" dirty="0">
                <a:latin typeface="Helvetica"/>
                <a:cs typeface="Helvetica"/>
              </a:rPr>
              <a:t> in </a:t>
            </a:r>
            <a:r>
              <a:rPr lang="en-US" altLang="en-US" dirty="0" err="1">
                <a:latin typeface="Helvetica"/>
                <a:cs typeface="Helvetica"/>
              </a:rPr>
              <a:t>prenos</a:t>
            </a:r>
            <a:r>
              <a:rPr lang="en-US" altLang="en-US" dirty="0">
                <a:latin typeface="Helvetica"/>
                <a:cs typeface="Helvetica"/>
              </a:rPr>
              <a:t> </a:t>
            </a:r>
            <a:r>
              <a:rPr lang="en-US" altLang="en-US" dirty="0" smtClean="0">
                <a:latin typeface="Helvetica"/>
                <a:cs typeface="Helvetica"/>
              </a:rPr>
              <a:t>DNA</a:t>
            </a:r>
          </a:p>
          <a:p>
            <a:pPr marL="285750" indent="-285750">
              <a:buFont typeface="Arial"/>
              <a:buChar char="•"/>
            </a:pPr>
            <a:r>
              <a:rPr lang="en-US" altLang="en-US" dirty="0" err="1" smtClean="0">
                <a:latin typeface="Helvetica"/>
                <a:cs typeface="Helvetica"/>
              </a:rPr>
              <a:t>Izbrisana</a:t>
            </a:r>
            <a:r>
              <a:rPr lang="en-US" altLang="en-US" dirty="0" smtClean="0">
                <a:latin typeface="Helvetica"/>
                <a:cs typeface="Helvetica"/>
              </a:rPr>
              <a:t> </a:t>
            </a:r>
            <a:r>
              <a:rPr lang="en-US" altLang="en-US" dirty="0" err="1" smtClean="0">
                <a:latin typeface="Helvetica"/>
                <a:cs typeface="Helvetica"/>
              </a:rPr>
              <a:t>regija</a:t>
            </a:r>
            <a:r>
              <a:rPr lang="en-US" altLang="en-US" dirty="0" smtClean="0">
                <a:latin typeface="Helvetica"/>
                <a:cs typeface="Helvetica"/>
              </a:rPr>
              <a:t> T-DNA</a:t>
            </a:r>
            <a:endParaRPr lang="en-US" altLang="en-US" dirty="0">
              <a:latin typeface="Helvetica"/>
              <a:cs typeface="Helvetic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34182" y="4646136"/>
            <a:ext cx="4572000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b="1" dirty="0" err="1" smtClean="0">
                <a:latin typeface="Helvetica"/>
                <a:cs typeface="Helvetica"/>
              </a:rPr>
              <a:t>Metoda</a:t>
            </a:r>
            <a:r>
              <a:rPr lang="en-US" altLang="en-US" b="1" dirty="0" smtClean="0">
                <a:latin typeface="Helvetica"/>
                <a:cs typeface="Helvetica"/>
              </a:rPr>
              <a:t>:</a:t>
            </a:r>
          </a:p>
          <a:p>
            <a:r>
              <a:rPr lang="en-US" altLang="en-US" dirty="0" smtClean="0">
                <a:latin typeface="Helvetica"/>
                <a:cs typeface="Helvetica"/>
              </a:rPr>
              <a:t>V </a:t>
            </a:r>
            <a:r>
              <a:rPr lang="en-US" altLang="en-US" i="1" dirty="0" smtClean="0">
                <a:latin typeface="Helvetica"/>
                <a:cs typeface="Helvetica"/>
              </a:rPr>
              <a:t>E. coli </a:t>
            </a:r>
            <a:r>
              <a:rPr lang="en-US" altLang="en-US" dirty="0" smtClean="0">
                <a:latin typeface="Helvetica"/>
                <a:cs typeface="Helvetica"/>
              </a:rPr>
              <a:t>se </a:t>
            </a:r>
            <a:r>
              <a:rPr lang="en-US" altLang="en-US" dirty="0" err="1" smtClean="0">
                <a:latin typeface="Helvetica"/>
                <a:cs typeface="Helvetica"/>
              </a:rPr>
              <a:t>skonstruira</a:t>
            </a:r>
            <a:r>
              <a:rPr lang="en-US" altLang="en-US" dirty="0" smtClean="0">
                <a:latin typeface="Helvetica"/>
                <a:cs typeface="Helvetica"/>
              </a:rPr>
              <a:t> Mini-Ti. </a:t>
            </a:r>
            <a:r>
              <a:rPr lang="en-US" altLang="en-US" dirty="0" err="1" smtClean="0">
                <a:latin typeface="Helvetica"/>
                <a:cs typeface="Helvetica"/>
              </a:rPr>
              <a:t>Nato</a:t>
            </a:r>
            <a:r>
              <a:rPr lang="en-US" altLang="en-US" dirty="0" smtClean="0">
                <a:latin typeface="Helvetica"/>
                <a:cs typeface="Helvetica"/>
              </a:rPr>
              <a:t> se </a:t>
            </a:r>
            <a:r>
              <a:rPr lang="en-US" altLang="en-US" dirty="0" err="1" smtClean="0">
                <a:latin typeface="Helvetica"/>
                <a:cs typeface="Helvetica"/>
              </a:rPr>
              <a:t>ga</a:t>
            </a:r>
            <a:r>
              <a:rPr lang="en-US" altLang="en-US" dirty="0" smtClean="0">
                <a:latin typeface="Helvetica"/>
                <a:cs typeface="Helvetica"/>
              </a:rPr>
              <a:t> </a:t>
            </a:r>
            <a:r>
              <a:rPr lang="en-US" altLang="en-US" dirty="0" err="1" smtClean="0">
                <a:latin typeface="Helvetica"/>
                <a:cs typeface="Helvetica"/>
              </a:rPr>
              <a:t>prenese</a:t>
            </a:r>
            <a:r>
              <a:rPr lang="en-US" altLang="en-US" dirty="0" smtClean="0">
                <a:latin typeface="Helvetica"/>
                <a:cs typeface="Helvetica"/>
              </a:rPr>
              <a:t> v </a:t>
            </a:r>
            <a:r>
              <a:rPr lang="en-US" altLang="en-US" i="1" dirty="0" smtClean="0">
                <a:latin typeface="Helvetica"/>
                <a:cs typeface="Helvetica"/>
              </a:rPr>
              <a:t>A. </a:t>
            </a:r>
            <a:r>
              <a:rPr lang="en-US" altLang="en-US" i="1" dirty="0" err="1" smtClean="0">
                <a:latin typeface="Helvetica"/>
                <a:cs typeface="Helvetica"/>
              </a:rPr>
              <a:t>tumefaciens</a:t>
            </a:r>
            <a:r>
              <a:rPr lang="en-US" altLang="en-US" dirty="0" smtClean="0">
                <a:latin typeface="Helvetica"/>
                <a:cs typeface="Helvetica"/>
              </a:rPr>
              <a:t>, </a:t>
            </a:r>
            <a:r>
              <a:rPr lang="en-US" altLang="en-US" dirty="0" err="1" smtClean="0">
                <a:latin typeface="Helvetica"/>
                <a:cs typeface="Helvetica"/>
              </a:rPr>
              <a:t>ki</a:t>
            </a:r>
            <a:r>
              <a:rPr lang="en-US" altLang="en-US" dirty="0" smtClean="0">
                <a:latin typeface="Helvetica"/>
                <a:cs typeface="Helvetica"/>
              </a:rPr>
              <a:t> </a:t>
            </a:r>
            <a:r>
              <a:rPr lang="en-US" altLang="en-US" dirty="0" err="1" smtClean="0">
                <a:latin typeface="Helvetica"/>
                <a:cs typeface="Helvetica"/>
              </a:rPr>
              <a:t>vsebuje</a:t>
            </a:r>
            <a:r>
              <a:rPr lang="en-US" altLang="en-US" dirty="0" smtClean="0">
                <a:latin typeface="Helvetica"/>
                <a:cs typeface="Helvetica"/>
              </a:rPr>
              <a:t> </a:t>
            </a:r>
            <a:r>
              <a:rPr lang="en-US" altLang="en-US" dirty="0" err="1" smtClean="0">
                <a:latin typeface="Helvetica"/>
                <a:cs typeface="Helvetica"/>
              </a:rPr>
              <a:t>modificiran</a:t>
            </a:r>
            <a:r>
              <a:rPr lang="en-US" altLang="en-US" dirty="0" smtClean="0">
                <a:latin typeface="Helvetica"/>
                <a:cs typeface="Helvetica"/>
              </a:rPr>
              <a:t> </a:t>
            </a:r>
            <a:r>
              <a:rPr lang="en-US" altLang="en-US" dirty="0" err="1" smtClean="0">
                <a:latin typeface="Helvetica"/>
                <a:cs typeface="Helvetica"/>
              </a:rPr>
              <a:t>pTi</a:t>
            </a:r>
            <a:r>
              <a:rPr lang="en-US" altLang="en-US" dirty="0" smtClean="0">
                <a:latin typeface="Helvetica"/>
                <a:cs typeface="Helvetica"/>
              </a:rPr>
              <a:t>. S to </a:t>
            </a:r>
            <a:r>
              <a:rPr lang="en-US" altLang="en-US" dirty="0" err="1" smtClean="0">
                <a:latin typeface="Helvetica"/>
                <a:cs typeface="Helvetica"/>
              </a:rPr>
              <a:t>bakterijo</a:t>
            </a:r>
            <a:r>
              <a:rPr lang="en-US" altLang="en-US" dirty="0" smtClean="0">
                <a:latin typeface="Helvetica"/>
                <a:cs typeface="Helvetica"/>
              </a:rPr>
              <a:t> se </a:t>
            </a:r>
            <a:r>
              <a:rPr lang="en-US" altLang="en-US" dirty="0" err="1" smtClean="0">
                <a:latin typeface="Helvetica"/>
                <a:cs typeface="Helvetica"/>
              </a:rPr>
              <a:t>potem</a:t>
            </a:r>
            <a:r>
              <a:rPr lang="en-US" altLang="en-US" dirty="0" smtClean="0">
                <a:latin typeface="Helvetica"/>
                <a:cs typeface="Helvetica"/>
              </a:rPr>
              <a:t> </a:t>
            </a:r>
            <a:r>
              <a:rPr lang="en-US" altLang="en-US" dirty="0" err="1" smtClean="0">
                <a:latin typeface="Helvetica"/>
                <a:cs typeface="Helvetica"/>
              </a:rPr>
              <a:t>oku</a:t>
            </a:r>
            <a:r>
              <a:rPr lang="en-US" dirty="0" err="1">
                <a:latin typeface="Helvetica"/>
                <a:cs typeface="Helvetica"/>
              </a:rPr>
              <a:t>ž</a:t>
            </a:r>
            <a:r>
              <a:rPr lang="en-US" altLang="en-US" dirty="0" err="1" smtClean="0">
                <a:latin typeface="Helvetica"/>
                <a:cs typeface="Helvetica"/>
              </a:rPr>
              <a:t>i</a:t>
            </a:r>
            <a:r>
              <a:rPr lang="en-US" altLang="en-US" dirty="0" smtClean="0">
                <a:latin typeface="Helvetica"/>
                <a:cs typeface="Helvetica"/>
              </a:rPr>
              <a:t> </a:t>
            </a:r>
            <a:r>
              <a:rPr lang="en-US" altLang="en-US" dirty="0" err="1" smtClean="0">
                <a:latin typeface="Helvetica"/>
                <a:cs typeface="Helvetica"/>
              </a:rPr>
              <a:t>cvet</a:t>
            </a:r>
            <a:r>
              <a:rPr lang="en-US" altLang="en-US" dirty="0" smtClean="0">
                <a:latin typeface="Helvetica"/>
                <a:cs typeface="Helvetica"/>
              </a:rPr>
              <a:t> </a:t>
            </a:r>
            <a:r>
              <a:rPr lang="en-US" altLang="en-US" dirty="0" err="1" smtClean="0">
                <a:latin typeface="Helvetica"/>
                <a:cs typeface="Helvetica"/>
              </a:rPr>
              <a:t>rastline</a:t>
            </a:r>
            <a:r>
              <a:rPr lang="en-US" altLang="en-US" dirty="0" smtClean="0">
                <a:latin typeface="Helvetica"/>
                <a:cs typeface="Helvetica"/>
              </a:rPr>
              <a:t>. </a:t>
            </a:r>
            <a:r>
              <a:rPr lang="en-US" altLang="en-US" dirty="0" err="1" smtClean="0">
                <a:latin typeface="Helvetica"/>
                <a:cs typeface="Helvetica"/>
              </a:rPr>
              <a:t>Seme</a:t>
            </a:r>
            <a:r>
              <a:rPr lang="en-US" altLang="en-US" dirty="0" smtClean="0">
                <a:latin typeface="Helvetica"/>
                <a:cs typeface="Helvetica"/>
              </a:rPr>
              <a:t> se </a:t>
            </a:r>
            <a:r>
              <a:rPr lang="en-US" altLang="en-US" dirty="0" err="1" smtClean="0">
                <a:latin typeface="Helvetica"/>
                <a:cs typeface="Helvetica"/>
              </a:rPr>
              <a:t>poseje</a:t>
            </a:r>
            <a:r>
              <a:rPr lang="en-US" altLang="en-US" dirty="0" smtClean="0">
                <a:latin typeface="Helvetica"/>
                <a:cs typeface="Helvetica"/>
              </a:rPr>
              <a:t> </a:t>
            </a:r>
            <a:r>
              <a:rPr lang="en-US" altLang="en-US" dirty="0" err="1" smtClean="0">
                <a:latin typeface="Helvetica"/>
                <a:cs typeface="Helvetica"/>
              </a:rPr>
              <a:t>na</a:t>
            </a:r>
            <a:r>
              <a:rPr lang="en-US" altLang="en-US" dirty="0" smtClean="0">
                <a:latin typeface="Helvetica"/>
                <a:cs typeface="Helvetica"/>
              </a:rPr>
              <a:t> </a:t>
            </a:r>
            <a:r>
              <a:rPr lang="en-US" altLang="en-US" dirty="0" err="1" smtClean="0">
                <a:latin typeface="Helvetica"/>
                <a:cs typeface="Helvetica"/>
              </a:rPr>
              <a:t>goji</a:t>
            </a:r>
            <a:r>
              <a:rPr lang="en-US" dirty="0" err="1">
                <a:latin typeface="Helvetica"/>
                <a:cs typeface="Helvetica"/>
              </a:rPr>
              <a:t>šč</a:t>
            </a:r>
            <a:r>
              <a:rPr lang="en-US" altLang="en-US" dirty="0" err="1" smtClean="0">
                <a:latin typeface="Helvetica"/>
                <a:cs typeface="Helvetica"/>
              </a:rPr>
              <a:t>e</a:t>
            </a:r>
            <a:r>
              <a:rPr lang="en-US" altLang="en-US" dirty="0" smtClean="0">
                <a:latin typeface="Helvetica"/>
                <a:cs typeface="Helvetica"/>
              </a:rPr>
              <a:t> s </a:t>
            </a:r>
            <a:r>
              <a:rPr lang="en-US" altLang="en-US" dirty="0" err="1" smtClean="0">
                <a:latin typeface="Helvetica"/>
                <a:cs typeface="Helvetica"/>
              </a:rPr>
              <a:t>selekcijskim</a:t>
            </a:r>
            <a:r>
              <a:rPr lang="en-US" altLang="en-US" dirty="0" smtClean="0">
                <a:latin typeface="Helvetica"/>
                <a:cs typeface="Helvetica"/>
              </a:rPr>
              <a:t> </a:t>
            </a:r>
            <a:r>
              <a:rPr lang="en-US" altLang="en-US" dirty="0" err="1" smtClean="0">
                <a:latin typeface="Helvetica"/>
                <a:cs typeface="Helvetica"/>
              </a:rPr>
              <a:t>markerjem</a:t>
            </a:r>
            <a:r>
              <a:rPr lang="en-US" altLang="en-US" dirty="0" smtClean="0">
                <a:latin typeface="Helvetica"/>
                <a:cs typeface="Helvetica"/>
              </a:rPr>
              <a:t>.</a:t>
            </a:r>
            <a:endParaRPr lang="en-US" altLang="en-US" dirty="0">
              <a:latin typeface="Helvetica"/>
              <a:cs typeface="Helvetica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61036" t="43923" b="-2243"/>
          <a:stretch/>
        </p:blipFill>
        <p:spPr>
          <a:xfrm>
            <a:off x="580297" y="3035979"/>
            <a:ext cx="2477622" cy="248570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81773" y="4372216"/>
            <a:ext cx="1988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Helvetica"/>
                <a:cs typeface="Helvetica"/>
              </a:rPr>
              <a:t>(</a:t>
            </a:r>
            <a:r>
              <a:rPr lang="en-US" altLang="en-US" b="1" dirty="0" err="1" smtClean="0">
                <a:latin typeface="Helvetica"/>
                <a:cs typeface="Helvetica"/>
              </a:rPr>
              <a:t>modificiran</a:t>
            </a:r>
            <a:r>
              <a:rPr lang="en-US" altLang="en-US" b="1" dirty="0" smtClean="0">
                <a:latin typeface="Helvetica"/>
                <a:cs typeface="Helvetica"/>
              </a:rPr>
              <a:t> </a:t>
            </a:r>
            <a:r>
              <a:rPr lang="en-US" altLang="en-US" b="1" dirty="0" err="1" smtClean="0">
                <a:latin typeface="Helvetica"/>
                <a:cs typeface="Helvetica"/>
              </a:rPr>
              <a:t>pTi</a:t>
            </a:r>
            <a:r>
              <a:rPr lang="en-US" altLang="en-US" b="1" dirty="0" smtClean="0">
                <a:latin typeface="Helvetica"/>
                <a:cs typeface="Helvetica"/>
              </a:rPr>
              <a:t>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834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514" y="268462"/>
            <a:ext cx="2907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err="1" smtClean="0">
                <a:latin typeface="Helvetica"/>
                <a:cs typeface="Helvetica"/>
              </a:rPr>
              <a:t>pCAMBIA</a:t>
            </a:r>
            <a:r>
              <a:rPr lang="en-US" altLang="en-US" b="1" dirty="0" smtClean="0">
                <a:latin typeface="Helvetica"/>
                <a:cs typeface="Helvetica"/>
              </a:rPr>
              <a:t> </a:t>
            </a:r>
            <a:r>
              <a:rPr lang="en-US" altLang="en-US" b="1" dirty="0" err="1" smtClean="0">
                <a:latin typeface="Helvetica"/>
                <a:cs typeface="Helvetica"/>
              </a:rPr>
              <a:t>binarni</a:t>
            </a:r>
            <a:r>
              <a:rPr lang="en-US" altLang="en-US" b="1" dirty="0" smtClean="0">
                <a:latin typeface="Helvetica"/>
                <a:cs typeface="Helvetica"/>
              </a:rPr>
              <a:t> </a:t>
            </a:r>
            <a:r>
              <a:rPr lang="en-US" altLang="en-US" b="1" dirty="0" err="1" smtClean="0">
                <a:latin typeface="Helvetica"/>
                <a:cs typeface="Helvetica"/>
              </a:rPr>
              <a:t>vektor</a:t>
            </a:r>
            <a:r>
              <a:rPr lang="en-US" altLang="en-US" b="1" dirty="0" smtClean="0">
                <a:latin typeface="Helvetica"/>
                <a:cs typeface="Helvetica"/>
              </a:rPr>
              <a:t>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70000" y="4092749"/>
            <a:ext cx="1234843" cy="40574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679039" y="2481033"/>
            <a:ext cx="1234843" cy="40574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168400"/>
            <a:ext cx="6604000" cy="4521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59020" y="5580615"/>
            <a:ext cx="18425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latin typeface="Helvetica"/>
                <a:cs typeface="Helvetica"/>
              </a:rPr>
              <a:t>Za</a:t>
            </a:r>
            <a:r>
              <a:rPr lang="en-US" sz="1200" dirty="0" smtClean="0">
                <a:latin typeface="Helvetica"/>
                <a:cs typeface="Helvetica"/>
              </a:rPr>
              <a:t> </a:t>
            </a:r>
            <a:r>
              <a:rPr lang="en-US" sz="1200" dirty="0" err="1" smtClean="0">
                <a:latin typeface="Helvetica"/>
                <a:cs typeface="Helvetica"/>
              </a:rPr>
              <a:t>mobilizacijo</a:t>
            </a:r>
            <a:r>
              <a:rPr lang="en-US" sz="1200" dirty="0" smtClean="0">
                <a:latin typeface="Helvetica"/>
                <a:cs typeface="Helvetica"/>
              </a:rPr>
              <a:t> </a:t>
            </a:r>
            <a:r>
              <a:rPr lang="en-US" sz="1200" dirty="0" err="1" smtClean="0">
                <a:latin typeface="Helvetica"/>
                <a:cs typeface="Helvetica"/>
              </a:rPr>
              <a:t>iz</a:t>
            </a:r>
            <a:r>
              <a:rPr lang="en-US" sz="1200" dirty="0" smtClean="0">
                <a:latin typeface="Helvetica"/>
                <a:cs typeface="Helvetica"/>
              </a:rPr>
              <a:t> </a:t>
            </a:r>
            <a:r>
              <a:rPr lang="en-US" sz="1200" i="1" dirty="0" smtClean="0">
                <a:latin typeface="Helvetica"/>
                <a:cs typeface="Helvetica"/>
              </a:rPr>
              <a:t>E. coli</a:t>
            </a:r>
          </a:p>
          <a:p>
            <a:r>
              <a:rPr lang="en-US" sz="1200" dirty="0" smtClean="0">
                <a:latin typeface="Helvetica"/>
                <a:cs typeface="Helvetica"/>
              </a:rPr>
              <a:t>V </a:t>
            </a:r>
            <a:r>
              <a:rPr lang="en-US" sz="1200" dirty="0" err="1" smtClean="0">
                <a:latin typeface="Helvetica"/>
                <a:cs typeface="Helvetica"/>
              </a:rPr>
              <a:t>agrobakterijo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5619903" y="511168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>
                <a:latin typeface="Helvetica"/>
                <a:cs typeface="Helvetica"/>
              </a:rPr>
              <a:t>Agro. </a:t>
            </a:r>
            <a:r>
              <a:rPr lang="en-US" sz="1200" i="1" dirty="0" err="1" smtClean="0">
                <a:latin typeface="Helvetica"/>
                <a:cs typeface="Helvetica"/>
              </a:rPr>
              <a:t>ori</a:t>
            </a:r>
            <a:endParaRPr lang="en-US" sz="1200" i="1" dirty="0"/>
          </a:p>
        </p:txBody>
      </p:sp>
      <p:sp>
        <p:nvSpPr>
          <p:cNvPr id="8" name="Rectangle 7"/>
          <p:cNvSpPr/>
          <p:nvPr/>
        </p:nvSpPr>
        <p:spPr>
          <a:xfrm>
            <a:off x="1397646" y="358817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err="1" smtClean="0">
                <a:latin typeface="Helvetica"/>
                <a:cs typeface="Helvetica"/>
              </a:rPr>
              <a:t>Npr</a:t>
            </a:r>
            <a:r>
              <a:rPr lang="en-US" sz="1200" dirty="0" smtClean="0">
                <a:latin typeface="Helvetica"/>
                <a:cs typeface="Helvetica"/>
              </a:rPr>
              <a:t>. </a:t>
            </a:r>
            <a:r>
              <a:rPr lang="en-US" sz="1200" dirty="0" err="1" smtClean="0">
                <a:latin typeface="Helvetica"/>
                <a:cs typeface="Helvetica"/>
              </a:rPr>
              <a:t>hygromyin</a:t>
            </a:r>
            <a:endParaRPr lang="en-US" sz="1200" i="1" dirty="0"/>
          </a:p>
        </p:txBody>
      </p:sp>
      <p:sp>
        <p:nvSpPr>
          <p:cNvPr id="9" name="Rectangle 8"/>
          <p:cNvSpPr/>
          <p:nvPr/>
        </p:nvSpPr>
        <p:spPr>
          <a:xfrm>
            <a:off x="5701743" y="110046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>
                <a:latin typeface="Helvetica"/>
                <a:cs typeface="Helvetica"/>
              </a:rPr>
              <a:t>GOI </a:t>
            </a:r>
            <a:r>
              <a:rPr lang="en-US" sz="1200" dirty="0" err="1" smtClean="0">
                <a:latin typeface="Helvetica"/>
                <a:cs typeface="Helvetica"/>
              </a:rPr>
              <a:t>nadomesti</a:t>
            </a:r>
            <a:r>
              <a:rPr lang="en-US" sz="1200" dirty="0" smtClean="0">
                <a:latin typeface="Helvetica"/>
                <a:cs typeface="Helvetica"/>
              </a:rPr>
              <a:t> reporter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499437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2611" y="120212"/>
            <a:ext cx="9051389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300" b="1" dirty="0" smtClean="0">
                <a:latin typeface="Helvetica"/>
                <a:cs typeface="Helvetica"/>
              </a:rPr>
              <a:t>DVOHIBRIDNI SISTEM yeast</a:t>
            </a:r>
            <a:r>
              <a:rPr lang="en-US" altLang="en-US" sz="2300" b="1" dirty="0">
                <a:latin typeface="Helvetica"/>
                <a:cs typeface="Helvetica"/>
              </a:rPr>
              <a:t> </a:t>
            </a:r>
            <a:r>
              <a:rPr lang="en-US" altLang="en-US" sz="2300" b="1" dirty="0" smtClean="0">
                <a:latin typeface="Helvetica"/>
                <a:cs typeface="Helvetica"/>
              </a:rPr>
              <a:t>two-hybrid (</a:t>
            </a:r>
            <a:r>
              <a:rPr lang="en-US" altLang="en-US" sz="2300" b="1" dirty="0" err="1" smtClean="0">
                <a:latin typeface="Helvetica"/>
                <a:cs typeface="Helvetica"/>
              </a:rPr>
              <a:t>proteinske</a:t>
            </a:r>
            <a:r>
              <a:rPr lang="en-US" altLang="en-US" sz="2300" b="1" dirty="0" smtClean="0">
                <a:latin typeface="Helvetica"/>
                <a:cs typeface="Helvetica"/>
              </a:rPr>
              <a:t> </a:t>
            </a:r>
            <a:r>
              <a:rPr lang="en-US" altLang="en-US" sz="2300" b="1" dirty="0" err="1" smtClean="0">
                <a:latin typeface="Helvetica"/>
                <a:cs typeface="Helvetica"/>
              </a:rPr>
              <a:t>interakcije</a:t>
            </a:r>
            <a:r>
              <a:rPr lang="en-US" altLang="en-US" sz="2300" b="1" dirty="0" smtClean="0">
                <a:latin typeface="Helvetica"/>
                <a:cs typeface="Helvetica"/>
              </a:rPr>
              <a:t>)</a:t>
            </a:r>
            <a:endParaRPr lang="en-US" sz="23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921" y="601156"/>
            <a:ext cx="8111808" cy="45233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3864" y="4648895"/>
            <a:ext cx="3822700" cy="21209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68116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44758"/>
            <a:ext cx="8964706" cy="1010301"/>
          </a:xfrm>
        </p:spPr>
        <p:txBody>
          <a:bodyPr>
            <a:normAutofit/>
          </a:bodyPr>
          <a:lstStyle/>
          <a:p>
            <a:pPr>
              <a:lnSpc>
                <a:spcPct val="20000"/>
              </a:lnSpc>
            </a:pPr>
            <a:r>
              <a:rPr lang="en-US" sz="2400" b="1" dirty="0" err="1">
                <a:latin typeface="Helvetica"/>
                <a:cs typeface="Helvetica"/>
              </a:rPr>
              <a:t>T</a:t>
            </a:r>
            <a:r>
              <a:rPr lang="en-US" sz="2400" b="1" dirty="0" err="1" smtClean="0">
                <a:latin typeface="Helvetica"/>
                <a:cs typeface="Helvetica"/>
              </a:rPr>
              <a:t>eme</a:t>
            </a:r>
            <a:r>
              <a:rPr lang="en-US" sz="2400" b="1" dirty="0" smtClean="0">
                <a:latin typeface="Helvetica"/>
                <a:cs typeface="Helvetica"/>
              </a:rPr>
              <a:t> </a:t>
            </a:r>
            <a:r>
              <a:rPr lang="en-US" sz="2400" b="1" dirty="0" err="1" smtClean="0">
                <a:latin typeface="Helvetica"/>
                <a:cs typeface="Helvetica"/>
              </a:rPr>
              <a:t>za</a:t>
            </a:r>
            <a:r>
              <a:rPr lang="en-US" sz="2400" b="1" dirty="0" smtClean="0">
                <a:latin typeface="Helvetica"/>
                <a:cs typeface="Helvetica"/>
              </a:rPr>
              <a:t> </a:t>
            </a:r>
            <a:r>
              <a:rPr lang="en-US" sz="2400" b="1" dirty="0" err="1" smtClean="0">
                <a:latin typeface="Helvetica"/>
                <a:cs typeface="Helvetica"/>
              </a:rPr>
              <a:t>seminarske</a:t>
            </a:r>
            <a:r>
              <a:rPr lang="en-US" sz="2400" b="1" dirty="0" smtClean="0">
                <a:latin typeface="Helvetica"/>
                <a:cs typeface="Helvetica"/>
              </a:rPr>
              <a:t> </a:t>
            </a:r>
            <a:r>
              <a:rPr lang="en-US" sz="2400" b="1" dirty="0" err="1" smtClean="0">
                <a:latin typeface="Helvetica"/>
                <a:cs typeface="Helvetica"/>
              </a:rPr>
              <a:t>naloge</a:t>
            </a:r>
            <a:r>
              <a:rPr lang="en-US" sz="2400" b="1" dirty="0" smtClean="0">
                <a:latin typeface="Helvetica"/>
                <a:cs typeface="Helvetica"/>
              </a:rPr>
              <a:t> </a:t>
            </a:r>
            <a:r>
              <a:rPr lang="en-US" sz="2400" b="1" dirty="0" err="1" smtClean="0">
                <a:latin typeface="Helvetica"/>
                <a:cs typeface="Helvetica"/>
              </a:rPr>
              <a:t>bodo</a:t>
            </a:r>
            <a:r>
              <a:rPr lang="en-US" sz="2400" b="1" dirty="0" smtClean="0">
                <a:latin typeface="Helvetica"/>
                <a:cs typeface="Helvetica"/>
              </a:rPr>
              <a:t> </a:t>
            </a:r>
            <a:r>
              <a:rPr lang="en-US" sz="2400" b="1" dirty="0" err="1" smtClean="0">
                <a:latin typeface="Helvetica"/>
                <a:cs typeface="Helvetica"/>
              </a:rPr>
              <a:t>objavljene</a:t>
            </a:r>
            <a:r>
              <a:rPr lang="en-US" sz="2400" b="1" dirty="0" smtClean="0">
                <a:latin typeface="Helvetica"/>
                <a:cs typeface="Helvetica"/>
              </a:rPr>
              <a:t> </a:t>
            </a:r>
            <a:r>
              <a:rPr lang="en-US" sz="2400" b="1" dirty="0" err="1" smtClean="0">
                <a:latin typeface="Helvetica"/>
                <a:cs typeface="Helvetica"/>
              </a:rPr>
              <a:t>na</a:t>
            </a:r>
            <a:r>
              <a:rPr lang="en-US" sz="2400" b="1" dirty="0" smtClean="0">
                <a:latin typeface="Helvetica"/>
                <a:cs typeface="Helvetica"/>
              </a:rPr>
              <a:t> </a:t>
            </a:r>
            <a:r>
              <a:rPr lang="en-US" sz="2400" b="1" dirty="0" err="1" smtClean="0">
                <a:latin typeface="Helvetica"/>
                <a:cs typeface="Helvetica"/>
              </a:rPr>
              <a:t>WikiFKKT</a:t>
            </a:r>
            <a:r>
              <a:rPr lang="en-US" sz="2400" b="1" dirty="0" smtClean="0">
                <a:latin typeface="Helvetica"/>
                <a:cs typeface="Helvetica"/>
              </a:rPr>
              <a:t> </a:t>
            </a:r>
            <a:br>
              <a:rPr lang="en-US" sz="2400" b="1" dirty="0" smtClean="0">
                <a:latin typeface="Helvetica"/>
                <a:cs typeface="Helvetica"/>
              </a:rPr>
            </a:br>
            <a:r>
              <a:rPr lang="en-US" sz="2400" b="1" dirty="0" smtClean="0">
                <a:latin typeface="Helvetica"/>
                <a:cs typeface="Helvetica"/>
              </a:rPr>
              <a:t/>
            </a:r>
            <a:br>
              <a:rPr lang="en-US" sz="2400" b="1" dirty="0" smtClean="0">
                <a:latin typeface="Helvetica"/>
                <a:cs typeface="Helvetica"/>
              </a:rPr>
            </a:br>
            <a:r>
              <a:rPr lang="en-US" sz="2400" b="1" dirty="0" smtClean="0">
                <a:latin typeface="Helvetica"/>
                <a:cs typeface="Helvetica"/>
              </a:rPr>
              <a:t/>
            </a:r>
            <a:br>
              <a:rPr lang="en-US" sz="2400" b="1" dirty="0" smtClean="0">
                <a:latin typeface="Helvetica"/>
                <a:cs typeface="Helvetica"/>
              </a:rPr>
            </a:br>
            <a:r>
              <a:rPr lang="en-US" sz="2400" b="1" dirty="0">
                <a:latin typeface="Helvetica"/>
                <a:cs typeface="Helvetica"/>
              </a:rPr>
              <a:t/>
            </a:r>
            <a:br>
              <a:rPr lang="en-US" sz="2400" b="1" dirty="0">
                <a:latin typeface="Helvetica"/>
                <a:cs typeface="Helvetica"/>
              </a:rPr>
            </a:br>
            <a:r>
              <a:rPr lang="en-US" sz="2400" b="1" dirty="0" smtClean="0">
                <a:latin typeface="Helvetica"/>
                <a:cs typeface="Helvetica"/>
              </a:rPr>
              <a:t/>
            </a:r>
            <a:br>
              <a:rPr lang="en-US" sz="2400" b="1" dirty="0" smtClean="0">
                <a:latin typeface="Helvetica"/>
                <a:cs typeface="Helvetica"/>
              </a:rPr>
            </a:br>
            <a:r>
              <a:rPr lang="en-US" sz="2400" b="1" dirty="0">
                <a:latin typeface="Helvetica"/>
                <a:cs typeface="Helvetica"/>
              </a:rPr>
              <a:t/>
            </a:r>
            <a:br>
              <a:rPr lang="en-US" sz="2400" b="1" dirty="0">
                <a:latin typeface="Helvetica"/>
                <a:cs typeface="Helvetica"/>
              </a:rPr>
            </a:br>
            <a:r>
              <a:rPr lang="en-US" sz="2400" b="1" dirty="0" smtClean="0">
                <a:solidFill>
                  <a:srgbClr val="FF0000"/>
                </a:solidFill>
                <a:latin typeface="Helvetica"/>
                <a:cs typeface="Helvetica"/>
              </a:rPr>
              <a:t>(http://</a:t>
            </a:r>
            <a:r>
              <a:rPr lang="en-US" sz="2400" b="1" dirty="0" err="1" smtClean="0">
                <a:solidFill>
                  <a:srgbClr val="FF0000"/>
                </a:solidFill>
                <a:latin typeface="Helvetica"/>
                <a:cs typeface="Helvetica"/>
              </a:rPr>
              <a:t>wiki.fkkt.uni-lj.si</a:t>
            </a:r>
            <a:r>
              <a:rPr lang="en-US" sz="2400" b="1" dirty="0">
                <a:solidFill>
                  <a:srgbClr val="FF0000"/>
                </a:solidFill>
                <a:latin typeface="Helvetica"/>
                <a:cs typeface="Helvetica"/>
              </a:rPr>
              <a:t>)</a:t>
            </a:r>
          </a:p>
        </p:txBody>
      </p:sp>
      <p:pic>
        <p:nvPicPr>
          <p:cNvPr id="5" name="Picture 4" descr="ul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0" b="29194"/>
          <a:stretch/>
        </p:blipFill>
        <p:spPr>
          <a:xfrm>
            <a:off x="248024" y="1494117"/>
            <a:ext cx="5299364" cy="455136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22729" y="5528235"/>
            <a:ext cx="2283596" cy="32438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4471" y="1314823"/>
            <a:ext cx="5487622" cy="473065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ul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85" b="11848"/>
          <a:stretch/>
        </p:blipFill>
        <p:spPr>
          <a:xfrm>
            <a:off x="2873942" y="5183118"/>
            <a:ext cx="5299364" cy="14585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Oval 7"/>
          <p:cNvSpPr/>
          <p:nvPr/>
        </p:nvSpPr>
        <p:spPr>
          <a:xfrm>
            <a:off x="2860385" y="6000654"/>
            <a:ext cx="1263385" cy="28260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ul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9" r="50759" b="43791"/>
          <a:stretch/>
        </p:blipFill>
        <p:spPr>
          <a:xfrm>
            <a:off x="6146054" y="4273175"/>
            <a:ext cx="2609476" cy="11205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Oval 11"/>
          <p:cNvSpPr/>
          <p:nvPr/>
        </p:nvSpPr>
        <p:spPr>
          <a:xfrm>
            <a:off x="6389491" y="4479642"/>
            <a:ext cx="1753933" cy="28260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067500" y="3449621"/>
            <a:ext cx="265970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1600" dirty="0" err="1" smtClean="0"/>
              <a:t>Za</a:t>
            </a:r>
            <a:r>
              <a:rPr lang="en-US" sz="1600" dirty="0" smtClean="0"/>
              <a:t> </a:t>
            </a:r>
            <a:r>
              <a:rPr lang="en-US" sz="1600" dirty="0" err="1" smtClean="0"/>
              <a:t>vpis</a:t>
            </a:r>
            <a:r>
              <a:rPr lang="en-US" sz="1600" dirty="0" smtClean="0"/>
              <a:t> v </a:t>
            </a:r>
            <a:r>
              <a:rPr lang="en-US" sz="1600" dirty="0" err="1" smtClean="0"/>
              <a:t>razpored</a:t>
            </a:r>
            <a:r>
              <a:rPr lang="en-US" sz="1600" dirty="0" smtClean="0"/>
              <a:t> </a:t>
            </a:r>
            <a:r>
              <a:rPr lang="en-US" sz="1600" dirty="0" err="1" smtClean="0"/>
              <a:t>seminarjev</a:t>
            </a:r>
            <a:endParaRPr lang="en-US" sz="1600" dirty="0" smtClean="0"/>
          </a:p>
          <a:p>
            <a:pPr algn="just"/>
            <a:r>
              <a:rPr lang="en-US" sz="1600" dirty="0" smtClean="0"/>
              <a:t>se </a:t>
            </a:r>
            <a:r>
              <a:rPr lang="en-US" sz="1600" dirty="0" err="1" smtClean="0"/>
              <a:t>boste</a:t>
            </a:r>
            <a:r>
              <a:rPr lang="en-US" sz="1600" dirty="0" smtClean="0"/>
              <a:t> </a:t>
            </a:r>
            <a:r>
              <a:rPr lang="en-US" sz="1600" dirty="0" err="1" smtClean="0"/>
              <a:t>morali</a:t>
            </a:r>
            <a:r>
              <a:rPr lang="en-US" sz="1600" dirty="0" smtClean="0"/>
              <a:t> </a:t>
            </a:r>
            <a:r>
              <a:rPr lang="en-US" sz="1600" dirty="0" err="1" smtClean="0"/>
              <a:t>registrirati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7896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l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4" b="22677"/>
          <a:stretch/>
        </p:blipFill>
        <p:spPr>
          <a:xfrm>
            <a:off x="1902759" y="1188377"/>
            <a:ext cx="5170938" cy="530277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0643"/>
            <a:ext cx="8964706" cy="1010301"/>
          </a:xfrm>
        </p:spPr>
        <p:txBody>
          <a:bodyPr>
            <a:normAutofit/>
          </a:bodyPr>
          <a:lstStyle/>
          <a:p>
            <a:r>
              <a:rPr lang="en-US" sz="2400" b="1" dirty="0" err="1" smtClean="0">
                <a:latin typeface="Helvetica"/>
                <a:cs typeface="Helvetica"/>
              </a:rPr>
              <a:t>Objava</a:t>
            </a:r>
            <a:r>
              <a:rPr lang="en-US" sz="2400" b="1" dirty="0" smtClean="0">
                <a:latin typeface="Helvetica"/>
                <a:cs typeface="Helvetica"/>
              </a:rPr>
              <a:t> </a:t>
            </a:r>
            <a:r>
              <a:rPr lang="en-US" sz="2400" b="1" dirty="0" err="1" smtClean="0">
                <a:latin typeface="Helvetica"/>
                <a:cs typeface="Helvetica"/>
              </a:rPr>
              <a:t>novic</a:t>
            </a:r>
            <a:r>
              <a:rPr lang="en-US" sz="2400" b="1" dirty="0" smtClean="0">
                <a:latin typeface="Helvetica"/>
                <a:cs typeface="Helvetica"/>
              </a:rPr>
              <a:t> </a:t>
            </a:r>
            <a:r>
              <a:rPr lang="en-US" sz="2400" b="1" dirty="0" err="1" smtClean="0">
                <a:latin typeface="Helvetica"/>
                <a:cs typeface="Helvetica"/>
              </a:rPr>
              <a:t>za</a:t>
            </a:r>
            <a:r>
              <a:rPr lang="en-US" sz="2400" b="1" dirty="0" smtClean="0">
                <a:latin typeface="Helvetica"/>
                <a:cs typeface="Helvetica"/>
              </a:rPr>
              <a:t> </a:t>
            </a:r>
            <a:r>
              <a:rPr lang="en-US" sz="2400" b="1" dirty="0" err="1" smtClean="0">
                <a:latin typeface="Helvetica"/>
                <a:cs typeface="Helvetica"/>
              </a:rPr>
              <a:t>predmet</a:t>
            </a:r>
            <a:r>
              <a:rPr lang="en-US" sz="2400" b="1" dirty="0" smtClean="0">
                <a:latin typeface="Helvetica"/>
                <a:cs typeface="Helvetica"/>
              </a:rPr>
              <a:t> </a:t>
            </a:r>
            <a:r>
              <a:rPr lang="en-US" sz="2400" b="1" dirty="0" err="1" smtClean="0">
                <a:latin typeface="Helvetica"/>
                <a:cs typeface="Helvetica"/>
              </a:rPr>
              <a:t>Tehnologija</a:t>
            </a:r>
            <a:r>
              <a:rPr lang="en-US" sz="2400" b="1" dirty="0" smtClean="0">
                <a:latin typeface="Helvetica"/>
                <a:cs typeface="Helvetica"/>
              </a:rPr>
              <a:t> DNA </a:t>
            </a:r>
            <a:r>
              <a:rPr lang="en-US" sz="2400" b="1" dirty="0" err="1" smtClean="0">
                <a:latin typeface="Helvetica"/>
                <a:cs typeface="Helvetica"/>
              </a:rPr>
              <a:t>tudi</a:t>
            </a:r>
            <a:r>
              <a:rPr lang="en-US" sz="2400" b="1" dirty="0" smtClean="0">
                <a:latin typeface="Helvetica"/>
                <a:cs typeface="Helvetica"/>
              </a:rPr>
              <a:t> v </a:t>
            </a:r>
            <a:r>
              <a:rPr lang="en-US" sz="2400" b="1" dirty="0" err="1" smtClean="0">
                <a:latin typeface="Helvetica"/>
                <a:cs typeface="Helvetica"/>
              </a:rPr>
              <a:t>spletni</a:t>
            </a:r>
            <a:r>
              <a:rPr lang="en-US" sz="2400" b="1" dirty="0" smtClean="0">
                <a:latin typeface="Helvetica"/>
                <a:cs typeface="Helvetica"/>
              </a:rPr>
              <a:t> </a:t>
            </a:r>
            <a:r>
              <a:rPr lang="en-US" sz="2400" b="1" dirty="0" err="1" smtClean="0">
                <a:latin typeface="Helvetica"/>
                <a:cs typeface="Helvetica"/>
              </a:rPr>
              <a:t>učilnici</a:t>
            </a:r>
            <a:r>
              <a:rPr lang="en-US" sz="2400" b="1" dirty="0" smtClean="0">
                <a:latin typeface="Helvetica"/>
                <a:cs typeface="Helvetica"/>
              </a:rPr>
              <a:t> FKKT</a:t>
            </a:r>
            <a:endParaRPr lang="en-US" sz="2400" b="1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8" name="Oval 7"/>
          <p:cNvSpPr/>
          <p:nvPr/>
        </p:nvSpPr>
        <p:spPr>
          <a:xfrm>
            <a:off x="2057399" y="4093882"/>
            <a:ext cx="811307" cy="32438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912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3617" y="192446"/>
            <a:ext cx="7558854" cy="6063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Helvetica"/>
                <a:cs typeface="Helvetica"/>
              </a:rPr>
              <a:t>Seminarji</a:t>
            </a:r>
            <a:endParaRPr lang="en-US" sz="2800" b="1" dirty="0">
              <a:latin typeface="Helvetica"/>
              <a:cs typeface="Helvetica"/>
            </a:endParaRPr>
          </a:p>
          <a:p>
            <a:endParaRPr lang="en-US" sz="2400" dirty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err="1" smtClean="0">
                <a:latin typeface="Helvetica"/>
                <a:cs typeface="Helvetica"/>
              </a:rPr>
              <a:t>Raziskovalni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400" dirty="0" err="1" smtClean="0">
                <a:latin typeface="Helvetica"/>
                <a:cs typeface="Helvetica"/>
              </a:rPr>
              <a:t>članki</a:t>
            </a:r>
            <a:r>
              <a:rPr lang="en-US" sz="2400" dirty="0" smtClean="0">
                <a:latin typeface="Helvetica"/>
                <a:cs typeface="Helvetica"/>
              </a:rPr>
              <a:t> s </a:t>
            </a:r>
            <a:r>
              <a:rPr lang="en-US" sz="2400" dirty="0" err="1" smtClean="0">
                <a:latin typeface="Helvetica"/>
                <a:cs typeface="Helvetica"/>
              </a:rPr>
              <a:t>področja</a:t>
            </a:r>
            <a:r>
              <a:rPr lang="en-US" sz="2400" dirty="0" smtClean="0">
                <a:latin typeface="Helvetica"/>
                <a:cs typeface="Helvetica"/>
              </a:rPr>
              <a:t> DNA </a:t>
            </a:r>
            <a:r>
              <a:rPr lang="en-US" sz="2400" dirty="0" err="1" smtClean="0">
                <a:latin typeface="Helvetica"/>
                <a:cs typeface="Helvetica"/>
              </a:rPr>
              <a:t>tehnologije</a:t>
            </a:r>
            <a:endParaRPr lang="en-US" sz="2400" dirty="0" smtClean="0">
              <a:latin typeface="Helvetica"/>
              <a:cs typeface="Helvetica"/>
            </a:endParaRPr>
          </a:p>
          <a:p>
            <a:pPr marL="285750" indent="-285750">
              <a:lnSpc>
                <a:spcPct val="50000"/>
              </a:lnSpc>
              <a:buFont typeface="Arial"/>
              <a:buChar char="•"/>
            </a:pPr>
            <a:endParaRPr lang="en-US" sz="2400" dirty="0" smtClean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err="1" smtClean="0">
                <a:latin typeface="Helvetica"/>
                <a:cs typeface="Helvetica"/>
              </a:rPr>
              <a:t>Naslednji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400" dirty="0" err="1" smtClean="0">
                <a:latin typeface="Helvetica"/>
                <a:cs typeface="Helvetica"/>
              </a:rPr>
              <a:t>teden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400" dirty="0" err="1" smtClean="0">
                <a:latin typeface="Helvetica"/>
                <a:cs typeface="Helvetica"/>
              </a:rPr>
              <a:t>si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400" dirty="0" err="1" smtClean="0">
                <a:latin typeface="Helvetica"/>
                <a:cs typeface="Helvetica"/>
              </a:rPr>
              <a:t>izberete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400" dirty="0" err="1" smtClean="0">
                <a:latin typeface="Helvetica"/>
                <a:cs typeface="Helvetica"/>
              </a:rPr>
              <a:t>temo</a:t>
            </a:r>
            <a:r>
              <a:rPr lang="en-US" sz="2400" dirty="0" smtClean="0">
                <a:latin typeface="Helvetica"/>
                <a:cs typeface="Helvetica"/>
              </a:rPr>
              <a:t> in datum </a:t>
            </a:r>
            <a:r>
              <a:rPr lang="en-US" sz="2400" dirty="0" err="1" smtClean="0">
                <a:latin typeface="Helvetica"/>
                <a:cs typeface="Helvetica"/>
              </a:rPr>
              <a:t>predstavitve</a:t>
            </a:r>
            <a:endParaRPr lang="en-US" sz="2400" dirty="0" smtClean="0">
              <a:latin typeface="Helvetica"/>
              <a:cs typeface="Helvetica"/>
            </a:endParaRPr>
          </a:p>
          <a:p>
            <a:pPr marL="285750" indent="-285750">
              <a:lnSpc>
                <a:spcPct val="50000"/>
              </a:lnSpc>
              <a:buFont typeface="Arial"/>
              <a:buChar char="•"/>
            </a:pPr>
            <a:endParaRPr lang="en-US" sz="2400" dirty="0" smtClean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err="1" smtClean="0">
                <a:latin typeface="Helvetica"/>
                <a:cs typeface="Helvetica"/>
              </a:rPr>
              <a:t>Za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400" dirty="0" err="1" smtClean="0">
                <a:latin typeface="Helvetica"/>
                <a:cs typeface="Helvetica"/>
              </a:rPr>
              <a:t>svojo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400" dirty="0" err="1" smtClean="0">
                <a:latin typeface="Helvetica"/>
                <a:cs typeface="Helvetica"/>
              </a:rPr>
              <a:t>temo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400" dirty="0" err="1" smtClean="0">
                <a:latin typeface="Helvetica"/>
                <a:cs typeface="Helvetica"/>
              </a:rPr>
              <a:t>predlagate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400" dirty="0" err="1" smtClean="0">
                <a:latin typeface="Helvetica"/>
                <a:cs typeface="Helvetica"/>
              </a:rPr>
              <a:t>članek</a:t>
            </a:r>
            <a:r>
              <a:rPr lang="en-US" sz="2400" dirty="0">
                <a:latin typeface="Helvetica"/>
                <a:cs typeface="Helvetica"/>
              </a:rPr>
              <a:t> </a:t>
            </a:r>
            <a:r>
              <a:rPr lang="en-US" sz="2400" dirty="0" smtClean="0">
                <a:latin typeface="Helvetica"/>
                <a:cs typeface="Helvetica"/>
              </a:rPr>
              <a:t>(v </a:t>
            </a:r>
            <a:r>
              <a:rPr lang="en-US" sz="2400" dirty="0" err="1" smtClean="0">
                <a:latin typeface="Helvetica"/>
                <a:cs typeface="Helvetica"/>
              </a:rPr>
              <a:t>roku</a:t>
            </a:r>
            <a:r>
              <a:rPr lang="en-US" sz="2400" dirty="0" smtClean="0">
                <a:latin typeface="Helvetica"/>
                <a:cs typeface="Helvetica"/>
              </a:rPr>
              <a:t> do 14 </a:t>
            </a:r>
            <a:r>
              <a:rPr lang="en-US" sz="2400" dirty="0" err="1" smtClean="0">
                <a:latin typeface="Helvetica"/>
                <a:cs typeface="Helvetica"/>
              </a:rPr>
              <a:t>dni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400" dirty="0" err="1" smtClean="0">
                <a:latin typeface="Helvetica"/>
                <a:cs typeface="Helvetica"/>
              </a:rPr>
              <a:t>pred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400" dirty="0" err="1" smtClean="0">
                <a:latin typeface="Helvetica"/>
                <a:cs typeface="Helvetica"/>
              </a:rPr>
              <a:t>predstavitvijo</a:t>
            </a:r>
            <a:r>
              <a:rPr lang="en-US" sz="2400" dirty="0" smtClean="0">
                <a:latin typeface="Helvetica"/>
                <a:cs typeface="Helvetica"/>
              </a:rPr>
              <a:t>). </a:t>
            </a:r>
          </a:p>
          <a:p>
            <a:pPr marL="285750" indent="-285750">
              <a:lnSpc>
                <a:spcPct val="50000"/>
              </a:lnSpc>
              <a:buFont typeface="Arial"/>
              <a:buChar char="•"/>
            </a:pPr>
            <a:endParaRPr lang="en-US" sz="2400" dirty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err="1" smtClean="0">
                <a:latin typeface="Helvetica"/>
                <a:cs typeface="Helvetica"/>
              </a:rPr>
              <a:t>Članek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400" dirty="0" err="1" smtClean="0">
                <a:latin typeface="Helvetica"/>
                <a:cs typeface="Helvetica"/>
              </a:rPr>
              <a:t>mora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400" dirty="0" err="1" smtClean="0">
                <a:latin typeface="Helvetica"/>
                <a:cs typeface="Helvetica"/>
              </a:rPr>
              <a:t>biti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400" dirty="0" err="1" smtClean="0">
                <a:latin typeface="Helvetica"/>
                <a:cs typeface="Helvetica"/>
              </a:rPr>
              <a:t>objavljen</a:t>
            </a:r>
            <a:r>
              <a:rPr lang="en-US" sz="2400" dirty="0" smtClean="0">
                <a:latin typeface="Helvetica"/>
                <a:cs typeface="Helvetica"/>
              </a:rPr>
              <a:t> v </a:t>
            </a:r>
            <a:r>
              <a:rPr lang="en-US" sz="2400" dirty="0" err="1" smtClean="0">
                <a:latin typeface="Helvetica"/>
                <a:cs typeface="Helvetica"/>
              </a:rPr>
              <a:t>letu</a:t>
            </a:r>
            <a:r>
              <a:rPr lang="en-US" sz="2400" dirty="0" smtClean="0">
                <a:latin typeface="Helvetica"/>
                <a:cs typeface="Helvetica"/>
              </a:rPr>
              <a:t> 2013</a:t>
            </a:r>
          </a:p>
          <a:p>
            <a:pPr marL="285750" indent="-285750">
              <a:lnSpc>
                <a:spcPct val="50000"/>
              </a:lnSpc>
              <a:buFont typeface="Arial"/>
              <a:buChar char="•"/>
            </a:pPr>
            <a:endParaRPr lang="en-US" sz="2400" dirty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err="1" smtClean="0">
                <a:latin typeface="Helvetica"/>
                <a:cs typeface="Helvetica"/>
              </a:rPr>
              <a:t>Pri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400" dirty="0" err="1" smtClean="0">
                <a:latin typeface="Helvetica"/>
                <a:cs typeface="Helvetica"/>
              </a:rPr>
              <a:t>iskanju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400" dirty="0" err="1" smtClean="0">
                <a:latin typeface="Helvetica"/>
                <a:cs typeface="Helvetica"/>
              </a:rPr>
              <a:t>članka</a:t>
            </a:r>
            <a:r>
              <a:rPr lang="en-US" sz="2400" dirty="0" smtClean="0">
                <a:latin typeface="Helvetica"/>
                <a:cs typeface="Helvetica"/>
              </a:rPr>
              <a:t> se </a:t>
            </a:r>
            <a:r>
              <a:rPr lang="en-US" sz="2400" dirty="0" err="1" smtClean="0">
                <a:latin typeface="Helvetica"/>
                <a:cs typeface="Helvetica"/>
              </a:rPr>
              <a:t>osredotočite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400" dirty="0" err="1" smtClean="0">
                <a:latin typeface="Helvetica"/>
                <a:cs typeface="Helvetica"/>
              </a:rPr>
              <a:t>predvsem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400" dirty="0" err="1" smtClean="0">
                <a:latin typeface="Helvetica"/>
                <a:cs typeface="Helvetica"/>
              </a:rPr>
              <a:t>na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400" dirty="0" err="1" smtClean="0">
                <a:latin typeface="Helvetica"/>
                <a:cs typeface="Helvetica"/>
              </a:rPr>
              <a:t>uporabljene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400" dirty="0" err="1" smtClean="0">
                <a:latin typeface="Helvetica"/>
                <a:cs typeface="Helvetica"/>
              </a:rPr>
              <a:t>metode</a:t>
            </a:r>
            <a:r>
              <a:rPr lang="en-US" sz="2400" dirty="0" smtClean="0">
                <a:latin typeface="Helvetica"/>
                <a:cs typeface="Helvetica"/>
              </a:rPr>
              <a:t> in </a:t>
            </a:r>
            <a:r>
              <a:rPr lang="en-US" sz="2400" dirty="0" err="1" smtClean="0">
                <a:latin typeface="Helvetica"/>
                <a:cs typeface="Helvetica"/>
              </a:rPr>
              <a:t>tehnike</a:t>
            </a:r>
            <a:r>
              <a:rPr lang="en-US" sz="2400" dirty="0" smtClean="0">
                <a:latin typeface="Helvetica"/>
                <a:cs typeface="Helvetica"/>
              </a:rPr>
              <a:t>.</a:t>
            </a:r>
          </a:p>
          <a:p>
            <a:pPr>
              <a:lnSpc>
                <a:spcPct val="50000"/>
              </a:lnSpc>
            </a:pPr>
            <a:endParaRPr lang="en-US" sz="2400" dirty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err="1" smtClean="0">
                <a:latin typeface="Helvetica"/>
                <a:cs typeface="Helvetica"/>
              </a:rPr>
              <a:t>Asistentka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400" dirty="0" err="1" smtClean="0">
                <a:latin typeface="Helvetica"/>
                <a:cs typeface="Helvetica"/>
              </a:rPr>
              <a:t>članek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400" dirty="0" err="1" smtClean="0">
                <a:latin typeface="Helvetica"/>
                <a:cs typeface="Helvetica"/>
              </a:rPr>
              <a:t>odobri</a:t>
            </a:r>
            <a:r>
              <a:rPr lang="en-US" sz="2400" dirty="0" smtClean="0">
                <a:latin typeface="Helvetica"/>
                <a:cs typeface="Helvetica"/>
              </a:rPr>
              <a:t> (</a:t>
            </a:r>
            <a:r>
              <a:rPr lang="en-US" sz="2400" dirty="0" err="1" smtClean="0">
                <a:latin typeface="Helvetica"/>
                <a:cs typeface="Helvetica"/>
              </a:rPr>
              <a:t>če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400" dirty="0" err="1" smtClean="0">
                <a:latin typeface="Helvetica"/>
                <a:cs typeface="Helvetica"/>
              </a:rPr>
              <a:t>predlagani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400" dirty="0" err="1" smtClean="0">
                <a:latin typeface="Helvetica"/>
                <a:cs typeface="Helvetica"/>
              </a:rPr>
              <a:t>članki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400" dirty="0" err="1" smtClean="0">
                <a:latin typeface="Helvetica"/>
                <a:cs typeface="Helvetica"/>
              </a:rPr>
              <a:t>niso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400" dirty="0" err="1" smtClean="0">
                <a:latin typeface="Helvetica"/>
                <a:cs typeface="Helvetica"/>
              </a:rPr>
              <a:t>optimalni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400" dirty="0" err="1" smtClean="0">
                <a:latin typeface="Helvetica"/>
                <a:cs typeface="Helvetica"/>
              </a:rPr>
              <a:t>za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400" dirty="0" err="1" smtClean="0">
                <a:latin typeface="Helvetica"/>
                <a:cs typeface="Helvetica"/>
              </a:rPr>
              <a:t>predstavitev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400" dirty="0" err="1" smtClean="0">
                <a:latin typeface="Helvetica"/>
                <a:cs typeface="Helvetica"/>
              </a:rPr>
              <a:t>posameznih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400" dirty="0" err="1" smtClean="0">
                <a:latin typeface="Helvetica"/>
                <a:cs typeface="Helvetica"/>
              </a:rPr>
              <a:t>metod</a:t>
            </a:r>
            <a:r>
              <a:rPr lang="en-US" sz="2400" dirty="0" smtClean="0">
                <a:latin typeface="Helvetica"/>
                <a:cs typeface="Helvetica"/>
              </a:rPr>
              <a:t>, </a:t>
            </a:r>
            <a:r>
              <a:rPr lang="en-US" sz="2400" dirty="0" err="1" smtClean="0">
                <a:latin typeface="Helvetica"/>
                <a:cs typeface="Helvetica"/>
              </a:rPr>
              <a:t>lahko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400" dirty="0" err="1" smtClean="0">
                <a:latin typeface="Helvetica"/>
                <a:cs typeface="Helvetica"/>
              </a:rPr>
              <a:t>asistentka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400" dirty="0" err="1" smtClean="0">
                <a:latin typeface="Helvetica"/>
                <a:cs typeface="Helvetica"/>
              </a:rPr>
              <a:t>študentu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400" dirty="0" err="1" smtClean="0">
                <a:latin typeface="Helvetica"/>
                <a:cs typeface="Helvetica"/>
              </a:rPr>
              <a:t>članek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400" dirty="0" err="1" smtClean="0">
                <a:latin typeface="Helvetica"/>
                <a:cs typeface="Helvetica"/>
              </a:rPr>
              <a:t>dodeli</a:t>
            </a:r>
            <a:r>
              <a:rPr lang="en-US" sz="2400" dirty="0" smtClean="0">
                <a:latin typeface="Helvetica"/>
                <a:cs typeface="Helvetica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414476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3617" y="192446"/>
            <a:ext cx="8305912" cy="5324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Helvetica"/>
                <a:cs typeface="Helvetica"/>
              </a:rPr>
              <a:t>Seminarji</a:t>
            </a:r>
            <a:endParaRPr lang="en-US" sz="2800" b="1" dirty="0">
              <a:latin typeface="Helvetica"/>
              <a:cs typeface="Helvetica"/>
            </a:endParaRPr>
          </a:p>
          <a:p>
            <a:endParaRPr lang="en-US" sz="2400" dirty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err="1" smtClean="0">
                <a:latin typeface="Helvetica"/>
                <a:cs typeface="Helvetica"/>
              </a:rPr>
              <a:t>povzetek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400" dirty="0" err="1" smtClean="0">
                <a:latin typeface="Helvetica"/>
                <a:cs typeface="Helvetica"/>
              </a:rPr>
              <a:t>seminarja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400" dirty="0" err="1" smtClean="0">
                <a:latin typeface="Helvetica"/>
                <a:cs typeface="Helvetica"/>
              </a:rPr>
              <a:t>na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400" dirty="0" err="1" smtClean="0">
                <a:latin typeface="Helvetica"/>
                <a:cs typeface="Helvetica"/>
              </a:rPr>
              <a:t>spletu</a:t>
            </a:r>
            <a:r>
              <a:rPr lang="en-US" sz="2400" dirty="0" smtClean="0">
                <a:latin typeface="Helvetica"/>
                <a:cs typeface="Helvetica"/>
              </a:rPr>
              <a:t> (</a:t>
            </a:r>
            <a:r>
              <a:rPr lang="en-US" sz="2400" dirty="0" err="1" smtClean="0">
                <a:latin typeface="Helvetica"/>
                <a:cs typeface="Helvetica"/>
              </a:rPr>
              <a:t>WikiFKKT</a:t>
            </a:r>
            <a:r>
              <a:rPr lang="en-US" sz="2400" dirty="0" smtClean="0">
                <a:latin typeface="Helvetica"/>
                <a:cs typeface="Helvetica"/>
              </a:rPr>
              <a:t>)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err="1" smtClean="0">
                <a:latin typeface="Helvetica"/>
                <a:cs typeface="Helvetica"/>
              </a:rPr>
              <a:t>predstavitev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400" dirty="0" err="1" smtClean="0">
                <a:latin typeface="Helvetica"/>
                <a:cs typeface="Helvetica"/>
              </a:rPr>
              <a:t>seminarja</a:t>
            </a:r>
            <a:r>
              <a:rPr lang="en-US" sz="2400" dirty="0" smtClean="0">
                <a:latin typeface="Helvetica"/>
                <a:cs typeface="Helvetica"/>
              </a:rPr>
              <a:t> v </a:t>
            </a:r>
            <a:r>
              <a:rPr lang="en-US" sz="2400" dirty="0" err="1" smtClean="0">
                <a:latin typeface="Helvetica"/>
                <a:cs typeface="Helvetica"/>
              </a:rPr>
              <a:t>predavalnici</a:t>
            </a:r>
            <a:r>
              <a:rPr lang="en-US" sz="2400" dirty="0" smtClean="0">
                <a:latin typeface="Helvetica"/>
                <a:cs typeface="Helvetica"/>
              </a:rPr>
              <a:t> (PPT):</a:t>
            </a:r>
          </a:p>
          <a:p>
            <a:pPr lvl="2"/>
            <a:endParaRPr lang="en-US" sz="2400" dirty="0">
              <a:latin typeface="Helvetica"/>
              <a:cs typeface="Helvetica"/>
            </a:endParaRPr>
          </a:p>
          <a:p>
            <a:pPr lvl="2"/>
            <a:r>
              <a:rPr lang="en-US" sz="2400" dirty="0" smtClean="0">
                <a:latin typeface="Helvetica"/>
                <a:cs typeface="Helvetica"/>
              </a:rPr>
              <a:t>8-10 </a:t>
            </a:r>
            <a:r>
              <a:rPr lang="en-US" sz="2400" dirty="0" err="1" smtClean="0">
                <a:latin typeface="Helvetica"/>
                <a:cs typeface="Helvetica"/>
              </a:rPr>
              <a:t>minut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400" dirty="0" err="1" smtClean="0">
                <a:latin typeface="Helvetica"/>
                <a:cs typeface="Helvetica"/>
              </a:rPr>
              <a:t>predavanja</a:t>
            </a:r>
            <a:r>
              <a:rPr lang="en-US" sz="2400" dirty="0" smtClean="0">
                <a:latin typeface="Helvetica"/>
                <a:cs typeface="Helvetica"/>
              </a:rPr>
              <a:t> (</a:t>
            </a:r>
            <a:r>
              <a:rPr lang="en-US" sz="2400" dirty="0" err="1" smtClean="0">
                <a:latin typeface="Helvetica"/>
                <a:cs typeface="Helvetica"/>
              </a:rPr>
              <a:t>striktno</a:t>
            </a:r>
            <a:r>
              <a:rPr lang="en-US" sz="2400" dirty="0" smtClean="0">
                <a:latin typeface="Helvetica"/>
                <a:cs typeface="Helvetica"/>
              </a:rPr>
              <a:t>)</a:t>
            </a:r>
          </a:p>
          <a:p>
            <a:pPr lvl="2"/>
            <a:r>
              <a:rPr lang="en-US" sz="2400" dirty="0" smtClean="0">
                <a:latin typeface="Helvetica"/>
                <a:cs typeface="Helvetica"/>
              </a:rPr>
              <a:t>10 </a:t>
            </a:r>
            <a:r>
              <a:rPr lang="en-US" sz="2400" dirty="0" err="1" smtClean="0">
                <a:latin typeface="Helvetica"/>
                <a:cs typeface="Helvetica"/>
              </a:rPr>
              <a:t>minut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400" dirty="0" err="1" smtClean="0">
                <a:latin typeface="Helvetica"/>
                <a:cs typeface="Helvetica"/>
              </a:rPr>
              <a:t>diskusije</a:t>
            </a:r>
            <a:endParaRPr lang="en-US" sz="2400" dirty="0" smtClean="0">
              <a:latin typeface="Helvetica"/>
              <a:cs typeface="Helvetica"/>
            </a:endParaRPr>
          </a:p>
          <a:p>
            <a:pPr lvl="2"/>
            <a:r>
              <a:rPr lang="en-US" sz="2400" dirty="0" smtClean="0">
                <a:latin typeface="Helvetica"/>
                <a:cs typeface="Helvetica"/>
              </a:rPr>
              <a:t>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Helvetica"/>
                <a:cs typeface="Helvetica"/>
              </a:rPr>
              <a:t>Seminar v </a:t>
            </a:r>
            <a:r>
              <a:rPr lang="en-US" sz="2400" dirty="0" err="1" smtClean="0">
                <a:latin typeface="Helvetica"/>
                <a:cs typeface="Helvetica"/>
              </a:rPr>
              <a:t>pisni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400" dirty="0" err="1" smtClean="0">
                <a:latin typeface="Helvetica"/>
                <a:cs typeface="Helvetica"/>
              </a:rPr>
              <a:t>obliki</a:t>
            </a:r>
            <a:endParaRPr lang="en-US" sz="2400" dirty="0" smtClean="0">
              <a:latin typeface="Helvetica"/>
              <a:cs typeface="Helvetica"/>
            </a:endParaRPr>
          </a:p>
          <a:p>
            <a:endParaRPr lang="en-US" sz="2400" dirty="0" smtClean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err="1" smtClean="0">
                <a:latin typeface="Helvetica"/>
                <a:cs typeface="Helvetica"/>
              </a:rPr>
              <a:t>študent</a:t>
            </a:r>
            <a:r>
              <a:rPr lang="en-US" sz="2400" dirty="0" smtClean="0">
                <a:latin typeface="Helvetica"/>
                <a:cs typeface="Helvetica"/>
              </a:rPr>
              <a:t>, </a:t>
            </a:r>
            <a:r>
              <a:rPr lang="en-US" sz="2400" dirty="0" err="1" smtClean="0">
                <a:latin typeface="Helvetica"/>
                <a:cs typeface="Helvetica"/>
              </a:rPr>
              <a:t>ki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400" dirty="0" err="1" smtClean="0">
                <a:latin typeface="Helvetica"/>
                <a:cs typeface="Helvetica"/>
              </a:rPr>
              <a:t>predstavlja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400" dirty="0" err="1" smtClean="0">
                <a:latin typeface="Helvetica"/>
                <a:cs typeface="Helvetica"/>
              </a:rPr>
              <a:t>članek</a:t>
            </a:r>
            <a:r>
              <a:rPr lang="en-US" sz="2400" dirty="0" smtClean="0">
                <a:latin typeface="Helvetica"/>
                <a:cs typeface="Helvetica"/>
              </a:rPr>
              <a:t>, </a:t>
            </a:r>
            <a:r>
              <a:rPr lang="en-US" sz="2400" dirty="0" err="1" smtClean="0">
                <a:latin typeface="Helvetica"/>
                <a:cs typeface="Helvetica"/>
              </a:rPr>
              <a:t>mora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400" dirty="0" err="1" smtClean="0">
                <a:latin typeface="Helvetica"/>
                <a:cs typeface="Helvetica"/>
              </a:rPr>
              <a:t>razumeti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400" dirty="0" err="1" smtClean="0">
                <a:latin typeface="Helvetica"/>
                <a:cs typeface="Helvetica"/>
              </a:rPr>
              <a:t>opisane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400" dirty="0" err="1" smtClean="0">
                <a:latin typeface="Helvetica"/>
                <a:cs typeface="Helvetica"/>
              </a:rPr>
              <a:t>tehnike</a:t>
            </a:r>
            <a:r>
              <a:rPr lang="en-US" sz="2400" dirty="0" smtClean="0">
                <a:latin typeface="Helvetica"/>
                <a:cs typeface="Helvetica"/>
              </a:rPr>
              <a:t> in </a:t>
            </a:r>
            <a:r>
              <a:rPr lang="en-US" sz="2400" dirty="0" err="1" smtClean="0">
                <a:latin typeface="Helvetica"/>
                <a:cs typeface="Helvetica"/>
              </a:rPr>
              <a:t>metode</a:t>
            </a:r>
            <a:r>
              <a:rPr lang="en-US" sz="2400" dirty="0" smtClean="0">
                <a:latin typeface="Helvetica"/>
                <a:cs typeface="Helvetica"/>
              </a:rPr>
              <a:t>. </a:t>
            </a:r>
            <a:r>
              <a:rPr lang="en-US" sz="2400" dirty="0" err="1" smtClean="0">
                <a:latin typeface="Helvetica"/>
                <a:cs typeface="Helvetica"/>
              </a:rPr>
              <a:t>Te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400" dirty="0" err="1" smtClean="0">
                <a:latin typeface="Helvetica"/>
                <a:cs typeface="Helvetica"/>
              </a:rPr>
              <a:t>bo</a:t>
            </a:r>
            <a:r>
              <a:rPr lang="en-US" sz="2400" dirty="0" smtClean="0">
                <a:latin typeface="Helvetica"/>
                <a:cs typeface="Helvetica"/>
              </a:rPr>
              <a:t> v </a:t>
            </a:r>
            <a:r>
              <a:rPr lang="en-US" sz="2400" dirty="0" err="1" smtClean="0">
                <a:latin typeface="Helvetica"/>
                <a:cs typeface="Helvetica"/>
              </a:rPr>
              <a:t>diskusiji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400" dirty="0" err="1" smtClean="0">
                <a:latin typeface="Helvetica"/>
                <a:cs typeface="Helvetica"/>
              </a:rPr>
              <a:t>po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400" dirty="0" err="1" smtClean="0">
                <a:latin typeface="Helvetica"/>
                <a:cs typeface="Helvetica"/>
              </a:rPr>
              <a:t>potrebi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400" dirty="0" err="1" smtClean="0">
                <a:latin typeface="Helvetica"/>
                <a:cs typeface="Helvetica"/>
              </a:rPr>
              <a:t>natančno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400" dirty="0" err="1" smtClean="0">
                <a:latin typeface="Helvetica"/>
                <a:cs typeface="Helvetica"/>
              </a:rPr>
              <a:t>obrazlozil</a:t>
            </a:r>
            <a:r>
              <a:rPr lang="en-US" sz="2400" dirty="0" smtClean="0">
                <a:latin typeface="Helvetica"/>
                <a:cs typeface="Helvetic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8682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4452</TotalTime>
  <Words>3359</Words>
  <Application>Microsoft Macintosh PowerPoint</Application>
  <PresentationFormat>On-screen Show (4:3)</PresentationFormat>
  <Paragraphs>593</Paragraphs>
  <Slides>55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TEHNOLOGIJA DNA  Seminarske vaje</vt:lpstr>
      <vt:lpstr>PowerPoint Presentation</vt:lpstr>
      <vt:lpstr>PowerPoint Presentation</vt:lpstr>
      <vt:lpstr>Izbor teme za seminarsko  Teme bodo razporejene po tednih, tako da bodo sovpadale s predavanji</vt:lpstr>
      <vt:lpstr>PowerPoint Presentation</vt:lpstr>
      <vt:lpstr>Teme za seminarske naloge bodo objavljene na WikiFKKT       (http://wiki.fkkt.uni-lj.si)</vt:lpstr>
      <vt:lpstr>Objava novic za predmet Tehnologija DNA tudi v spletni učilnici FKKT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Modro-bela selekcija (Blue-White screening)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TEHNOLOGIJA DNA  seminarji</dc:title>
  <dc:creator>Helena Celesnik</dc:creator>
  <cp:lastModifiedBy>Helena Celesnik</cp:lastModifiedBy>
  <cp:revision>279</cp:revision>
  <dcterms:created xsi:type="dcterms:W3CDTF">2013-10-01T17:33:32Z</dcterms:created>
  <dcterms:modified xsi:type="dcterms:W3CDTF">2013-10-15T19:01:29Z</dcterms:modified>
</cp:coreProperties>
</file>