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1ACF-1DAD-4228-86E5-100F6CBC847A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185C-8159-4855-A582-5C7C820CB2B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83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DFDF-A56E-4438-8CA6-2321005E1F0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F494-C27E-41F5-A1AE-509F8BF2DB3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7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0D61-B013-4A0A-8903-1A1F54EF927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A9E4-734D-42E5-A636-37A7AC145162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79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E59B-3072-4E5F-8279-267E3FBFD8B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9F8AF-6234-4A90-93D6-BFFC3157CCD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67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8987-BBD5-47AA-9203-3FA55D9ECD3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B88E-C2D3-4B74-B58C-110EE07177C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7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E0A7-457C-469D-9E78-E80776E673F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ACEA-5389-4A6E-BA54-488CD1176C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5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3F6C-932E-448F-930D-05E6B0003F3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FA8FF-1A80-4A7A-8AA5-F738C83BE32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7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87AA-276C-463B-B372-239FD7FFD73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BF14-CD56-4CE3-B854-DF70CFCA646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07C8-BE36-4275-85B5-8AB036E3AE2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E32B-E392-48CE-A600-108E73A1337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73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C1AF-C508-4EF5-A8FC-8CA501AAF36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598D-1A70-4760-94EA-81D8A831276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7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48D5-F7DB-421E-A18D-981E8D0E2B2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F652-C009-4460-80D5-39CCC0E8569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2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ED5371-3F0A-4A09-A012-71355823E6F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2/24/2014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01611-6C3B-4A20-86D5-184B26A1D99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0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technology-gmo.gov.si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Osnove biokemije z biotehnologijo</a:t>
            </a:r>
            <a:endParaRPr lang="sl-SI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571626"/>
          </a:xfrm>
        </p:spPr>
        <p:txBody>
          <a:bodyPr/>
          <a:lstStyle/>
          <a:p>
            <a:pPr marR="0" eaLnBrk="1" hangingPunct="1"/>
            <a:endParaRPr lang="sl-SI" altLang="en-US" dirty="0" smtClean="0"/>
          </a:p>
          <a:p>
            <a:pPr marR="0" eaLnBrk="1" hangingPunct="1"/>
            <a:r>
              <a:rPr lang="sl-SI" altLang="en-US" dirty="0" smtClean="0"/>
              <a:t>prof. dr. Polona Žnidaršič </a:t>
            </a:r>
            <a:r>
              <a:rPr lang="sl-SI" altLang="en-US" dirty="0" err="1" smtClean="0"/>
              <a:t>Plazl</a:t>
            </a:r>
            <a:endParaRPr lang="sl-SI" altLang="en-US" dirty="0" smtClean="0"/>
          </a:p>
          <a:p>
            <a:pPr marR="0" eaLnBrk="1" hangingPunct="1"/>
            <a:r>
              <a:rPr lang="sl-SI" altLang="en-US" dirty="0" err="1" smtClean="0"/>
              <a:t>polona.znidarsic@fkkt.uni</a:t>
            </a:r>
            <a:r>
              <a:rPr lang="sl-SI" altLang="en-US" dirty="0" smtClean="0"/>
              <a:t>-</a:t>
            </a:r>
            <a:r>
              <a:rPr lang="sl-SI" altLang="en-US" dirty="0" err="1" smtClean="0"/>
              <a:t>lj.si</a:t>
            </a:r>
            <a:endParaRPr lang="sl-SI" altLang="en-US" dirty="0" smtClean="0"/>
          </a:p>
        </p:txBody>
      </p:sp>
      <p:sp>
        <p:nvSpPr>
          <p:cNvPr id="3" name="PoljeZBesedilom 2"/>
          <p:cNvSpPr txBox="1"/>
          <p:nvPr/>
        </p:nvSpPr>
        <p:spPr>
          <a:xfrm>
            <a:off x="457200" y="5638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9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Izvedba predmeta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altLang="en-US" dirty="0" smtClean="0"/>
              <a:t>Predavanja in seminarji: </a:t>
            </a:r>
          </a:p>
          <a:p>
            <a:pPr eaLnBrk="1" hangingPunct="1"/>
            <a:r>
              <a:rPr lang="sl-SI" altLang="en-US" dirty="0" smtClean="0"/>
              <a:t>torek od 11</a:t>
            </a:r>
            <a:r>
              <a:rPr lang="sl-SI" altLang="en-US" baseline="30000" dirty="0" smtClean="0"/>
              <a:t>h</a:t>
            </a:r>
            <a:r>
              <a:rPr lang="sl-SI" altLang="en-US" dirty="0" smtClean="0"/>
              <a:t>-14</a:t>
            </a:r>
            <a:r>
              <a:rPr lang="sl-SI" altLang="en-US" baseline="30000" dirty="0" smtClean="0"/>
              <a:t>h</a:t>
            </a:r>
          </a:p>
          <a:p>
            <a:pPr eaLnBrk="1" hangingPunct="1"/>
            <a:endParaRPr lang="sl-SI" alt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l-SI" altLang="en-US" dirty="0" smtClean="0"/>
              <a:t>Seminarji:  po 2 študenta 1 seminar, predstavitve po 13.5.2014.</a:t>
            </a:r>
          </a:p>
          <a:p>
            <a:pPr eaLnBrk="1" hangingPunct="1">
              <a:buFont typeface="Wingdings 2" pitchFamily="18" charset="2"/>
              <a:buNone/>
            </a:pPr>
            <a:endParaRPr lang="sl-SI" alt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l-SI" altLang="en-US" dirty="0" smtClean="0"/>
              <a:t>Vaje: 3 x 5 ur, začetek 4.3.2014; KZKI mala pred. + lab.</a:t>
            </a:r>
          </a:p>
          <a:p>
            <a:pPr eaLnBrk="1" hangingPunct="1"/>
            <a:r>
              <a:rPr lang="sl-SI" altLang="en-US" dirty="0" smtClean="0"/>
              <a:t>sreda od 8</a:t>
            </a:r>
            <a:r>
              <a:rPr lang="sl-SI" altLang="en-US" baseline="30000" dirty="0" smtClean="0"/>
              <a:t>h</a:t>
            </a:r>
            <a:r>
              <a:rPr lang="sl-SI" altLang="en-US" dirty="0" smtClean="0"/>
              <a:t>-12</a:t>
            </a:r>
            <a:r>
              <a:rPr lang="sl-SI" altLang="en-US" baseline="30000" dirty="0" smtClean="0"/>
              <a:t>h</a:t>
            </a:r>
          </a:p>
          <a:p>
            <a:pPr eaLnBrk="1" hangingPunct="1"/>
            <a:r>
              <a:rPr lang="sl-SI" altLang="en-US" dirty="0" smtClean="0"/>
              <a:t>petek od 8</a:t>
            </a:r>
            <a:r>
              <a:rPr lang="sl-SI" altLang="en-US" baseline="30000" dirty="0" smtClean="0"/>
              <a:t>h</a:t>
            </a:r>
            <a:r>
              <a:rPr lang="sl-SI" altLang="en-US" dirty="0" smtClean="0"/>
              <a:t>-12</a:t>
            </a:r>
            <a:r>
              <a:rPr lang="sl-SI" altLang="en-US" baseline="30000" dirty="0" smtClean="0"/>
              <a:t>h</a:t>
            </a:r>
            <a:endParaRPr lang="sl-SI" altLang="en-US" dirty="0" smtClean="0"/>
          </a:p>
          <a:p>
            <a:pPr eaLnBrk="1" hangingPunct="1"/>
            <a:r>
              <a:rPr lang="sl-SI" altLang="en-US" dirty="0" smtClean="0"/>
              <a:t>petek od 12</a:t>
            </a:r>
            <a:r>
              <a:rPr lang="sl-SI" altLang="en-US" baseline="30000" dirty="0" smtClean="0"/>
              <a:t>30</a:t>
            </a:r>
            <a:r>
              <a:rPr lang="sl-SI" altLang="en-US" dirty="0" smtClean="0"/>
              <a:t>-16</a:t>
            </a:r>
            <a:r>
              <a:rPr lang="sl-SI" altLang="en-US" baseline="30000" dirty="0" smtClean="0"/>
              <a:t>30</a:t>
            </a:r>
            <a:endParaRPr lang="sl-SI" altLang="en-US" dirty="0" smtClean="0"/>
          </a:p>
          <a:p>
            <a:pPr eaLnBrk="1" hangingPunct="1">
              <a:buFont typeface="Wingdings 2" pitchFamily="18" charset="2"/>
              <a:buNone/>
            </a:pPr>
            <a:endParaRPr lang="sl-SI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1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Vaje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38943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l-SI" sz="2800" dirty="0" smtClean="0"/>
              <a:t>Učbenik: </a:t>
            </a:r>
            <a:r>
              <a:rPr lang="sl-SI" sz="2400" dirty="0" smtClean="0"/>
              <a:t>Žnidaršič Plazl, P., Podgornik, H. Vaje iz biotehnologije, 2. izdaja. Fakulteta za kemijo in kemijsko tehnologijo UL, Ljubljana. 2011.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sl-SI" sz="2400" dirty="0" smtClean="0"/>
          </a:p>
          <a:p>
            <a:pPr eaLnBrk="1" hangingPunct="1">
              <a:defRPr/>
            </a:pPr>
            <a:r>
              <a:rPr lang="sl-SI" altLang="en-US" dirty="0" smtClean="0"/>
              <a:t>1. vaja: Priprava gojišč in sterilizacija</a:t>
            </a:r>
          </a:p>
          <a:p>
            <a:pPr eaLnBrk="1" hangingPunct="1">
              <a:defRPr/>
            </a:pPr>
            <a:r>
              <a:rPr lang="sl-SI" altLang="en-US" dirty="0" smtClean="0"/>
              <a:t>2. vaja: Mikrobiološke osnove</a:t>
            </a:r>
          </a:p>
          <a:p>
            <a:pPr eaLnBrk="1" hangingPunct="1">
              <a:defRPr/>
            </a:pPr>
            <a:r>
              <a:rPr lang="sl-SI" altLang="en-US" dirty="0" smtClean="0"/>
              <a:t>3. vaja: Kinetika rasti v šaržnem procesu</a:t>
            </a:r>
          </a:p>
          <a:p>
            <a:pPr eaLnBrk="1" hangingPunct="1">
              <a:defRPr/>
            </a:pPr>
            <a:endParaRPr lang="sl-SI" alt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sl-SI" altLang="en-US" dirty="0" smtClean="0"/>
              <a:t>Asistentka:</a:t>
            </a:r>
          </a:p>
          <a:p>
            <a:pPr eaLnBrk="1" hangingPunct="1">
              <a:defRPr/>
            </a:pPr>
            <a:r>
              <a:rPr lang="sl-SI" altLang="en-US" dirty="0" smtClean="0"/>
              <a:t>Ing. Gabriela </a:t>
            </a:r>
            <a:r>
              <a:rPr lang="sl-SI" altLang="en-US" dirty="0" err="1" smtClean="0"/>
              <a:t>Kalčikova</a:t>
            </a:r>
            <a:r>
              <a:rPr lang="sl-SI" altLang="en-US" dirty="0" smtClean="0"/>
              <a:t>, </a:t>
            </a:r>
            <a:r>
              <a:rPr lang="sl-SI" altLang="en-US" dirty="0" err="1" smtClean="0"/>
              <a:t>Ph</a:t>
            </a:r>
            <a:r>
              <a:rPr lang="sl-SI" altLang="en-US" dirty="0" smtClean="0"/>
              <a:t>.D.</a:t>
            </a:r>
          </a:p>
          <a:p>
            <a:pPr marL="0" indent="0" eaLnBrk="1" hangingPunct="1">
              <a:buNone/>
              <a:defRPr/>
            </a:pPr>
            <a:r>
              <a:rPr lang="sl-SI" dirty="0"/>
              <a:t> </a:t>
            </a:r>
            <a:r>
              <a:rPr lang="sl-SI" dirty="0" smtClean="0"/>
              <a:t>  </a:t>
            </a:r>
            <a:r>
              <a:rPr lang="sl-SI" sz="2000" dirty="0" err="1" smtClean="0"/>
              <a:t>Gabriela.Kalčikova</a:t>
            </a:r>
            <a:r>
              <a:rPr lang="sl-SI" altLang="en-US" sz="2000" dirty="0" err="1" smtClean="0"/>
              <a:t>@fkkt.uni</a:t>
            </a:r>
            <a:r>
              <a:rPr lang="sl-SI" altLang="en-US" sz="2000" dirty="0" smtClean="0"/>
              <a:t>-</a:t>
            </a:r>
            <a:r>
              <a:rPr lang="sl-SI" altLang="en-US" sz="2000" dirty="0" err="1" smtClean="0"/>
              <a:t>lj.si</a:t>
            </a:r>
            <a:endParaRPr lang="sl-SI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64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dirty="0" smtClean="0"/>
              <a:t>Razpored vaj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152400" y="2209800"/>
            <a:ext cx="8523288" cy="4389438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 smtClean="0"/>
              <a:t>Prijava do 23.2.2014 </a:t>
            </a:r>
          </a:p>
          <a:p>
            <a:pPr eaLnBrk="1" hangingPunct="1">
              <a:defRPr/>
            </a:pPr>
            <a:r>
              <a:rPr lang="sl-SI" dirty="0"/>
              <a:t>O</a:t>
            </a:r>
            <a:r>
              <a:rPr lang="sl-SI" dirty="0" smtClean="0"/>
              <a:t>bjavljen po 27.2.2014</a:t>
            </a:r>
          </a:p>
          <a:p>
            <a:pPr eaLnBrk="1" hangingPunct="1">
              <a:defRPr/>
            </a:pPr>
            <a:r>
              <a:rPr lang="sl-SI" dirty="0" smtClean="0"/>
              <a:t>3 x turnus</a:t>
            </a:r>
          </a:p>
          <a:p>
            <a:pPr eaLnBrk="1" hangingPunct="1">
              <a:defRPr/>
            </a:pPr>
            <a:r>
              <a:rPr lang="sl-SI" dirty="0" smtClean="0"/>
              <a:t>12 študentov</a:t>
            </a:r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67124"/>
              </p:ext>
            </p:extLst>
          </p:nvPr>
        </p:nvGraphicFramePr>
        <p:xfrm>
          <a:off x="3886200" y="304800"/>
          <a:ext cx="4931690" cy="6112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282"/>
                <a:gridCol w="972225"/>
                <a:gridCol w="625282"/>
                <a:gridCol w="2708901"/>
              </a:tblGrid>
              <a:tr h="41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Turnus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Termin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Datum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Seznam študentov (12 do 13 študentov)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Turnus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sreda od 8</a:t>
                      </a:r>
                      <a:r>
                        <a:rPr lang="sl-SI" sz="800" baseline="30000" dirty="0">
                          <a:effectLst/>
                        </a:rPr>
                        <a:t>h</a:t>
                      </a:r>
                      <a:r>
                        <a:rPr lang="sl-SI" sz="800" dirty="0">
                          <a:effectLst/>
                        </a:rPr>
                        <a:t>-12</a:t>
                      </a:r>
                      <a:r>
                        <a:rPr lang="sl-SI" sz="800" baseline="30000" dirty="0">
                          <a:effectLst/>
                        </a:rPr>
                        <a:t>h</a:t>
                      </a:r>
                      <a:endParaRPr lang="sl-SI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5.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12.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19.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Turnus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petek od 8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r>
                        <a:rPr lang="sl-SI" sz="800">
                          <a:effectLst/>
                        </a:rPr>
                        <a:t>-12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endParaRPr lang="sl-SI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7.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14. marec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21. marec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Turnus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petek od 12</a:t>
                      </a:r>
                      <a:r>
                        <a:rPr lang="sl-SI" sz="800" baseline="30000">
                          <a:effectLst/>
                        </a:rPr>
                        <a:t>30</a:t>
                      </a:r>
                      <a:r>
                        <a:rPr lang="sl-SI" sz="800">
                          <a:effectLst/>
                        </a:rPr>
                        <a:t>-16</a:t>
                      </a:r>
                      <a:r>
                        <a:rPr lang="sl-SI" sz="800" baseline="30000">
                          <a:effectLst/>
                        </a:rPr>
                        <a:t>30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7.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14. marec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21. marec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4. Turnus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sreda od 8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r>
                        <a:rPr lang="sl-SI" sz="800">
                          <a:effectLst/>
                        </a:rPr>
                        <a:t>-12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endParaRPr lang="sl-SI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26.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9.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5. Turnus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petek od 8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r>
                        <a:rPr lang="sl-SI" sz="800">
                          <a:effectLst/>
                        </a:rPr>
                        <a:t>-12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endParaRPr lang="sl-SI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28.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4.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11.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6. Turnus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petek od 12</a:t>
                      </a:r>
                      <a:r>
                        <a:rPr lang="sl-SI" sz="800" baseline="30000">
                          <a:effectLst/>
                        </a:rPr>
                        <a:t>30</a:t>
                      </a:r>
                      <a:r>
                        <a:rPr lang="sl-SI" sz="800">
                          <a:effectLst/>
                        </a:rPr>
                        <a:t>-16</a:t>
                      </a:r>
                      <a:r>
                        <a:rPr lang="sl-SI" sz="800" baseline="30000">
                          <a:effectLst/>
                        </a:rPr>
                        <a:t>30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28. marec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4.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11.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7. Turnus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sreda od 8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r>
                        <a:rPr lang="sl-SI" sz="800">
                          <a:effectLst/>
                        </a:rPr>
                        <a:t>-12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endParaRPr lang="sl-SI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16. april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23.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30.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8. Turnus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petek od 8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r>
                        <a:rPr lang="sl-SI" sz="800">
                          <a:effectLst/>
                        </a:rPr>
                        <a:t>-12</a:t>
                      </a:r>
                      <a:r>
                        <a:rPr lang="sl-SI" sz="800" baseline="30000">
                          <a:effectLst/>
                        </a:rPr>
                        <a:t>h</a:t>
                      </a:r>
                      <a:endParaRPr lang="sl-SI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18. april</a:t>
                      </a:r>
                      <a:endParaRPr lang="sl-S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1.                          4.                          7.                       10.    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2.                          5.                          8.                       11.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3.                          6.                          9.                       12.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25. april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740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9. maj</a:t>
                      </a:r>
                      <a:endParaRPr lang="sl-S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8" marR="60518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7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Obveznosti pri izpitu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dirty="0" smtClean="0"/>
              <a:t>opravljene vaje (sprotno preverjanje znanja, poročila, zaključni kolokvij –predvidoma 2. polovica maja 2014)</a:t>
            </a:r>
          </a:p>
          <a:p>
            <a:pPr eaLnBrk="1" hangingPunct="1"/>
            <a:r>
              <a:rPr lang="sl-SI" altLang="en-US" dirty="0" smtClean="0"/>
              <a:t>seminar (v paru) – po 13. maju 2014 predstavitve</a:t>
            </a:r>
          </a:p>
          <a:p>
            <a:pPr eaLnBrk="1" hangingPunct="1"/>
            <a:r>
              <a:rPr lang="sl-SI" altLang="en-US" dirty="0" smtClean="0"/>
              <a:t>2 kolokvija: 7. april in 26. maj 2014</a:t>
            </a:r>
          </a:p>
          <a:p>
            <a:pPr eaLnBrk="1" hangingPunct="1"/>
            <a:r>
              <a:rPr lang="sl-SI" altLang="en-US" dirty="0" smtClean="0"/>
              <a:t>oba kolokvija pozitivno: ni potrebno pisati izpita</a:t>
            </a:r>
          </a:p>
          <a:p>
            <a:pPr eaLnBrk="1" hangingPunct="1"/>
            <a:r>
              <a:rPr lang="sl-SI" altLang="en-US" dirty="0" smtClean="0"/>
              <a:t>izpitni roki: javljeni naknadno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75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Obveznosti pri izpitu</a:t>
            </a:r>
            <a:endParaRPr lang="en-US" altLang="sl-SI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6984892" cy="3985668"/>
          </a:xfrm>
          <a:extLst/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l-SI" dirty="0" smtClean="0"/>
              <a:t>opravljene vaje (sprotno preverjanje znanja, poročila, 1. zaključni kolokvij konec maja 2014) </a:t>
            </a:r>
          </a:p>
          <a:p>
            <a:pPr marL="68580" lvl="2" indent="0">
              <a:buFont typeface="Wingdings 2" pitchFamily="18" charset="2"/>
              <a:buNone/>
              <a:defRPr/>
            </a:pPr>
            <a:r>
              <a:rPr lang="sl-SI" dirty="0"/>
              <a:t>	20 % </a:t>
            </a:r>
            <a:r>
              <a:rPr lang="sl-SI" dirty="0" smtClean="0"/>
              <a:t>ocene</a:t>
            </a:r>
            <a:endParaRPr lang="sl-SI" dirty="0"/>
          </a:p>
          <a:p>
            <a:pPr eaLnBrk="1" hangingPunct="1">
              <a:defRPr/>
            </a:pPr>
            <a:r>
              <a:rPr lang="sl-SI" dirty="0" smtClean="0"/>
              <a:t>seminar </a:t>
            </a:r>
          </a:p>
          <a:p>
            <a:pPr marL="685800" lvl="2" indent="0">
              <a:buFont typeface="Wingdings 2" pitchFamily="18" charset="2"/>
              <a:buNone/>
              <a:defRPr/>
            </a:pPr>
            <a:r>
              <a:rPr lang="sl-SI" dirty="0" smtClean="0"/>
              <a:t>	20 % ocene</a:t>
            </a:r>
          </a:p>
          <a:p>
            <a:pPr eaLnBrk="1" hangingPunct="1">
              <a:defRPr/>
            </a:pPr>
            <a:r>
              <a:rPr lang="sl-SI" dirty="0" smtClean="0"/>
              <a:t>3 izpitni </a:t>
            </a:r>
            <a:r>
              <a:rPr lang="sl-SI" dirty="0" smtClean="0"/>
              <a:t>roki: </a:t>
            </a:r>
            <a:r>
              <a:rPr lang="sl-SI" dirty="0" smtClean="0"/>
              <a:t>13.6.2014 in 9.7.2014, 1 rok februar 2015, </a:t>
            </a:r>
          </a:p>
          <a:p>
            <a:pPr marL="366713" lvl="1" indent="0" eaLnBrk="1" hangingPunct="1">
              <a:buNone/>
              <a:defRPr/>
            </a:pPr>
            <a:r>
              <a:rPr lang="sl-SI" sz="1800" smtClean="0"/>
              <a:t>	60 </a:t>
            </a:r>
            <a:r>
              <a:rPr lang="sl-SI" sz="1800" dirty="0"/>
              <a:t>% ocene</a:t>
            </a:r>
          </a:p>
          <a:p>
            <a:pPr eaLnBrk="1" hangingPunct="1">
              <a:defRPr/>
            </a:pPr>
            <a:r>
              <a:rPr lang="sl-SI" dirty="0" smtClean="0"/>
              <a:t>skupna ocena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21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Vsebinska področja predmeta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smtClean="0"/>
              <a:t>1</a:t>
            </a:r>
            <a:r>
              <a:rPr lang="sl-SI" sz="3800" dirty="0"/>
              <a:t>. </a:t>
            </a:r>
            <a:r>
              <a:rPr lang="sl-SI" sz="3600" dirty="0"/>
              <a:t>Molekule in življenje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Lastnosti </a:t>
            </a:r>
            <a:r>
              <a:rPr lang="sl-SI" sz="3600" dirty="0"/>
              <a:t>bioloških sistemov. Prokariontske in evkariontske celice. Raznolikost živega sveta. Mikrobiološke zbirke.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Biološke </a:t>
            </a:r>
            <a:r>
              <a:rPr lang="sl-SI" sz="3600" dirty="0"/>
              <a:t>makromolekule. Aminokisline, peptidi, proteini. Encimi. Ogljikovi hidrati. Lipidi. DNA in RNA.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Osnove </a:t>
            </a:r>
            <a:r>
              <a:rPr lang="sl-SI" sz="3600" dirty="0"/>
              <a:t>celičnih procesov. Ohranjanje in prenos biološke informacije. Osnove celičnega metabolizma in bioenergetike.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800" dirty="0"/>
              <a:t> </a:t>
            </a: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634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Vsebinska področja predmeta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996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800" dirty="0" smtClean="0"/>
              <a:t>2. </a:t>
            </a:r>
            <a:r>
              <a:rPr lang="sl-SI" sz="3600" dirty="0" smtClean="0"/>
              <a:t>Biotehnologija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Vloga biotehnologije v družbi. Uporaba v industriji (kemijska, farmacevtska, živilska), v medicini, kmetijstvu in okoljevarstvu. Biološka varnost in etična vprašanja sodobne biotehnologije.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Interdisciplinarnost načrtovanja, vodenja in analize bioprocesov. Stopnje razvoja bioprocesa. Vloga bioprocesnega inženirja. Kvantitativni pristop.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Industrijska biotehnologija. Biotransformacije. Integrirani procesi. Izbrani primeri industrijskih procesov.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600" dirty="0" smtClean="0"/>
              <a:t>Smernice razvoja sodobne biotehnologije. Zarodne celice. Nanobiotehnologija. Mikroreaktorji in »lab on a chip« sistemi. </a:t>
            </a:r>
          </a:p>
        </p:txBody>
      </p:sp>
    </p:spTree>
    <p:extLst>
      <p:ext uri="{BB962C8B-B14F-4D97-AF65-F5344CB8AC3E}">
        <p14:creationId xmlns:p14="http://schemas.microsoft.com/office/powerpoint/2010/main" val="3129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Literatura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4400" dirty="0" smtClean="0"/>
              <a:t>Boyer, R. Temelji biokemije. Študentska založba, Ljubljana. 2005.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4400" dirty="0" smtClean="0"/>
              <a:t>Raspor, P. (ur.) Biotehnologija. Bia, d.o.o., Ljubljana. 1996.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4400" dirty="0" smtClean="0"/>
              <a:t>Žnidaršič Plazl, P., Podgornik, H. Vaje iz biotehnologije, 2. izdaja. Fakulteta za kemijo in kemijsko tehnologijo UL, Ljubljana. 2011.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900" b="1" dirty="0" smtClean="0"/>
              <a:t>Dopolnilna literatura:</a:t>
            </a:r>
            <a:endParaRPr lang="sl-SI" sz="2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800" dirty="0" smtClean="0"/>
              <a:t>Madigan M.T., Martinko J.M., Parker J. Brock Biology of Microorganisms, 8</a:t>
            </a:r>
            <a:r>
              <a:rPr lang="sl-SI" sz="3800" baseline="30000" dirty="0" smtClean="0"/>
              <a:t>th</a:t>
            </a:r>
            <a:r>
              <a:rPr lang="sl-SI" sz="3800" dirty="0" smtClean="0"/>
              <a:t> Edition, Prentice - Hall International, Inc., 1997.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800" dirty="0" smtClean="0"/>
              <a:t>Buchholz, K., Kasche, V., Bornscheuer, U.T. Biocatalysts and Enzyme Technology. Wiley-VCH Verlag GmbH &amp; Co. KGaA, Weinheim. 2005.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800" dirty="0" smtClean="0"/>
              <a:t>Glazer, A.N., Nikaido, H. Microbial Biotechnology. W.H. Freeman and Company, New York. 1995.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800" dirty="0" smtClean="0"/>
              <a:t>Kruthiventi, A.K., Doble, M. Green Chemistry &amp; Engineering. Academic Press, Amsterdam. 2007.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800" u="sng" dirty="0" smtClean="0">
                <a:hlinkClick r:id="rId2"/>
              </a:rPr>
              <a:t>http://www.biotechnology-gmo.gov.si/</a:t>
            </a:r>
            <a:endParaRPr lang="sl-SI" sz="3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09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852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Flow</vt:lpstr>
      <vt:lpstr>Osnove biokemije z biotehnologijo</vt:lpstr>
      <vt:lpstr>Izvedba predmeta</vt:lpstr>
      <vt:lpstr>Vaje</vt:lpstr>
      <vt:lpstr>Razpored vaj</vt:lpstr>
      <vt:lpstr>Obveznosti pri izpitu</vt:lpstr>
      <vt:lpstr>Obveznosti pri izpitu</vt:lpstr>
      <vt:lpstr>Vsebinska področja predmeta</vt:lpstr>
      <vt:lpstr>Vsebinska področja predmeta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biokemije z biotehnologijo</dc:title>
  <dc:creator>Žnidaršič Plazl, Polona</dc:creator>
  <cp:lastModifiedBy>polona_znidarsic_plazl</cp:lastModifiedBy>
  <cp:revision>8</cp:revision>
  <dcterms:created xsi:type="dcterms:W3CDTF">2006-08-16T00:00:00Z</dcterms:created>
  <dcterms:modified xsi:type="dcterms:W3CDTF">2014-02-24T13:06:27Z</dcterms:modified>
</cp:coreProperties>
</file>