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41"/>
  </p:notesMasterIdLst>
  <p:sldIdLst>
    <p:sldId id="470" r:id="rId2"/>
    <p:sldId id="428" r:id="rId3"/>
    <p:sldId id="436" r:id="rId4"/>
    <p:sldId id="437" r:id="rId5"/>
    <p:sldId id="375" r:id="rId6"/>
    <p:sldId id="362" r:id="rId7"/>
    <p:sldId id="370" r:id="rId8"/>
    <p:sldId id="273" r:id="rId9"/>
    <p:sldId id="274" r:id="rId10"/>
    <p:sldId id="379" r:id="rId11"/>
    <p:sldId id="275" r:id="rId12"/>
    <p:sldId id="276" r:id="rId13"/>
    <p:sldId id="277" r:id="rId14"/>
    <p:sldId id="278" r:id="rId15"/>
    <p:sldId id="279" r:id="rId16"/>
    <p:sldId id="280" r:id="rId17"/>
    <p:sldId id="392" r:id="rId18"/>
    <p:sldId id="393" r:id="rId19"/>
    <p:sldId id="387" r:id="rId20"/>
    <p:sldId id="281" r:id="rId21"/>
    <p:sldId id="369" r:id="rId22"/>
    <p:sldId id="283" r:id="rId23"/>
    <p:sldId id="284" r:id="rId24"/>
    <p:sldId id="285" r:id="rId25"/>
    <p:sldId id="292" r:id="rId26"/>
    <p:sldId id="293" r:id="rId27"/>
    <p:sldId id="307" r:id="rId28"/>
    <p:sldId id="366" r:id="rId29"/>
    <p:sldId id="368" r:id="rId30"/>
    <p:sldId id="402" r:id="rId31"/>
    <p:sldId id="389" r:id="rId32"/>
    <p:sldId id="290" r:id="rId33"/>
    <p:sldId id="390" r:id="rId34"/>
    <p:sldId id="388" r:id="rId35"/>
    <p:sldId id="391" r:id="rId36"/>
    <p:sldId id="468" r:id="rId37"/>
    <p:sldId id="395" r:id="rId38"/>
    <p:sldId id="364" r:id="rId39"/>
    <p:sldId id="314" r:id="rId4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669900"/>
    <a:srgbClr val="FF9999"/>
    <a:srgbClr val="FF0000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2" autoAdjust="0"/>
    <p:restoredTop sz="93090" autoAdjust="0"/>
  </p:normalViewPr>
  <p:slideViewPr>
    <p:cSldViewPr>
      <p:cViewPr varScale="1">
        <p:scale>
          <a:sx n="100" d="100"/>
          <a:sy n="100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Adria%20Mobil%2020004-11kazalci%20analiza%20SL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Copy%20of%201.delavnica%20AdriaMobi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Adria%20Mobil%2020004-11kazalci%20analiza%20SL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Copy%20of%201.delavnica%20AdriaMobi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Copy%20of%201.delavnica%20AdriaMobi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Adria%20Mobil%2020004-11kazalci%20analiza%20SL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Copy%20of%201.delavnica%20AdriaMobi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Copy%20of%201.delavnica%20AdriaMobi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Adria%20Mobil%2020004-11kazalci%20analiza%20SL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Copy%20of%201.delavnica%20AdriaMobi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Copy%20of%201.delavnica%20AdriaMobi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Copy%20of%201.delavnica%20AdriaMobi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ja\My%20Documents\SERGEJA\PROJEKTI\ZCNS\Odli&#269;nost%20podjetij\Copy%20of%201.delavnica%20AdriaMob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slike!$D$1</c:f>
              <c:strCache>
                <c:ptCount val="1"/>
                <c:pt idx="0">
                  <c:v> EBIT</c:v>
                </c:pt>
              </c:strCache>
            </c:strRef>
          </c:tx>
          <c:cat>
            <c:numRef>
              <c:f>slike!$A$3:$A$10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slike!$D$3:$D$10</c:f>
              <c:numCache>
                <c:formatCode>#,##0</c:formatCode>
                <c:ptCount val="8"/>
                <c:pt idx="0">
                  <c:v>11382003</c:v>
                </c:pt>
                <c:pt idx="1">
                  <c:v>13980350</c:v>
                </c:pt>
                <c:pt idx="2">
                  <c:v>17754844</c:v>
                </c:pt>
                <c:pt idx="3">
                  <c:v>13665334</c:v>
                </c:pt>
                <c:pt idx="4">
                  <c:v>12477618</c:v>
                </c:pt>
                <c:pt idx="5">
                  <c:v>10868347</c:v>
                </c:pt>
                <c:pt idx="6">
                  <c:v>12285971</c:v>
                </c:pt>
                <c:pt idx="7">
                  <c:v>11224613</c:v>
                </c:pt>
              </c:numCache>
            </c:numRef>
          </c:val>
        </c:ser>
        <c:ser>
          <c:idx val="1"/>
          <c:order val="1"/>
          <c:tx>
            <c:strRef>
              <c:f>slike!$E$1</c:f>
              <c:strCache>
                <c:ptCount val="1"/>
                <c:pt idx="0">
                  <c:v>Čisti dobiček</c:v>
                </c:pt>
              </c:strCache>
            </c:strRef>
          </c:tx>
          <c:cat>
            <c:numRef>
              <c:f>slike!$A$3:$A$10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slike!$E$3:$E$10</c:f>
              <c:numCache>
                <c:formatCode>#,##0</c:formatCode>
                <c:ptCount val="8"/>
                <c:pt idx="0">
                  <c:v>10088226</c:v>
                </c:pt>
                <c:pt idx="1">
                  <c:v>12907551</c:v>
                </c:pt>
                <c:pt idx="2">
                  <c:v>13957443</c:v>
                </c:pt>
                <c:pt idx="3">
                  <c:v>9226359</c:v>
                </c:pt>
                <c:pt idx="4">
                  <c:v>3948132</c:v>
                </c:pt>
                <c:pt idx="5">
                  <c:v>7583784</c:v>
                </c:pt>
                <c:pt idx="6">
                  <c:v>8777504</c:v>
                </c:pt>
                <c:pt idx="7">
                  <c:v>8155503</c:v>
                </c:pt>
              </c:numCache>
            </c:numRef>
          </c:val>
        </c:ser>
        <c:shape val="box"/>
        <c:axId val="44831104"/>
        <c:axId val="44929792"/>
        <c:axId val="0"/>
      </c:bar3DChart>
      <c:catAx>
        <c:axId val="44831104"/>
        <c:scaling>
          <c:orientation val="minMax"/>
        </c:scaling>
        <c:axPos val="b"/>
        <c:numFmt formatCode="General" sourceLinked="1"/>
        <c:tickLblPos val="nextTo"/>
        <c:crossAx val="44929792"/>
        <c:crosses val="autoZero"/>
        <c:auto val="1"/>
        <c:lblAlgn val="ctr"/>
        <c:lblOffset val="100"/>
      </c:catAx>
      <c:valAx>
        <c:axId val="44929792"/>
        <c:scaling>
          <c:orientation val="minMax"/>
        </c:scaling>
        <c:axPos val="l"/>
        <c:majorGridlines/>
        <c:numFmt formatCode="#,##0" sourceLinked="1"/>
        <c:tickLblPos val="nextTo"/>
        <c:crossAx val="4483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8904816385151"/>
          <c:y val="0.35146799358413583"/>
          <c:w val="0.15256402778712533"/>
          <c:h val="0.49613808690580424"/>
        </c:manualLayout>
      </c:layout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lineChart>
        <c:grouping val="standard"/>
        <c:ser>
          <c:idx val="0"/>
          <c:order val="0"/>
          <c:tx>
            <c:strRef>
              <c:f>Sheet5!$B$57</c:f>
              <c:strCache>
                <c:ptCount val="1"/>
                <c:pt idx="0">
                  <c:v>Adria</c:v>
                </c:pt>
              </c:strCache>
            </c:strRef>
          </c:tx>
          <c:cat>
            <c:numRef>
              <c:f>Sheet5!$A$58:$A$62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Sheet5!$B$58:$B$62</c:f>
              <c:numCache>
                <c:formatCode>0.0%</c:formatCode>
                <c:ptCount val="5"/>
                <c:pt idx="0">
                  <c:v>0.2609851070541585</c:v>
                </c:pt>
                <c:pt idx="1">
                  <c:v>0.21961751731311807</c:v>
                </c:pt>
                <c:pt idx="2">
                  <c:v>0.1818310136352512</c:v>
                </c:pt>
                <c:pt idx="3">
                  <c:v>0.15490742490762899</c:v>
                </c:pt>
                <c:pt idx="4">
                  <c:v>0.14278300440759917</c:v>
                </c:pt>
              </c:numCache>
            </c:numRef>
          </c:val>
        </c:ser>
        <c:ser>
          <c:idx val="1"/>
          <c:order val="1"/>
          <c:tx>
            <c:strRef>
              <c:f>Sheet5!$C$57</c:f>
              <c:strCache>
                <c:ptCount val="1"/>
                <c:pt idx="0">
                  <c:v>Trigano</c:v>
                </c:pt>
              </c:strCache>
            </c:strRef>
          </c:tx>
          <c:cat>
            <c:numRef>
              <c:f>Sheet5!$A$58:$A$62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Sheet5!$C$58:$C$62</c:f>
              <c:numCache>
                <c:formatCode>0.0%</c:formatCode>
                <c:ptCount val="5"/>
                <c:pt idx="0">
                  <c:v>0.27537221545567703</c:v>
                </c:pt>
                <c:pt idx="1">
                  <c:v>0.24239009484783733</c:v>
                </c:pt>
                <c:pt idx="2">
                  <c:v>0.12489541744950684</c:v>
                </c:pt>
                <c:pt idx="3">
                  <c:v>7.9880090044741739E-2</c:v>
                </c:pt>
                <c:pt idx="4">
                  <c:v>0.11800453081982393</c:v>
                </c:pt>
              </c:numCache>
            </c:numRef>
          </c:val>
        </c:ser>
        <c:ser>
          <c:idx val="2"/>
          <c:order val="2"/>
          <c:tx>
            <c:strRef>
              <c:f>Sheet5!$D$57</c:f>
              <c:strCache>
                <c:ptCount val="1"/>
                <c:pt idx="0">
                  <c:v>Hymer</c:v>
                </c:pt>
              </c:strCache>
            </c:strRef>
          </c:tx>
          <c:cat>
            <c:numRef>
              <c:f>Sheet5!$A$58:$A$62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Sheet5!$D$58:$D$62</c:f>
              <c:numCache>
                <c:formatCode>0.0%</c:formatCode>
                <c:ptCount val="5"/>
                <c:pt idx="0">
                  <c:v>0.4099045494700494</c:v>
                </c:pt>
                <c:pt idx="1">
                  <c:v>0.46608603069358734</c:v>
                </c:pt>
                <c:pt idx="2">
                  <c:v>0.45656720846974136</c:v>
                </c:pt>
                <c:pt idx="3">
                  <c:v>0.38047774573844156</c:v>
                </c:pt>
              </c:numCache>
            </c:numRef>
          </c:val>
        </c:ser>
        <c:marker val="1"/>
        <c:axId val="54778496"/>
        <c:axId val="54854016"/>
      </c:lineChart>
      <c:catAx>
        <c:axId val="54778496"/>
        <c:scaling>
          <c:orientation val="minMax"/>
        </c:scaling>
        <c:axPos val="b"/>
        <c:numFmt formatCode="General" sourceLinked="1"/>
        <c:tickLblPos val="nextTo"/>
        <c:crossAx val="54854016"/>
        <c:crosses val="autoZero"/>
        <c:auto val="1"/>
        <c:lblAlgn val="ctr"/>
        <c:lblOffset val="100"/>
      </c:catAx>
      <c:valAx>
        <c:axId val="54854016"/>
        <c:scaling>
          <c:orientation val="minMax"/>
        </c:scaling>
        <c:axPos val="l"/>
        <c:majorGridlines/>
        <c:numFmt formatCode="0.0%" sourceLinked="1"/>
        <c:tickLblPos val="nextTo"/>
        <c:crossAx val="547784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slike!$B$12</c:f>
              <c:strCache>
                <c:ptCount val="1"/>
                <c:pt idx="0">
                  <c:v>Pokritje obresti</c:v>
                </c:pt>
              </c:strCache>
            </c:strRef>
          </c:tx>
          <c:cat>
            <c:numRef>
              <c:f>slike!$A$13:$A$21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slike!$B$13:$B$21</c:f>
              <c:numCache>
                <c:formatCode>0</c:formatCode>
                <c:ptCount val="9"/>
                <c:pt idx="0">
                  <c:v>15.604063047849138</c:v>
                </c:pt>
                <c:pt idx="1">
                  <c:v>10.455124819386903</c:v>
                </c:pt>
                <c:pt idx="2">
                  <c:v>7.5793192770659754</c:v>
                </c:pt>
                <c:pt idx="3">
                  <c:v>9.5798553108098208</c:v>
                </c:pt>
                <c:pt idx="4">
                  <c:v>3.588478181062857</c:v>
                </c:pt>
                <c:pt idx="5">
                  <c:v>8.341261495657097</c:v>
                </c:pt>
                <c:pt idx="6">
                  <c:v>4.8322234276212264</c:v>
                </c:pt>
                <c:pt idx="7">
                  <c:v>5.7998681973772621</c:v>
                </c:pt>
                <c:pt idx="8">
                  <c:v>8.4131111146088831</c:v>
                </c:pt>
              </c:numCache>
            </c:numRef>
          </c:val>
        </c:ser>
        <c:shape val="box"/>
        <c:axId val="54883072"/>
        <c:axId val="54884608"/>
        <c:axId val="0"/>
      </c:bar3DChart>
      <c:catAx>
        <c:axId val="54883072"/>
        <c:scaling>
          <c:orientation val="minMax"/>
        </c:scaling>
        <c:axPos val="b"/>
        <c:numFmt formatCode="General" sourceLinked="1"/>
        <c:tickLblPos val="nextTo"/>
        <c:crossAx val="54884608"/>
        <c:crosses val="autoZero"/>
        <c:auto val="1"/>
        <c:lblAlgn val="ctr"/>
        <c:lblOffset val="100"/>
      </c:catAx>
      <c:valAx>
        <c:axId val="54884608"/>
        <c:scaling>
          <c:orientation val="minMax"/>
        </c:scaling>
        <c:axPos val="l"/>
        <c:majorGridlines/>
        <c:numFmt formatCode="0" sourceLinked="1"/>
        <c:tickLblPos val="nextTo"/>
        <c:crossAx val="548830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lineChart>
        <c:grouping val="standard"/>
        <c:ser>
          <c:idx val="0"/>
          <c:order val="0"/>
          <c:tx>
            <c:strRef>
              <c:f>Sheet5!$B$70</c:f>
              <c:strCache>
                <c:ptCount val="1"/>
                <c:pt idx="0">
                  <c:v>Adria</c:v>
                </c:pt>
              </c:strCache>
            </c:strRef>
          </c:tx>
          <c:cat>
            <c:numRef>
              <c:f>Sheet5!$A$71:$A$75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Sheet5!$B$71:$B$75</c:f>
              <c:numCache>
                <c:formatCode>0%</c:formatCode>
                <c:ptCount val="5"/>
                <c:pt idx="0">
                  <c:v>0.34824818860524148</c:v>
                </c:pt>
                <c:pt idx="1">
                  <c:v>0.39487472326138606</c:v>
                </c:pt>
                <c:pt idx="2">
                  <c:v>0.39226372881000476</c:v>
                </c:pt>
                <c:pt idx="3">
                  <c:v>0.42655707027558332</c:v>
                </c:pt>
                <c:pt idx="4">
                  <c:v>0.45584651204742932</c:v>
                </c:pt>
              </c:numCache>
            </c:numRef>
          </c:val>
        </c:ser>
        <c:ser>
          <c:idx val="1"/>
          <c:order val="1"/>
          <c:tx>
            <c:strRef>
              <c:f>Sheet5!$C$70</c:f>
              <c:strCache>
                <c:ptCount val="1"/>
                <c:pt idx="0">
                  <c:v>Trigano</c:v>
                </c:pt>
              </c:strCache>
            </c:strRef>
          </c:tx>
          <c:cat>
            <c:numRef>
              <c:f>Sheet5!$A$71:$A$75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Sheet5!$C$71:$C$75</c:f>
              <c:numCache>
                <c:formatCode>0%</c:formatCode>
                <c:ptCount val="5"/>
                <c:pt idx="0">
                  <c:v>0.40986495750387703</c:v>
                </c:pt>
                <c:pt idx="1">
                  <c:v>0.50606001730928873</c:v>
                </c:pt>
                <c:pt idx="2">
                  <c:v>0.55549480389854411</c:v>
                </c:pt>
                <c:pt idx="3">
                  <c:v>0.60742214179988441</c:v>
                </c:pt>
                <c:pt idx="4">
                  <c:v>0.57922396457337155</c:v>
                </c:pt>
              </c:numCache>
            </c:numRef>
          </c:val>
        </c:ser>
        <c:ser>
          <c:idx val="2"/>
          <c:order val="2"/>
          <c:tx>
            <c:strRef>
              <c:f>Sheet5!$D$70</c:f>
              <c:strCache>
                <c:ptCount val="1"/>
                <c:pt idx="0">
                  <c:v>Hymer</c:v>
                </c:pt>
              </c:strCache>
            </c:strRef>
          </c:tx>
          <c:cat>
            <c:numRef>
              <c:f>Sheet5!$A$71:$A$75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Sheet5!$D$71:$D$75</c:f>
              <c:numCache>
                <c:formatCode>0%</c:formatCode>
                <c:ptCount val="5"/>
                <c:pt idx="0">
                  <c:v>0.40409626687056033</c:v>
                </c:pt>
                <c:pt idx="1">
                  <c:v>0.37582394483653631</c:v>
                </c:pt>
                <c:pt idx="2">
                  <c:v>0.37946078149828677</c:v>
                </c:pt>
                <c:pt idx="3">
                  <c:v>0.42476804174267846</c:v>
                </c:pt>
              </c:numCache>
            </c:numRef>
          </c:val>
        </c:ser>
        <c:marker val="1"/>
        <c:axId val="54910336"/>
        <c:axId val="54957184"/>
      </c:lineChart>
      <c:catAx>
        <c:axId val="54910336"/>
        <c:scaling>
          <c:orientation val="minMax"/>
        </c:scaling>
        <c:axPos val="b"/>
        <c:numFmt formatCode="General" sourceLinked="1"/>
        <c:tickLblPos val="nextTo"/>
        <c:crossAx val="54957184"/>
        <c:crosses val="autoZero"/>
        <c:auto val="1"/>
        <c:lblAlgn val="ctr"/>
        <c:lblOffset val="100"/>
      </c:catAx>
      <c:valAx>
        <c:axId val="54957184"/>
        <c:scaling>
          <c:orientation val="minMax"/>
        </c:scaling>
        <c:axPos val="l"/>
        <c:majorGridlines/>
        <c:numFmt formatCode="0%" sourceLinked="1"/>
        <c:tickLblPos val="nextTo"/>
        <c:crossAx val="549103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lineChart>
        <c:grouping val="standard"/>
        <c:ser>
          <c:idx val="0"/>
          <c:order val="0"/>
          <c:tx>
            <c:strRef>
              <c:f>Sheet5!$C$86</c:f>
              <c:strCache>
                <c:ptCount val="1"/>
                <c:pt idx="0">
                  <c:v>Adria</c:v>
                </c:pt>
              </c:strCache>
            </c:strRef>
          </c:tx>
          <c:cat>
            <c:numRef>
              <c:f>Sheet5!$B$87:$B$91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Sheet5!$C$87:$C$91</c:f>
              <c:numCache>
                <c:formatCode>0.0%</c:formatCode>
                <c:ptCount val="5"/>
                <c:pt idx="0">
                  <c:v>0.10871807920749507</c:v>
                </c:pt>
                <c:pt idx="1">
                  <c:v>5.3070420883689962E-2</c:v>
                </c:pt>
                <c:pt idx="2">
                  <c:v>0.10105108282873104</c:v>
                </c:pt>
                <c:pt idx="3">
                  <c:v>0.14557599198487398</c:v>
                </c:pt>
                <c:pt idx="4">
                  <c:v>0.14168576296098068</c:v>
                </c:pt>
              </c:numCache>
            </c:numRef>
          </c:val>
        </c:ser>
        <c:ser>
          <c:idx val="1"/>
          <c:order val="1"/>
          <c:tx>
            <c:strRef>
              <c:f>Sheet5!$D$86</c:f>
              <c:strCache>
                <c:ptCount val="1"/>
                <c:pt idx="0">
                  <c:v>Trigano</c:v>
                </c:pt>
              </c:strCache>
            </c:strRef>
          </c:tx>
          <c:cat>
            <c:numRef>
              <c:f>Sheet5!$B$87:$B$91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Sheet5!$D$87:$D$91</c:f>
              <c:numCache>
                <c:formatCode>0.0%</c:formatCode>
                <c:ptCount val="5"/>
                <c:pt idx="0">
                  <c:v>5.2129038124900537E-2</c:v>
                </c:pt>
                <c:pt idx="1">
                  <c:v>-5.5494283041784789E-2</c:v>
                </c:pt>
                <c:pt idx="2">
                  <c:v>5.0175387603300314E-2</c:v>
                </c:pt>
                <c:pt idx="3">
                  <c:v>8.7687572972856481E-2</c:v>
                </c:pt>
                <c:pt idx="4">
                  <c:v>4.4242549971932735E-2</c:v>
                </c:pt>
              </c:numCache>
            </c:numRef>
          </c:val>
        </c:ser>
        <c:ser>
          <c:idx val="2"/>
          <c:order val="2"/>
          <c:tx>
            <c:strRef>
              <c:f>Sheet5!$E$86</c:f>
              <c:strCache>
                <c:ptCount val="1"/>
                <c:pt idx="0">
                  <c:v>Hymer</c:v>
                </c:pt>
              </c:strCache>
            </c:strRef>
          </c:tx>
          <c:cat>
            <c:numRef>
              <c:f>Sheet5!$B$87:$B$91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Sheet5!$E$87:$E$91</c:f>
              <c:numCache>
                <c:formatCode>0.0%</c:formatCode>
                <c:ptCount val="5"/>
                <c:pt idx="0">
                  <c:v>8.1807145499208062E-2</c:v>
                </c:pt>
                <c:pt idx="1">
                  <c:v>-0.25947924202539946</c:v>
                </c:pt>
                <c:pt idx="2">
                  <c:v>-3.072595750584942E-2</c:v>
                </c:pt>
                <c:pt idx="3">
                  <c:v>8.1335072791715257E-2</c:v>
                </c:pt>
              </c:numCache>
            </c:numRef>
          </c:val>
        </c:ser>
        <c:marker val="1"/>
        <c:axId val="54982912"/>
        <c:axId val="54984704"/>
      </c:lineChart>
      <c:catAx>
        <c:axId val="54982912"/>
        <c:scaling>
          <c:orientation val="minMax"/>
        </c:scaling>
        <c:axPos val="b"/>
        <c:numFmt formatCode="General" sourceLinked="1"/>
        <c:tickLblPos val="nextTo"/>
        <c:crossAx val="54984704"/>
        <c:crosses val="autoZero"/>
        <c:auto val="1"/>
        <c:lblAlgn val="ctr"/>
        <c:lblOffset val="100"/>
      </c:catAx>
      <c:valAx>
        <c:axId val="54984704"/>
        <c:scaling>
          <c:orientation val="minMax"/>
        </c:scaling>
        <c:axPos val="l"/>
        <c:majorGridlines/>
        <c:numFmt formatCode="0.0%" sourceLinked="1"/>
        <c:tickLblPos val="nextTo"/>
        <c:crossAx val="549829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slike!$C$1</c:f>
              <c:strCache>
                <c:ptCount val="1"/>
                <c:pt idx="0">
                  <c:v>Poslovni prihodki</c:v>
                </c:pt>
              </c:strCache>
            </c:strRef>
          </c:tx>
          <c:cat>
            <c:numRef>
              <c:f>slike!$A$2:$A$10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slike!$C$2:$C$10</c:f>
              <c:numCache>
                <c:formatCode>#,##0</c:formatCode>
                <c:ptCount val="9"/>
                <c:pt idx="0">
                  <c:v>212269172</c:v>
                </c:pt>
                <c:pt idx="1">
                  <c:v>225762391</c:v>
                </c:pt>
                <c:pt idx="2">
                  <c:v>242481017</c:v>
                </c:pt>
                <c:pt idx="3">
                  <c:v>275442171</c:v>
                </c:pt>
                <c:pt idx="4">
                  <c:v>216249699</c:v>
                </c:pt>
                <c:pt idx="5">
                  <c:v>161575217</c:v>
                </c:pt>
                <c:pt idx="6">
                  <c:v>203722508</c:v>
                </c:pt>
                <c:pt idx="7">
                  <c:v>230229478</c:v>
                </c:pt>
                <c:pt idx="8">
                  <c:v>214910186</c:v>
                </c:pt>
              </c:numCache>
            </c:numRef>
          </c:val>
        </c:ser>
        <c:shape val="box"/>
        <c:axId val="54287360"/>
        <c:axId val="54289152"/>
        <c:axId val="0"/>
      </c:bar3DChart>
      <c:catAx>
        <c:axId val="54287360"/>
        <c:scaling>
          <c:orientation val="minMax"/>
        </c:scaling>
        <c:axPos val="b"/>
        <c:numFmt formatCode="General" sourceLinked="1"/>
        <c:tickLblPos val="nextTo"/>
        <c:crossAx val="54289152"/>
        <c:crosses val="autoZero"/>
        <c:auto val="1"/>
        <c:lblAlgn val="ctr"/>
        <c:lblOffset val="100"/>
      </c:catAx>
      <c:valAx>
        <c:axId val="54289152"/>
        <c:scaling>
          <c:orientation val="minMax"/>
        </c:scaling>
        <c:axPos val="l"/>
        <c:majorGridlines/>
        <c:numFmt formatCode="#,##0" sourceLinked="1"/>
        <c:tickLblPos val="nextTo"/>
        <c:crossAx val="5428736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/>
      <c:lineChart>
        <c:grouping val="standard"/>
        <c:ser>
          <c:idx val="0"/>
          <c:order val="0"/>
          <c:tx>
            <c:strRef>
              <c:f>Sheet5!$B$11</c:f>
              <c:strCache>
                <c:ptCount val="1"/>
                <c:pt idx="0">
                  <c:v>Adria</c:v>
                </c:pt>
              </c:strCache>
            </c:strRef>
          </c:tx>
          <c:cat>
            <c:numRef>
              <c:f>Sheet5!$A$12:$A$16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Sheet5!$B$12:$B$16</c:f>
              <c:numCache>
                <c:formatCode>0.0</c:formatCode>
                <c:ptCount val="5"/>
                <c:pt idx="0">
                  <c:v>1.5235733672083238</c:v>
                </c:pt>
                <c:pt idx="1">
                  <c:v>1.2433619984060467</c:v>
                </c:pt>
                <c:pt idx="2">
                  <c:v>1.4230372581612172</c:v>
                </c:pt>
                <c:pt idx="3">
                  <c:v>1.6287588774033255</c:v>
                </c:pt>
                <c:pt idx="4">
                  <c:v>1.6021543992850265</c:v>
                </c:pt>
              </c:numCache>
            </c:numRef>
          </c:val>
        </c:ser>
        <c:ser>
          <c:idx val="1"/>
          <c:order val="1"/>
          <c:tx>
            <c:strRef>
              <c:f>Sheet5!$C$11</c:f>
              <c:strCache>
                <c:ptCount val="1"/>
                <c:pt idx="0">
                  <c:v>Trigano</c:v>
                </c:pt>
              </c:strCache>
            </c:strRef>
          </c:tx>
          <c:cat>
            <c:numRef>
              <c:f>Sheet5!$A$12:$A$16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Sheet5!$C$12:$C$16</c:f>
              <c:numCache>
                <c:formatCode>0.0</c:formatCode>
                <c:ptCount val="5"/>
                <c:pt idx="0">
                  <c:v>1.165402764743859</c:v>
                </c:pt>
                <c:pt idx="1">
                  <c:v>1.1236854654962296</c:v>
                </c:pt>
                <c:pt idx="2">
                  <c:v>1.2809582697275721</c:v>
                </c:pt>
                <c:pt idx="3">
                  <c:v>1.4015954311462742</c:v>
                </c:pt>
                <c:pt idx="4">
                  <c:v>1.3081522949203221</c:v>
                </c:pt>
              </c:numCache>
            </c:numRef>
          </c:val>
        </c:ser>
        <c:ser>
          <c:idx val="2"/>
          <c:order val="2"/>
          <c:tx>
            <c:strRef>
              <c:f>Sheet5!$D$11</c:f>
              <c:strCache>
                <c:ptCount val="1"/>
                <c:pt idx="0">
                  <c:v>Hymer</c:v>
                </c:pt>
              </c:strCache>
            </c:strRef>
          </c:tx>
          <c:cat>
            <c:numRef>
              <c:f>Sheet5!$A$12:$A$16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Sheet5!$D$12:$D$16</c:f>
              <c:numCache>
                <c:formatCode>0.0</c:formatCode>
                <c:ptCount val="5"/>
                <c:pt idx="0">
                  <c:v>1.7845109908956942</c:v>
                </c:pt>
                <c:pt idx="1">
                  <c:v>1.4953790546082648</c:v>
                </c:pt>
                <c:pt idx="2">
                  <c:v>1.6634048398522012</c:v>
                </c:pt>
                <c:pt idx="3">
                  <c:v>1.9431751309362688</c:v>
                </c:pt>
              </c:numCache>
            </c:numRef>
          </c:val>
        </c:ser>
        <c:marker val="1"/>
        <c:axId val="54322688"/>
        <c:axId val="54324224"/>
      </c:lineChart>
      <c:catAx>
        <c:axId val="54322688"/>
        <c:scaling>
          <c:orientation val="minMax"/>
        </c:scaling>
        <c:axPos val="b"/>
        <c:numFmt formatCode="General" sourceLinked="1"/>
        <c:tickLblPos val="nextTo"/>
        <c:crossAx val="54324224"/>
        <c:crosses val="autoZero"/>
        <c:auto val="1"/>
        <c:lblAlgn val="ctr"/>
        <c:lblOffset val="100"/>
      </c:catAx>
      <c:valAx>
        <c:axId val="54324224"/>
        <c:scaling>
          <c:orientation val="minMax"/>
        </c:scaling>
        <c:axPos val="l"/>
        <c:majorGridlines/>
        <c:numFmt formatCode="0.0" sourceLinked="1"/>
        <c:tickLblPos val="nextTo"/>
        <c:crossAx val="543226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title>
      <c:layout/>
    </c:title>
    <c:view3D>
      <c:rAngAx val="1"/>
    </c:view3D>
    <c:plotArea>
      <c:layout>
        <c:manualLayout>
          <c:layoutTarget val="inner"/>
          <c:xMode val="edge"/>
          <c:yMode val="edge"/>
          <c:x val="0.18443285214348218"/>
          <c:y val="0.17165536599591719"/>
          <c:w val="0.63594356955380604"/>
          <c:h val="0.68921660834062382"/>
        </c:manualLayout>
      </c:layout>
      <c:bar3DChart>
        <c:barDir val="col"/>
        <c:grouping val="clustered"/>
        <c:ser>
          <c:idx val="0"/>
          <c:order val="0"/>
          <c:tx>
            <c:strRef>
              <c:f>Sheet5!$B$96</c:f>
              <c:strCache>
                <c:ptCount val="1"/>
                <c:pt idx="0">
                  <c:v>2011</c:v>
                </c:pt>
              </c:strCache>
            </c:strRef>
          </c:tx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Sheet5!$C$95:$E$95</c:f>
              <c:strCache>
                <c:ptCount val="3"/>
                <c:pt idx="0">
                  <c:v>Adria</c:v>
                </c:pt>
                <c:pt idx="1">
                  <c:v>Trigano</c:v>
                </c:pt>
                <c:pt idx="2">
                  <c:v>Hymer</c:v>
                </c:pt>
              </c:strCache>
            </c:strRef>
          </c:cat>
          <c:val>
            <c:numRef>
              <c:f>Sheet5!$C$96:$E$96</c:f>
              <c:numCache>
                <c:formatCode>#,##0</c:formatCode>
                <c:ptCount val="3"/>
                <c:pt idx="0">
                  <c:v>141352708</c:v>
                </c:pt>
                <c:pt idx="1">
                  <c:v>534401000</c:v>
                </c:pt>
                <c:pt idx="2">
                  <c:v>407832000</c:v>
                </c:pt>
              </c:numCache>
            </c:numRef>
          </c:val>
        </c:ser>
        <c:shape val="box"/>
        <c:axId val="54480256"/>
        <c:axId val="54494336"/>
        <c:axId val="0"/>
      </c:bar3DChart>
      <c:catAx>
        <c:axId val="54480256"/>
        <c:scaling>
          <c:orientation val="minMax"/>
        </c:scaling>
        <c:axPos val="b"/>
        <c:tickLblPos val="nextTo"/>
        <c:crossAx val="54494336"/>
        <c:crosses val="autoZero"/>
        <c:auto val="1"/>
        <c:lblAlgn val="ctr"/>
        <c:lblOffset val="100"/>
      </c:catAx>
      <c:valAx>
        <c:axId val="54494336"/>
        <c:scaling>
          <c:orientation val="minMax"/>
        </c:scaling>
        <c:axPos val="l"/>
        <c:majorGridlines/>
        <c:numFmt formatCode="#,##0" sourceLinked="1"/>
        <c:tickLblPos val="nextTo"/>
        <c:crossAx val="544802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slike!$B$1</c:f>
              <c:strCache>
                <c:ptCount val="1"/>
                <c:pt idx="0">
                  <c:v>Dobičkonosnost prihodkov iz poslovanja</c:v>
                </c:pt>
              </c:strCache>
            </c:strRef>
          </c:tx>
          <c:cat>
            <c:numRef>
              <c:f>slike!$A$2:$A$10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slike!$B$2:$B$10</c:f>
              <c:numCache>
                <c:formatCode>0.0%</c:formatCode>
                <c:ptCount val="9"/>
                <c:pt idx="0">
                  <c:v>7.3086505467689869E-2</c:v>
                </c:pt>
                <c:pt idx="1">
                  <c:v>5.0415850707392615E-2</c:v>
                </c:pt>
                <c:pt idx="2">
                  <c:v>5.765544112675839E-2</c:v>
                </c:pt>
                <c:pt idx="3">
                  <c:v>6.4459425132834883E-2</c:v>
                </c:pt>
                <c:pt idx="4">
                  <c:v>6.3192383911711308E-2</c:v>
                </c:pt>
                <c:pt idx="5">
                  <c:v>7.722482588403394E-2</c:v>
                </c:pt>
                <c:pt idx="6">
                  <c:v>5.3348778722084045E-2</c:v>
                </c:pt>
                <c:pt idx="7">
                  <c:v>5.3364022308211995E-2</c:v>
                </c:pt>
                <c:pt idx="8">
                  <c:v>5.2229320577666792E-2</c:v>
                </c:pt>
              </c:numCache>
            </c:numRef>
          </c:val>
        </c:ser>
        <c:shape val="box"/>
        <c:axId val="54519296"/>
        <c:axId val="54520832"/>
        <c:axId val="0"/>
      </c:bar3DChart>
      <c:catAx>
        <c:axId val="54519296"/>
        <c:scaling>
          <c:orientation val="minMax"/>
        </c:scaling>
        <c:axPos val="b"/>
        <c:numFmt formatCode="General" sourceLinked="1"/>
        <c:tickLblPos val="nextTo"/>
        <c:crossAx val="54520832"/>
        <c:crosses val="autoZero"/>
        <c:auto val="1"/>
        <c:lblAlgn val="ctr"/>
        <c:lblOffset val="100"/>
      </c:catAx>
      <c:valAx>
        <c:axId val="54520832"/>
        <c:scaling>
          <c:orientation val="minMax"/>
        </c:scaling>
        <c:axPos val="l"/>
        <c:majorGridlines/>
        <c:numFmt formatCode="0.0%" sourceLinked="1"/>
        <c:tickLblPos val="nextTo"/>
        <c:crossAx val="5451929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lineChart>
        <c:grouping val="standard"/>
        <c:ser>
          <c:idx val="0"/>
          <c:order val="0"/>
          <c:tx>
            <c:strRef>
              <c:f>Sheet5!$B$3</c:f>
              <c:strCache>
                <c:ptCount val="1"/>
                <c:pt idx="0">
                  <c:v>Adria</c:v>
                </c:pt>
              </c:strCache>
            </c:strRef>
          </c:tx>
          <c:cat>
            <c:numRef>
              <c:f>Sheet5!$A$4:$A$8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Sheet5!$B$4:$B$8</c:f>
              <c:numCache>
                <c:formatCode>0.0%</c:formatCode>
                <c:ptCount val="5"/>
                <c:pt idx="0">
                  <c:v>3.4001243964884215E-2</c:v>
                </c:pt>
                <c:pt idx="1">
                  <c:v>2.9872026259661406E-2</c:v>
                </c:pt>
                <c:pt idx="2">
                  <c:v>3.3046306355281878E-2</c:v>
                </c:pt>
                <c:pt idx="3">
                  <c:v>5.3364022308211995E-2</c:v>
                </c:pt>
                <c:pt idx="4">
                  <c:v>5.1551442602158146E-2</c:v>
                </c:pt>
              </c:numCache>
            </c:numRef>
          </c:val>
        </c:ser>
        <c:ser>
          <c:idx val="1"/>
          <c:order val="1"/>
          <c:tx>
            <c:strRef>
              <c:f>Sheet5!$C$3</c:f>
              <c:strCache>
                <c:ptCount val="1"/>
                <c:pt idx="0">
                  <c:v>Trigano</c:v>
                </c:pt>
              </c:strCache>
            </c:strRef>
          </c:tx>
          <c:cat>
            <c:numRef>
              <c:f>Sheet5!$A$4:$A$8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Sheet5!$C$4:$C$8</c:f>
              <c:numCache>
                <c:formatCode>0.0%</c:formatCode>
                <c:ptCount val="5"/>
                <c:pt idx="0">
                  <c:v>2.6424809509504831E-2</c:v>
                </c:pt>
                <c:pt idx="1">
                  <c:v>-1.2518135105949886E-2</c:v>
                </c:pt>
                <c:pt idx="2">
                  <c:v>3.1311188235243571E-2</c:v>
                </c:pt>
                <c:pt idx="3">
                  <c:v>5.7810668425423324E-2</c:v>
                </c:pt>
                <c:pt idx="4">
                  <c:v>3.7082965232356158E-2</c:v>
                </c:pt>
              </c:numCache>
            </c:numRef>
          </c:val>
        </c:ser>
        <c:ser>
          <c:idx val="2"/>
          <c:order val="2"/>
          <c:tx>
            <c:strRef>
              <c:f>Sheet5!$D$3</c:f>
              <c:strCache>
                <c:ptCount val="1"/>
                <c:pt idx="0">
                  <c:v>Hymer</c:v>
                </c:pt>
              </c:strCache>
            </c:strRef>
          </c:tx>
          <c:cat>
            <c:numRef>
              <c:f>Sheet5!$A$4:$A$8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Sheet5!$D$4:$D$8</c:f>
              <c:numCache>
                <c:formatCode>0.0%</c:formatCode>
                <c:ptCount val="5"/>
                <c:pt idx="0">
                  <c:v>3.003121674428795E-2</c:v>
                </c:pt>
                <c:pt idx="1">
                  <c:v>-7.6221659620564708E-2</c:v>
                </c:pt>
                <c:pt idx="2">
                  <c:v>5.410911309106761E-3</c:v>
                </c:pt>
                <c:pt idx="3">
                  <c:v>4.1401205568783898E-2</c:v>
                </c:pt>
              </c:numCache>
            </c:numRef>
          </c:val>
        </c:ser>
        <c:marker val="1"/>
        <c:axId val="53907456"/>
        <c:axId val="53908992"/>
      </c:lineChart>
      <c:catAx>
        <c:axId val="53907456"/>
        <c:scaling>
          <c:orientation val="minMax"/>
        </c:scaling>
        <c:axPos val="b"/>
        <c:numFmt formatCode="General" sourceLinked="1"/>
        <c:tickLblPos val="nextTo"/>
        <c:crossAx val="53908992"/>
        <c:crosses val="autoZero"/>
        <c:auto val="1"/>
        <c:lblAlgn val="ctr"/>
        <c:lblOffset val="100"/>
      </c:catAx>
      <c:valAx>
        <c:axId val="53908992"/>
        <c:scaling>
          <c:orientation val="minMax"/>
        </c:scaling>
        <c:axPos val="l"/>
        <c:majorGridlines/>
        <c:numFmt formatCode="0.0%" sourceLinked="1"/>
        <c:tickLblPos val="nextTo"/>
        <c:crossAx val="539074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lineChart>
        <c:grouping val="standard"/>
        <c:ser>
          <c:idx val="0"/>
          <c:order val="0"/>
          <c:tx>
            <c:strRef>
              <c:f>Sheet5!$B$41</c:f>
              <c:strCache>
                <c:ptCount val="1"/>
                <c:pt idx="0">
                  <c:v>Adria</c:v>
                </c:pt>
              </c:strCache>
            </c:strRef>
          </c:tx>
          <c:cat>
            <c:numRef>
              <c:f>Sheet5!$A$42:$A$46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Sheet5!$B$42:$B$46</c:f>
              <c:numCache>
                <c:formatCode>0.0%</c:formatCode>
                <c:ptCount val="5"/>
                <c:pt idx="0">
                  <c:v>3.7860874152651339E-2</c:v>
                </c:pt>
                <c:pt idx="1">
                  <c:v>2.0956167759812346E-2</c:v>
                </c:pt>
                <c:pt idx="2">
                  <c:v>3.9638674550686676E-2</c:v>
                </c:pt>
                <c:pt idx="3">
                  <c:v>6.2096468643529662E-2</c:v>
                </c:pt>
                <c:pt idx="4">
                  <c:v>6.4586960852541953E-2</c:v>
                </c:pt>
              </c:numCache>
            </c:numRef>
          </c:val>
        </c:ser>
        <c:ser>
          <c:idx val="1"/>
          <c:order val="1"/>
          <c:tx>
            <c:strRef>
              <c:f>Sheet5!$C$41</c:f>
              <c:strCache>
                <c:ptCount val="1"/>
                <c:pt idx="0">
                  <c:v>Trigano</c:v>
                </c:pt>
              </c:strCache>
            </c:strRef>
          </c:tx>
          <c:cat>
            <c:numRef>
              <c:f>Sheet5!$A$42:$A$46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Sheet5!$C$42:$C$46</c:f>
              <c:numCache>
                <c:formatCode>0.0%</c:formatCode>
                <c:ptCount val="5"/>
                <c:pt idx="0">
                  <c:v>2.1365865995780341E-2</c:v>
                </c:pt>
                <c:pt idx="1">
                  <c:v>-2.8083437836692159E-2</c:v>
                </c:pt>
                <c:pt idx="2">
                  <c:v>2.7872167097228763E-2</c:v>
                </c:pt>
                <c:pt idx="3">
                  <c:v>5.3263373384406093E-2</c:v>
                </c:pt>
                <c:pt idx="4">
                  <c:v>2.5626345197578389E-2</c:v>
                </c:pt>
              </c:numCache>
            </c:numRef>
          </c:val>
        </c:ser>
        <c:ser>
          <c:idx val="2"/>
          <c:order val="2"/>
          <c:tx>
            <c:strRef>
              <c:f>Sheet5!$D$41</c:f>
              <c:strCache>
                <c:ptCount val="1"/>
                <c:pt idx="0">
                  <c:v>Hymer</c:v>
                </c:pt>
              </c:strCache>
            </c:strRef>
          </c:tx>
          <c:cat>
            <c:numRef>
              <c:f>Sheet5!$A$42:$A$46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Sheet5!$D$42:$D$46</c:f>
              <c:numCache>
                <c:formatCode>0.0%</c:formatCode>
                <c:ptCount val="5"/>
                <c:pt idx="0">
                  <c:v>3.305796209956674E-2</c:v>
                </c:pt>
                <c:pt idx="1">
                  <c:v>-9.7518512341180044E-2</c:v>
                </c:pt>
                <c:pt idx="2">
                  <c:v>-1.1659295847452761E-2</c:v>
                </c:pt>
                <c:pt idx="3">
                  <c:v>3.4548539594735084E-2</c:v>
                </c:pt>
              </c:numCache>
            </c:numRef>
          </c:val>
        </c:ser>
        <c:marker val="1"/>
        <c:axId val="54667904"/>
        <c:axId val="54673792"/>
      </c:lineChart>
      <c:catAx>
        <c:axId val="54667904"/>
        <c:scaling>
          <c:orientation val="minMax"/>
        </c:scaling>
        <c:axPos val="b"/>
        <c:numFmt formatCode="General" sourceLinked="1"/>
        <c:tickLblPos val="nextTo"/>
        <c:crossAx val="54673792"/>
        <c:crosses val="autoZero"/>
        <c:auto val="1"/>
        <c:lblAlgn val="ctr"/>
        <c:lblOffset val="100"/>
      </c:catAx>
      <c:valAx>
        <c:axId val="54673792"/>
        <c:scaling>
          <c:orientation val="minMax"/>
        </c:scaling>
        <c:axPos val="l"/>
        <c:majorGridlines/>
        <c:numFmt formatCode="0.0%" sourceLinked="1"/>
        <c:tickLblPos val="nextTo"/>
        <c:crossAx val="546679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lineChart>
        <c:grouping val="standard"/>
        <c:ser>
          <c:idx val="0"/>
          <c:order val="0"/>
          <c:tx>
            <c:strRef>
              <c:f>Sheet5!$B$102</c:f>
              <c:strCache>
                <c:ptCount val="1"/>
                <c:pt idx="0">
                  <c:v>Adria</c:v>
                </c:pt>
              </c:strCache>
            </c:strRef>
          </c:tx>
          <c:cat>
            <c:numRef>
              <c:f>Sheet5!$A$103:$A$107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Sheet5!$B$103:$B$107</c:f>
              <c:numCache>
                <c:formatCode>0.0</c:formatCode>
                <c:ptCount val="5"/>
                <c:pt idx="0">
                  <c:v>2.2510296081934036</c:v>
                </c:pt>
                <c:pt idx="1">
                  <c:v>1.4285896631868045</c:v>
                </c:pt>
                <c:pt idx="2">
                  <c:v>1.4199186849374734</c:v>
                </c:pt>
                <c:pt idx="3">
                  <c:v>1.8413717672619028</c:v>
                </c:pt>
                <c:pt idx="4">
                  <c:v>1.8385552223425345</c:v>
                </c:pt>
              </c:numCache>
            </c:numRef>
          </c:val>
        </c:ser>
        <c:ser>
          <c:idx val="1"/>
          <c:order val="1"/>
          <c:tx>
            <c:strRef>
              <c:f>Sheet5!$C$102</c:f>
              <c:strCache>
                <c:ptCount val="1"/>
                <c:pt idx="0">
                  <c:v>Trigano</c:v>
                </c:pt>
              </c:strCache>
            </c:strRef>
          </c:tx>
          <c:cat>
            <c:numRef>
              <c:f>Sheet5!$A$103:$A$107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Sheet5!$C$103:$C$107</c:f>
              <c:numCache>
                <c:formatCode>0.0</c:formatCode>
                <c:ptCount val="5"/>
                <c:pt idx="0">
                  <c:v>1.3832071861250261</c:v>
                </c:pt>
                <c:pt idx="1">
                  <c:v>1.504997530178136</c:v>
                </c:pt>
                <c:pt idx="2">
                  <c:v>2.0310897857236747</c:v>
                </c:pt>
                <c:pt idx="3">
                  <c:v>2.0760884096074141</c:v>
                </c:pt>
                <c:pt idx="4">
                  <c:v>1.9876029408517881</c:v>
                </c:pt>
              </c:numCache>
            </c:numRef>
          </c:val>
        </c:ser>
        <c:ser>
          <c:idx val="2"/>
          <c:order val="2"/>
          <c:tx>
            <c:strRef>
              <c:f>Sheet5!$D$102</c:f>
              <c:strCache>
                <c:ptCount val="1"/>
                <c:pt idx="0">
                  <c:v>Hymer</c:v>
                </c:pt>
              </c:strCache>
            </c:strRef>
          </c:tx>
          <c:cat>
            <c:numRef>
              <c:f>Sheet5!$A$103:$A$107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Sheet5!$D$103:$D$107</c:f>
              <c:numCache>
                <c:formatCode>0.0</c:formatCode>
                <c:ptCount val="5"/>
                <c:pt idx="0">
                  <c:v>1.5322792757631802</c:v>
                </c:pt>
                <c:pt idx="1">
                  <c:v>1.3432499307366756</c:v>
                </c:pt>
                <c:pt idx="2">
                  <c:v>2.1410839522272238</c:v>
                </c:pt>
                <c:pt idx="3">
                  <c:v>1.3174660799945781</c:v>
                </c:pt>
              </c:numCache>
            </c:numRef>
          </c:val>
        </c:ser>
        <c:marker val="1"/>
        <c:axId val="54724096"/>
        <c:axId val="54725632"/>
      </c:lineChart>
      <c:catAx>
        <c:axId val="54724096"/>
        <c:scaling>
          <c:orientation val="minMax"/>
        </c:scaling>
        <c:axPos val="b"/>
        <c:numFmt formatCode="General" sourceLinked="1"/>
        <c:tickLblPos val="nextTo"/>
        <c:crossAx val="54725632"/>
        <c:crosses val="autoZero"/>
        <c:auto val="1"/>
        <c:lblAlgn val="ctr"/>
        <c:lblOffset val="100"/>
      </c:catAx>
      <c:valAx>
        <c:axId val="54725632"/>
        <c:scaling>
          <c:orientation val="minMax"/>
        </c:scaling>
        <c:axPos val="l"/>
        <c:majorGridlines/>
        <c:numFmt formatCode="0.0" sourceLinked="1"/>
        <c:tickLblPos val="nextTo"/>
        <c:crossAx val="547240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>
        <c:manualLayout>
          <c:layoutTarget val="inner"/>
          <c:xMode val="edge"/>
          <c:yMode val="edge"/>
          <c:x val="6.5030183727034119E-2"/>
          <c:y val="7.3527487146298587E-2"/>
          <c:w val="0.70530314960629859"/>
          <c:h val="0.83491245101211653"/>
        </c:manualLayout>
      </c:layout>
      <c:lineChart>
        <c:grouping val="standard"/>
        <c:ser>
          <c:idx val="0"/>
          <c:order val="0"/>
          <c:tx>
            <c:strRef>
              <c:f>Sheet5!$B$118</c:f>
              <c:strCache>
                <c:ptCount val="1"/>
                <c:pt idx="0">
                  <c:v>Adria</c:v>
                </c:pt>
              </c:strCache>
            </c:strRef>
          </c:tx>
          <c:cat>
            <c:numRef>
              <c:f>Sheet5!$A$119:$A$123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Sheet5!$B$119:$B$123</c:f>
              <c:numCache>
                <c:formatCode>0.0</c:formatCode>
                <c:ptCount val="5"/>
                <c:pt idx="0">
                  <c:v>1.5879477918420604</c:v>
                </c:pt>
                <c:pt idx="1">
                  <c:v>0.8887113625910541</c:v>
                </c:pt>
                <c:pt idx="2">
                  <c:v>0.76921229591082563</c:v>
                </c:pt>
                <c:pt idx="3">
                  <c:v>1.3491958731546578</c:v>
                </c:pt>
                <c:pt idx="4">
                  <c:v>1.3086267049951004</c:v>
                </c:pt>
              </c:numCache>
            </c:numRef>
          </c:val>
        </c:ser>
        <c:ser>
          <c:idx val="1"/>
          <c:order val="1"/>
          <c:tx>
            <c:strRef>
              <c:f>Sheet5!$C$118</c:f>
              <c:strCache>
                <c:ptCount val="1"/>
                <c:pt idx="0">
                  <c:v>Trigano</c:v>
                </c:pt>
              </c:strCache>
            </c:strRef>
          </c:tx>
          <c:cat>
            <c:numRef>
              <c:f>Sheet5!$A$119:$A$123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Sheet5!$C$119:$C$123</c:f>
              <c:numCache>
                <c:formatCode>0.0</c:formatCode>
                <c:ptCount val="5"/>
                <c:pt idx="0">
                  <c:v>0.56678489158652989</c:v>
                </c:pt>
                <c:pt idx="1">
                  <c:v>0.71343505912136063</c:v>
                </c:pt>
                <c:pt idx="2">
                  <c:v>1.1162032776828359</c:v>
                </c:pt>
                <c:pt idx="3">
                  <c:v>1.07229512945056</c:v>
                </c:pt>
                <c:pt idx="4">
                  <c:v>0.91167509328152285</c:v>
                </c:pt>
              </c:numCache>
            </c:numRef>
          </c:val>
        </c:ser>
        <c:ser>
          <c:idx val="2"/>
          <c:order val="2"/>
          <c:tx>
            <c:strRef>
              <c:f>Sheet5!$D$118</c:f>
              <c:strCache>
                <c:ptCount val="1"/>
                <c:pt idx="0">
                  <c:v>Hymer</c:v>
                </c:pt>
              </c:strCache>
            </c:strRef>
          </c:tx>
          <c:cat>
            <c:numRef>
              <c:f>Sheet5!$A$119:$A$123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Sheet5!$D$119:$D$123</c:f>
              <c:numCache>
                <c:formatCode>0.0</c:formatCode>
                <c:ptCount val="5"/>
                <c:pt idx="0">
                  <c:v>0.62938860701498389</c:v>
                </c:pt>
                <c:pt idx="1">
                  <c:v>0.60829440256799783</c:v>
                </c:pt>
                <c:pt idx="2">
                  <c:v>1.1061449404430597</c:v>
                </c:pt>
                <c:pt idx="3">
                  <c:v>0.5781333952921015</c:v>
                </c:pt>
              </c:numCache>
            </c:numRef>
          </c:val>
        </c:ser>
        <c:marker val="1"/>
        <c:axId val="54751232"/>
        <c:axId val="54752768"/>
      </c:lineChart>
      <c:catAx>
        <c:axId val="54751232"/>
        <c:scaling>
          <c:orientation val="minMax"/>
        </c:scaling>
        <c:axPos val="b"/>
        <c:numFmt formatCode="General" sourceLinked="1"/>
        <c:tickLblPos val="nextTo"/>
        <c:crossAx val="54752768"/>
        <c:crosses val="autoZero"/>
        <c:auto val="1"/>
        <c:lblAlgn val="ctr"/>
        <c:lblOffset val="100"/>
      </c:catAx>
      <c:valAx>
        <c:axId val="54752768"/>
        <c:scaling>
          <c:orientation val="minMax"/>
        </c:scaling>
        <c:axPos val="l"/>
        <c:majorGridlines/>
        <c:numFmt formatCode="0.0" sourceLinked="1"/>
        <c:tickLblPos val="nextTo"/>
        <c:crossAx val="547512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6607653-E822-476B-853B-BF0E225971A9}" type="datetimeFigureOut">
              <a:rPr lang="sl-SI" smtClean="0"/>
              <a:pPr/>
              <a:t>18.10.2013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5AAE556-F9B8-41B7-81FB-5790653DAA5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09B60-04FB-49E0-823E-540D861967E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E556-F9B8-41B7-81FB-5790653DAA59}" type="slidenum">
              <a:rPr lang="sl-SI" smtClean="0"/>
              <a:pPr/>
              <a:t>32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10/18/2013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F5236-2875-4565-A0F8-B781EDE8FB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EB4B9-2CB0-42BD-B77C-E888C5E6BEA7}" type="datetimeFigureOut">
              <a:rPr lang="en-US" smtClean="0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BD83-E509-4DE9-9B7C-E9C58F83F0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35B48-ABF6-45BF-BF01-52DF630440F9}" type="datetimeFigureOut">
              <a:rPr lang="en-US" smtClean="0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129F1-CC20-4D7F-8ECE-989585B9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91400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600200"/>
            <a:ext cx="36195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6195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9A1A3-6B1C-48D5-B170-C610BC9F4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152400"/>
            <a:ext cx="73914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28A7C-B0F4-461E-9EBE-171ECE6A3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29559-AF7F-465C-BF6D-E57620E037E9}" type="datetimeFigureOut">
              <a:rPr lang="en-US" smtClean="0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F0DA6-0C19-4B49-A565-D3963DC4C6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4397A-7341-4097-9DC6-4BF7CDBD4F6A}" type="datetimeFigureOut">
              <a:rPr lang="en-US" smtClean="0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522B0-1AF7-4C44-928B-01F615771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2F115-3C1B-4A10-8401-9FEC2E1667F0}" type="datetimeFigureOut">
              <a:rPr lang="en-US" smtClean="0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3E761-E8FE-4550-BCC4-F38D118FFD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85FAF-8182-44DC-A707-9683750D239C}" type="datetimeFigureOut">
              <a:rPr lang="en-US" smtClean="0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15A43-8C7B-415A-82C5-681A8AD31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EBD23F-6C30-40FA-96E1-3398D4137082}" type="datetimeFigureOut">
              <a:rPr lang="en-US" smtClean="0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FD01D-1B7F-4CA3-8606-DBC358E954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DB690-0D2B-4A7F-A7E2-6D9ACE0CF353}" type="datetimeFigureOut">
              <a:rPr lang="en-US" smtClean="0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AFF9E-B3A0-4CB1-BF4D-CD806E653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800C2-EA0B-46E3-BE90-01644AB88350}" type="datetimeFigureOut">
              <a:rPr lang="en-US" smtClean="0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4B0B2-CCB6-46C6-AAE0-BFA3CF1179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00A91-5581-436C-AB34-8B0F05D2FB8C}" type="datetimeFigureOut">
              <a:rPr lang="en-US" smtClean="0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16BB9-AB9F-44E1-8B41-D5474B4F2A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5671BE-9A64-47AD-B16F-3797CE990A3B}" type="datetimeFigureOut">
              <a:rPr lang="en-US" smtClean="0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3B2D86-D0CA-4FFD-A9B9-2371097815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Analiza računovodskih izkazov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733256"/>
            <a:ext cx="6400800" cy="888504"/>
          </a:xfrm>
        </p:spPr>
        <p:txBody>
          <a:bodyPr/>
          <a:lstStyle/>
          <a:p>
            <a:r>
              <a:rPr lang="sl-SI" sz="2000" dirty="0" smtClean="0"/>
              <a:t>Prof. dr. Sergeja Slapničar</a:t>
            </a:r>
          </a:p>
          <a:p>
            <a:r>
              <a:rPr lang="sl-SI" sz="2000" dirty="0" smtClean="0"/>
              <a:t>24. oktober 2013</a:t>
            </a:r>
            <a:endParaRPr lang="sl-SI" dirty="0"/>
          </a:p>
        </p:txBody>
      </p:sp>
      <p:pic>
        <p:nvPicPr>
          <p:cNvPr id="4" name="Picture 4" descr="Angleski RG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9688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http://www.accountingaisle.com/_images/articles/accounting-cont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56992"/>
            <a:ext cx="2005013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Vlaganja v razvoj</a:t>
            </a:r>
            <a:endParaRPr lang="sl-SI" sz="32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9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3848" y="16288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2276872"/>
            <a:ext cx="2699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l-SI" sz="2400" dirty="0" smtClean="0">
                <a:latin typeface="+mn-lt"/>
              </a:rPr>
              <a:t>v letu 2009: </a:t>
            </a:r>
          </a:p>
          <a:p>
            <a:pPr algn="ctr">
              <a:buNone/>
            </a:pPr>
            <a:r>
              <a:rPr lang="sl-SI" sz="2400" dirty="0" smtClean="0">
                <a:latin typeface="+mn-lt"/>
              </a:rPr>
              <a:t>1.558.391 EUR</a:t>
            </a:r>
          </a:p>
          <a:p>
            <a:pPr algn="ctr">
              <a:buNone/>
            </a:pPr>
            <a:endParaRPr lang="sl-SI" sz="2400" dirty="0" smtClean="0"/>
          </a:p>
          <a:p>
            <a:pPr algn="ctr">
              <a:buNone/>
            </a:pPr>
            <a:r>
              <a:rPr lang="sl-SI" sz="2400" dirty="0" smtClean="0">
                <a:latin typeface="+mn-lt"/>
              </a:rPr>
              <a:t>v letu 2010: </a:t>
            </a:r>
          </a:p>
          <a:p>
            <a:pPr algn="ctr">
              <a:buNone/>
            </a:pPr>
            <a:r>
              <a:rPr lang="sl-SI" sz="2400" dirty="0" smtClean="0">
                <a:latin typeface="+mn-lt"/>
              </a:rPr>
              <a:t>3.848.522 EUR</a:t>
            </a:r>
          </a:p>
          <a:p>
            <a:pPr algn="ctr">
              <a:buNone/>
            </a:pPr>
            <a:endParaRPr lang="sl-SI" sz="2400" dirty="0" smtClean="0">
              <a:latin typeface="+mn-lt"/>
            </a:endParaRPr>
          </a:p>
          <a:p>
            <a:pPr algn="ctr">
              <a:buNone/>
            </a:pPr>
            <a:r>
              <a:rPr lang="sl-SI" sz="2400" dirty="0" smtClean="0">
                <a:latin typeface="+mn-lt"/>
              </a:rPr>
              <a:t>v letu 2011: </a:t>
            </a:r>
          </a:p>
          <a:p>
            <a:pPr algn="ctr">
              <a:buNone/>
            </a:pPr>
            <a:r>
              <a:rPr lang="sl-SI" sz="2400" dirty="0" smtClean="0">
                <a:latin typeface="+mn-lt"/>
              </a:rPr>
              <a:t>2.062.257 EUR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419872" y="4437063"/>
            <a:ext cx="4824535" cy="1152177"/>
            <a:chOff x="3851920" y="4437063"/>
            <a:chExt cx="3681533" cy="1152177"/>
          </a:xfrm>
        </p:grpSpPr>
        <p:sp>
          <p:nvSpPr>
            <p:cNvPr id="95251" name="Oval 19"/>
            <p:cNvSpPr>
              <a:spLocks noChangeArrowheads="1"/>
            </p:cNvSpPr>
            <p:nvPr/>
          </p:nvSpPr>
          <p:spPr bwMode="auto">
            <a:xfrm>
              <a:off x="3851920" y="4437063"/>
              <a:ext cx="1648448" cy="115217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sl-SI"/>
            </a:p>
          </p:txBody>
        </p:sp>
        <p:sp>
          <p:nvSpPr>
            <p:cNvPr id="2063" name="Text Box 18"/>
            <p:cNvSpPr txBox="1">
              <a:spLocks noChangeArrowheads="1"/>
            </p:cNvSpPr>
            <p:nvPr/>
          </p:nvSpPr>
          <p:spPr bwMode="auto">
            <a:xfrm>
              <a:off x="5390471" y="4869160"/>
              <a:ext cx="2142982" cy="3698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sl-SI" sz="1800" b="0" dirty="0">
                  <a:solidFill>
                    <a:schemeClr val="bg1"/>
                  </a:solidFill>
                  <a:cs typeface="Arial" charset="0"/>
                </a:rPr>
                <a:t>3. Obračanje sredstev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76825" y="3068638"/>
            <a:ext cx="4067175" cy="1152525"/>
            <a:chOff x="5076825" y="3068638"/>
            <a:chExt cx="4067175" cy="1152525"/>
          </a:xfrm>
        </p:grpSpPr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5076825" y="3068638"/>
              <a:ext cx="3167063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sl-SI"/>
            </a:p>
          </p:txBody>
        </p:sp>
        <p:sp>
          <p:nvSpPr>
            <p:cNvPr id="2057" name="Text Box 21"/>
            <p:cNvSpPr txBox="1">
              <a:spLocks noChangeArrowheads="1"/>
            </p:cNvSpPr>
            <p:nvPr/>
          </p:nvSpPr>
          <p:spPr bwMode="auto">
            <a:xfrm>
              <a:off x="7380288" y="3068638"/>
              <a:ext cx="1763712" cy="3698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sl-SI" sz="1800" b="0" dirty="0">
                  <a:solidFill>
                    <a:schemeClr val="bg1"/>
                  </a:solidFill>
                  <a:cs typeface="Arial" charset="0"/>
                </a:rPr>
                <a:t>2. Financiranje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87450" y="760413"/>
            <a:ext cx="3178175" cy="5400675"/>
            <a:chOff x="1187450" y="760413"/>
            <a:chExt cx="3178175" cy="5400675"/>
          </a:xfrm>
        </p:grpSpPr>
        <p:sp>
          <p:nvSpPr>
            <p:cNvPr id="95249" name="Oval 17"/>
            <p:cNvSpPr>
              <a:spLocks noChangeArrowheads="1"/>
            </p:cNvSpPr>
            <p:nvPr/>
          </p:nvSpPr>
          <p:spPr bwMode="auto">
            <a:xfrm rot="7826711">
              <a:off x="620712" y="2416176"/>
              <a:ext cx="5400675" cy="20891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sl-SI"/>
            </a:p>
          </p:txBody>
        </p:sp>
        <p:sp>
          <p:nvSpPr>
            <p:cNvPr id="2054" name="Text Box 18"/>
            <p:cNvSpPr txBox="1">
              <a:spLocks noChangeArrowheads="1"/>
            </p:cNvSpPr>
            <p:nvPr/>
          </p:nvSpPr>
          <p:spPr bwMode="auto">
            <a:xfrm>
              <a:off x="1187450" y="2420938"/>
              <a:ext cx="2087563" cy="36671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sl-SI" sz="1800" b="1" dirty="0">
                  <a:solidFill>
                    <a:schemeClr val="bg1"/>
                  </a:solidFill>
                  <a:cs typeface="Arial" charset="0"/>
                </a:rPr>
                <a:t>1. Dobičkonosnost </a:t>
              </a:r>
            </a:p>
          </p:txBody>
        </p:sp>
      </p:grpSp>
      <p:sp>
        <p:nvSpPr>
          <p:cNvPr id="2051" name="Rectangle 26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1143000"/>
          </a:xfrm>
          <a:noFill/>
        </p:spPr>
        <p:txBody>
          <a:bodyPr/>
          <a:lstStyle/>
          <a:p>
            <a:r>
              <a:rPr lang="sl-SI" sz="3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Kazalci uspešnosti so povezani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763713" y="5634038"/>
          <a:ext cx="5162550" cy="642937"/>
        </p:xfrm>
        <a:graphic>
          <a:graphicData uri="http://schemas.openxmlformats.org/presentationml/2006/ole">
            <p:oleObj spid="_x0000_s28674" name="Equation" r:id="rId3" imgW="3466800" imgH="431640" progId="Equation.3">
              <p:embed/>
            </p:oleObj>
          </a:graphicData>
        </a:graphic>
      </p:graphicFrame>
      <p:sp>
        <p:nvSpPr>
          <p:cNvPr id="2062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6A5EB9-E496-471E-B1D9-1187B0795B01}" type="slidenum">
              <a:rPr lang="en-US" smtClean="0"/>
              <a:pPr/>
              <a:t>11</a:t>
            </a:fld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08100" y="1870075"/>
            <a:ext cx="6072188" cy="3430588"/>
            <a:chOff x="2061" y="2944"/>
            <a:chExt cx="6720" cy="3543"/>
          </a:xfrm>
        </p:grpSpPr>
        <p:sp>
          <p:nvSpPr>
            <p:cNvPr id="2065" name="Line 4"/>
            <p:cNvSpPr>
              <a:spLocks noChangeShapeType="1"/>
            </p:cNvSpPr>
            <p:nvPr/>
          </p:nvSpPr>
          <p:spPr bwMode="auto">
            <a:xfrm>
              <a:off x="4361" y="4031"/>
              <a:ext cx="3001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67" name="Line 6"/>
            <p:cNvSpPr>
              <a:spLocks noChangeShapeType="1"/>
            </p:cNvSpPr>
            <p:nvPr/>
          </p:nvSpPr>
          <p:spPr bwMode="auto">
            <a:xfrm>
              <a:off x="7347" y="4062"/>
              <a:ext cx="1" cy="37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5239" name="Rectangle 7"/>
            <p:cNvSpPr>
              <a:spLocks noChangeArrowheads="1"/>
            </p:cNvSpPr>
            <p:nvPr/>
          </p:nvSpPr>
          <p:spPr bwMode="auto">
            <a:xfrm>
              <a:off x="2061" y="5872"/>
              <a:ext cx="1695" cy="5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200">
                  <a:latin typeface="Times New Roman" pitchFamily="18" charset="0"/>
                </a:rPr>
                <a:t>Čista dobičkovnost prihodkov (marža)</a:t>
              </a:r>
              <a:endParaRPr lang="sl-SI" sz="3200">
                <a:latin typeface="Times New Roman" pitchFamily="18" charset="0"/>
              </a:endParaRPr>
            </a:p>
          </p:txBody>
        </p:sp>
        <p:sp>
          <p:nvSpPr>
            <p:cNvPr id="2069" name="Line 8"/>
            <p:cNvSpPr>
              <a:spLocks noChangeShapeType="1"/>
            </p:cNvSpPr>
            <p:nvPr/>
          </p:nvSpPr>
          <p:spPr bwMode="auto">
            <a:xfrm>
              <a:off x="3021" y="5344"/>
              <a:ext cx="1" cy="5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70" name="Line 9"/>
            <p:cNvSpPr>
              <a:spLocks noChangeShapeType="1"/>
            </p:cNvSpPr>
            <p:nvPr/>
          </p:nvSpPr>
          <p:spPr bwMode="auto">
            <a:xfrm>
              <a:off x="4346" y="4046"/>
              <a:ext cx="1" cy="34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5242" name="AutoShape 10"/>
            <p:cNvSpPr>
              <a:spLocks noChangeArrowheads="1"/>
            </p:cNvSpPr>
            <p:nvPr/>
          </p:nvSpPr>
          <p:spPr bwMode="auto">
            <a:xfrm>
              <a:off x="4600" y="2944"/>
              <a:ext cx="2507" cy="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F2F2F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400" b="0">
                  <a:solidFill>
                    <a:srgbClr val="0033CC"/>
                  </a:solidFill>
                  <a:latin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500">
                  <a:latin typeface="Times New Roman" pitchFamily="18" charset="0"/>
                </a:rPr>
                <a:t>Dobičkonosnost kapitala</a:t>
              </a:r>
              <a:endParaRPr lang="sl-SI" sz="1500" b="0">
                <a:latin typeface="Times New Roman" pitchFamily="18" charset="0"/>
              </a:endParaRPr>
            </a:p>
          </p:txBody>
        </p:sp>
        <p:sp>
          <p:nvSpPr>
            <p:cNvPr id="95243" name="Rectangle 11"/>
            <p:cNvSpPr>
              <a:spLocks noChangeArrowheads="1"/>
            </p:cNvSpPr>
            <p:nvPr/>
          </p:nvSpPr>
          <p:spPr bwMode="auto">
            <a:xfrm>
              <a:off x="6576" y="4415"/>
              <a:ext cx="2205" cy="68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endParaRPr lang="sl-SI" sz="400">
                <a:solidFill>
                  <a:srgbClr val="0033CC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Zadolženost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sredstva / kapital</a:t>
              </a:r>
              <a:endParaRPr lang="sl-SI" sz="3200">
                <a:latin typeface="Times New Roman" pitchFamily="18" charset="0"/>
              </a:endParaRPr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auto">
            <a:xfrm>
              <a:off x="3336" y="4410"/>
              <a:ext cx="1697" cy="6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 dirty="0">
                  <a:latin typeface="Times New Roman" pitchFamily="18" charset="0"/>
                </a:rPr>
                <a:t>Dobičkonosnost sredstev</a:t>
              </a:r>
              <a:endParaRPr lang="sl-SI" sz="3200" dirty="0">
                <a:latin typeface="Times New Roman" pitchFamily="18" charset="0"/>
              </a:endParaRPr>
            </a:p>
          </p:txBody>
        </p:sp>
        <p:sp>
          <p:nvSpPr>
            <p:cNvPr id="2074" name="Line 13"/>
            <p:cNvSpPr>
              <a:spLocks noChangeShapeType="1"/>
            </p:cNvSpPr>
            <p:nvPr/>
          </p:nvSpPr>
          <p:spPr bwMode="auto">
            <a:xfrm>
              <a:off x="5861" y="3506"/>
              <a:ext cx="6" cy="51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75" name="Line 14"/>
            <p:cNvSpPr>
              <a:spLocks noChangeShapeType="1"/>
            </p:cNvSpPr>
            <p:nvPr/>
          </p:nvSpPr>
          <p:spPr bwMode="auto">
            <a:xfrm>
              <a:off x="4301" y="5066"/>
              <a:ext cx="1" cy="28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76" name="Line 15"/>
            <p:cNvSpPr>
              <a:spLocks noChangeShapeType="1"/>
            </p:cNvSpPr>
            <p:nvPr/>
          </p:nvSpPr>
          <p:spPr bwMode="auto">
            <a:xfrm>
              <a:off x="3021" y="5344"/>
              <a:ext cx="232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77" name="Line 16"/>
            <p:cNvSpPr>
              <a:spLocks noChangeShapeType="1"/>
            </p:cNvSpPr>
            <p:nvPr/>
          </p:nvSpPr>
          <p:spPr bwMode="auto">
            <a:xfrm>
              <a:off x="5301" y="5344"/>
              <a:ext cx="1" cy="5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5237" name="Rectangle 5"/>
            <p:cNvSpPr>
              <a:spLocks noChangeArrowheads="1"/>
            </p:cNvSpPr>
            <p:nvPr/>
          </p:nvSpPr>
          <p:spPr bwMode="auto">
            <a:xfrm>
              <a:off x="4536" y="5887"/>
              <a:ext cx="1697" cy="6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 dirty="0">
                  <a:latin typeface="Times New Roman" pitchFamily="18" charset="0"/>
                </a:rPr>
                <a:t>Obračanje 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 dirty="0">
                  <a:latin typeface="Times New Roman" pitchFamily="18" charset="0"/>
                </a:rPr>
                <a:t>sredstev</a:t>
              </a:r>
              <a:endParaRPr lang="sl-SI" sz="3200" dirty="0">
                <a:latin typeface="Times New Roman" pitchFamily="18" charset="0"/>
              </a:endParaRPr>
            </a:p>
          </p:txBody>
        </p:sp>
      </p:grpSp>
      <p:sp>
        <p:nvSpPr>
          <p:cNvPr id="95254" name="Line 22"/>
          <p:cNvSpPr>
            <a:spLocks noChangeShapeType="1"/>
          </p:cNvSpPr>
          <p:nvPr/>
        </p:nvSpPr>
        <p:spPr bwMode="auto">
          <a:xfrm flipV="1">
            <a:off x="3779838" y="6021388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sl-SI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V="1">
            <a:off x="5076825" y="5661025"/>
            <a:ext cx="9366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sl-SI"/>
          </a:p>
        </p:txBody>
      </p:sp>
      <p:sp>
        <p:nvSpPr>
          <p:cNvPr id="95256" name="Line 24"/>
          <p:cNvSpPr>
            <a:spLocks noChangeShapeType="1"/>
          </p:cNvSpPr>
          <p:nvPr/>
        </p:nvSpPr>
        <p:spPr bwMode="auto">
          <a:xfrm flipV="1">
            <a:off x="4932363" y="6021388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sl-SI"/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 flipV="1">
            <a:off x="6229350" y="5661025"/>
            <a:ext cx="9366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sl-SI"/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6407150" y="1557338"/>
            <a:ext cx="2736850" cy="368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sl-SI" sz="1800" b="0" dirty="0">
                <a:solidFill>
                  <a:schemeClr val="bg1"/>
                </a:solidFill>
                <a:cs typeface="Arial" charset="0"/>
              </a:rPr>
              <a:t>4. Plačilna sposobnost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4" grpId="0" animBg="1"/>
      <p:bldP spid="95255" grpId="0" animBg="1"/>
      <p:bldP spid="95256" grpId="0" animBg="1"/>
      <p:bldP spid="9525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4" name="Oval 20"/>
          <p:cNvSpPr>
            <a:spLocks noChangeArrowheads="1"/>
          </p:cNvSpPr>
          <p:nvPr/>
        </p:nvSpPr>
        <p:spPr bwMode="auto">
          <a:xfrm>
            <a:off x="827088" y="3068638"/>
            <a:ext cx="5113337" cy="28082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3131840" y="4509120"/>
            <a:ext cx="2303761" cy="1080468"/>
          </a:xfrm>
          <a:prstGeom prst="ellipse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sl-SI"/>
          </a:p>
        </p:txBody>
      </p:sp>
      <p:sp>
        <p:nvSpPr>
          <p:cNvPr id="1433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51720" y="332656"/>
            <a:ext cx="7092280" cy="936104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Obračanje sredstev, eden izmed najpomembnejših področij uspešnosti</a:t>
            </a:r>
          </a:p>
        </p:txBody>
      </p:sp>
      <p:sp>
        <p:nvSpPr>
          <p:cNvPr id="14343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3F18FE-2DF6-4E6A-B8D2-3AAAA1F704A5}" type="slidenum">
              <a:rPr lang="en-US" smtClean="0"/>
              <a:pPr/>
              <a:t>12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08100" y="1870075"/>
            <a:ext cx="6072188" cy="3430588"/>
            <a:chOff x="2061" y="2944"/>
            <a:chExt cx="6720" cy="3543"/>
          </a:xfrm>
        </p:grpSpPr>
        <p:sp>
          <p:nvSpPr>
            <p:cNvPr id="14344" name="Line 5"/>
            <p:cNvSpPr>
              <a:spLocks noChangeShapeType="1"/>
            </p:cNvSpPr>
            <p:nvPr/>
          </p:nvSpPr>
          <p:spPr bwMode="auto">
            <a:xfrm>
              <a:off x="4361" y="4031"/>
              <a:ext cx="3001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4536" y="5887"/>
              <a:ext cx="1697" cy="6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Obračanje 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sredstev</a:t>
              </a:r>
              <a:endParaRPr lang="sl-SI" sz="3200">
                <a:latin typeface="Times New Roman" pitchFamily="18" charset="0"/>
              </a:endParaRPr>
            </a:p>
          </p:txBody>
        </p:sp>
        <p:sp>
          <p:nvSpPr>
            <p:cNvPr id="14346" name="Line 7"/>
            <p:cNvSpPr>
              <a:spLocks noChangeShapeType="1"/>
            </p:cNvSpPr>
            <p:nvPr/>
          </p:nvSpPr>
          <p:spPr bwMode="auto">
            <a:xfrm>
              <a:off x="7347" y="4062"/>
              <a:ext cx="1" cy="37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2061" y="5872"/>
              <a:ext cx="1695" cy="5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800">
                  <a:latin typeface="Times New Roman" pitchFamily="18" charset="0"/>
                </a:rPr>
                <a:t>Profitna 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800">
                  <a:latin typeface="Times New Roman" pitchFamily="18" charset="0"/>
                </a:rPr>
                <a:t>marža</a:t>
              </a:r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>
              <a:off x="3021" y="5344"/>
              <a:ext cx="1" cy="5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auto">
            <a:xfrm>
              <a:off x="4346" y="4046"/>
              <a:ext cx="1" cy="34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995" name="AutoShape 11"/>
            <p:cNvSpPr>
              <a:spLocks noChangeArrowheads="1"/>
            </p:cNvSpPr>
            <p:nvPr/>
          </p:nvSpPr>
          <p:spPr bwMode="auto">
            <a:xfrm>
              <a:off x="4600" y="2944"/>
              <a:ext cx="2507" cy="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F2F2F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400" b="0">
                  <a:solidFill>
                    <a:srgbClr val="0033CC"/>
                  </a:solidFill>
                  <a:latin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500">
                  <a:latin typeface="Times New Roman" pitchFamily="18" charset="0"/>
                </a:rPr>
                <a:t>Dobičkonosnost kapitala</a:t>
              </a:r>
              <a:endParaRPr lang="sl-SI" sz="1500" b="0">
                <a:latin typeface="Times New Roman" pitchFamily="18" charset="0"/>
              </a:endParaRP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6576" y="4415"/>
              <a:ext cx="2205" cy="68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endParaRPr lang="sl-SI" sz="400">
                <a:solidFill>
                  <a:srgbClr val="0033CC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Zadolženost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sredstva / kapital</a:t>
              </a:r>
              <a:endParaRPr lang="sl-SI" sz="3200">
                <a:latin typeface="Times New Roman" pitchFamily="18" charset="0"/>
              </a:endParaRP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3336" y="4410"/>
              <a:ext cx="1697" cy="6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Dobičkonosnost sredstev</a:t>
              </a:r>
              <a:endParaRPr lang="sl-SI" sz="3200">
                <a:latin typeface="Times New Roman" pitchFamily="18" charset="0"/>
              </a:endParaRPr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>
              <a:off x="5861" y="3506"/>
              <a:ext cx="6" cy="51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>
              <a:off x="4301" y="5066"/>
              <a:ext cx="1" cy="28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4355" name="Line 16"/>
            <p:cNvSpPr>
              <a:spLocks noChangeShapeType="1"/>
            </p:cNvSpPr>
            <p:nvPr/>
          </p:nvSpPr>
          <p:spPr bwMode="auto">
            <a:xfrm>
              <a:off x="3021" y="5344"/>
              <a:ext cx="232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4356" name="Line 17"/>
            <p:cNvSpPr>
              <a:spLocks noChangeShapeType="1"/>
            </p:cNvSpPr>
            <p:nvPr/>
          </p:nvSpPr>
          <p:spPr bwMode="auto">
            <a:xfrm>
              <a:off x="5301" y="5344"/>
              <a:ext cx="1" cy="5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 animBg="1"/>
      <p:bldP spid="420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548680"/>
            <a:ext cx="7391400" cy="720303"/>
          </a:xfrm>
        </p:spPr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Obračanje čistih obratnih sredstev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628800"/>
            <a:ext cx="7704856" cy="4680372"/>
          </a:xfrm>
        </p:spPr>
        <p:txBody>
          <a:bodyPr/>
          <a:lstStyle/>
          <a:p>
            <a:pPr marL="381000" indent="-381000">
              <a:buNone/>
            </a:pPr>
            <a:r>
              <a:rPr lang="sl-SI" sz="2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 se prične vplivati na dobičkonosnost:</a:t>
            </a:r>
          </a:p>
          <a:p>
            <a:pPr marL="381000" indent="-381000">
              <a:buNone/>
            </a:pPr>
            <a:r>
              <a:rPr lang="sl-SI" sz="2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Analiza panoge:</a:t>
            </a:r>
          </a:p>
          <a:p>
            <a:pPr marL="381000" indent="-381000"/>
            <a:endParaRPr lang="sl-SI" sz="2400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81000" indent="-381000">
              <a:buFontTx/>
              <a:buAutoNum type="arabicPeriod"/>
            </a:pPr>
            <a:r>
              <a:rPr lang="sl-SI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Pogajalska moč kupcev</a:t>
            </a:r>
            <a:r>
              <a:rPr lang="sl-SI" sz="2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število kupcev, njihova možnost izbire </a:t>
            </a:r>
            <a:r>
              <a:rPr lang="sl-SI" sz="24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substituta</a:t>
            </a:r>
            <a:r>
              <a:rPr lang="sl-SI" sz="2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zaostritev financiranja vpliva na vezavo terjatev</a:t>
            </a:r>
          </a:p>
          <a:p>
            <a:pPr marL="381000" indent="-381000">
              <a:buFontTx/>
              <a:buAutoNum type="arabicPeriod"/>
            </a:pPr>
            <a:r>
              <a:rPr lang="sl-SI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Pogajalska moč dobaviteljev</a:t>
            </a:r>
            <a:r>
              <a:rPr lang="sl-SI" sz="2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vpliva na vezavo obveznosti do dobaviteljev</a:t>
            </a:r>
            <a:r>
              <a:rPr lang="sl-SI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	</a:t>
            </a:r>
          </a:p>
          <a:p>
            <a:pPr marL="381000" indent="-381000">
              <a:buNone/>
            </a:pPr>
            <a:r>
              <a:rPr lang="sl-SI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	Vitkost lastnih poslovnih procesov</a:t>
            </a:r>
            <a:r>
              <a:rPr lang="sl-SI" sz="2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vpliva na obračanje zalog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945D0-A344-4CAE-A57C-5D6ED9BEAB93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1475656" y="4941168"/>
            <a:ext cx="69856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504" y="5445224"/>
            <a:ext cx="1368152" cy="9223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sl-SI" sz="1800" b="0" dirty="0"/>
              <a:t>Organizacija lastnih procesov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1365250" y="2471738"/>
            <a:ext cx="25908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sl-SI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956050" y="2471738"/>
            <a:ext cx="4191000" cy="0"/>
          </a:xfrm>
          <a:prstGeom prst="line">
            <a:avLst/>
          </a:prstGeom>
          <a:ln>
            <a:solidFill>
              <a:srgbClr val="669900"/>
            </a:solidFill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sl-SI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365250" y="2166938"/>
            <a:ext cx="0" cy="2133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147050" y="2166938"/>
            <a:ext cx="0" cy="2209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365250" y="3995738"/>
            <a:ext cx="4953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sl-SI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6318250" y="3995738"/>
            <a:ext cx="1828800" cy="0"/>
          </a:xfrm>
          <a:prstGeom prst="line">
            <a:avLst/>
          </a:prstGeom>
          <a:ln>
            <a:solidFill>
              <a:srgbClr val="669900"/>
            </a:solidFill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sl-SI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300788" y="3716338"/>
            <a:ext cx="17462" cy="550862"/>
          </a:xfrm>
          <a:prstGeom prst="line">
            <a:avLst/>
          </a:prstGeom>
          <a:noFill/>
          <a:ln w="2540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228184" y="3284984"/>
            <a:ext cx="2017712" cy="655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sl-SI" sz="1800" b="1" dirty="0">
                <a:solidFill>
                  <a:srgbClr val="669900"/>
                </a:solidFill>
                <a:latin typeface="+mn-lt"/>
              </a:rPr>
              <a:t>Doba vezave </a:t>
            </a:r>
          </a:p>
          <a:p>
            <a:pPr algn="ctr">
              <a:spcBef>
                <a:spcPct val="5000"/>
              </a:spcBef>
            </a:pPr>
            <a:r>
              <a:rPr lang="sl-SI" sz="1800" b="1" dirty="0" smtClean="0">
                <a:solidFill>
                  <a:srgbClr val="669900"/>
                </a:solidFill>
                <a:latin typeface="+mn-lt"/>
              </a:rPr>
              <a:t>ČOS</a:t>
            </a:r>
            <a:endParaRPr lang="en-US" sz="1800" b="1" dirty="0">
              <a:solidFill>
                <a:srgbClr val="669900"/>
              </a:solidFill>
              <a:latin typeface="+mn-lt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57238" y="1573213"/>
            <a:ext cx="143849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800" b="1" dirty="0">
                <a:solidFill>
                  <a:srgbClr val="669900"/>
                </a:solidFill>
                <a:latin typeface="+mn-lt"/>
                <a:cs typeface="Arial" pitchFamily="34" charset="0"/>
              </a:rPr>
              <a:t>Nakup materiala</a:t>
            </a:r>
            <a:endParaRPr lang="en-US" sz="1800" b="1" dirty="0">
              <a:solidFill>
                <a:srgbClr val="6699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203575" y="1268413"/>
            <a:ext cx="1674813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800" b="1" dirty="0">
                <a:solidFill>
                  <a:srgbClr val="669900"/>
                </a:solidFill>
                <a:latin typeface="+mn-lt"/>
                <a:cs typeface="Arial" pitchFamily="34" charset="0"/>
              </a:rPr>
              <a:t>Prodaja gotovih proizvodov</a:t>
            </a:r>
            <a:endParaRPr lang="en-US" sz="1800" b="1" dirty="0">
              <a:solidFill>
                <a:srgbClr val="6699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537450" y="1557338"/>
            <a:ext cx="1066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800" b="1" dirty="0">
                <a:solidFill>
                  <a:srgbClr val="669900"/>
                </a:solidFill>
                <a:latin typeface="+mn-lt"/>
                <a:cs typeface="Arial" pitchFamily="34" charset="0"/>
              </a:rPr>
              <a:t>Plačilo kupcev</a:t>
            </a:r>
            <a:endParaRPr lang="en-US" sz="1800" b="1" dirty="0">
              <a:solidFill>
                <a:srgbClr val="6699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55650" y="4300538"/>
            <a:ext cx="1219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800" b="1" dirty="0">
                <a:solidFill>
                  <a:srgbClr val="669900"/>
                </a:solidFill>
                <a:latin typeface="+mn-lt"/>
                <a:cs typeface="Arial" pitchFamily="34" charset="0"/>
              </a:rPr>
              <a:t>Nakup materiala</a:t>
            </a:r>
            <a:endParaRPr lang="en-US" sz="1800" b="1" dirty="0">
              <a:solidFill>
                <a:srgbClr val="6699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724525" y="4292600"/>
            <a:ext cx="12255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800" b="1" dirty="0">
                <a:solidFill>
                  <a:srgbClr val="669900"/>
                </a:solidFill>
                <a:latin typeface="+mn-lt"/>
                <a:cs typeface="Arial" pitchFamily="34" charset="0"/>
              </a:rPr>
              <a:t>Plačilo materiala</a:t>
            </a:r>
            <a:endParaRPr lang="en-US" sz="1800" b="1" dirty="0">
              <a:solidFill>
                <a:srgbClr val="6699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3924300" y="2205038"/>
            <a:ext cx="17463" cy="550862"/>
          </a:xfrm>
          <a:prstGeom prst="line">
            <a:avLst/>
          </a:prstGeom>
          <a:noFill/>
          <a:ln w="2540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476375" y="2636838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800" dirty="0">
                <a:solidFill>
                  <a:srgbClr val="4D4D4D"/>
                </a:solidFill>
                <a:latin typeface="+mn-lt"/>
              </a:rPr>
              <a:t>Dnevi vezave zalog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932363" y="270827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800" dirty="0">
                <a:solidFill>
                  <a:srgbClr val="4D4D4D"/>
                </a:solidFill>
                <a:latin typeface="+mn-lt"/>
              </a:rPr>
              <a:t>Dnevi vezave terjatev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763713" y="342900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800" dirty="0">
                <a:solidFill>
                  <a:srgbClr val="4D4D4D"/>
                </a:solidFill>
                <a:latin typeface="+mn-lt"/>
              </a:rPr>
              <a:t>Dnevi vezave </a:t>
            </a:r>
            <a:r>
              <a:rPr lang="sl-SI" sz="1800" dirty="0" err="1">
                <a:solidFill>
                  <a:srgbClr val="4D4D4D"/>
                </a:solidFill>
                <a:latin typeface="+mn-lt"/>
              </a:rPr>
              <a:t>obv</a:t>
            </a:r>
            <a:r>
              <a:rPr lang="sl-SI" sz="1800" dirty="0">
                <a:solidFill>
                  <a:srgbClr val="4D4D4D"/>
                </a:solidFill>
                <a:latin typeface="+mn-lt"/>
              </a:rPr>
              <a:t>. do dobaviteljev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2267744" y="620688"/>
            <a:ext cx="5473030" cy="5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Obračanje čistih </a:t>
            </a:r>
            <a:r>
              <a:rPr lang="sl-SI" sz="2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obratnih sredstev</a:t>
            </a:r>
          </a:p>
        </p:txBody>
      </p:sp>
      <p:sp>
        <p:nvSpPr>
          <p:cNvPr id="20" name="Oval 19"/>
          <p:cNvSpPr/>
          <p:nvPr/>
        </p:nvSpPr>
        <p:spPr>
          <a:xfrm>
            <a:off x="6084168" y="3356992"/>
            <a:ext cx="223224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476672"/>
            <a:ext cx="6275040" cy="868958"/>
          </a:xfrm>
        </p:spPr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Analiza čistih obratnih sredstev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228184" y="5301208"/>
            <a:ext cx="24843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 dirty="0">
                <a:solidFill>
                  <a:srgbClr val="4D4D4D"/>
                </a:solidFill>
              </a:rPr>
              <a:t>Opomba: Pri izračunu kazalcev niso upoštevane povprečne vrednosti.</a:t>
            </a:r>
            <a:endParaRPr lang="sl-SI" dirty="0">
              <a:solidFill>
                <a:srgbClr val="4D4D4D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1560" y="1772816"/>
          <a:ext cx="8136902" cy="1224137"/>
        </p:xfrm>
        <a:graphic>
          <a:graphicData uri="http://schemas.openxmlformats.org/drawingml/2006/table">
            <a:tbl>
              <a:tblPr/>
              <a:tblGrid>
                <a:gridCol w="2860286"/>
                <a:gridCol w="650681"/>
                <a:gridCol w="650681"/>
                <a:gridCol w="650681"/>
                <a:gridCol w="650681"/>
                <a:gridCol w="650681"/>
                <a:gridCol w="650681"/>
                <a:gridCol w="650681"/>
                <a:gridCol w="721849"/>
              </a:tblGrid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Dnevi vezave zalog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Dnevi vezave terjatev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Dnevi vezave dobaviteljev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Dnevi vezave čistih obratnih sredstev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6804248" y="1484784"/>
            <a:ext cx="648072" cy="21602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Oval 13"/>
          <p:cNvSpPr/>
          <p:nvPr/>
        </p:nvSpPr>
        <p:spPr>
          <a:xfrm>
            <a:off x="8172400" y="1412776"/>
            <a:ext cx="648072" cy="21602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611559" y="3429000"/>
          <a:ext cx="4176465" cy="3132349"/>
        </p:xfrm>
        <a:graphic>
          <a:graphicData uri="http://schemas.openxmlformats.org/presentationml/2006/ole">
            <p:oleObj spid="_x0000_s29704" name="Worksheet" r:id="rId3" imgW="3314598" imgH="2485868" progId="Excel.Shee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47864" y="64886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+mn-lt"/>
              </a:rPr>
              <a:t>Podatki za matično družbo</a:t>
            </a:r>
            <a:endParaRPr lang="sl-SI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7041976" cy="1143000"/>
          </a:xfrm>
        </p:spPr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Dobro upravljanje z obratnimi sredstvi vpliva na znižanje finančnega zadolževanja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32138" y="2060575"/>
            <a:ext cx="3240087" cy="3671888"/>
            <a:chOff x="0" y="0"/>
            <a:chExt cx="20000" cy="200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2109"/>
              <a:ext cx="20000" cy="17891"/>
              <a:chOff x="0" y="0"/>
              <a:chExt cx="20000" cy="20000"/>
            </a:xfrm>
          </p:grpSpPr>
          <p:sp>
            <p:nvSpPr>
              <p:cNvPr id="17422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04" cy="19992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7423" name="Rectangle 6"/>
              <p:cNvSpPr>
                <a:spLocks noChangeArrowheads="1"/>
              </p:cNvSpPr>
              <p:nvPr/>
            </p:nvSpPr>
            <p:spPr bwMode="auto">
              <a:xfrm>
                <a:off x="10118" y="0"/>
                <a:ext cx="9882" cy="19822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7424" name="Rectangle 7"/>
              <p:cNvSpPr>
                <a:spLocks noChangeArrowheads="1"/>
              </p:cNvSpPr>
              <p:nvPr/>
            </p:nvSpPr>
            <p:spPr bwMode="auto">
              <a:xfrm>
                <a:off x="11703" y="2059"/>
                <a:ext cx="6956" cy="3997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sl-SI" sz="1600" dirty="0">
                    <a:solidFill>
                      <a:srgbClr val="4D4D4D"/>
                    </a:solidFill>
                  </a:rPr>
                  <a:t>kapital in finančne obveznosti</a:t>
                </a:r>
                <a:endParaRPr lang="sl-SI" sz="3200" b="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7425" name="Rectangle 8"/>
              <p:cNvSpPr>
                <a:spLocks noChangeArrowheads="1"/>
              </p:cNvSpPr>
              <p:nvPr/>
            </p:nvSpPr>
            <p:spPr bwMode="auto">
              <a:xfrm>
                <a:off x="122" y="121"/>
                <a:ext cx="9882" cy="6669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7426" name="Rectangle 9"/>
              <p:cNvSpPr>
                <a:spLocks noChangeArrowheads="1"/>
              </p:cNvSpPr>
              <p:nvPr/>
            </p:nvSpPr>
            <p:spPr bwMode="auto">
              <a:xfrm>
                <a:off x="10118" y="10545"/>
                <a:ext cx="9760" cy="9455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7427" name="Rectangle 10"/>
              <p:cNvSpPr>
                <a:spLocks noChangeArrowheads="1"/>
              </p:cNvSpPr>
              <p:nvPr/>
            </p:nvSpPr>
            <p:spPr bwMode="auto">
              <a:xfrm>
                <a:off x="11093" y="13088"/>
                <a:ext cx="7688" cy="4006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sl-SI" sz="1600" dirty="0">
                    <a:solidFill>
                      <a:srgbClr val="4D4D4D"/>
                    </a:solidFill>
                  </a:rPr>
                  <a:t>kratkoročne</a:t>
                </a:r>
              </a:p>
              <a:p>
                <a:r>
                  <a:rPr lang="sl-SI" sz="1600" dirty="0">
                    <a:solidFill>
                      <a:srgbClr val="4D4D4D"/>
                    </a:solidFill>
                  </a:rPr>
                  <a:t>poslovne obveznosti</a:t>
                </a:r>
                <a:endParaRPr lang="sl-SI" sz="1600" b="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7428" name="Rectangle 11"/>
              <p:cNvSpPr>
                <a:spLocks noChangeArrowheads="1"/>
              </p:cNvSpPr>
              <p:nvPr/>
            </p:nvSpPr>
            <p:spPr bwMode="auto">
              <a:xfrm>
                <a:off x="1341" y="1929"/>
                <a:ext cx="7810" cy="4127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sl-SI" sz="1600" dirty="0">
                    <a:solidFill>
                      <a:srgbClr val="4D4D4D"/>
                    </a:solidFill>
                  </a:rPr>
                  <a:t>dolgoročna </a:t>
                </a:r>
              </a:p>
              <a:p>
                <a:pPr algn="ctr"/>
                <a:r>
                  <a:rPr lang="sl-SI" sz="1600" dirty="0">
                    <a:solidFill>
                      <a:srgbClr val="4D4D4D"/>
                    </a:solidFill>
                  </a:rPr>
                  <a:t>sredstva</a:t>
                </a:r>
                <a:endParaRPr lang="sl-SI" sz="3200" b="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7429" name="Rectangle 12"/>
              <p:cNvSpPr>
                <a:spLocks noChangeArrowheads="1"/>
              </p:cNvSpPr>
              <p:nvPr/>
            </p:nvSpPr>
            <p:spPr bwMode="auto">
              <a:xfrm>
                <a:off x="1577" y="13872"/>
                <a:ext cx="8191" cy="3738"/>
              </a:xfrm>
              <a:prstGeom prst="rect">
                <a:avLst/>
              </a:prstGeom>
              <a:solidFill>
                <a:srgbClr val="F2F2F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sl-SI" sz="1600" dirty="0">
                    <a:solidFill>
                      <a:srgbClr val="4D4D4D"/>
                    </a:solidFill>
                  </a:rPr>
                  <a:t>obratna</a:t>
                </a:r>
              </a:p>
              <a:p>
                <a:pPr algn="ctr"/>
                <a:r>
                  <a:rPr lang="sl-SI" sz="1600" dirty="0">
                    <a:solidFill>
                      <a:srgbClr val="4D4D4D"/>
                    </a:solidFill>
                  </a:rPr>
                  <a:t>sredstva</a:t>
                </a:r>
                <a:endParaRPr lang="sl-SI" sz="1600" b="0" dirty="0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909" y="0"/>
              <a:ext cx="14271" cy="163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sl-SI" sz="1400" dirty="0">
                  <a:solidFill>
                    <a:srgbClr val="4D4D4D"/>
                  </a:solidFill>
                </a:rPr>
                <a:t>Bilanca stanja</a:t>
              </a:r>
              <a:endParaRPr lang="sl-SI" sz="3200" b="0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7544" y="2843211"/>
            <a:ext cx="8208962" cy="3814764"/>
            <a:chOff x="340" y="1797"/>
            <a:chExt cx="5171" cy="2403"/>
          </a:xfrm>
        </p:grpSpPr>
        <p:sp>
          <p:nvSpPr>
            <p:cNvPr id="17415" name="AutoShape 16"/>
            <p:cNvSpPr>
              <a:spLocks noChangeArrowheads="1"/>
            </p:cNvSpPr>
            <p:nvPr/>
          </p:nvSpPr>
          <p:spPr bwMode="auto">
            <a:xfrm rot="10640847">
              <a:off x="2744" y="2251"/>
              <a:ext cx="226" cy="1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669900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16" name="Text Box 17"/>
            <p:cNvSpPr txBox="1">
              <a:spLocks noChangeArrowheads="1"/>
            </p:cNvSpPr>
            <p:nvPr/>
          </p:nvSpPr>
          <p:spPr bwMode="auto">
            <a:xfrm>
              <a:off x="340" y="1797"/>
              <a:ext cx="127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dirty="0">
                  <a:solidFill>
                    <a:srgbClr val="4D4D4D"/>
                  </a:solidFill>
                  <a:latin typeface="+mn-lt"/>
                </a:rPr>
                <a:t>Skrajšanje vezave zalog za </a:t>
              </a:r>
              <a:r>
                <a:rPr lang="sl-SI" dirty="0" smtClean="0">
                  <a:solidFill>
                    <a:srgbClr val="4D4D4D"/>
                  </a:solidFill>
                  <a:latin typeface="+mn-lt"/>
                </a:rPr>
                <a:t>18 dni, terjatev za 29 dni</a:t>
              </a:r>
              <a:endParaRPr lang="sl-SI" dirty="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7417" name="Text Box 18"/>
            <p:cNvSpPr txBox="1">
              <a:spLocks noChangeArrowheads="1"/>
            </p:cNvSpPr>
            <p:nvPr/>
          </p:nvSpPr>
          <p:spPr bwMode="auto">
            <a:xfrm>
              <a:off x="4150" y="2795"/>
              <a:ext cx="127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dirty="0" smtClean="0">
                  <a:solidFill>
                    <a:srgbClr val="4D4D4D"/>
                  </a:solidFill>
                  <a:latin typeface="+mn-lt"/>
                </a:rPr>
                <a:t>Skrajšanje plačilnih </a:t>
              </a:r>
              <a:r>
                <a:rPr lang="sl-SI" dirty="0">
                  <a:solidFill>
                    <a:srgbClr val="4D4D4D"/>
                  </a:solidFill>
                  <a:latin typeface="+mn-lt"/>
                </a:rPr>
                <a:t>rokov obveznosti za </a:t>
              </a:r>
              <a:r>
                <a:rPr lang="sl-SI" dirty="0" smtClean="0">
                  <a:solidFill>
                    <a:srgbClr val="4D4D4D"/>
                  </a:solidFill>
                  <a:latin typeface="+mn-lt"/>
                </a:rPr>
                <a:t>33 </a:t>
              </a:r>
              <a:r>
                <a:rPr lang="sl-SI" dirty="0">
                  <a:solidFill>
                    <a:srgbClr val="4D4D4D"/>
                  </a:solidFill>
                  <a:latin typeface="+mn-lt"/>
                </a:rPr>
                <a:t>dni</a:t>
              </a:r>
            </a:p>
          </p:txBody>
        </p:sp>
        <p:sp>
          <p:nvSpPr>
            <p:cNvPr id="17419" name="Text Box 20"/>
            <p:cNvSpPr txBox="1">
              <a:spLocks noChangeArrowheads="1"/>
            </p:cNvSpPr>
            <p:nvPr/>
          </p:nvSpPr>
          <p:spPr bwMode="auto">
            <a:xfrm>
              <a:off x="340" y="3657"/>
              <a:ext cx="5171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sl-SI" sz="2000" dirty="0" smtClean="0">
                  <a:solidFill>
                    <a:srgbClr val="4D4D4D"/>
                  </a:solidFill>
                  <a:latin typeface="+mn-lt"/>
                </a:rPr>
                <a:t>Skupaj okoli 10 </a:t>
              </a:r>
              <a:r>
                <a:rPr lang="sl-SI" sz="2000" dirty="0">
                  <a:solidFill>
                    <a:srgbClr val="4D4D4D"/>
                  </a:solidFill>
                  <a:latin typeface="+mn-lt"/>
                </a:rPr>
                <a:t>mio evrov zadolženosti manj, okoli </a:t>
              </a:r>
              <a:r>
                <a:rPr lang="sl-SI" sz="2000" dirty="0" smtClean="0">
                  <a:solidFill>
                    <a:srgbClr val="4D4D4D"/>
                  </a:solidFill>
                  <a:latin typeface="+mn-lt"/>
                </a:rPr>
                <a:t>300.000 EUR manj obresti</a:t>
              </a:r>
            </a:p>
            <a:p>
              <a:pPr algn="r">
                <a:spcBef>
                  <a:spcPct val="50000"/>
                </a:spcBef>
              </a:pPr>
              <a:r>
                <a:rPr lang="sl-SI" sz="2000" dirty="0" smtClean="0">
                  <a:solidFill>
                    <a:srgbClr val="4D4D4D"/>
                  </a:solidFill>
                  <a:latin typeface="+mn-lt"/>
                </a:rPr>
                <a:t>(povprečna obrestna mera 3%) </a:t>
              </a:r>
              <a:endParaRPr lang="sl-SI" sz="2000" dirty="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 rot="10640847">
              <a:off x="3338" y="2670"/>
              <a:ext cx="226" cy="18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669900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7413" name="Text Box 22"/>
          <p:cNvSpPr txBox="1">
            <a:spLocks noChangeArrowheads="1"/>
          </p:cNvSpPr>
          <p:nvPr/>
        </p:nvSpPr>
        <p:spPr bwMode="auto">
          <a:xfrm>
            <a:off x="8583613" y="5895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404664"/>
            <a:ext cx="6275040" cy="868958"/>
          </a:xfrm>
        </p:spPr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Za primerjavo Gorenje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55576" y="6093296"/>
            <a:ext cx="8101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Opomba: Pri izračunu kazalcev </a:t>
            </a:r>
            <a:r>
              <a:rPr lang="sl-SI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 poenostavljeno upoštevane </a:t>
            </a:r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povprečne vrednosti.</a:t>
            </a:r>
            <a:endParaRPr lang="sl-SI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21297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Vezava terjatev je ugodnejša v letu 2012.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79512" y="1628800"/>
            <a:ext cx="115212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sz="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3529" y="1628800"/>
          <a:ext cx="8568949" cy="1224135"/>
        </p:xfrm>
        <a:graphic>
          <a:graphicData uri="http://schemas.openxmlformats.org/drawingml/2006/table">
            <a:tbl>
              <a:tblPr/>
              <a:tblGrid>
                <a:gridCol w="1466226"/>
                <a:gridCol w="730949"/>
                <a:gridCol w="678053"/>
                <a:gridCol w="711716"/>
                <a:gridCol w="634773"/>
                <a:gridCol w="788657"/>
                <a:gridCol w="750185"/>
                <a:gridCol w="673245"/>
                <a:gridCol w="730949"/>
                <a:gridCol w="692480"/>
                <a:gridCol w="711716"/>
              </a:tblGrid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latin typeface="Arial"/>
                        </a:rPr>
                        <a:t>Dnevi vezave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>
                          <a:latin typeface="Arial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>
                          <a:latin typeface="Arial"/>
                        </a:rPr>
                        <a:t>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latin typeface="Arial"/>
                        </a:rPr>
                        <a:t>Terjatve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>
                          <a:latin typeface="Arial"/>
                        </a:rPr>
                        <a:t>Zaloge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latin typeface="Arial"/>
                        </a:rPr>
                        <a:t>Dobavitelji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>
                          <a:latin typeface="Arial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>
                          <a:latin typeface="Arial"/>
                        </a:rPr>
                        <a:t>Neto vezava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67745" y="4365105"/>
          <a:ext cx="5544615" cy="1368152"/>
        </p:xfrm>
        <a:graphic>
          <a:graphicData uri="http://schemas.openxmlformats.org/drawingml/2006/table">
            <a:tbl>
              <a:tblPr/>
              <a:tblGrid>
                <a:gridCol w="1390292"/>
                <a:gridCol w="1307536"/>
                <a:gridCol w="1434428"/>
                <a:gridCol w="1412359"/>
              </a:tblGrid>
              <a:tr h="267340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Verdana"/>
                        </a:rPr>
                        <a:t>Terjatve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Verdana"/>
                        </a:rPr>
                        <a:t>Zaloge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>
                          <a:latin typeface="Verdana"/>
                        </a:rPr>
                        <a:t>Dobavitelji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>
                          <a:latin typeface="Verdana"/>
                        </a:rPr>
                        <a:t>Prihranek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40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Verdana"/>
                        </a:rPr>
                        <a:t>52 dni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Verdana"/>
                        </a:rPr>
                        <a:t>88 dni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40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 smtClean="0">
                          <a:latin typeface="Verdana"/>
                        </a:rPr>
                        <a:t>179.946</a:t>
                      </a:r>
                      <a:endParaRPr lang="sl-SI" sz="14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 smtClean="0">
                          <a:latin typeface="Verdana"/>
                        </a:rPr>
                        <a:t>228.129</a:t>
                      </a:r>
                      <a:endParaRPr lang="sl-SI" sz="14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792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 smtClean="0">
                          <a:latin typeface="Verdana"/>
                        </a:rPr>
                        <a:t>247.365</a:t>
                      </a:r>
                      <a:endParaRPr lang="sl-SI" sz="14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 smtClean="0">
                          <a:latin typeface="Verdana"/>
                        </a:rPr>
                        <a:t>212.430</a:t>
                      </a:r>
                      <a:endParaRPr lang="sl-SI" sz="14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340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Verdana"/>
                        </a:rPr>
                        <a:t>-</a:t>
                      </a:r>
                      <a:r>
                        <a:rPr lang="sl-SI" sz="1400" b="0" i="0" u="none" strike="noStrike" dirty="0" smtClean="0">
                          <a:latin typeface="Verdana"/>
                        </a:rPr>
                        <a:t>67.419</a:t>
                      </a:r>
                      <a:endParaRPr lang="sl-SI" sz="14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latin typeface="Verdana"/>
                        </a:rPr>
                        <a:t>-</a:t>
                      </a:r>
                      <a:r>
                        <a:rPr lang="sl-SI" sz="1400" b="0" i="0" u="none" strike="noStrike" dirty="0" smtClean="0">
                          <a:latin typeface="Verdana"/>
                        </a:rPr>
                        <a:t>15.699</a:t>
                      </a:r>
                      <a:endParaRPr lang="sl-SI" sz="14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latin typeface="Verdana"/>
                        </a:rPr>
                        <a:t>-</a:t>
                      </a:r>
                      <a:r>
                        <a:rPr lang="sl-SI" sz="1400" b="1" i="0" u="none" strike="noStrike" dirty="0" smtClean="0">
                          <a:latin typeface="Verdana"/>
                        </a:rPr>
                        <a:t>83.118</a:t>
                      </a:r>
                      <a:endParaRPr lang="sl-SI" sz="1400" b="1" i="0" u="none" strike="noStrike" dirty="0">
                        <a:latin typeface="Verdan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2024" y="188640"/>
            <a:ext cx="7041976" cy="1143000"/>
          </a:xfrm>
        </p:spPr>
        <p:txBody>
          <a:bodyPr/>
          <a:lstStyle/>
          <a:p>
            <a:endParaRPr lang="sl-SI" sz="2000" b="1" dirty="0" smtClean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32138" y="2060575"/>
            <a:ext cx="3240087" cy="3671888"/>
            <a:chOff x="0" y="0"/>
            <a:chExt cx="20000" cy="200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2109"/>
              <a:ext cx="20000" cy="17891"/>
              <a:chOff x="0" y="0"/>
              <a:chExt cx="20000" cy="20000"/>
            </a:xfrm>
          </p:grpSpPr>
          <p:sp>
            <p:nvSpPr>
              <p:cNvPr id="17422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04" cy="19992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7423" name="Rectangle 6"/>
              <p:cNvSpPr>
                <a:spLocks noChangeArrowheads="1"/>
              </p:cNvSpPr>
              <p:nvPr/>
            </p:nvSpPr>
            <p:spPr bwMode="auto">
              <a:xfrm>
                <a:off x="10118" y="0"/>
                <a:ext cx="9882" cy="19822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7424" name="Rectangle 7"/>
              <p:cNvSpPr>
                <a:spLocks noChangeArrowheads="1"/>
              </p:cNvSpPr>
              <p:nvPr/>
            </p:nvSpPr>
            <p:spPr bwMode="auto">
              <a:xfrm>
                <a:off x="11703" y="2059"/>
                <a:ext cx="6956" cy="3997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sl-SI" sz="1600" dirty="0">
                    <a:solidFill>
                      <a:srgbClr val="4D4D4D"/>
                    </a:solidFill>
                  </a:rPr>
                  <a:t>kapital in finančne obveznosti</a:t>
                </a:r>
                <a:endParaRPr lang="sl-SI" sz="3200" b="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7425" name="Rectangle 8"/>
              <p:cNvSpPr>
                <a:spLocks noChangeArrowheads="1"/>
              </p:cNvSpPr>
              <p:nvPr/>
            </p:nvSpPr>
            <p:spPr bwMode="auto">
              <a:xfrm>
                <a:off x="122" y="121"/>
                <a:ext cx="9882" cy="6669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7426" name="Rectangle 9"/>
              <p:cNvSpPr>
                <a:spLocks noChangeArrowheads="1"/>
              </p:cNvSpPr>
              <p:nvPr/>
            </p:nvSpPr>
            <p:spPr bwMode="auto">
              <a:xfrm>
                <a:off x="10118" y="10545"/>
                <a:ext cx="9760" cy="9455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7427" name="Rectangle 10"/>
              <p:cNvSpPr>
                <a:spLocks noChangeArrowheads="1"/>
              </p:cNvSpPr>
              <p:nvPr/>
            </p:nvSpPr>
            <p:spPr bwMode="auto">
              <a:xfrm>
                <a:off x="11093" y="13088"/>
                <a:ext cx="7688" cy="4006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sl-SI" sz="1600" dirty="0">
                    <a:solidFill>
                      <a:srgbClr val="4D4D4D"/>
                    </a:solidFill>
                  </a:rPr>
                  <a:t>kratkoročne</a:t>
                </a:r>
              </a:p>
              <a:p>
                <a:r>
                  <a:rPr lang="sl-SI" sz="1600" dirty="0">
                    <a:solidFill>
                      <a:srgbClr val="4D4D4D"/>
                    </a:solidFill>
                  </a:rPr>
                  <a:t>poslovne obveznosti</a:t>
                </a:r>
                <a:endParaRPr lang="sl-SI" sz="1600" b="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7428" name="Rectangle 11"/>
              <p:cNvSpPr>
                <a:spLocks noChangeArrowheads="1"/>
              </p:cNvSpPr>
              <p:nvPr/>
            </p:nvSpPr>
            <p:spPr bwMode="auto">
              <a:xfrm>
                <a:off x="1341" y="1929"/>
                <a:ext cx="7810" cy="4127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sl-SI" sz="1600" dirty="0">
                    <a:solidFill>
                      <a:srgbClr val="4D4D4D"/>
                    </a:solidFill>
                  </a:rPr>
                  <a:t>dolgoročna </a:t>
                </a:r>
              </a:p>
              <a:p>
                <a:pPr algn="ctr"/>
                <a:r>
                  <a:rPr lang="sl-SI" sz="1600" dirty="0">
                    <a:solidFill>
                      <a:srgbClr val="4D4D4D"/>
                    </a:solidFill>
                  </a:rPr>
                  <a:t>sredstva</a:t>
                </a:r>
                <a:endParaRPr lang="sl-SI" sz="3200" b="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7429" name="Rectangle 12"/>
              <p:cNvSpPr>
                <a:spLocks noChangeArrowheads="1"/>
              </p:cNvSpPr>
              <p:nvPr/>
            </p:nvSpPr>
            <p:spPr bwMode="auto">
              <a:xfrm>
                <a:off x="1577" y="13872"/>
                <a:ext cx="8191" cy="3738"/>
              </a:xfrm>
              <a:prstGeom prst="rect">
                <a:avLst/>
              </a:prstGeom>
              <a:solidFill>
                <a:srgbClr val="F2F2F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sl-SI" sz="1600" dirty="0">
                    <a:solidFill>
                      <a:srgbClr val="4D4D4D"/>
                    </a:solidFill>
                  </a:rPr>
                  <a:t>obratna</a:t>
                </a:r>
              </a:p>
              <a:p>
                <a:pPr algn="ctr"/>
                <a:r>
                  <a:rPr lang="sl-SI" sz="1600" dirty="0">
                    <a:solidFill>
                      <a:srgbClr val="4D4D4D"/>
                    </a:solidFill>
                  </a:rPr>
                  <a:t>sredstva</a:t>
                </a:r>
                <a:endParaRPr lang="sl-SI" sz="1600" b="0" dirty="0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909" y="0"/>
              <a:ext cx="14271" cy="163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sl-SI" sz="1400" dirty="0">
                  <a:solidFill>
                    <a:srgbClr val="4D4D4D"/>
                  </a:solidFill>
                </a:rPr>
                <a:t>Bilanca stanja</a:t>
              </a:r>
              <a:endParaRPr lang="sl-SI" sz="3200" b="0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23850" y="2857500"/>
            <a:ext cx="8385174" cy="3736976"/>
            <a:chOff x="229" y="1797"/>
            <a:chExt cx="5282" cy="2354"/>
          </a:xfrm>
        </p:grpSpPr>
        <p:sp>
          <p:nvSpPr>
            <p:cNvPr id="17414" name="AutoShape 15"/>
            <p:cNvSpPr>
              <a:spLocks noChangeArrowheads="1"/>
            </p:cNvSpPr>
            <p:nvPr/>
          </p:nvSpPr>
          <p:spPr bwMode="auto">
            <a:xfrm>
              <a:off x="3334" y="2478"/>
              <a:ext cx="226" cy="1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669900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7415" name="AutoShape 16"/>
            <p:cNvSpPr>
              <a:spLocks noChangeArrowheads="1"/>
            </p:cNvSpPr>
            <p:nvPr/>
          </p:nvSpPr>
          <p:spPr bwMode="auto">
            <a:xfrm rot="10640847">
              <a:off x="2744" y="2251"/>
              <a:ext cx="226" cy="1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669900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16" name="Text Box 17"/>
            <p:cNvSpPr txBox="1">
              <a:spLocks noChangeArrowheads="1"/>
            </p:cNvSpPr>
            <p:nvPr/>
          </p:nvSpPr>
          <p:spPr bwMode="auto">
            <a:xfrm>
              <a:off x="340" y="1797"/>
              <a:ext cx="12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b="1" dirty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Skrajšanje vezave zalog za </a:t>
              </a:r>
              <a:r>
                <a:rPr lang="sl-SI" b="1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 dni</a:t>
              </a:r>
              <a:endParaRPr lang="sl-SI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17" name="Text Box 18"/>
            <p:cNvSpPr txBox="1">
              <a:spLocks noChangeArrowheads="1"/>
            </p:cNvSpPr>
            <p:nvPr/>
          </p:nvSpPr>
          <p:spPr bwMode="auto">
            <a:xfrm>
              <a:off x="4150" y="2795"/>
              <a:ext cx="127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b="1" dirty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Podaljšanje plačilnih rokov obveznosti za </a:t>
              </a:r>
              <a:r>
                <a:rPr lang="sl-SI" b="1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6 </a:t>
              </a:r>
              <a:r>
                <a:rPr lang="sl-SI" b="1" dirty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dni</a:t>
              </a:r>
            </a:p>
          </p:txBody>
        </p:sp>
        <p:sp>
          <p:nvSpPr>
            <p:cNvPr id="17418" name="Rectangle 19"/>
            <p:cNvSpPr>
              <a:spLocks noChangeArrowheads="1"/>
            </p:cNvSpPr>
            <p:nvPr/>
          </p:nvSpPr>
          <p:spPr bwMode="auto">
            <a:xfrm>
              <a:off x="3016" y="2387"/>
              <a:ext cx="998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>
                <a:solidFill>
                  <a:schemeClr val="bg2"/>
                </a:solidFill>
              </a:endParaRPr>
            </a:p>
          </p:txBody>
        </p:sp>
        <p:sp>
          <p:nvSpPr>
            <p:cNvPr id="17419" name="Text Box 20"/>
            <p:cNvSpPr txBox="1">
              <a:spLocks noChangeArrowheads="1"/>
            </p:cNvSpPr>
            <p:nvPr/>
          </p:nvSpPr>
          <p:spPr bwMode="auto">
            <a:xfrm>
              <a:off x="229" y="3657"/>
              <a:ext cx="528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sl-SI" sz="1800" b="1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83 </a:t>
              </a:r>
              <a:r>
                <a:rPr lang="sl-SI" sz="1800" b="1" dirty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mio evrov zadolženosti manj, </a:t>
              </a:r>
              <a:r>
                <a:rPr lang="sl-SI" sz="1800" b="1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okoli 4,6 mio </a:t>
              </a:r>
              <a:r>
                <a:rPr lang="sl-SI" sz="1800" b="1" dirty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obresti </a:t>
              </a:r>
              <a:r>
                <a:rPr lang="sl-SI" sz="1800" b="1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manj</a:t>
              </a:r>
            </a:p>
            <a:p>
              <a:pPr algn="r">
                <a:spcBef>
                  <a:spcPct val="50000"/>
                </a:spcBef>
              </a:pPr>
              <a:r>
                <a:rPr lang="sl-SI" b="1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(povprečna obrestna mera 5,5%)</a:t>
              </a:r>
              <a:r>
                <a:rPr lang="sl-SI" sz="1800" b="1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endParaRPr lang="sl-SI" sz="18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7413" name="Text Box 22"/>
          <p:cNvSpPr txBox="1">
            <a:spLocks noChangeArrowheads="1"/>
          </p:cNvSpPr>
          <p:nvPr/>
        </p:nvSpPr>
        <p:spPr bwMode="auto">
          <a:xfrm>
            <a:off x="8583613" y="5895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22" name="TextBox 21"/>
          <p:cNvSpPr txBox="1"/>
          <p:nvPr/>
        </p:nvSpPr>
        <p:spPr>
          <a:xfrm>
            <a:off x="107504" y="6309320"/>
            <a:ext cx="52565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Podjetje je imelo v letu 2012 nekaj tisoč EUR dobička</a:t>
            </a:r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sl-SI" sz="1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419056" cy="1143000"/>
          </a:xfrm>
        </p:spPr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Obračanje celotnih sredstev</a:t>
            </a:r>
            <a:endParaRPr lang="sl-SI" sz="28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67544" y="1124744"/>
          <a:ext cx="554461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8300392" cy="721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625475" indent="-355600"/>
            <a:r>
              <a:rPr lang="sl-SI" b="1" dirty="0" smtClean="0">
                <a:solidFill>
                  <a:srgbClr val="FF0000"/>
                </a:solidFill>
                <a:latin typeface="Chiller" pitchFamily="82" charset="0"/>
              </a:rPr>
              <a:t>1. </a:t>
            </a:r>
            <a:r>
              <a:rPr lang="sl-SI" b="1" dirty="0" smtClean="0">
                <a:solidFill>
                  <a:srgbClr val="FF0000"/>
                </a:solidFill>
                <a:latin typeface="Chiller" pitchFamily="82" charset="0"/>
              </a:rPr>
              <a:t>Kaj vpliva na vrednost premo</a:t>
            </a:r>
            <a:r>
              <a:rPr lang="sl-SI" sz="2800" b="1" dirty="0" smtClean="0">
                <a:solidFill>
                  <a:srgbClr val="FF0000"/>
                </a:solidFill>
                <a:latin typeface="Blackadder ITC" pitchFamily="82" charset="0"/>
              </a:rPr>
              <a:t>ž</a:t>
            </a:r>
            <a:r>
              <a:rPr lang="sl-SI" b="1" dirty="0" smtClean="0">
                <a:solidFill>
                  <a:srgbClr val="FF0000"/>
                </a:solidFill>
                <a:latin typeface="Chiller" pitchFamily="82" charset="0"/>
              </a:rPr>
              <a:t>enja lastnikov?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2492375"/>
            <a:ext cx="7776666" cy="5068888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</a:pPr>
            <a:endParaRPr lang="sl-SI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</a:pPr>
            <a:endParaRPr lang="sl-SI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</a:pPr>
            <a:endParaRPr lang="sl-SI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l-SI" sz="2800" b="1" dirty="0" smtClean="0">
                <a:solidFill>
                  <a:srgbClr val="00B0F0"/>
                </a:solidFill>
                <a:latin typeface="Footlight MT Light" pitchFamily="18" charset="0"/>
                <a:cs typeface="Arial" pitchFamily="34" charset="0"/>
              </a:rPr>
              <a:t>Denarni tok iz poslovanja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l-SI" sz="2800" b="1" dirty="0" smtClean="0">
                <a:solidFill>
                  <a:srgbClr val="00B0F0"/>
                </a:solidFill>
                <a:latin typeface="Footlight MT Light" pitchFamily="18" charset="0"/>
                <a:cs typeface="Arial" pitchFamily="34" charset="0"/>
              </a:rPr>
              <a:t>– obresti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l-SI" sz="2800" b="1" u="sng" dirty="0" smtClean="0">
                <a:solidFill>
                  <a:srgbClr val="00B0F0"/>
                </a:solidFill>
                <a:latin typeface="Footlight MT Light" pitchFamily="18" charset="0"/>
                <a:cs typeface="Arial" pitchFamily="34" charset="0"/>
              </a:rPr>
              <a:t>– odtoki za zagotavljanje nadomestitvenih kapacitet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l-SI" sz="2800" b="1" dirty="0" smtClean="0">
                <a:solidFill>
                  <a:srgbClr val="00B0F0"/>
                </a:solidFill>
                <a:latin typeface="Footlight MT Light" pitchFamily="18" charset="0"/>
                <a:cs typeface="Arial" pitchFamily="34" charset="0"/>
              </a:rPr>
              <a:t>= Prosti denarni tok delničarjem za dividende (FCF)</a:t>
            </a:r>
          </a:p>
          <a:p>
            <a:pPr marL="0" indent="0">
              <a:lnSpc>
                <a:spcPct val="80000"/>
              </a:lnSpc>
              <a:buNone/>
            </a:pPr>
            <a:endParaRPr lang="sl-SI" sz="2000" dirty="0" smtClean="0">
              <a:solidFill>
                <a:srgbClr val="4D4D4D"/>
              </a:solidFill>
              <a:latin typeface="Footlight MT Light" pitchFamily="18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l-SI" sz="2000" dirty="0" smtClean="0">
                <a:solidFill>
                  <a:srgbClr val="4D4D4D"/>
                </a:solidFill>
                <a:latin typeface="Footlight MT Light" pitchFamily="18" charset="0"/>
                <a:cs typeface="Arial" pitchFamily="34" charset="0"/>
              </a:rPr>
              <a:t>d… tveganju primerna stopnja zahtevanega donosa na kapital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l-SI" sz="2000" dirty="0" smtClean="0">
                <a:solidFill>
                  <a:srgbClr val="4D4D4D"/>
                </a:solidFill>
                <a:latin typeface="Footlight MT Light" pitchFamily="18" charset="0"/>
                <a:cs typeface="Arial" pitchFamily="34" charset="0"/>
              </a:rPr>
              <a:t>g …vzdržna stopnja rasti</a:t>
            </a:r>
          </a:p>
          <a:p>
            <a:pPr marL="0" indent="0">
              <a:lnSpc>
                <a:spcPct val="80000"/>
              </a:lnSpc>
              <a:buNone/>
            </a:pPr>
            <a:endParaRPr lang="sl-SI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</a:pPr>
            <a:endParaRPr lang="sl-SI" sz="1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258888" y="1844675"/>
          <a:ext cx="6546850" cy="1087438"/>
        </p:xfrm>
        <a:graphic>
          <a:graphicData uri="http://schemas.openxmlformats.org/presentationml/2006/ole">
            <p:oleObj spid="_x0000_s300034" name="Equation" r:id="rId3" imgW="3822480" imgH="634680" progId="Equation.3">
              <p:embed/>
            </p:oleObj>
          </a:graphicData>
        </a:graphic>
      </p:graphicFrame>
      <p:sp>
        <p:nvSpPr>
          <p:cNvPr id="10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2B14F2-D595-4B1B-8975-1B1CA3949D6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39552" y="3068960"/>
            <a:ext cx="5113337" cy="28082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sl-SI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1116013" y="4581525"/>
            <a:ext cx="2016125" cy="936625"/>
          </a:xfrm>
          <a:prstGeom prst="ellipse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sl-SI"/>
          </a:p>
        </p:txBody>
      </p:sp>
      <p:sp>
        <p:nvSpPr>
          <p:cNvPr id="18434" name="Rectangle 17"/>
          <p:cNvSpPr>
            <a:spLocks noGrp="1" noChangeArrowheads="1"/>
          </p:cNvSpPr>
          <p:nvPr>
            <p:ph type="title"/>
          </p:nvPr>
        </p:nvSpPr>
        <p:spPr>
          <a:xfrm>
            <a:off x="1979712" y="476672"/>
            <a:ext cx="5482952" cy="868958"/>
          </a:xfrm>
          <a:noFill/>
        </p:spPr>
        <p:txBody>
          <a:bodyPr/>
          <a:lstStyle/>
          <a:p>
            <a:r>
              <a:rPr lang="sl-SI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Profitne marže</a:t>
            </a:r>
          </a:p>
        </p:txBody>
      </p:sp>
      <p:sp>
        <p:nvSpPr>
          <p:cNvPr id="18440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B0CB6-ADE5-4D04-8985-C2584B5FD086}" type="slidenum">
              <a:rPr lang="en-US" smtClean="0"/>
              <a:pPr/>
              <a:t>20</a:t>
            </a:fld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08100" y="1870075"/>
            <a:ext cx="6072188" cy="3430588"/>
            <a:chOff x="2061" y="2944"/>
            <a:chExt cx="6720" cy="3543"/>
          </a:xfrm>
        </p:grpSpPr>
        <p:sp>
          <p:nvSpPr>
            <p:cNvPr id="18441" name="Line 4"/>
            <p:cNvSpPr>
              <a:spLocks noChangeShapeType="1"/>
            </p:cNvSpPr>
            <p:nvPr/>
          </p:nvSpPr>
          <p:spPr bwMode="auto">
            <a:xfrm>
              <a:off x="4361" y="4031"/>
              <a:ext cx="3001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4536" y="5887"/>
              <a:ext cx="1697" cy="6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Obračanje 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sredstev</a:t>
              </a:r>
              <a:endParaRPr lang="sl-SI" sz="3200">
                <a:latin typeface="Times New Roman" pitchFamily="18" charset="0"/>
              </a:endParaRPr>
            </a:p>
          </p:txBody>
        </p:sp>
        <p:sp>
          <p:nvSpPr>
            <p:cNvPr id="18443" name="Line 6"/>
            <p:cNvSpPr>
              <a:spLocks noChangeShapeType="1"/>
            </p:cNvSpPr>
            <p:nvPr/>
          </p:nvSpPr>
          <p:spPr bwMode="auto">
            <a:xfrm>
              <a:off x="7347" y="4062"/>
              <a:ext cx="1" cy="37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061" y="5872"/>
              <a:ext cx="1695" cy="5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800" dirty="0">
                  <a:latin typeface="Times New Roman" pitchFamily="18" charset="0"/>
                </a:rPr>
                <a:t>Profitna 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800" dirty="0">
                  <a:latin typeface="Times New Roman" pitchFamily="18" charset="0"/>
                </a:rPr>
                <a:t>marža</a:t>
              </a:r>
            </a:p>
          </p:txBody>
        </p:sp>
        <p:sp>
          <p:nvSpPr>
            <p:cNvPr id="18445" name="Line 8"/>
            <p:cNvSpPr>
              <a:spLocks noChangeShapeType="1"/>
            </p:cNvSpPr>
            <p:nvPr/>
          </p:nvSpPr>
          <p:spPr bwMode="auto">
            <a:xfrm>
              <a:off x="3021" y="5344"/>
              <a:ext cx="1" cy="5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6" name="Line 9"/>
            <p:cNvSpPr>
              <a:spLocks noChangeShapeType="1"/>
            </p:cNvSpPr>
            <p:nvPr/>
          </p:nvSpPr>
          <p:spPr bwMode="auto">
            <a:xfrm>
              <a:off x="4346" y="4046"/>
              <a:ext cx="1" cy="34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4042" name="AutoShape 10"/>
            <p:cNvSpPr>
              <a:spLocks noChangeArrowheads="1"/>
            </p:cNvSpPr>
            <p:nvPr/>
          </p:nvSpPr>
          <p:spPr bwMode="auto">
            <a:xfrm>
              <a:off x="4600" y="2944"/>
              <a:ext cx="2507" cy="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F2F2F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400" b="0">
                  <a:solidFill>
                    <a:srgbClr val="0033CC"/>
                  </a:solidFill>
                  <a:latin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500">
                  <a:latin typeface="Times New Roman" pitchFamily="18" charset="0"/>
                </a:rPr>
                <a:t>Dobičkonosnost kapitala</a:t>
              </a:r>
              <a:endParaRPr lang="sl-SI" sz="1500" b="0">
                <a:latin typeface="Times New Roman" pitchFamily="18" charset="0"/>
              </a:endParaRP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6576" y="4415"/>
              <a:ext cx="2205" cy="68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endParaRPr lang="sl-SI" sz="400">
                <a:solidFill>
                  <a:srgbClr val="0033CC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Zadolženost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sredstva / kapital</a:t>
              </a:r>
              <a:endParaRPr lang="sl-SI" sz="3200">
                <a:latin typeface="Times New Roman" pitchFamily="18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3336" y="4410"/>
              <a:ext cx="1697" cy="6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 dirty="0">
                  <a:latin typeface="Times New Roman" pitchFamily="18" charset="0"/>
                </a:rPr>
                <a:t>Dobičkonosnost sredstev</a:t>
              </a:r>
              <a:endParaRPr lang="sl-SI" sz="3200" dirty="0">
                <a:latin typeface="Times New Roman" pitchFamily="18" charset="0"/>
              </a:endParaRPr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5861" y="3506"/>
              <a:ext cx="6" cy="51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1" name="Line 14"/>
            <p:cNvSpPr>
              <a:spLocks noChangeShapeType="1"/>
            </p:cNvSpPr>
            <p:nvPr/>
          </p:nvSpPr>
          <p:spPr bwMode="auto">
            <a:xfrm>
              <a:off x="4301" y="5066"/>
              <a:ext cx="1" cy="28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2" name="Line 15"/>
            <p:cNvSpPr>
              <a:spLocks noChangeShapeType="1"/>
            </p:cNvSpPr>
            <p:nvPr/>
          </p:nvSpPr>
          <p:spPr bwMode="auto">
            <a:xfrm>
              <a:off x="3021" y="5344"/>
              <a:ext cx="232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3" name="Line 16"/>
            <p:cNvSpPr>
              <a:spLocks noChangeShapeType="1"/>
            </p:cNvSpPr>
            <p:nvPr/>
          </p:nvSpPr>
          <p:spPr bwMode="auto">
            <a:xfrm>
              <a:off x="5301" y="5344"/>
              <a:ext cx="1" cy="5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323850" y="5734050"/>
            <a:ext cx="302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8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Panoga: konkurenca, kupci, dobavitelji 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250825" y="3213100"/>
            <a:ext cx="1944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8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Notranja organiziranost poslovnih procesov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4051" grpId="0" animBg="1"/>
      <p:bldP spid="44052" grpId="0"/>
      <p:bldP spid="440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91683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Podatki matične družbe</a:t>
            </a: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29309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Primerjava konsolidiranih izkazov med konkurenti</a:t>
            </a: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26064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Adria </a:t>
            </a:r>
            <a:r>
              <a:rPr lang="sl-SI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</a:t>
            </a: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611560" y="260648"/>
          <a:ext cx="53285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39552" y="3501008"/>
          <a:ext cx="54006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151687" cy="1081088"/>
          </a:xfrm>
        </p:spPr>
        <p:txBody>
          <a:bodyPr anchor="ctr"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Dobičkonosnost sredstev</a:t>
            </a:r>
            <a:endParaRPr lang="en-US" sz="28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6309320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Primerjave za 2011 in 2012 pogojne, ker za AM temeljijo na individualnih izkazih</a:t>
            </a: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115616" y="2176462"/>
          <a:ext cx="6408712" cy="391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4572000" y="2996952"/>
            <a:ext cx="3456384" cy="1440160"/>
          </a:xfrm>
          <a:prstGeom prst="ellipse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sl-SI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08100" y="1870075"/>
            <a:ext cx="6072188" cy="3430588"/>
            <a:chOff x="2061" y="2944"/>
            <a:chExt cx="6720" cy="3543"/>
          </a:xfrm>
        </p:grpSpPr>
        <p:sp>
          <p:nvSpPr>
            <p:cNvPr id="21511" name="Line 5"/>
            <p:cNvSpPr>
              <a:spLocks noChangeShapeType="1"/>
            </p:cNvSpPr>
            <p:nvPr/>
          </p:nvSpPr>
          <p:spPr bwMode="auto">
            <a:xfrm>
              <a:off x="4361" y="4031"/>
              <a:ext cx="3001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4536" y="5887"/>
              <a:ext cx="1697" cy="6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Obračanje 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sredstev</a:t>
              </a:r>
              <a:endParaRPr lang="sl-SI" sz="3200">
                <a:latin typeface="Times New Roman" pitchFamily="18" charset="0"/>
              </a:endParaRPr>
            </a:p>
          </p:txBody>
        </p:sp>
        <p:sp>
          <p:nvSpPr>
            <p:cNvPr id="21513" name="Line 7"/>
            <p:cNvSpPr>
              <a:spLocks noChangeShapeType="1"/>
            </p:cNvSpPr>
            <p:nvPr/>
          </p:nvSpPr>
          <p:spPr bwMode="auto">
            <a:xfrm>
              <a:off x="7347" y="4062"/>
              <a:ext cx="1" cy="37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2061" y="5872"/>
              <a:ext cx="1695" cy="5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800">
                  <a:latin typeface="Times New Roman" pitchFamily="18" charset="0"/>
                </a:rPr>
                <a:t>Profitna 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800">
                  <a:latin typeface="Times New Roman" pitchFamily="18" charset="0"/>
                </a:rPr>
                <a:t>marža</a:t>
              </a:r>
            </a:p>
          </p:txBody>
        </p:sp>
        <p:sp>
          <p:nvSpPr>
            <p:cNvPr id="21515" name="Line 9"/>
            <p:cNvSpPr>
              <a:spLocks noChangeShapeType="1"/>
            </p:cNvSpPr>
            <p:nvPr/>
          </p:nvSpPr>
          <p:spPr bwMode="auto">
            <a:xfrm>
              <a:off x="3021" y="5344"/>
              <a:ext cx="1" cy="5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1516" name="Line 10"/>
            <p:cNvSpPr>
              <a:spLocks noChangeShapeType="1"/>
            </p:cNvSpPr>
            <p:nvPr/>
          </p:nvSpPr>
          <p:spPr bwMode="auto">
            <a:xfrm>
              <a:off x="4346" y="4046"/>
              <a:ext cx="1" cy="34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3803" name="AutoShape 11"/>
            <p:cNvSpPr>
              <a:spLocks noChangeArrowheads="1"/>
            </p:cNvSpPr>
            <p:nvPr/>
          </p:nvSpPr>
          <p:spPr bwMode="auto">
            <a:xfrm>
              <a:off x="4600" y="2944"/>
              <a:ext cx="2507" cy="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F2F2F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400" b="0">
                  <a:solidFill>
                    <a:srgbClr val="0033CC"/>
                  </a:solidFill>
                  <a:latin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500">
                  <a:latin typeface="Times New Roman" pitchFamily="18" charset="0"/>
                </a:rPr>
                <a:t>Dobičkonosnost kapitala</a:t>
              </a:r>
              <a:endParaRPr lang="sl-SI" sz="1500" b="0">
                <a:latin typeface="Times New Roman" pitchFamily="18" charset="0"/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6576" y="4415"/>
              <a:ext cx="2205" cy="68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endParaRPr lang="sl-SI" sz="400">
                <a:solidFill>
                  <a:srgbClr val="0033CC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Zadolženost</a:t>
              </a:r>
            </a:p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sredstva / kapital</a:t>
              </a:r>
              <a:endParaRPr lang="sl-SI" sz="3200">
                <a:latin typeface="Times New Roman" pitchFamily="18" charset="0"/>
              </a:endParaRPr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3336" y="4410"/>
              <a:ext cx="1697" cy="6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  <a:defRPr/>
              </a:pPr>
              <a:r>
                <a:rPr lang="sl-SI" sz="1600">
                  <a:latin typeface="Times New Roman" pitchFamily="18" charset="0"/>
                </a:rPr>
                <a:t>Dobičkonosnost sredstev</a:t>
              </a:r>
              <a:endParaRPr lang="sl-SI" sz="3200">
                <a:latin typeface="Times New Roman" pitchFamily="18" charset="0"/>
              </a:endParaRPr>
            </a:p>
          </p:txBody>
        </p:sp>
        <p:sp>
          <p:nvSpPr>
            <p:cNvPr id="21520" name="Line 14"/>
            <p:cNvSpPr>
              <a:spLocks noChangeShapeType="1"/>
            </p:cNvSpPr>
            <p:nvPr/>
          </p:nvSpPr>
          <p:spPr bwMode="auto">
            <a:xfrm>
              <a:off x="5861" y="3506"/>
              <a:ext cx="6" cy="51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1521" name="Line 15"/>
            <p:cNvSpPr>
              <a:spLocks noChangeShapeType="1"/>
            </p:cNvSpPr>
            <p:nvPr/>
          </p:nvSpPr>
          <p:spPr bwMode="auto">
            <a:xfrm>
              <a:off x="4301" y="5066"/>
              <a:ext cx="1" cy="28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1522" name="Line 16"/>
            <p:cNvSpPr>
              <a:spLocks noChangeShapeType="1"/>
            </p:cNvSpPr>
            <p:nvPr/>
          </p:nvSpPr>
          <p:spPr bwMode="auto">
            <a:xfrm>
              <a:off x="3021" y="5344"/>
              <a:ext cx="232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1523" name="Line 17"/>
            <p:cNvSpPr>
              <a:spLocks noChangeShapeType="1"/>
            </p:cNvSpPr>
            <p:nvPr/>
          </p:nvSpPr>
          <p:spPr bwMode="auto">
            <a:xfrm>
              <a:off x="5301" y="5344"/>
              <a:ext cx="1" cy="5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1508" name="Rectangle 21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227912" cy="900832"/>
          </a:xfrm>
          <a:noFill/>
        </p:spPr>
        <p:txBody>
          <a:bodyPr/>
          <a:lstStyle/>
          <a:p>
            <a:pPr marL="609600" indent="-609600"/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Analiza financiranja</a:t>
            </a:r>
            <a:endParaRPr lang="sl-SI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1510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367E86-E52D-48E7-9248-C2CAB02D1D7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04664"/>
            <a:ext cx="6059016" cy="868958"/>
          </a:xfrm>
        </p:spPr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Zadolženost in plačilna sposobnost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207375" cy="4968875"/>
          </a:xfrm>
        </p:spPr>
        <p:txBody>
          <a:bodyPr/>
          <a:lstStyle/>
          <a:p>
            <a:pPr>
              <a:buNone/>
            </a:pPr>
            <a:r>
              <a:rPr lang="sl-SI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ZADOLŽENOST</a:t>
            </a:r>
          </a:p>
          <a:p>
            <a:pPr>
              <a:buNone/>
            </a:pPr>
            <a:r>
              <a:rPr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</a:t>
            </a:r>
            <a:r>
              <a:rPr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elež</a:t>
            </a:r>
            <a:r>
              <a:rPr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kapitala</a:t>
            </a:r>
            <a:r>
              <a:rPr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</a:t>
            </a:r>
            <a:r>
              <a:rPr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financiranju</a:t>
            </a:r>
            <a:r>
              <a:rPr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(zadolženost) </a:t>
            </a:r>
          </a:p>
          <a:p>
            <a:pPr>
              <a:buNone/>
            </a:pPr>
            <a:r>
              <a:rPr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Delež finančnih</a:t>
            </a:r>
            <a:r>
              <a:rPr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obveznosti</a:t>
            </a:r>
          </a:p>
        </p:txBody>
      </p:sp>
      <p:sp>
        <p:nvSpPr>
          <p:cNvPr id="2253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DE6820-B06F-43A1-ACA0-AEFB73505696}" type="slidenum">
              <a:rPr lang="en-US" smtClean="0"/>
              <a:pPr/>
              <a:t>24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64088" y="2708920"/>
            <a:ext cx="3240088" cy="3671887"/>
            <a:chOff x="0" y="0"/>
            <a:chExt cx="20000" cy="200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2109"/>
              <a:ext cx="20000" cy="17891"/>
              <a:chOff x="0" y="0"/>
              <a:chExt cx="20000" cy="20000"/>
            </a:xfrm>
          </p:grpSpPr>
          <p:sp>
            <p:nvSpPr>
              <p:cNvPr id="2253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04" cy="19992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2538" name="Rectangle 7"/>
              <p:cNvSpPr>
                <a:spLocks noChangeArrowheads="1"/>
              </p:cNvSpPr>
              <p:nvPr/>
            </p:nvSpPr>
            <p:spPr bwMode="auto">
              <a:xfrm>
                <a:off x="10118" y="0"/>
                <a:ext cx="9882" cy="19822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2539" name="Rectangle 8"/>
              <p:cNvSpPr>
                <a:spLocks noChangeArrowheads="1"/>
              </p:cNvSpPr>
              <p:nvPr/>
            </p:nvSpPr>
            <p:spPr bwMode="auto">
              <a:xfrm>
                <a:off x="11703" y="2059"/>
                <a:ext cx="6956" cy="3997"/>
              </a:xfrm>
              <a:prstGeom prst="rect">
                <a:avLst/>
              </a:prstGeom>
              <a:solidFill>
                <a:srgbClr val="96969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sl-SI" sz="1400" dirty="0">
                    <a:solidFill>
                      <a:srgbClr val="4D4D4D"/>
                    </a:solidFill>
                  </a:rPr>
                  <a:t>dolgoročni viri</a:t>
                </a:r>
                <a:r>
                  <a:rPr lang="sl-SI" sz="1600" dirty="0">
                    <a:solidFill>
                      <a:srgbClr val="4D4D4D"/>
                    </a:solidFill>
                  </a:rPr>
                  <a:t> </a:t>
                </a:r>
                <a:r>
                  <a:rPr lang="sl-SI" sz="1400" dirty="0">
                    <a:solidFill>
                      <a:srgbClr val="4D4D4D"/>
                    </a:solidFill>
                  </a:rPr>
                  <a:t>financiranja</a:t>
                </a:r>
                <a:endParaRPr lang="sl-SI" sz="2800" b="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2540" name="Rectangle 9"/>
              <p:cNvSpPr>
                <a:spLocks noChangeArrowheads="1"/>
              </p:cNvSpPr>
              <p:nvPr/>
            </p:nvSpPr>
            <p:spPr bwMode="auto">
              <a:xfrm>
                <a:off x="122" y="121"/>
                <a:ext cx="9882" cy="6669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2541" name="Rectangle 10"/>
              <p:cNvSpPr>
                <a:spLocks noChangeArrowheads="1"/>
              </p:cNvSpPr>
              <p:nvPr/>
            </p:nvSpPr>
            <p:spPr bwMode="auto">
              <a:xfrm>
                <a:off x="10118" y="10545"/>
                <a:ext cx="9760" cy="9455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2542" name="Rectangle 11"/>
              <p:cNvSpPr>
                <a:spLocks noChangeArrowheads="1"/>
              </p:cNvSpPr>
              <p:nvPr/>
            </p:nvSpPr>
            <p:spPr bwMode="auto">
              <a:xfrm>
                <a:off x="11093" y="13088"/>
                <a:ext cx="7688" cy="4006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 eaLnBrk="1" hangingPunct="1">
                  <a:spcBef>
                    <a:spcPct val="0"/>
                  </a:spcBef>
                </a:pPr>
                <a:r>
                  <a:rPr lang="sl-SI" sz="1600" dirty="0">
                    <a:solidFill>
                      <a:srgbClr val="4D4D4D"/>
                    </a:solidFill>
                  </a:rPr>
                  <a:t>kratkoročne</a:t>
                </a:r>
              </a:p>
              <a:p>
                <a:pPr algn="ctr" eaLnBrk="1" hangingPunct="1">
                  <a:spcBef>
                    <a:spcPct val="0"/>
                  </a:spcBef>
                </a:pPr>
                <a:r>
                  <a:rPr lang="sl-SI" sz="1600" dirty="0">
                    <a:solidFill>
                      <a:srgbClr val="4D4D4D"/>
                    </a:solidFill>
                  </a:rPr>
                  <a:t>obveznosti</a:t>
                </a:r>
                <a:endParaRPr lang="sl-SI" sz="1600" b="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2543" name="Rectangle 12"/>
              <p:cNvSpPr>
                <a:spLocks noChangeArrowheads="1"/>
              </p:cNvSpPr>
              <p:nvPr/>
            </p:nvSpPr>
            <p:spPr bwMode="auto">
              <a:xfrm>
                <a:off x="1341" y="1929"/>
                <a:ext cx="7810" cy="412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 eaLnBrk="1" hangingPunct="1">
                  <a:spcBef>
                    <a:spcPct val="0"/>
                  </a:spcBef>
                </a:pPr>
                <a:r>
                  <a:rPr lang="sl-SI" sz="1600" dirty="0">
                    <a:solidFill>
                      <a:srgbClr val="4D4D4D"/>
                    </a:solidFill>
                  </a:rPr>
                  <a:t>dolgoročna </a:t>
                </a:r>
              </a:p>
              <a:p>
                <a:pPr algn="ctr" eaLnBrk="1" hangingPunct="1">
                  <a:spcBef>
                    <a:spcPct val="0"/>
                  </a:spcBef>
                </a:pPr>
                <a:r>
                  <a:rPr lang="sl-SI" sz="1600" dirty="0">
                    <a:solidFill>
                      <a:srgbClr val="4D4D4D"/>
                    </a:solidFill>
                  </a:rPr>
                  <a:t>sredstva</a:t>
                </a:r>
                <a:endParaRPr lang="sl-SI" sz="3200" b="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2544" name="Rectangle 13"/>
              <p:cNvSpPr>
                <a:spLocks noChangeArrowheads="1"/>
              </p:cNvSpPr>
              <p:nvPr/>
            </p:nvSpPr>
            <p:spPr bwMode="auto">
              <a:xfrm>
                <a:off x="1577" y="13872"/>
                <a:ext cx="8191" cy="3738"/>
              </a:xfrm>
              <a:prstGeom prst="rect">
                <a:avLst/>
              </a:prstGeom>
              <a:solidFill>
                <a:srgbClr val="F2F2F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sl-SI" sz="1600" dirty="0">
                    <a:solidFill>
                      <a:srgbClr val="4D4D4D"/>
                    </a:solidFill>
                  </a:rPr>
                  <a:t>kratkoročna</a:t>
                </a:r>
              </a:p>
              <a:p>
                <a:pPr algn="ctr" eaLnBrk="1" hangingPunct="1">
                  <a:spcBef>
                    <a:spcPct val="0"/>
                  </a:spcBef>
                </a:pPr>
                <a:r>
                  <a:rPr lang="sl-SI" sz="1600" dirty="0">
                    <a:solidFill>
                      <a:srgbClr val="4D4D4D"/>
                    </a:solidFill>
                  </a:rPr>
                  <a:t>sredstva</a:t>
                </a:r>
                <a:endParaRPr lang="sl-SI" sz="1600" b="0" dirty="0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22536" name="Rectangle 14"/>
            <p:cNvSpPr>
              <a:spLocks noChangeArrowheads="1"/>
            </p:cNvSpPr>
            <p:nvPr/>
          </p:nvSpPr>
          <p:spPr bwMode="auto">
            <a:xfrm>
              <a:off x="2909" y="0"/>
              <a:ext cx="14271" cy="163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>
                <a:spcBef>
                  <a:spcPct val="0"/>
                </a:spcBef>
              </a:pPr>
              <a:r>
                <a:rPr lang="sl-SI" sz="1400" dirty="0">
                  <a:solidFill>
                    <a:srgbClr val="4D4D4D"/>
                  </a:solidFill>
                </a:rPr>
                <a:t>Bilanca stanja</a:t>
              </a:r>
              <a:endParaRPr lang="sl-SI" sz="3200" b="0" dirty="0">
                <a:solidFill>
                  <a:srgbClr val="4D4D4D"/>
                </a:solidFill>
              </a:endParaRPr>
            </a:p>
          </p:txBody>
        </p:sp>
      </p:grpSp>
      <p:sp>
        <p:nvSpPr>
          <p:cNvPr id="22533" name="Rectangle 15"/>
          <p:cNvSpPr>
            <a:spLocks noChangeArrowheads="1"/>
          </p:cNvSpPr>
          <p:nvPr/>
        </p:nvSpPr>
        <p:spPr bwMode="auto">
          <a:xfrm>
            <a:off x="539552" y="3212976"/>
            <a:ext cx="4572000" cy="2237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sl-SI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PLAČILNA SPOSOBNOST</a:t>
            </a:r>
          </a:p>
          <a:p>
            <a:pPr algn="l" eaLnBrk="1" hangingPunct="1">
              <a:spcBef>
                <a:spcPct val="50000"/>
              </a:spcBef>
            </a:pPr>
            <a:r>
              <a:rPr lang="sl-SI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Primerjava ročnosti sredstev in obveznosti</a:t>
            </a:r>
          </a:p>
          <a:p>
            <a:pPr algn="l" eaLnBrk="1" hangingPunct="1">
              <a:spcBef>
                <a:spcPct val="50000"/>
              </a:spcBef>
            </a:pPr>
            <a:endParaRPr lang="sl-SI" sz="20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lnSpc>
                <a:spcPct val="60000"/>
              </a:lnSpc>
              <a:spcBef>
                <a:spcPct val="35000"/>
              </a:spcBef>
            </a:pPr>
            <a:r>
              <a:rPr lang="sl-SI" sz="2000" b="1" u="sng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Kratkoročna </a:t>
            </a:r>
            <a:r>
              <a:rPr lang="sl-SI" sz="2000" b="1" u="sng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sredstva</a:t>
            </a:r>
          </a:p>
          <a:p>
            <a:pPr algn="l" eaLnBrk="1" hangingPunct="1">
              <a:lnSpc>
                <a:spcPct val="60000"/>
              </a:lnSpc>
              <a:spcBef>
                <a:spcPct val="35000"/>
              </a:spcBef>
            </a:pPr>
            <a:r>
              <a:rPr lang="sl-SI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kratkoročne obveznosti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6876256" y="2996952"/>
            <a:ext cx="792162" cy="5762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sl-SI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2699792" y="1844824"/>
            <a:ext cx="34559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sl-SI" sz="2400" dirty="0">
                <a:solidFill>
                  <a:srgbClr val="F8F8F8"/>
                </a:solidFill>
              </a:rPr>
              <a:t>Ali se podjetje samo financira?</a:t>
            </a:r>
            <a:endParaRPr lang="en-US" sz="2400" dirty="0">
              <a:solidFill>
                <a:srgbClr val="F8F8F8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4427984" y="2708920"/>
            <a:ext cx="695" cy="28852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sl-SI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268091" y="2997448"/>
            <a:ext cx="45354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sl-SI">
              <a:ln>
                <a:solidFill>
                  <a:srgbClr val="4D4D4D"/>
                </a:solidFill>
              </a:ln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268091" y="2997448"/>
            <a:ext cx="0" cy="50323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sl-SI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6803579" y="2997448"/>
            <a:ext cx="0" cy="50323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sl-SI">
              <a:ln>
                <a:solidFill>
                  <a:srgbClr val="4D4D4D"/>
                </a:solidFill>
              </a:ln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15566" y="2997448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endParaRPr lang="en-US" sz="20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021066" y="3068886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sl-SI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endParaRPr lang="en-US" sz="20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12329" y="3573711"/>
            <a:ext cx="381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sl-SI" sz="2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Kako se financira primanjkljaj v poslovanju?</a:t>
            </a:r>
            <a:endParaRPr lang="en-US" sz="24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931916" y="3573711"/>
            <a:ext cx="3671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sl-SI" sz="2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Kako se uporablja presežek denarja?</a:t>
            </a:r>
            <a:endParaRPr lang="en-US" sz="24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11560" y="4725144"/>
            <a:ext cx="4032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sl-SI" sz="2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Možni viri: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sl-SI" sz="2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Novo zadolževanje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sl-SI" sz="2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Prodaja </a:t>
            </a:r>
            <a:r>
              <a:rPr lang="sl-SI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naložb</a:t>
            </a:r>
            <a:endParaRPr lang="sl-SI" sz="24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003354" y="4365873"/>
            <a:ext cx="39608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sl-SI" sz="2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Možna uporaba: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sl-SI" sz="2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Poplačilo dolga, dividend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sl-SI" sz="2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Nakupi </a:t>
            </a:r>
            <a:r>
              <a:rPr lang="sl-SI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naložb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sl-SI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Umik kapitala</a:t>
            </a:r>
            <a:endParaRPr lang="sl-SI" sz="20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059016" cy="868958"/>
          </a:xfrm>
          <a:noFill/>
        </p:spPr>
        <p:txBody>
          <a:bodyPr/>
          <a:lstStyle/>
          <a:p>
            <a:pPr algn="l"/>
            <a:r>
              <a:rPr lang="sl-SI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Izkaz denarnih tokov</a:t>
            </a:r>
          </a:p>
        </p:txBody>
      </p:sp>
      <p:sp>
        <p:nvSpPr>
          <p:cNvPr id="28687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7C464C-176A-44B5-85C0-14A118BC488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>
          <a:xfrm>
            <a:off x="2411760" y="260648"/>
            <a:ext cx="5915000" cy="1143000"/>
          </a:xfrm>
          <a:noFill/>
        </p:spPr>
        <p:txBody>
          <a:bodyPr anchor="ctr"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Ni vseeno, v kateri dejavnosti podjetje ustvarja denarne tokove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307387" cy="4648200"/>
          </a:xfrm>
        </p:spPr>
        <p:txBody>
          <a:bodyPr/>
          <a:lstStyle/>
          <a:p>
            <a:pPr>
              <a:buNone/>
            </a:pPr>
            <a:endParaRPr lang="sl-SI" sz="16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kumimoji="1" lang="sl-SI" sz="1600" b="1" i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kumimoji="1" lang="sl-SI" sz="1600" b="1" i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kumimoji="1" lang="en-GB" sz="24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Spremembe</a:t>
            </a:r>
            <a:r>
              <a:rPr kumimoji="1" lang="en-GB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1" lang="en-GB" sz="24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denarnega</a:t>
            </a:r>
            <a:r>
              <a:rPr kumimoji="1" lang="en-GB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1" lang="en-GB" sz="24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toka</a:t>
            </a:r>
            <a:r>
              <a:rPr kumimoji="1" lang="sl-SI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</a:t>
            </a:r>
          </a:p>
          <a:p>
            <a:pPr>
              <a:spcBef>
                <a:spcPct val="0"/>
              </a:spcBef>
            </a:pPr>
            <a:endParaRPr kumimoji="1" lang="en-GB" sz="1600" b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=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čisti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+ 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itchFamily="18" charset="2"/>
              </a:rPr>
              <a:t>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zalog, 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+ 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itchFamily="18" charset="2"/>
              </a:rPr>
              <a:t>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nedenarnih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+ 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itchFamily="18" charset="2"/>
              </a:rPr>
              <a:t>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nakupi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prodaja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+ 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itchFamily="18" charset="2"/>
              </a:rPr>
              <a:t>pridobivanje</a:t>
            </a:r>
            <a:endParaRPr kumimoji="1" lang="en-GB" sz="2000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dobiček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terjatev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postavk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</a:t>
            </a:r>
            <a:r>
              <a:rPr kumimoji="1" lang="sl-SI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osn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sredstev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 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odplač</a:t>
            </a:r>
            <a:r>
              <a:rPr kumimoji="1" lang="sl-SI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eva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nj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endParaRPr kumimoji="1" lang="en-GB" sz="2000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    in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obv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iz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(am.,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kapitalske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FN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       dolgov</a:t>
            </a:r>
            <a:endParaRPr kumimoji="1" lang="en-GB" sz="2000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 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poslovanja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izgube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/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dobički</a:t>
            </a: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                                         </a:t>
            </a:r>
            <a:r>
              <a:rPr kumimoji="1" lang="en-GB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itchFamily="18" charset="2"/>
              </a:rPr>
              <a:t></a:t>
            </a:r>
            <a:r>
              <a:rPr kumimoji="1" lang="en-GB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K</a:t>
            </a:r>
            <a:r>
              <a:rPr kumimoji="1" lang="en-GB" sz="2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kumimoji="1" lang="sl-SI" sz="20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kumimoji="1" lang="sl-SI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                           rezervacije)</a:t>
            </a:r>
            <a:endParaRPr kumimoji="1" lang="en-GB" sz="20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70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F9F4A-9EBC-4056-8CF9-635469A93B0F}" type="slidenum">
              <a:rPr lang="en-US" smtClean="0"/>
              <a:pPr/>
              <a:t>26</a:t>
            </a:fld>
            <a:endParaRPr lang="en-US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8313" y="4797425"/>
            <a:ext cx="8307387" cy="641350"/>
            <a:chOff x="386" y="2114"/>
            <a:chExt cx="5233" cy="404"/>
          </a:xfrm>
        </p:grpSpPr>
        <p:sp>
          <p:nvSpPr>
            <p:cNvPr id="132099" name="Rectangle 3"/>
            <p:cNvSpPr>
              <a:spLocks noChangeArrowheads="1"/>
            </p:cNvSpPr>
            <p:nvPr/>
          </p:nvSpPr>
          <p:spPr bwMode="auto">
            <a:xfrm>
              <a:off x="386" y="2114"/>
              <a:ext cx="2721" cy="4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dirty="0"/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poslovna</a:t>
              </a:r>
              <a:r>
                <a:rPr lang="sl-SI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dejavnost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2100" name="Rectangle 4"/>
            <p:cNvSpPr>
              <a:spLocks noChangeArrowheads="1"/>
            </p:cNvSpPr>
            <p:nvPr/>
          </p:nvSpPr>
          <p:spPr bwMode="auto">
            <a:xfrm>
              <a:off x="3152" y="2114"/>
              <a:ext cx="1225" cy="4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spcBef>
                  <a:spcPct val="0"/>
                </a:spcBef>
                <a:defRPr/>
              </a:pPr>
              <a:r>
                <a:rPr lang="sl-SI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naložbena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dejavnost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101" name="Rectangle 5"/>
            <p:cNvSpPr>
              <a:spLocks noChangeArrowheads="1"/>
            </p:cNvSpPr>
            <p:nvPr/>
          </p:nvSpPr>
          <p:spPr bwMode="auto">
            <a:xfrm>
              <a:off x="4468" y="2114"/>
              <a:ext cx="1151" cy="4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dejavnost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financiranja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851104" cy="1143000"/>
          </a:xfrm>
        </p:spPr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Ustvarjanje denarnih tokov v AM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2836912"/>
          </a:xfr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81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l-SI" sz="2400" dirty="0" smtClean="0">
                <a:cs typeface="Arial" pitchFamily="34" charset="0"/>
              </a:rPr>
              <a:t> </a:t>
            </a:r>
          </a:p>
          <a:p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Koliko denarja ustvari Adria </a:t>
            </a:r>
            <a:r>
              <a:rPr lang="sl-SI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Mobil</a:t>
            </a:r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 poslovanjem in za kaj ga porabi?</a:t>
            </a:r>
          </a:p>
          <a:p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Kakšna so vlaganja v opremo in kapacitete ter v neopredmetena sredstva? So zadosti visoka? </a:t>
            </a:r>
          </a:p>
          <a:p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Kakšna so izplačila dividend lastnikom?</a:t>
            </a:r>
          </a:p>
          <a:p>
            <a:endParaRPr lang="sl-SI" sz="2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sl-SI" sz="2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92D6BB-1D66-4C00-B104-25C629AC7CF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3" name="Picture 1"/>
          <p:cNvPicPr>
            <a:picLocks noChangeAspect="1" noChangeArrowheads="1"/>
          </p:cNvPicPr>
          <p:nvPr/>
        </p:nvPicPr>
        <p:blipFill>
          <a:blip r:embed="rId2" cstate="print"/>
          <a:srcRect l="7379" t="15223" r="4029" b="7997"/>
          <a:stretch>
            <a:fillRect/>
          </a:stretch>
        </p:blipFill>
        <p:spPr bwMode="auto">
          <a:xfrm>
            <a:off x="0" y="404664"/>
            <a:ext cx="930769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6732240" y="6641976"/>
            <a:ext cx="255577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69" name="Picture 1"/>
          <p:cNvPicPr>
            <a:picLocks noChangeAspect="1" noChangeArrowheads="1"/>
          </p:cNvPicPr>
          <p:nvPr/>
        </p:nvPicPr>
        <p:blipFill>
          <a:blip r:embed="rId2" cstate="print"/>
          <a:srcRect l="6197" t="19653" r="4029" b="14641"/>
          <a:stretch>
            <a:fillRect/>
          </a:stretch>
        </p:blipFill>
        <p:spPr bwMode="auto">
          <a:xfrm>
            <a:off x="0" y="1268760"/>
            <a:ext cx="91005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Rectangle 5"/>
          <p:cNvSpPr/>
          <p:nvPr/>
        </p:nvSpPr>
        <p:spPr>
          <a:xfrm>
            <a:off x="6588224" y="5373216"/>
            <a:ext cx="255577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6588224" y="3501008"/>
            <a:ext cx="255577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95736" cy="6858000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rial" pitchFamily="34" charset="0"/>
              </a:rPr>
              <a:t>2. </a:t>
            </a:r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rial" pitchFamily="34" charset="0"/>
              </a:rPr>
              <a:t>Kako poslovni model vpliva na vrednost podjetja?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67744" y="1916832"/>
            <a:ext cx="6419056" cy="494116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sl-SI" sz="4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Arial" pitchFamily="34" charset="0"/>
              </a:rPr>
              <a:t>Na prosti denarni tok?</a:t>
            </a:r>
            <a:r>
              <a:rPr lang="sl-SI" sz="4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l-SI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 denarni tok? </a:t>
            </a:r>
            <a:r>
              <a:rPr lang="sl-SI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Ali je sedanji poslovni model dobičkonosen in ustvarja pozitivne proste denarne tokove?</a:t>
            </a:r>
          </a:p>
          <a:p>
            <a:pPr marL="457200" indent="-457200">
              <a:buFontTx/>
              <a:buAutoNum type="arabicPeriod"/>
              <a:defRPr/>
            </a:pPr>
            <a:endParaRPr lang="sl-SI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Arial" pitchFamily="34" charset="0"/>
              </a:rPr>
              <a:t>Na rast? </a:t>
            </a:r>
            <a:r>
              <a:rPr lang="sl-SI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Ali poslovni model generira rast? Kam se vlagajo presežki? Ali raste podjetje organsko ali s prevzemi?  </a:t>
            </a:r>
          </a:p>
          <a:p>
            <a:pPr marL="457200" indent="-457200">
              <a:buFontTx/>
              <a:buAutoNum type="arabicPeriod"/>
              <a:defRPr/>
            </a:pPr>
            <a:endParaRPr lang="sl-SI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l-SI" sz="35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Arial" pitchFamily="34" charset="0"/>
              </a:rPr>
              <a:t>Na tveganost in diskontno stopnjo? </a:t>
            </a:r>
            <a:r>
              <a:rPr lang="sl-SI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Ali se zaradi rasti ustvarjajo tveganja financiranja? </a:t>
            </a:r>
          </a:p>
          <a:p>
            <a:pPr marL="457200" indent="-457200">
              <a:defRPr/>
            </a:pPr>
            <a:endParaRPr lang="sl-SI" sz="2400" dirty="0" smtClean="0">
              <a:cs typeface="Arial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381000"/>
          </a:xfrm>
          <a:noFill/>
        </p:spPr>
        <p:txBody>
          <a:bodyPr>
            <a:normAutofit/>
          </a:bodyPr>
          <a:lstStyle/>
          <a:p>
            <a:fld id="{C46BBF91-9776-4E53-8793-4E9A2DA46656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268289" name="Object 4"/>
          <p:cNvGraphicFramePr>
            <a:graphicFrameLocks noChangeAspect="1"/>
          </p:cNvGraphicFramePr>
          <p:nvPr/>
        </p:nvGraphicFramePr>
        <p:xfrm>
          <a:off x="2375248" y="332656"/>
          <a:ext cx="6768752" cy="1124162"/>
        </p:xfrm>
        <a:graphic>
          <a:graphicData uri="http://schemas.openxmlformats.org/presentationml/2006/ole">
            <p:oleObj spid="_x0000_s305154" name="Enačba" r:id="rId3" imgW="3822700" imgH="635000" progId="Equation.3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3059832" y="548680"/>
            <a:ext cx="648072" cy="50405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676456" y="332656"/>
            <a:ext cx="467544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7"/>
          <p:cNvSpPr/>
          <p:nvPr/>
        </p:nvSpPr>
        <p:spPr>
          <a:xfrm>
            <a:off x="4211960" y="1052736"/>
            <a:ext cx="432048" cy="50405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Plačilna sposobnost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36510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+mn-lt"/>
              </a:rPr>
              <a:t>Kratkoročni koeficient: </a:t>
            </a:r>
          </a:p>
          <a:p>
            <a:r>
              <a:rPr lang="sl-SI" sz="1600" dirty="0" smtClean="0">
                <a:latin typeface="+mn-lt"/>
              </a:rPr>
              <a:t>Kratkoročna sredstva / kratkoročne obveznosti</a:t>
            </a:r>
            <a:endParaRPr lang="sl-SI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609329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latin typeface="+mn-lt"/>
              </a:rPr>
              <a:t>Hitri test:</a:t>
            </a:r>
          </a:p>
          <a:p>
            <a:pPr algn="ctr"/>
            <a:r>
              <a:rPr lang="sl-SI" sz="1600" dirty="0" smtClean="0">
                <a:latin typeface="+mn-lt"/>
              </a:rPr>
              <a:t>(Kratkoročna sredstva  - zaloge)/ kratkoročne obveznosti</a:t>
            </a:r>
            <a:endParaRPr lang="sl-SI" sz="1600" dirty="0">
              <a:latin typeface="+mn-lt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79512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355976" y="3356992"/>
          <a:ext cx="45720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Delež finančnih obveznosti</a:t>
            </a:r>
            <a:endParaRPr lang="sl-SI" sz="28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5" name="Chart 4"/>
          <p:cNvGraphicFramePr/>
          <p:nvPr/>
        </p:nvGraphicFramePr>
        <p:xfrm>
          <a:off x="1331640" y="2057400"/>
          <a:ext cx="5976664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Pokritje obresti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F11B4D-9E2F-4A10-81B3-63CCA26FC886}" type="slidenum">
              <a:rPr lang="en-US" smtClean="0"/>
              <a:pPr/>
              <a:t>32</a:t>
            </a:fld>
            <a:endParaRPr lang="en-US" dirty="0" smtClean="0"/>
          </a:p>
        </p:txBody>
      </p:sp>
      <p:cxnSp>
        <p:nvCxnSpPr>
          <p:cNvPr id="26629" name="Straight Connector 5"/>
          <p:cNvCxnSpPr>
            <a:cxnSpLocks noChangeShapeType="1"/>
          </p:cNvCxnSpPr>
          <p:nvPr/>
        </p:nvCxnSpPr>
        <p:spPr bwMode="auto">
          <a:xfrm>
            <a:off x="539552" y="2060848"/>
            <a:ext cx="244827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0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4212431" y="1916907"/>
            <a:ext cx="1444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3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4212431" y="1916907"/>
            <a:ext cx="1444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539552" y="1772816"/>
            <a:ext cx="2595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Dobiček iz poslovanja</a:t>
            </a:r>
          </a:p>
          <a:p>
            <a:r>
              <a:rPr lang="sl-SI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Obresti</a:t>
            </a:r>
          </a:p>
          <a:p>
            <a:endParaRPr lang="sl-SI" dirty="0" smtClean="0"/>
          </a:p>
          <a:p>
            <a:r>
              <a:rPr lang="sl-SI" dirty="0" smtClean="0"/>
              <a:t>		</a:t>
            </a:r>
            <a:endParaRPr lang="sl-SI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483768" y="2276872"/>
          <a:ext cx="6246440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347048" cy="1143000"/>
          </a:xfrm>
        </p:spPr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Delež kapitala v financiranju</a:t>
            </a:r>
            <a:endParaRPr lang="sl-SI" sz="28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75656" y="2060848"/>
          <a:ext cx="5742384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Dobičkonosnost kapitala</a:t>
            </a:r>
            <a:endParaRPr lang="sl-SI" sz="28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5" name="Chart 4"/>
          <p:cNvGraphicFramePr/>
          <p:nvPr/>
        </p:nvGraphicFramePr>
        <p:xfrm>
          <a:off x="1763688" y="2204864"/>
          <a:ext cx="5526360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55776" y="692696"/>
            <a:ext cx="6075784" cy="5483696"/>
          </a:xfrm>
        </p:spPr>
        <p:txBody>
          <a:bodyPr/>
          <a:lstStyle/>
          <a:p>
            <a:pPr marL="514350" indent="-514350">
              <a:buNone/>
            </a:pPr>
            <a:r>
              <a:rPr lang="sl-SI" sz="28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Pont shema kazalcev</a:t>
            </a:r>
            <a:endParaRPr lang="sl-SI" sz="28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-Right-Up Arrow 10"/>
          <p:cNvSpPr/>
          <p:nvPr/>
        </p:nvSpPr>
        <p:spPr>
          <a:xfrm>
            <a:off x="3923928" y="3284984"/>
            <a:ext cx="1440160" cy="576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Left-Right-Up Arrow 11"/>
          <p:cNvSpPr/>
          <p:nvPr/>
        </p:nvSpPr>
        <p:spPr>
          <a:xfrm>
            <a:off x="2267744" y="4365104"/>
            <a:ext cx="1440160" cy="576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251520" y="1988840"/>
          <a:ext cx="9265715" cy="4248472"/>
        </p:xfrm>
        <a:graphic>
          <a:graphicData uri="http://schemas.openxmlformats.org/presentationml/2006/ole">
            <p:oleObj spid="_x0000_s186372" name="Worksheet" r:id="rId3" imgW="6543690" imgH="3000532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Izkaz gibanja kapitala</a:t>
            </a:r>
            <a:endParaRPr lang="sl-SI" sz="28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36225" name="Picture 1"/>
          <p:cNvPicPr>
            <a:picLocks noChangeAspect="1" noChangeArrowheads="1"/>
          </p:cNvPicPr>
          <p:nvPr/>
        </p:nvPicPr>
        <p:blipFill>
          <a:blip r:embed="rId2" cstate="print"/>
          <a:srcRect l="6788" t="25559" r="21747" b="38266"/>
          <a:stretch>
            <a:fillRect/>
          </a:stretch>
        </p:blipFill>
        <p:spPr bwMode="auto">
          <a:xfrm>
            <a:off x="107503" y="1699023"/>
            <a:ext cx="8895193" cy="36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624736" cy="685800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Ali </a:t>
            </a:r>
            <a:r>
              <a:rPr lang="sl-SI" sz="32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Adriin</a:t>
            </a:r>
            <a:r>
              <a:rPr lang="sl-SI" sz="3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poslovni model povečuje vrednost podjetja?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Ustvarja prosti denarni tok za lastnike? </a:t>
            </a:r>
            <a:endParaRPr lang="sl-SI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endParaRPr lang="sl-SI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Raste denarni tok?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Rast v okviru rasti industrije in prevzemanje tržnih deležev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endParaRPr lang="sl-SI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Zmanjšuje tveganost in s tem na diskontno stopnjo? </a:t>
            </a:r>
            <a:endParaRPr lang="sl-SI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endParaRPr lang="sl-SI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381000"/>
          </a:xfrm>
          <a:noFill/>
        </p:spPr>
        <p:txBody>
          <a:bodyPr/>
          <a:lstStyle/>
          <a:p>
            <a:fld id="{C46BBF91-9776-4E53-8793-4E9A2DA46656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204803" name="Object 4"/>
          <p:cNvGraphicFramePr>
            <a:graphicFrameLocks noChangeAspect="1"/>
          </p:cNvGraphicFramePr>
          <p:nvPr/>
        </p:nvGraphicFramePr>
        <p:xfrm>
          <a:off x="971600" y="1700808"/>
          <a:ext cx="6402388" cy="1063625"/>
        </p:xfrm>
        <a:graphic>
          <a:graphicData uri="http://schemas.openxmlformats.org/presentationml/2006/ole">
            <p:oleObj spid="_x0000_s204803" name="Equation" r:id="rId3" imgW="3822480" imgH="634680" progId="Equation.3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1619672" y="1916832"/>
            <a:ext cx="64807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7"/>
          <p:cNvSpPr/>
          <p:nvPr/>
        </p:nvSpPr>
        <p:spPr>
          <a:xfrm>
            <a:off x="6948264" y="1628800"/>
            <a:ext cx="64807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Oval 8"/>
          <p:cNvSpPr/>
          <p:nvPr/>
        </p:nvSpPr>
        <p:spPr>
          <a:xfrm>
            <a:off x="1907704" y="2420888"/>
            <a:ext cx="64807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Poskus vrednotenja </a:t>
            </a:r>
            <a:r>
              <a:rPr lang="sl-SI" sz="28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Adrie</a:t>
            </a:r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sl-SI" sz="28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Mobil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395536" y="2852936"/>
          <a:ext cx="7594201" cy="3870102"/>
        </p:xfrm>
        <a:graphic>
          <a:graphicData uri="http://schemas.openxmlformats.org/presentationml/2006/ole">
            <p:oleObj spid="_x0000_s158722" name="Document" r:id="rId3" imgW="5862666" imgH="2987147" progId="Word.Document.12">
              <p:embed/>
            </p:oleObj>
          </a:graphicData>
        </a:graphic>
      </p:graphicFrame>
      <p:graphicFrame>
        <p:nvGraphicFramePr>
          <p:cNvPr id="158723" name="Object 7"/>
          <p:cNvGraphicFramePr>
            <a:graphicFrameLocks noChangeAspect="1"/>
          </p:cNvGraphicFramePr>
          <p:nvPr/>
        </p:nvGraphicFramePr>
        <p:xfrm>
          <a:off x="1115616" y="1628800"/>
          <a:ext cx="6767512" cy="1101725"/>
        </p:xfrm>
        <a:graphic>
          <a:graphicData uri="http://schemas.openxmlformats.org/presentationml/2006/ole">
            <p:oleObj spid="_x0000_s158723" name="Equation" r:id="rId4" imgW="3898800" imgH="6346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638132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Gre zgolj za približne ocene, ki služijo ponazoritvi primera. </a:t>
            </a:r>
            <a:endParaRPr lang="sl-SI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32849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WACC 8%, </a:t>
            </a:r>
          </a:p>
          <a:p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rast (g) 3%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391400" cy="1081088"/>
          </a:xfrm>
        </p:spPr>
        <p:txBody>
          <a:bodyPr/>
          <a:lstStyle/>
          <a:p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Poskus vrednotenja </a:t>
            </a:r>
            <a:r>
              <a:rPr lang="sl-SI" sz="28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Adrie</a:t>
            </a:r>
            <a:r>
              <a:rPr lang="sl-SI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sl-SI" sz="28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Mobil</a:t>
            </a:r>
            <a:endParaRPr lang="sl-SI" sz="28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2204864"/>
            <a:ext cx="7075488" cy="4852988"/>
          </a:xfrm>
        </p:spPr>
        <p:txBody>
          <a:bodyPr/>
          <a:lstStyle/>
          <a:p>
            <a:pPr marL="0" indent="0"/>
            <a:endParaRPr lang="sl-SI" sz="16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0" indent="0"/>
            <a:endParaRPr lang="sl-SI" sz="16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0" indent="0"/>
            <a:endParaRPr lang="sl-SI" sz="16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0" indent="0"/>
            <a:endParaRPr lang="sl-SI" sz="16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D86EE4-4141-4BDA-B0B1-38D9B46E4CF8}" type="slidenum">
              <a:rPr lang="en-US" smtClean="0"/>
              <a:pPr/>
              <a:t>39</a:t>
            </a:fld>
            <a:endParaRPr lang="en-US" smtClean="0"/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323528" y="1844824"/>
          <a:ext cx="13204321" cy="3763814"/>
        </p:xfrm>
        <a:graphic>
          <a:graphicData uri="http://schemas.openxmlformats.org/presentationml/2006/ole">
            <p:oleObj spid="_x0000_s75783" name="Document" r:id="rId3" imgW="8725593" imgH="2493067" progId="Word.Document.12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19872" y="17008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Dolgoročna stopnja rasti (g)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602128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Gre za približne ocene, ki služijo ponazoritvi primera. </a:t>
            </a:r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996952"/>
            <a:ext cx="6059016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5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Kaj je poslovni model?</a:t>
            </a:r>
            <a:endParaRPr lang="sl-SI" sz="54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941168"/>
            <a:ext cx="6840760" cy="15081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>
              <a:buNone/>
            </a:pPr>
            <a:r>
              <a:rPr lang="sl-SI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le igrati bolje kot drugi, ampak spremeniti pravila igre </a:t>
            </a:r>
          </a:p>
          <a:p>
            <a:pPr lvl="1" algn="ctr">
              <a:buNone/>
            </a:pPr>
            <a:r>
              <a:rPr lang="sl-SI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(kot Apple, Microsoft, </a:t>
            </a:r>
            <a:r>
              <a:rPr lang="sl-SI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sl-SI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</a:t>
            </a:r>
            <a:r>
              <a:rPr lang="sl-SI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Ikea,…)</a:t>
            </a:r>
            <a:endParaRPr lang="sl-SI" sz="28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1" algn="ctr"/>
            <a:r>
              <a:rPr lang="sl-SI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(Roberto </a:t>
            </a:r>
            <a:r>
              <a:rPr lang="sl-SI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Biloslavo</a:t>
            </a:r>
            <a:r>
              <a:rPr lang="sl-SI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, Univerza Koper)</a:t>
            </a:r>
            <a:endParaRPr lang="sl-SI" sz="14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2664296" cy="22072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sl-SI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 dodajamo vrednost? Kdo so kupci?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116632"/>
            <a:ext cx="2664296" cy="22072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sl-SI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jim ponujamo? Kakšno vrednost?</a:t>
            </a:r>
            <a:endParaRPr lang="sl-SI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16632"/>
            <a:ext cx="2664296" cy="22072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sl-SI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to storiti učinkovito in uspešno?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120680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enega izmed zelo uspešnih slovenskih podjetij</a:t>
            </a:r>
            <a:endParaRPr lang="sl-SI" sz="32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Lastna blagovna znamka</a:t>
            </a:r>
          </a:p>
          <a:p>
            <a:pPr algn="ctr">
              <a:buNone/>
            </a:pPr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4 v Evropi</a:t>
            </a:r>
          </a:p>
          <a:p>
            <a:pPr algn="ctr">
              <a:buNone/>
            </a:pPr>
            <a:endParaRPr lang="sl-SI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Vodilni tržni delež (2011):</a:t>
            </a:r>
          </a:p>
          <a:p>
            <a:pPr algn="ctr">
              <a:buNone/>
            </a:pPr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Slovenija in Španija </a:t>
            </a:r>
          </a:p>
          <a:p>
            <a:pPr algn="ctr">
              <a:buNone/>
            </a:pPr>
            <a:endParaRPr lang="sl-SI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 prvih pet po tržnem deležu: </a:t>
            </a:r>
          </a:p>
          <a:p>
            <a:pPr algn="ctr">
              <a:buNone/>
            </a:pPr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Italija, Danska, Norveška, Nizozemska in Švedska 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822060" cy="520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/>
        </p:nvGraphicFramePr>
        <p:xfrm>
          <a:off x="1187624" y="3933056"/>
          <a:ext cx="6686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66124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/>
              <a:t>Podatki za matično družbo</a:t>
            </a:r>
            <a:endParaRPr lang="sl-SI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17008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26%</a:t>
            </a:r>
            <a:endParaRPr lang="sl-SI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03848" y="1628800"/>
            <a:ext cx="1152128" cy="588256"/>
            <a:chOff x="3203848" y="1628800"/>
            <a:chExt cx="1152128" cy="588256"/>
          </a:xfrm>
        </p:grpSpPr>
        <p:sp>
          <p:nvSpPr>
            <p:cNvPr id="8" name="TextBox 7"/>
            <p:cNvSpPr txBox="1"/>
            <p:nvPr/>
          </p:nvSpPr>
          <p:spPr>
            <a:xfrm>
              <a:off x="3203848" y="162880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rgbClr val="FF0000"/>
                  </a:solidFill>
                </a:rPr>
                <a:t>-21%</a:t>
              </a:r>
              <a:endParaRPr lang="sl-SI" dirty="0">
                <a:solidFill>
                  <a:srgbClr val="FF00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1940472">
              <a:off x="3367436" y="2027788"/>
              <a:ext cx="316515" cy="1892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2" name="Right Arrow 11"/>
          <p:cNvSpPr/>
          <p:nvPr/>
        </p:nvSpPr>
        <p:spPr>
          <a:xfrm rot="19448465">
            <a:off x="4237400" y="2135617"/>
            <a:ext cx="316515" cy="189268"/>
          </a:xfrm>
          <a:prstGeom prst="rightArrow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5" name="Group 14"/>
          <p:cNvGrpSpPr/>
          <p:nvPr/>
        </p:nvGrpSpPr>
        <p:grpSpPr>
          <a:xfrm>
            <a:off x="4885859" y="1628800"/>
            <a:ext cx="1270317" cy="611781"/>
            <a:chOff x="4885859" y="1628800"/>
            <a:chExt cx="1270317" cy="611781"/>
          </a:xfrm>
        </p:grpSpPr>
        <p:sp>
          <p:nvSpPr>
            <p:cNvPr id="10" name="TextBox 9"/>
            <p:cNvSpPr txBox="1"/>
            <p:nvPr/>
          </p:nvSpPr>
          <p:spPr>
            <a:xfrm>
              <a:off x="5004048" y="162880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13%</a:t>
              </a:r>
              <a:endParaRPr lang="sl-SI" dirty="0"/>
            </a:p>
          </p:txBody>
        </p:sp>
        <p:sp>
          <p:nvSpPr>
            <p:cNvPr id="13" name="Right Arrow 12"/>
            <p:cNvSpPr/>
            <p:nvPr/>
          </p:nvSpPr>
          <p:spPr>
            <a:xfrm rot="19946802">
              <a:off x="4885859" y="2051313"/>
              <a:ext cx="316515" cy="189268"/>
            </a:xfrm>
            <a:prstGeom prst="rightArrow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aphicFrame>
        <p:nvGraphicFramePr>
          <p:cNvPr id="20" name="Chart 19"/>
          <p:cNvGraphicFramePr/>
          <p:nvPr/>
        </p:nvGraphicFramePr>
        <p:xfrm>
          <a:off x="251520" y="1268760"/>
          <a:ext cx="61817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17"/>
          <p:cNvSpPr txBox="1">
            <a:spLocks noChangeArrowheads="1"/>
          </p:cNvSpPr>
          <p:nvPr/>
        </p:nvSpPr>
        <p:spPr bwMode="auto">
          <a:xfrm>
            <a:off x="179512" y="116632"/>
            <a:ext cx="8651304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iller" pitchFamily="82" charset="0"/>
                <a:ea typeface="+mj-ea"/>
                <a:cs typeface="+mj-cs"/>
              </a:rPr>
              <a:t>3. </a:t>
            </a:r>
            <a: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iller" pitchFamily="82" charset="0"/>
                <a:ea typeface="+mj-ea"/>
                <a:cs typeface="+mj-cs"/>
              </a:rPr>
              <a:t>Kaj bilance povedo o ustvarjanju vrednosti podjetja?</a:t>
            </a:r>
            <a:endParaRPr kumimoji="0" lang="sl-SI" sz="4400" b="1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sl-SI" sz="3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Hitra reakcija pri stroških</a:t>
            </a:r>
            <a:endParaRPr lang="sl-SI" sz="36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16530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+mn-lt"/>
              </a:rPr>
              <a:t>Podatki za matično družbo</a:t>
            </a:r>
            <a:endParaRPr lang="sl-SI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19675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+mn-lt"/>
              </a:rPr>
              <a:t>Verižni indeksi</a:t>
            </a:r>
            <a:endParaRPr lang="sl-SI" sz="2000" dirty="0">
              <a:latin typeface="+mn-lt"/>
            </a:endParaRPr>
          </a:p>
        </p:txBody>
      </p:sp>
      <p:graphicFrame>
        <p:nvGraphicFramePr>
          <p:cNvPr id="165891" name="Object 3"/>
          <p:cNvGraphicFramePr>
            <a:graphicFrameLocks noChangeAspect="1"/>
          </p:cNvGraphicFramePr>
          <p:nvPr/>
        </p:nvGraphicFramePr>
        <p:xfrm>
          <a:off x="0" y="1771649"/>
          <a:ext cx="9077673" cy="3626901"/>
        </p:xfrm>
        <a:graphic>
          <a:graphicData uri="http://schemas.openxmlformats.org/presentationml/2006/ole">
            <p:oleObj spid="_x0000_s165891" name="Worksheet" r:id="rId3" imgW="8296412" imgH="3314598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65130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  <a:latin typeface="Chiller" pitchFamily="82" charset="0"/>
              </a:rPr>
              <a:t>3. </a:t>
            </a:r>
            <a:r>
              <a:rPr lang="sl-SI" b="1" dirty="0" smtClean="0">
                <a:solidFill>
                  <a:srgbClr val="FF0000"/>
                </a:solidFill>
                <a:latin typeface="Chiller" pitchFamily="82" charset="0"/>
              </a:rPr>
              <a:t>Kaj bilance povedo o ustvarjanju vrednosti podjetja?</a:t>
            </a:r>
            <a:endParaRPr lang="sl-SI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2301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3769A-F74A-4617-9E82-51913E6E0E5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544888" y="4719638"/>
            <a:ext cx="1533525" cy="5810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lIns="0" tIns="0" rIns="0" bIns="0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sl-SI" sz="1600">
                <a:latin typeface="Times New Roman" pitchFamily="18" charset="0"/>
              </a:rPr>
              <a:t>Obračanje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sl-SI" sz="1600">
                <a:latin typeface="Times New Roman" pitchFamily="18" charset="0"/>
              </a:rPr>
              <a:t>sredstev</a:t>
            </a:r>
            <a:endParaRPr lang="sl-SI" sz="3200">
              <a:latin typeface="Times New Roman" pitchFamily="18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308100" y="4705350"/>
            <a:ext cx="1531938" cy="5461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lIns="0" tIns="0" rIns="0" bIns="0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sl-SI" sz="1800">
                <a:latin typeface="Times New Roman" pitchFamily="18" charset="0"/>
              </a:rPr>
              <a:t>Profitna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sl-SI" sz="1800">
                <a:latin typeface="Times New Roman" pitchFamily="18" charset="0"/>
              </a:rPr>
              <a:t>marža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387975" y="3294063"/>
            <a:ext cx="199231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lIns="0" tIns="0" rIns="0" bIns="0"/>
          <a:lstStyle/>
          <a:p>
            <a:pPr algn="ctr" eaLnBrk="1" hangingPunct="1">
              <a:spcBef>
                <a:spcPct val="0"/>
              </a:spcBef>
              <a:defRPr/>
            </a:pPr>
            <a:endParaRPr lang="sl-SI" sz="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sl-SI" sz="1600">
                <a:latin typeface="Times New Roman" pitchFamily="18" charset="0"/>
              </a:rPr>
              <a:t>Zadolženost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sl-SI" sz="1600">
                <a:latin typeface="Times New Roman" pitchFamily="18" charset="0"/>
              </a:rPr>
              <a:t>sredstva / kapital</a:t>
            </a:r>
            <a:endParaRPr lang="sl-SI" sz="3200">
              <a:latin typeface="Times New Roman" pitchFamily="18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460625" y="3289300"/>
            <a:ext cx="1533525" cy="5810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lIns="0" tIns="0" rIns="0" bIns="0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sl-SI" sz="1600">
                <a:latin typeface="Times New Roman" pitchFamily="18" charset="0"/>
              </a:rPr>
              <a:t>Dobičkonosnost sredstev</a:t>
            </a:r>
            <a:endParaRPr lang="sl-SI" sz="3200">
              <a:latin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373438" y="2414588"/>
            <a:ext cx="2724150" cy="901700"/>
            <a:chOff x="2125" y="1521"/>
            <a:chExt cx="1716" cy="568"/>
          </a:xfrm>
        </p:grpSpPr>
        <p:sp>
          <p:nvSpPr>
            <p:cNvPr id="12306" name="Line 4"/>
            <p:cNvSpPr>
              <a:spLocks noChangeShapeType="1"/>
            </p:cNvSpPr>
            <p:nvPr/>
          </p:nvSpPr>
          <p:spPr bwMode="auto">
            <a:xfrm>
              <a:off x="2133" y="1841"/>
              <a:ext cx="1708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307" name="Line 6"/>
            <p:cNvSpPr>
              <a:spLocks noChangeShapeType="1"/>
            </p:cNvSpPr>
            <p:nvPr/>
          </p:nvSpPr>
          <p:spPr bwMode="auto">
            <a:xfrm>
              <a:off x="3833" y="1860"/>
              <a:ext cx="0" cy="229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308" name="Line 9"/>
            <p:cNvSpPr>
              <a:spLocks noChangeShapeType="1"/>
            </p:cNvSpPr>
            <p:nvPr/>
          </p:nvSpPr>
          <p:spPr bwMode="auto">
            <a:xfrm>
              <a:off x="2125" y="1850"/>
              <a:ext cx="0" cy="21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309" name="Line 13"/>
            <p:cNvSpPr>
              <a:spLocks noChangeShapeType="1"/>
            </p:cNvSpPr>
            <p:nvPr/>
          </p:nvSpPr>
          <p:spPr bwMode="auto">
            <a:xfrm>
              <a:off x="2987" y="1521"/>
              <a:ext cx="3" cy="31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174875" y="3924300"/>
            <a:ext cx="2122488" cy="779463"/>
            <a:chOff x="1370" y="2472"/>
            <a:chExt cx="1337" cy="491"/>
          </a:xfrm>
        </p:grpSpPr>
        <p:sp>
          <p:nvSpPr>
            <p:cNvPr id="12302" name="Line 8"/>
            <p:cNvSpPr>
              <a:spLocks noChangeShapeType="1"/>
            </p:cNvSpPr>
            <p:nvPr/>
          </p:nvSpPr>
          <p:spPr bwMode="auto">
            <a:xfrm>
              <a:off x="1370" y="2642"/>
              <a:ext cx="1" cy="32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303" name="Line 14"/>
            <p:cNvSpPr>
              <a:spLocks noChangeShapeType="1"/>
            </p:cNvSpPr>
            <p:nvPr/>
          </p:nvSpPr>
          <p:spPr bwMode="auto">
            <a:xfrm>
              <a:off x="2099" y="2472"/>
              <a:ext cx="1" cy="1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>
              <a:off x="1383" y="2659"/>
              <a:ext cx="13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2668" y="2642"/>
              <a:ext cx="1" cy="32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5314" name="Oval 18"/>
          <p:cNvSpPr>
            <a:spLocks noChangeArrowheads="1"/>
          </p:cNvSpPr>
          <p:nvPr/>
        </p:nvSpPr>
        <p:spPr bwMode="auto">
          <a:xfrm>
            <a:off x="3347864" y="1700213"/>
            <a:ext cx="2952924" cy="936699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sl-SI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87624" y="5517232"/>
            <a:ext cx="7381875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ct val="0"/>
              </a:spcBef>
              <a:defRPr/>
            </a:pP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Vsak </a:t>
            </a:r>
            <a:r>
              <a:rPr lang="sl-SI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 določen vpliv na ROE in lahko  prispeva k donosnosti.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3602038" y="1870075"/>
            <a:ext cx="2265362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2F2F2"/>
              </a:gs>
              <a:gs pos="100000">
                <a:srgbClr val="F2F2F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lIns="0" tIns="0" rIns="0" bIns="0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sl-SI" sz="400" b="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sl-SI" sz="1500" dirty="0">
                <a:latin typeface="Times New Roman" pitchFamily="18" charset="0"/>
              </a:rPr>
              <a:t>Dobičkonosnost kapitala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sl-SI" sz="1500" dirty="0">
                <a:latin typeface="Times New Roman" pitchFamily="18" charset="0"/>
              </a:rPr>
              <a:t>ROE</a:t>
            </a:r>
            <a:endParaRPr lang="sl-SI" sz="1500" b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3" grpId="0" animBg="1"/>
      <p:bldP spid="55307" grpId="0" animBg="1"/>
      <p:bldP spid="55308" grpId="0" animBg="1"/>
      <p:bldP spid="55314" grpId="0" animBg="1"/>
      <p:bldP spid="55317" grpId="0" animBg="1"/>
      <p:bldP spid="553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16832"/>
            <a:ext cx="8064896" cy="4525963"/>
          </a:xfrm>
        </p:spPr>
        <p:txBody>
          <a:bodyPr/>
          <a:lstStyle/>
          <a:p>
            <a:pPr marL="381000" indent="-381000">
              <a:buNone/>
            </a:pPr>
            <a:r>
              <a:rPr lang="sl-SI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Kateri so ključni računovodski kazalci za pregled poslovanja?</a:t>
            </a:r>
          </a:p>
          <a:p>
            <a:pPr marL="381000" indent="-381000"/>
            <a:endParaRPr lang="sl-SI" sz="24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>
              <a:buNone/>
            </a:pPr>
            <a:r>
              <a:rPr lang="sl-SI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 je med 5 in 15. pokrivajo različna področja poslovanja:</a:t>
            </a:r>
          </a:p>
          <a:p>
            <a:pPr marL="381000" indent="-381000"/>
            <a:endParaRPr lang="sl-SI" sz="24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>
              <a:buFontTx/>
              <a:buAutoNum type="arabicPeriod"/>
            </a:pPr>
            <a:r>
              <a:rPr lang="sl-SI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Obračanje sredstev </a:t>
            </a:r>
          </a:p>
          <a:p>
            <a:pPr marL="381000" indent="-381000">
              <a:buFontTx/>
              <a:buAutoNum type="arabicPeriod"/>
            </a:pPr>
            <a:r>
              <a:rPr lang="sl-SI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Dobičkonosnost</a:t>
            </a:r>
          </a:p>
          <a:p>
            <a:pPr marL="381000" indent="-381000">
              <a:buFontTx/>
              <a:buAutoNum type="arabicPeriod"/>
            </a:pPr>
            <a:r>
              <a:rPr lang="sl-SI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Zadolženost oz. strukturo financiranja</a:t>
            </a:r>
          </a:p>
          <a:p>
            <a:pPr marL="381000" indent="-381000">
              <a:buFontTx/>
              <a:buAutoNum type="arabicPeriod"/>
            </a:pPr>
            <a:r>
              <a:rPr lang="sl-SI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Plačilno sposobnost</a:t>
            </a:r>
          </a:p>
          <a:p>
            <a:pPr marL="381000" indent="-381000">
              <a:buFontTx/>
              <a:buAutoNum type="arabicPeriod"/>
            </a:pPr>
            <a:endParaRPr lang="sl-SI" sz="2000" dirty="0" smtClean="0">
              <a:solidFill>
                <a:srgbClr val="4D4D4D"/>
              </a:solidFill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467704-C9C5-45EA-86BD-E7EA5E7011D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 bwMode="auto">
          <a:xfrm>
            <a:off x="179512" y="116632"/>
            <a:ext cx="8651304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iller" pitchFamily="82" charset="0"/>
                <a:ea typeface="+mj-ea"/>
                <a:cs typeface="+mj-cs"/>
              </a:rPr>
              <a:t>3. </a:t>
            </a:r>
            <a: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iller" pitchFamily="82" charset="0"/>
                <a:ea typeface="+mj-ea"/>
                <a:cs typeface="+mj-cs"/>
              </a:rPr>
              <a:t>Kaj bilance povedo o ustvarjanju vrednosti podjetja?</a:t>
            </a:r>
            <a:endParaRPr kumimoji="0" lang="sl-SI" sz="4400" b="1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3679</TotalTime>
  <Words>1183</Words>
  <Application>Microsoft Office PowerPoint</Application>
  <PresentationFormat>On-screen Show (4:3)</PresentationFormat>
  <Paragraphs>403</Paragraphs>
  <Slides>39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Office Theme</vt:lpstr>
      <vt:lpstr>Equation</vt:lpstr>
      <vt:lpstr>Enačba</vt:lpstr>
      <vt:lpstr>Worksheet</vt:lpstr>
      <vt:lpstr>Document</vt:lpstr>
      <vt:lpstr>Analiza računovodskih izkazov</vt:lpstr>
      <vt:lpstr>1. Kaj vpliva na vrednost premoženja lastnikov? </vt:lpstr>
      <vt:lpstr>2. Kako poslovni model vpliva na vrednost podjetja?</vt:lpstr>
      <vt:lpstr>Kaj je poslovni model?</vt:lpstr>
      <vt:lpstr>Primer enega izmed zelo uspešnih slovenskih podjetij</vt:lpstr>
      <vt:lpstr>Slide 6</vt:lpstr>
      <vt:lpstr>Hitra reakcija pri stroških</vt:lpstr>
      <vt:lpstr>3. Kaj bilance povedo o ustvarjanju vrednosti podjetja?</vt:lpstr>
      <vt:lpstr>Slide 9</vt:lpstr>
      <vt:lpstr>Vlaganja v razvoj</vt:lpstr>
      <vt:lpstr>Kazalci uspešnosti so povezani</vt:lpstr>
      <vt:lpstr>Obračanje sredstev, eden izmed najpomembnejših področij uspešnosti</vt:lpstr>
      <vt:lpstr>Obračanje čistih obratnih sredstev</vt:lpstr>
      <vt:lpstr>Slide 14</vt:lpstr>
      <vt:lpstr>Analiza čistih obratnih sredstev</vt:lpstr>
      <vt:lpstr>Dobro upravljanje z obratnimi sredstvi vpliva na znižanje finančnega zadolževanja</vt:lpstr>
      <vt:lpstr>Za primerjavo Gorenje</vt:lpstr>
      <vt:lpstr>Slide 18</vt:lpstr>
      <vt:lpstr>Obračanje celotnih sredstev</vt:lpstr>
      <vt:lpstr>Profitne marže</vt:lpstr>
      <vt:lpstr>Slide 21</vt:lpstr>
      <vt:lpstr>Dobičkonosnost sredstev</vt:lpstr>
      <vt:lpstr>Analiza financiranja</vt:lpstr>
      <vt:lpstr>Zadolženost in plačilna sposobnost</vt:lpstr>
      <vt:lpstr>Izkaz denarnih tokov</vt:lpstr>
      <vt:lpstr>Ni vseeno, v kateri dejavnosti podjetje ustvarja denarne tokove</vt:lpstr>
      <vt:lpstr>Ustvarjanje denarnih tokov v AM</vt:lpstr>
      <vt:lpstr>Slide 28</vt:lpstr>
      <vt:lpstr>Slide 29</vt:lpstr>
      <vt:lpstr>Plačilna sposobnost</vt:lpstr>
      <vt:lpstr>Delež finančnih obveznosti</vt:lpstr>
      <vt:lpstr>Pokritje obresti</vt:lpstr>
      <vt:lpstr>Delež kapitala v financiranju</vt:lpstr>
      <vt:lpstr>Dobičkonosnost kapitala</vt:lpstr>
      <vt:lpstr>Slide 35</vt:lpstr>
      <vt:lpstr>Izkaz gibanja kapitala</vt:lpstr>
      <vt:lpstr>Ali Adriin poslovni model povečuje vrednost podjetja?</vt:lpstr>
      <vt:lpstr>Poskus vrednotenja Adrie Mobil</vt:lpstr>
      <vt:lpstr>Poskus vrednotenja Adrie Mobil</vt:lpstr>
    </vt:vector>
  </TitlesOfParts>
  <Company>endemit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endemit</dc:creator>
  <cp:lastModifiedBy>Sergeja Slapnicar</cp:lastModifiedBy>
  <cp:revision>362</cp:revision>
  <dcterms:created xsi:type="dcterms:W3CDTF">2009-03-27T11:32:01Z</dcterms:created>
  <dcterms:modified xsi:type="dcterms:W3CDTF">2013-10-18T07:49:34Z</dcterms:modified>
</cp:coreProperties>
</file>