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6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0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9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C1FF-92B5-1A47-9B28-538C4339194E}" type="datetimeFigureOut">
              <a:rPr lang="en-US" smtClean="0"/>
              <a:t>11/3/13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11F8-13BE-F748-826A-EDF64002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8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Dvojiška</a:t>
            </a:r>
            <a:r>
              <a:rPr lang="en-US" dirty="0" smtClean="0"/>
              <a:t> in </a:t>
            </a:r>
            <a:r>
              <a:rPr lang="en-US" dirty="0" err="1" smtClean="0"/>
              <a:t>iskalna</a:t>
            </a:r>
            <a:r>
              <a:rPr lang="en-US" dirty="0" smtClean="0"/>
              <a:t> </a:t>
            </a:r>
            <a:r>
              <a:rPr lang="en-US" dirty="0" err="1" smtClean="0"/>
              <a:t>drevesa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Programiranje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Univerza</a:t>
            </a:r>
            <a:r>
              <a:rPr lang="en-US" dirty="0" smtClean="0"/>
              <a:t> v </a:t>
            </a:r>
            <a:r>
              <a:rPr lang="en-US" dirty="0" err="1" smtClean="0"/>
              <a:t>Ljubljani</a:t>
            </a:r>
            <a:r>
              <a:rPr lang="en-US" dirty="0" smtClean="0"/>
              <a:t>, FMF,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Odstranjevanje</a:t>
            </a:r>
            <a:r>
              <a:rPr lang="en-US" dirty="0" smtClean="0"/>
              <a:t> </a:t>
            </a:r>
            <a:r>
              <a:rPr lang="en-US" dirty="0" err="1" smtClean="0"/>
              <a:t>podatkov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Odstranimo</a:t>
            </a:r>
            <a:r>
              <a:rPr lang="en-US" dirty="0" smtClean="0"/>
              <a:t> 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 smtClean="0"/>
              <a:t>pojavitev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s </a:t>
            </a:r>
            <a:r>
              <a:rPr lang="en-US" dirty="0" err="1" smtClean="0"/>
              <a:t>podatkom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v </a:t>
            </a:r>
            <a:r>
              <a:rPr lang="en-US" dirty="0" err="1" smtClean="0"/>
              <a:t>drevesu</a:t>
            </a:r>
            <a:endParaRPr lang="en-US" dirty="0" smtClean="0"/>
          </a:p>
          <a:p>
            <a:r>
              <a:rPr lang="en-US" dirty="0" err="1" smtClean="0"/>
              <a:t>Najdemo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/>
              <a:t> </a:t>
            </a:r>
            <a:r>
              <a:rPr lang="en-US" dirty="0" smtClean="0"/>
              <a:t>s </a:t>
            </a:r>
            <a:r>
              <a:rPr lang="en-US" dirty="0" err="1" smtClean="0"/>
              <a:t>podatkom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obstaja</a:t>
            </a:r>
            <a:r>
              <a:rPr lang="en-US" dirty="0" smtClean="0"/>
              <a:t>, </a:t>
            </a:r>
            <a:r>
              <a:rPr lang="en-US" dirty="0" err="1" smtClean="0"/>
              <a:t>sicer</a:t>
            </a:r>
            <a:r>
              <a:rPr lang="en-US" dirty="0" smtClean="0"/>
              <a:t> </a:t>
            </a:r>
            <a:r>
              <a:rPr lang="en-US" dirty="0" err="1" smtClean="0"/>
              <a:t>končamo</a:t>
            </a:r>
            <a:r>
              <a:rPr lang="en-US" dirty="0" smtClean="0"/>
              <a:t>) – </a:t>
            </a:r>
            <a:r>
              <a:rPr lang="en-US" dirty="0" err="1" smtClean="0"/>
              <a:t>algoritem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iskanje</a:t>
            </a:r>
            <a:endParaRPr lang="en-US" dirty="0" smtClean="0"/>
          </a:p>
          <a:p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list (</a:t>
            </a:r>
            <a:r>
              <a:rPr lang="en-US" dirty="0" err="1" smtClean="0"/>
              <a:t>ima</a:t>
            </a:r>
            <a:r>
              <a:rPr lang="en-US" dirty="0" smtClean="0"/>
              <a:t> le </a:t>
            </a:r>
            <a:r>
              <a:rPr lang="en-US" dirty="0" err="1" smtClean="0"/>
              <a:t>prazne</a:t>
            </a:r>
            <a:r>
              <a:rPr lang="en-US" dirty="0" smtClean="0"/>
              <a:t> </a:t>
            </a:r>
            <a:r>
              <a:rPr lang="en-US" dirty="0" err="1" smtClean="0"/>
              <a:t>sinove</a:t>
            </a:r>
            <a:r>
              <a:rPr lang="en-US" dirty="0" smtClean="0"/>
              <a:t>),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odstranimo</a:t>
            </a:r>
            <a:r>
              <a:rPr lang="en-US" dirty="0" smtClean="0"/>
              <a:t> (</a:t>
            </a:r>
            <a:r>
              <a:rPr lang="en-US" dirty="0" err="1" smtClean="0"/>
              <a:t>nadomestimo</a:t>
            </a:r>
            <a:r>
              <a:rPr lang="en-US" dirty="0" smtClean="0"/>
              <a:t> s </a:t>
            </a:r>
            <a:r>
              <a:rPr lang="en-US" dirty="0" err="1" smtClean="0"/>
              <a:t>praznim</a:t>
            </a:r>
            <a:r>
              <a:rPr lang="en-US" dirty="0" smtClean="0"/>
              <a:t> </a:t>
            </a:r>
            <a:r>
              <a:rPr lang="en-US" dirty="0" err="1" smtClean="0"/>
              <a:t>drevesom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enega</a:t>
            </a:r>
            <a:r>
              <a:rPr lang="en-US" dirty="0" smtClean="0"/>
              <a:t> </a:t>
            </a:r>
            <a:r>
              <a:rPr lang="en-US" dirty="0" err="1" smtClean="0"/>
              <a:t>nepraznega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dirty="0" err="1" smtClean="0"/>
              <a:t>potem</a:t>
            </a:r>
            <a:r>
              <a:rPr lang="en-US" dirty="0" smtClean="0"/>
              <a:t> </a:t>
            </a:r>
            <a:r>
              <a:rPr lang="en-US" dirty="0" err="1" smtClean="0"/>
              <a:t>očeta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prevežemo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dirty="0" err="1" smtClean="0"/>
              <a:t>Sicer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neprazna</a:t>
            </a:r>
            <a:r>
              <a:rPr lang="en-US" dirty="0" smtClean="0"/>
              <a:t> </a:t>
            </a:r>
            <a:r>
              <a:rPr lang="en-US" dirty="0" err="1" smtClean="0"/>
              <a:t>sinova</a:t>
            </a:r>
            <a:r>
              <a:rPr lang="en-US" dirty="0" smtClean="0"/>
              <a:t>. </a:t>
            </a:r>
            <a:r>
              <a:rPr lang="en-US" dirty="0" err="1" smtClean="0"/>
              <a:t>Naj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u </a:t>
            </a:r>
            <a:r>
              <a:rPr lang="en-US" dirty="0" err="1" smtClean="0"/>
              <a:t>najbolj</a:t>
            </a:r>
            <a:r>
              <a:rPr lang="en-US" dirty="0" smtClean="0"/>
              <a:t> </a:t>
            </a:r>
            <a:r>
              <a:rPr lang="en-US" dirty="0" err="1" smtClean="0"/>
              <a:t>desno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v </a:t>
            </a:r>
            <a:r>
              <a:rPr lang="en-US" dirty="0" err="1" smtClean="0"/>
              <a:t>levem</a:t>
            </a:r>
            <a:r>
              <a:rPr lang="en-US" dirty="0" smtClean="0"/>
              <a:t> </a:t>
            </a:r>
            <a:r>
              <a:rPr lang="en-US" dirty="0" err="1" smtClean="0"/>
              <a:t>poddrevesu</a:t>
            </a:r>
            <a:r>
              <a:rPr lang="en-US" dirty="0" smtClean="0"/>
              <a:t> s </a:t>
            </a:r>
            <a:r>
              <a:rPr lang="en-US" dirty="0" err="1" smtClean="0"/>
              <a:t>korenom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nima</a:t>
            </a:r>
            <a:r>
              <a:rPr lang="en-US" dirty="0" smtClean="0"/>
              <a:t> </a:t>
            </a:r>
            <a:r>
              <a:rPr lang="en-US" dirty="0" err="1" smtClean="0"/>
              <a:t>desnega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dirty="0" smtClean="0"/>
              <a:t>. </a:t>
            </a:r>
            <a:r>
              <a:rPr lang="en-US" dirty="0" err="1" smtClean="0"/>
              <a:t>Podatek</a:t>
            </a:r>
            <a:r>
              <a:rPr lang="en-US" dirty="0" smtClean="0"/>
              <a:t> v </a:t>
            </a:r>
            <a:r>
              <a:rPr lang="en-US" dirty="0" err="1" smtClean="0"/>
              <a:t>vozlišču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vpišemo</a:t>
            </a:r>
            <a:r>
              <a:rPr lang="en-US" dirty="0" smtClean="0"/>
              <a:t> v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in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zbrišemo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Časovna</a:t>
            </a:r>
            <a:r>
              <a:rPr lang="en-US" dirty="0" smtClean="0"/>
              <a:t> </a:t>
            </a:r>
            <a:r>
              <a:rPr lang="en-US" dirty="0" err="1" smtClean="0"/>
              <a:t>zahtevnost</a:t>
            </a:r>
            <a:r>
              <a:rPr lang="en-US" dirty="0" smtClean="0"/>
              <a:t> – O(</a:t>
            </a:r>
            <a:r>
              <a:rPr lang="en-US" i="1" dirty="0" err="1" smtClean="0"/>
              <a:t>globina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1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105174" y="255651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24875" y="302544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1676791" y="303617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1371874" y="35085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1994174" y="35085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00299" y="351547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807567" y="3510423"/>
            <a:ext cx="347782" cy="34778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3</a:t>
            </a:r>
          </a:p>
        </p:txBody>
      </p:sp>
      <p:cxnSp>
        <p:nvCxnSpPr>
          <p:cNvPr id="40" name="AutoShape 39"/>
          <p:cNvCxnSpPr>
            <a:cxnSpLocks noChangeShapeType="1"/>
            <a:stCxn id="33" idx="3"/>
            <a:endCxn id="34" idx="7"/>
          </p:cNvCxnSpPr>
          <p:nvPr/>
        </p:nvCxnSpPr>
        <p:spPr bwMode="auto">
          <a:xfrm flipH="1">
            <a:off x="821726" y="2853363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AutoShape 40"/>
          <p:cNvCxnSpPr>
            <a:cxnSpLocks noChangeShapeType="1"/>
            <a:stCxn id="33" idx="5"/>
            <a:endCxn id="35" idx="1"/>
          </p:cNvCxnSpPr>
          <p:nvPr/>
        </p:nvCxnSpPr>
        <p:spPr bwMode="auto">
          <a:xfrm>
            <a:off x="1402025" y="2853363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AutoShape 41"/>
          <p:cNvCxnSpPr>
            <a:cxnSpLocks noChangeShapeType="1"/>
            <a:stCxn id="34" idx="3"/>
            <a:endCxn id="38" idx="0"/>
          </p:cNvCxnSpPr>
          <p:nvPr/>
        </p:nvCxnSpPr>
        <p:spPr bwMode="auto">
          <a:xfrm flipH="1">
            <a:off x="374190" y="3322299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AutoShape 42"/>
          <p:cNvCxnSpPr>
            <a:cxnSpLocks noChangeShapeType="1"/>
            <a:stCxn id="34" idx="5"/>
            <a:endCxn id="39" idx="0"/>
          </p:cNvCxnSpPr>
          <p:nvPr/>
        </p:nvCxnSpPr>
        <p:spPr bwMode="auto">
          <a:xfrm>
            <a:off x="821726" y="3322299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AutoShape 43"/>
          <p:cNvCxnSpPr>
            <a:cxnSpLocks noChangeShapeType="1"/>
            <a:stCxn id="35" idx="3"/>
            <a:endCxn id="36" idx="0"/>
          </p:cNvCxnSpPr>
          <p:nvPr/>
        </p:nvCxnSpPr>
        <p:spPr bwMode="auto">
          <a:xfrm flipH="1">
            <a:off x="1545765" y="3333023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AutoShape 44"/>
          <p:cNvCxnSpPr>
            <a:cxnSpLocks noChangeShapeType="1"/>
            <a:stCxn id="35" idx="5"/>
            <a:endCxn id="37" idx="0"/>
          </p:cNvCxnSpPr>
          <p:nvPr/>
        </p:nvCxnSpPr>
        <p:spPr bwMode="auto">
          <a:xfrm>
            <a:off x="1973642" y="3333023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" name="AutoShape 42"/>
          <p:cNvCxnSpPr>
            <a:cxnSpLocks noChangeShapeType="1"/>
            <a:stCxn id="36" idx="5"/>
            <a:endCxn id="49" idx="0"/>
          </p:cNvCxnSpPr>
          <p:nvPr/>
        </p:nvCxnSpPr>
        <p:spPr bwMode="auto">
          <a:xfrm>
            <a:off x="1668725" y="3805393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Oval 35"/>
          <p:cNvSpPr>
            <a:spLocks noChangeArrowheads="1"/>
          </p:cNvSpPr>
          <p:nvPr/>
        </p:nvSpPr>
        <p:spPr bwMode="auto">
          <a:xfrm>
            <a:off x="1626392" y="39587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50" name="Oval 35"/>
          <p:cNvSpPr>
            <a:spLocks noChangeArrowheads="1"/>
          </p:cNvSpPr>
          <p:nvPr/>
        </p:nvSpPr>
        <p:spPr bwMode="auto">
          <a:xfrm>
            <a:off x="1105174" y="39587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51" name="AutoShape 42"/>
          <p:cNvCxnSpPr>
            <a:cxnSpLocks noChangeShapeType="1"/>
            <a:stCxn id="50" idx="0"/>
            <a:endCxn id="36" idx="3"/>
          </p:cNvCxnSpPr>
          <p:nvPr/>
        </p:nvCxnSpPr>
        <p:spPr bwMode="auto">
          <a:xfrm flipV="1">
            <a:off x="1279065" y="3805393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" name="Oval 35"/>
          <p:cNvSpPr>
            <a:spLocks noChangeArrowheads="1"/>
          </p:cNvSpPr>
          <p:nvPr/>
        </p:nvSpPr>
        <p:spPr bwMode="auto">
          <a:xfrm>
            <a:off x="2395418" y="39587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53" name="AutoShape 42"/>
          <p:cNvCxnSpPr>
            <a:cxnSpLocks noChangeShapeType="1"/>
            <a:stCxn id="37" idx="5"/>
            <a:endCxn id="52" idx="1"/>
          </p:cNvCxnSpPr>
          <p:nvPr/>
        </p:nvCxnSpPr>
        <p:spPr bwMode="auto">
          <a:xfrm>
            <a:off x="2291025" y="3805393"/>
            <a:ext cx="155324" cy="2042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903082" y="3242425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</a:t>
            </a:r>
            <a:r>
              <a:rPr lang="en-US" sz="1100" dirty="0" smtClean="0"/>
              <a:t> = 3</a:t>
            </a:r>
            <a:endParaRPr lang="en-US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2891209" y="141763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Brišimo</a:t>
            </a:r>
            <a:r>
              <a:rPr lang="en-US" dirty="0" smtClean="0"/>
              <a:t>: 3, 12, 10, 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072525" y="2323036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≤ 5</a:t>
            </a:r>
            <a:endParaRPr lang="en-US" sz="1100" dirty="0"/>
          </a:p>
        </p:txBody>
      </p:sp>
      <p:sp>
        <p:nvSpPr>
          <p:cNvPr id="57" name="TextBox 56"/>
          <p:cNvSpPr txBox="1"/>
          <p:nvPr/>
        </p:nvSpPr>
        <p:spPr>
          <a:xfrm>
            <a:off x="491538" y="2753895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&gt; </a:t>
            </a:r>
            <a:r>
              <a:rPr lang="en-US" sz="1100" dirty="0"/>
              <a:t>2</a:t>
            </a: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924574" y="255377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3344275" y="302271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4496191" y="303343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4191274" y="350580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4813574" y="3505808"/>
            <a:ext cx="347782" cy="34778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3019699" y="351274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cxnSp>
        <p:nvCxnSpPr>
          <p:cNvPr id="65" name="AutoShape 39"/>
          <p:cNvCxnSpPr>
            <a:cxnSpLocks noChangeShapeType="1"/>
            <a:stCxn id="58" idx="3"/>
            <a:endCxn id="59" idx="7"/>
          </p:cNvCxnSpPr>
          <p:nvPr/>
        </p:nvCxnSpPr>
        <p:spPr bwMode="auto">
          <a:xfrm flipH="1">
            <a:off x="3641126" y="2850629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AutoShape 40"/>
          <p:cNvCxnSpPr>
            <a:cxnSpLocks noChangeShapeType="1"/>
            <a:stCxn id="58" idx="5"/>
            <a:endCxn id="60" idx="1"/>
          </p:cNvCxnSpPr>
          <p:nvPr/>
        </p:nvCxnSpPr>
        <p:spPr bwMode="auto">
          <a:xfrm>
            <a:off x="4221425" y="2850629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AutoShape 41"/>
          <p:cNvCxnSpPr>
            <a:cxnSpLocks noChangeShapeType="1"/>
            <a:stCxn id="59" idx="3"/>
            <a:endCxn id="63" idx="0"/>
          </p:cNvCxnSpPr>
          <p:nvPr/>
        </p:nvCxnSpPr>
        <p:spPr bwMode="auto">
          <a:xfrm flipH="1">
            <a:off x="3193590" y="3319565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AutoShape 43"/>
          <p:cNvCxnSpPr>
            <a:cxnSpLocks noChangeShapeType="1"/>
            <a:stCxn id="60" idx="3"/>
            <a:endCxn id="61" idx="0"/>
          </p:cNvCxnSpPr>
          <p:nvPr/>
        </p:nvCxnSpPr>
        <p:spPr bwMode="auto">
          <a:xfrm flipH="1">
            <a:off x="4365165" y="3330289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AutoShape 44"/>
          <p:cNvCxnSpPr>
            <a:cxnSpLocks noChangeShapeType="1"/>
            <a:stCxn id="60" idx="5"/>
            <a:endCxn id="62" idx="0"/>
          </p:cNvCxnSpPr>
          <p:nvPr/>
        </p:nvCxnSpPr>
        <p:spPr bwMode="auto">
          <a:xfrm>
            <a:off x="4793042" y="3330289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AutoShape 42"/>
          <p:cNvCxnSpPr>
            <a:cxnSpLocks noChangeShapeType="1"/>
            <a:stCxn id="61" idx="5"/>
            <a:endCxn id="72" idx="0"/>
          </p:cNvCxnSpPr>
          <p:nvPr/>
        </p:nvCxnSpPr>
        <p:spPr bwMode="auto">
          <a:xfrm>
            <a:off x="4488125" y="3802659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Oval 35"/>
          <p:cNvSpPr>
            <a:spLocks noChangeArrowheads="1"/>
          </p:cNvSpPr>
          <p:nvPr/>
        </p:nvSpPr>
        <p:spPr bwMode="auto">
          <a:xfrm>
            <a:off x="4445792" y="395598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73" name="Oval 35"/>
          <p:cNvSpPr>
            <a:spLocks noChangeArrowheads="1"/>
          </p:cNvSpPr>
          <p:nvPr/>
        </p:nvSpPr>
        <p:spPr bwMode="auto">
          <a:xfrm>
            <a:off x="3924574" y="395598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74" name="AutoShape 42"/>
          <p:cNvCxnSpPr>
            <a:cxnSpLocks noChangeShapeType="1"/>
            <a:stCxn id="73" idx="0"/>
            <a:endCxn id="61" idx="3"/>
          </p:cNvCxnSpPr>
          <p:nvPr/>
        </p:nvCxnSpPr>
        <p:spPr bwMode="auto">
          <a:xfrm flipV="1">
            <a:off x="4098465" y="3802659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Oval 35"/>
          <p:cNvSpPr>
            <a:spLocks noChangeArrowheads="1"/>
          </p:cNvSpPr>
          <p:nvPr/>
        </p:nvSpPr>
        <p:spPr bwMode="auto">
          <a:xfrm>
            <a:off x="5214818" y="395598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76" name="AutoShape 42"/>
          <p:cNvCxnSpPr>
            <a:cxnSpLocks noChangeShapeType="1"/>
            <a:stCxn id="62" idx="5"/>
            <a:endCxn id="75" idx="1"/>
          </p:cNvCxnSpPr>
          <p:nvPr/>
        </p:nvCxnSpPr>
        <p:spPr bwMode="auto">
          <a:xfrm>
            <a:off x="5110425" y="3802659"/>
            <a:ext cx="155324" cy="2042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8" name="TextBox 77"/>
          <p:cNvSpPr txBox="1"/>
          <p:nvPr/>
        </p:nvSpPr>
        <p:spPr>
          <a:xfrm>
            <a:off x="3807265" y="2320302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 </a:t>
            </a:r>
            <a:r>
              <a:rPr lang="en-US" sz="1100" dirty="0"/>
              <a:t>&gt;</a:t>
            </a:r>
            <a:r>
              <a:rPr lang="en-US" sz="1100" dirty="0" smtClean="0"/>
              <a:t> 5</a:t>
            </a:r>
            <a:endParaRPr lang="en-US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4382443" y="2785108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 </a:t>
            </a:r>
            <a:r>
              <a:rPr lang="en-US" sz="1100" dirty="0"/>
              <a:t>&gt;</a:t>
            </a:r>
            <a:r>
              <a:rPr lang="en-US" sz="1100" dirty="0" smtClean="0"/>
              <a:t> 10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73496" y="3242425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12 = 10</a:t>
            </a:r>
            <a:endParaRPr lang="en-US" sz="1100" dirty="0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6934474" y="255104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83" name="Oval 82"/>
          <p:cNvSpPr>
            <a:spLocks noChangeArrowheads="1"/>
          </p:cNvSpPr>
          <p:nvPr/>
        </p:nvSpPr>
        <p:spPr bwMode="auto">
          <a:xfrm>
            <a:off x="6354175" y="301998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auto">
          <a:xfrm>
            <a:off x="7506091" y="3030704"/>
            <a:ext cx="347782" cy="34778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85" name="Oval 84"/>
          <p:cNvSpPr>
            <a:spLocks noChangeArrowheads="1"/>
          </p:cNvSpPr>
          <p:nvPr/>
        </p:nvSpPr>
        <p:spPr bwMode="auto">
          <a:xfrm>
            <a:off x="7201174" y="350307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87" name="Oval 86"/>
          <p:cNvSpPr>
            <a:spLocks noChangeArrowheads="1"/>
          </p:cNvSpPr>
          <p:nvPr/>
        </p:nvSpPr>
        <p:spPr bwMode="auto">
          <a:xfrm>
            <a:off x="6029599" y="351001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cxnSp>
        <p:nvCxnSpPr>
          <p:cNvPr id="88" name="AutoShape 39"/>
          <p:cNvCxnSpPr>
            <a:cxnSpLocks noChangeShapeType="1"/>
            <a:stCxn id="82" idx="3"/>
            <a:endCxn id="83" idx="7"/>
          </p:cNvCxnSpPr>
          <p:nvPr/>
        </p:nvCxnSpPr>
        <p:spPr bwMode="auto">
          <a:xfrm flipH="1">
            <a:off x="6651026" y="2847895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9" name="AutoShape 40"/>
          <p:cNvCxnSpPr>
            <a:cxnSpLocks noChangeShapeType="1"/>
            <a:stCxn id="82" idx="5"/>
            <a:endCxn id="84" idx="1"/>
          </p:cNvCxnSpPr>
          <p:nvPr/>
        </p:nvCxnSpPr>
        <p:spPr bwMode="auto">
          <a:xfrm>
            <a:off x="7231325" y="2847895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AutoShape 41"/>
          <p:cNvCxnSpPr>
            <a:cxnSpLocks noChangeShapeType="1"/>
            <a:stCxn id="83" idx="3"/>
            <a:endCxn id="87" idx="0"/>
          </p:cNvCxnSpPr>
          <p:nvPr/>
        </p:nvCxnSpPr>
        <p:spPr bwMode="auto">
          <a:xfrm flipH="1">
            <a:off x="6203490" y="3316831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AutoShape 43"/>
          <p:cNvCxnSpPr>
            <a:cxnSpLocks noChangeShapeType="1"/>
            <a:stCxn id="84" idx="3"/>
            <a:endCxn id="85" idx="0"/>
          </p:cNvCxnSpPr>
          <p:nvPr/>
        </p:nvCxnSpPr>
        <p:spPr bwMode="auto">
          <a:xfrm flipH="1">
            <a:off x="7375065" y="3327555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2" name="AutoShape 44"/>
          <p:cNvCxnSpPr>
            <a:cxnSpLocks noChangeShapeType="1"/>
            <a:stCxn id="84" idx="5"/>
            <a:endCxn id="97" idx="0"/>
          </p:cNvCxnSpPr>
          <p:nvPr/>
        </p:nvCxnSpPr>
        <p:spPr bwMode="auto">
          <a:xfrm>
            <a:off x="7802942" y="3327555"/>
            <a:ext cx="224822" cy="1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3" name="AutoShape 42"/>
          <p:cNvCxnSpPr>
            <a:cxnSpLocks noChangeShapeType="1"/>
            <a:stCxn id="85" idx="5"/>
            <a:endCxn id="94" idx="0"/>
          </p:cNvCxnSpPr>
          <p:nvPr/>
        </p:nvCxnSpPr>
        <p:spPr bwMode="auto">
          <a:xfrm>
            <a:off x="7498025" y="3799925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Oval 35"/>
          <p:cNvSpPr>
            <a:spLocks noChangeArrowheads="1"/>
          </p:cNvSpPr>
          <p:nvPr/>
        </p:nvSpPr>
        <p:spPr bwMode="auto">
          <a:xfrm>
            <a:off x="7455692" y="3953251"/>
            <a:ext cx="347782" cy="34778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95" name="Oval 35"/>
          <p:cNvSpPr>
            <a:spLocks noChangeArrowheads="1"/>
          </p:cNvSpPr>
          <p:nvPr/>
        </p:nvSpPr>
        <p:spPr bwMode="auto">
          <a:xfrm>
            <a:off x="6934474" y="395325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96" name="AutoShape 42"/>
          <p:cNvCxnSpPr>
            <a:cxnSpLocks noChangeShapeType="1"/>
            <a:stCxn id="95" idx="0"/>
            <a:endCxn id="85" idx="3"/>
          </p:cNvCxnSpPr>
          <p:nvPr/>
        </p:nvCxnSpPr>
        <p:spPr bwMode="auto">
          <a:xfrm flipV="1">
            <a:off x="7108365" y="3799925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7" name="Oval 35"/>
          <p:cNvSpPr>
            <a:spLocks noChangeArrowheads="1"/>
          </p:cNvSpPr>
          <p:nvPr/>
        </p:nvSpPr>
        <p:spPr bwMode="auto">
          <a:xfrm>
            <a:off x="7853873" y="35085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817165" y="2317568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 &gt; 5</a:t>
            </a:r>
            <a:endParaRPr lang="en-US" sz="1100" dirty="0"/>
          </a:p>
        </p:txBody>
      </p:sp>
      <p:sp>
        <p:nvSpPr>
          <p:cNvPr id="100" name="TextBox 99"/>
          <p:cNvSpPr txBox="1"/>
          <p:nvPr/>
        </p:nvSpPr>
        <p:spPr>
          <a:xfrm>
            <a:off x="7392343" y="2782374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 = 10</a:t>
            </a:r>
            <a:endParaRPr lang="en-US" sz="1100" dirty="0"/>
          </a:p>
        </p:txBody>
      </p: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288130" y="4887844"/>
            <a:ext cx="347782" cy="34778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04" name="Oval 103"/>
          <p:cNvSpPr>
            <a:spLocks noChangeArrowheads="1"/>
          </p:cNvSpPr>
          <p:nvPr/>
        </p:nvSpPr>
        <p:spPr bwMode="auto">
          <a:xfrm>
            <a:off x="707831" y="5356780"/>
            <a:ext cx="347782" cy="34778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1859747" y="536750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1554830" y="583987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383255" y="584681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cxnSp>
        <p:nvCxnSpPr>
          <p:cNvPr id="108" name="AutoShape 39"/>
          <p:cNvCxnSpPr>
            <a:cxnSpLocks noChangeShapeType="1"/>
            <a:stCxn id="103" idx="3"/>
            <a:endCxn id="104" idx="7"/>
          </p:cNvCxnSpPr>
          <p:nvPr/>
        </p:nvCxnSpPr>
        <p:spPr bwMode="auto">
          <a:xfrm flipH="1">
            <a:off x="1004682" y="5184695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9" name="AutoShape 40"/>
          <p:cNvCxnSpPr>
            <a:cxnSpLocks noChangeShapeType="1"/>
            <a:stCxn id="103" idx="5"/>
            <a:endCxn id="105" idx="1"/>
          </p:cNvCxnSpPr>
          <p:nvPr/>
        </p:nvCxnSpPr>
        <p:spPr bwMode="auto">
          <a:xfrm>
            <a:off x="1584981" y="5184695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0" name="AutoShape 41"/>
          <p:cNvCxnSpPr>
            <a:cxnSpLocks noChangeShapeType="1"/>
            <a:stCxn id="104" idx="3"/>
            <a:endCxn id="107" idx="0"/>
          </p:cNvCxnSpPr>
          <p:nvPr/>
        </p:nvCxnSpPr>
        <p:spPr bwMode="auto">
          <a:xfrm flipH="1">
            <a:off x="557146" y="5653631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AutoShape 43"/>
          <p:cNvCxnSpPr>
            <a:cxnSpLocks noChangeShapeType="1"/>
            <a:stCxn id="105" idx="3"/>
            <a:endCxn id="106" idx="0"/>
          </p:cNvCxnSpPr>
          <p:nvPr/>
        </p:nvCxnSpPr>
        <p:spPr bwMode="auto">
          <a:xfrm flipH="1">
            <a:off x="1728721" y="5664355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" name="AutoShape 44"/>
          <p:cNvCxnSpPr>
            <a:cxnSpLocks noChangeShapeType="1"/>
            <a:stCxn id="105" idx="5"/>
            <a:endCxn id="117" idx="0"/>
          </p:cNvCxnSpPr>
          <p:nvPr/>
        </p:nvCxnSpPr>
        <p:spPr bwMode="auto">
          <a:xfrm>
            <a:off x="2156598" y="5664355"/>
            <a:ext cx="224822" cy="1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5" name="Oval 35"/>
          <p:cNvSpPr>
            <a:spLocks noChangeArrowheads="1"/>
          </p:cNvSpPr>
          <p:nvPr/>
        </p:nvSpPr>
        <p:spPr bwMode="auto">
          <a:xfrm>
            <a:off x="1288130" y="629005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116" name="AutoShape 42"/>
          <p:cNvCxnSpPr>
            <a:cxnSpLocks noChangeShapeType="1"/>
            <a:stCxn id="115" idx="0"/>
            <a:endCxn id="106" idx="3"/>
          </p:cNvCxnSpPr>
          <p:nvPr/>
        </p:nvCxnSpPr>
        <p:spPr bwMode="auto">
          <a:xfrm flipV="1">
            <a:off x="1462021" y="6136725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7" name="Oval 35"/>
          <p:cNvSpPr>
            <a:spLocks noChangeArrowheads="1"/>
          </p:cNvSpPr>
          <p:nvPr/>
        </p:nvSpPr>
        <p:spPr bwMode="auto">
          <a:xfrm>
            <a:off x="2207529" y="58453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70821" y="4654368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  <a:r>
              <a:rPr lang="en-US" sz="1100" dirty="0" smtClean="0"/>
              <a:t> </a:t>
            </a:r>
            <a:r>
              <a:rPr lang="en-US" sz="1100" dirty="0"/>
              <a:t>=</a:t>
            </a:r>
            <a:r>
              <a:rPr lang="en-US" sz="1100" dirty="0" smtClean="0"/>
              <a:t> 5</a:t>
            </a:r>
            <a:endParaRPr lang="en-US" sz="1100" dirty="0"/>
          </a:p>
        </p:txBody>
      </p:sp>
      <p:sp>
        <p:nvSpPr>
          <p:cNvPr id="120" name="Oval 119"/>
          <p:cNvSpPr>
            <a:spLocks noChangeArrowheads="1"/>
          </p:cNvSpPr>
          <p:nvPr/>
        </p:nvSpPr>
        <p:spPr bwMode="auto">
          <a:xfrm>
            <a:off x="4140469" y="491615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2</a:t>
            </a:r>
          </a:p>
        </p:txBody>
      </p:sp>
      <p:sp>
        <p:nvSpPr>
          <p:cNvPr id="121" name="Oval 120"/>
          <p:cNvSpPr>
            <a:spLocks noChangeArrowheads="1"/>
          </p:cNvSpPr>
          <p:nvPr/>
        </p:nvSpPr>
        <p:spPr bwMode="auto">
          <a:xfrm>
            <a:off x="3560170" y="5385086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22" name="Oval 121"/>
          <p:cNvSpPr>
            <a:spLocks noChangeArrowheads="1"/>
          </p:cNvSpPr>
          <p:nvPr/>
        </p:nvSpPr>
        <p:spPr bwMode="auto">
          <a:xfrm>
            <a:off x="4712086" y="539581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123" name="Oval 122"/>
          <p:cNvSpPr>
            <a:spLocks noChangeArrowheads="1"/>
          </p:cNvSpPr>
          <p:nvPr/>
        </p:nvSpPr>
        <p:spPr bwMode="auto">
          <a:xfrm>
            <a:off x="4407169" y="586818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125" name="AutoShape 39"/>
          <p:cNvCxnSpPr>
            <a:cxnSpLocks noChangeShapeType="1"/>
            <a:stCxn id="120" idx="3"/>
            <a:endCxn id="121" idx="7"/>
          </p:cNvCxnSpPr>
          <p:nvPr/>
        </p:nvCxnSpPr>
        <p:spPr bwMode="auto">
          <a:xfrm flipH="1">
            <a:off x="3857021" y="5213001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AutoShape 40"/>
          <p:cNvCxnSpPr>
            <a:cxnSpLocks noChangeShapeType="1"/>
            <a:stCxn id="120" idx="5"/>
            <a:endCxn id="122" idx="1"/>
          </p:cNvCxnSpPr>
          <p:nvPr/>
        </p:nvCxnSpPr>
        <p:spPr bwMode="auto">
          <a:xfrm>
            <a:off x="4437320" y="5213001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AutoShape 43"/>
          <p:cNvCxnSpPr>
            <a:cxnSpLocks noChangeShapeType="1"/>
            <a:stCxn id="122" idx="3"/>
            <a:endCxn id="123" idx="0"/>
          </p:cNvCxnSpPr>
          <p:nvPr/>
        </p:nvCxnSpPr>
        <p:spPr bwMode="auto">
          <a:xfrm flipH="1">
            <a:off x="4581060" y="5692661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AutoShape 44"/>
          <p:cNvCxnSpPr>
            <a:cxnSpLocks noChangeShapeType="1"/>
            <a:stCxn id="122" idx="5"/>
            <a:endCxn id="132" idx="0"/>
          </p:cNvCxnSpPr>
          <p:nvPr/>
        </p:nvCxnSpPr>
        <p:spPr bwMode="auto">
          <a:xfrm>
            <a:off x="5008937" y="5692661"/>
            <a:ext cx="224822" cy="1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0" name="Oval 35"/>
          <p:cNvSpPr>
            <a:spLocks noChangeArrowheads="1"/>
          </p:cNvSpPr>
          <p:nvPr/>
        </p:nvSpPr>
        <p:spPr bwMode="auto">
          <a:xfrm>
            <a:off x="4140469" y="6318357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131" name="AutoShape 42"/>
          <p:cNvCxnSpPr>
            <a:cxnSpLocks noChangeShapeType="1"/>
            <a:stCxn id="130" idx="0"/>
            <a:endCxn id="123" idx="3"/>
          </p:cNvCxnSpPr>
          <p:nvPr/>
        </p:nvCxnSpPr>
        <p:spPr bwMode="auto">
          <a:xfrm flipV="1">
            <a:off x="4314360" y="6165031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" name="Oval 35"/>
          <p:cNvSpPr>
            <a:spLocks noChangeArrowheads="1"/>
          </p:cNvSpPr>
          <p:nvPr/>
        </p:nvSpPr>
        <p:spPr bwMode="auto">
          <a:xfrm>
            <a:off x="5059868" y="587364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023160" y="4682674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5</a:t>
            </a:r>
            <a:r>
              <a:rPr lang="en-US" sz="1100" dirty="0" smtClean="0"/>
              <a:t> </a:t>
            </a:r>
            <a:r>
              <a:rPr lang="en-US" sz="1100" dirty="0"/>
              <a:t>=</a:t>
            </a:r>
            <a:r>
              <a:rPr lang="en-US" sz="1100" dirty="0" smtClean="0"/>
              <a:t> 5</a:t>
            </a:r>
            <a:endParaRPr lang="en-US" sz="1100" dirty="0"/>
          </a:p>
        </p:txBody>
      </p:sp>
      <p:sp>
        <p:nvSpPr>
          <p:cNvPr id="134" name="TextBox 133"/>
          <p:cNvSpPr txBox="1"/>
          <p:nvPr/>
        </p:nvSpPr>
        <p:spPr>
          <a:xfrm>
            <a:off x="717066" y="2074379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 je list - </a:t>
            </a:r>
            <a:r>
              <a:rPr lang="en-US" sz="1200" dirty="0" err="1" smtClean="0"/>
              <a:t>brišemo</a:t>
            </a:r>
            <a:endParaRPr lang="en-US" sz="12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137305" y="2067795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 </a:t>
            </a:r>
            <a:r>
              <a:rPr lang="en-US" sz="1200" dirty="0" err="1" smtClean="0"/>
              <a:t>ima</a:t>
            </a:r>
            <a:r>
              <a:rPr lang="en-US" sz="1200" dirty="0" smtClean="0"/>
              <a:t> </a:t>
            </a:r>
            <a:r>
              <a:rPr lang="en-US" sz="1200" dirty="0" err="1" smtClean="0"/>
              <a:t>enega</a:t>
            </a:r>
            <a:r>
              <a:rPr lang="en-US" sz="1200" dirty="0" smtClean="0"/>
              <a:t> </a:t>
            </a:r>
            <a:r>
              <a:rPr lang="en-US" sz="1200" dirty="0" err="1" smtClean="0"/>
              <a:t>sina</a:t>
            </a:r>
            <a:r>
              <a:rPr lang="en-US" sz="1200" dirty="0" smtClean="0"/>
              <a:t> - </a:t>
            </a:r>
            <a:r>
              <a:rPr lang="en-US" sz="1200" dirty="0" err="1" smtClean="0"/>
              <a:t>prevežemo</a:t>
            </a:r>
            <a:endParaRPr lang="en-US" sz="1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5817745" y="1604817"/>
            <a:ext cx="3205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</a:t>
            </a:r>
            <a:r>
              <a:rPr lang="en-US" sz="1200" dirty="0" err="1" smtClean="0"/>
              <a:t>ima</a:t>
            </a:r>
            <a:r>
              <a:rPr lang="en-US" sz="1200" dirty="0" smtClean="0"/>
              <a:t> </a:t>
            </a:r>
            <a:r>
              <a:rPr lang="en-US" sz="1200" dirty="0" err="1" smtClean="0"/>
              <a:t>oba</a:t>
            </a:r>
            <a:r>
              <a:rPr lang="en-US" sz="1200" dirty="0" smtClean="0"/>
              <a:t> </a:t>
            </a:r>
            <a:r>
              <a:rPr lang="en-US" sz="1200" dirty="0" err="1" smtClean="0"/>
              <a:t>sinova</a:t>
            </a:r>
            <a:r>
              <a:rPr lang="en-US" sz="1200" dirty="0" smtClean="0"/>
              <a:t>. </a:t>
            </a:r>
            <a:r>
              <a:rPr lang="en-US" sz="1200" dirty="0" err="1" smtClean="0"/>
              <a:t>Najbolj</a:t>
            </a:r>
            <a:r>
              <a:rPr lang="en-US" sz="1200" dirty="0" smtClean="0"/>
              <a:t> </a:t>
            </a:r>
            <a:r>
              <a:rPr lang="en-US" sz="1200" dirty="0" err="1" smtClean="0"/>
              <a:t>desni</a:t>
            </a:r>
            <a:r>
              <a:rPr lang="en-US" sz="1200" dirty="0" smtClean="0"/>
              <a:t> sin </a:t>
            </a:r>
            <a:r>
              <a:rPr lang="en-US" sz="1200" dirty="0" err="1" smtClean="0"/>
              <a:t>levega</a:t>
            </a:r>
            <a:r>
              <a:rPr lang="en-US" sz="1200" dirty="0" smtClean="0"/>
              <a:t> </a:t>
            </a:r>
            <a:r>
              <a:rPr lang="en-US" sz="1200" dirty="0" err="1" smtClean="0"/>
              <a:t>drevesa</a:t>
            </a:r>
            <a:r>
              <a:rPr lang="en-US" sz="1200" dirty="0" smtClean="0"/>
              <a:t> je 7. </a:t>
            </a:r>
            <a:r>
              <a:rPr lang="en-US" sz="1200" dirty="0" err="1" smtClean="0"/>
              <a:t>Prestavimo</a:t>
            </a:r>
            <a:r>
              <a:rPr lang="en-US" sz="1200" dirty="0" smtClean="0"/>
              <a:t> 7 v 10 in “</a:t>
            </a:r>
            <a:r>
              <a:rPr lang="en-US" sz="1200" dirty="0" err="1" smtClean="0"/>
              <a:t>prevežemo</a:t>
            </a:r>
            <a:r>
              <a:rPr lang="en-US" sz="1200" dirty="0" smtClean="0"/>
              <a:t>” list 7 (</a:t>
            </a:r>
            <a:r>
              <a:rPr lang="en-US" sz="1200" dirty="0" err="1" smtClean="0"/>
              <a:t>na</a:t>
            </a:r>
            <a:r>
              <a:rPr lang="en-US" sz="1200" dirty="0" smtClean="0"/>
              <a:t> </a:t>
            </a:r>
            <a:r>
              <a:rPr lang="en-US" sz="1200" dirty="0" err="1" smtClean="0"/>
              <a:t>virtualno</a:t>
            </a:r>
            <a:r>
              <a:rPr lang="en-US" sz="1200" dirty="0" smtClean="0"/>
              <a:t> </a:t>
            </a:r>
            <a:r>
              <a:rPr lang="en-US" sz="1200" dirty="0" err="1" smtClean="0"/>
              <a:t>prazno</a:t>
            </a:r>
            <a:r>
              <a:rPr lang="en-US" sz="1200" dirty="0" smtClean="0"/>
              <a:t> </a:t>
            </a:r>
            <a:r>
              <a:rPr lang="en-US" sz="1200" dirty="0" err="1" smtClean="0"/>
              <a:t>vozlišče</a:t>
            </a:r>
            <a:r>
              <a:rPr lang="en-US" sz="1200" dirty="0" smtClean="0"/>
              <a:t>), </a:t>
            </a:r>
            <a:r>
              <a:rPr lang="en-US" sz="1200" dirty="0" err="1" smtClean="0"/>
              <a:t>t.j.</a:t>
            </a:r>
            <a:r>
              <a:rPr lang="en-US" sz="1200" dirty="0" smtClean="0"/>
              <a:t> </a:t>
            </a:r>
            <a:r>
              <a:rPr lang="en-US" sz="1200" dirty="0" err="1" smtClean="0"/>
              <a:t>zbrišemo</a:t>
            </a:r>
            <a:r>
              <a:rPr lang="en-US" sz="1200" dirty="0" smtClean="0"/>
              <a:t> list.</a:t>
            </a:r>
            <a:endParaRPr lang="en-US" sz="1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728721" y="438200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 </a:t>
            </a:r>
            <a:r>
              <a:rPr lang="en-US" sz="1200" dirty="0" err="1" smtClean="0"/>
              <a:t>ima</a:t>
            </a:r>
            <a:r>
              <a:rPr lang="en-US" sz="1200" dirty="0" smtClean="0"/>
              <a:t> </a:t>
            </a:r>
            <a:r>
              <a:rPr lang="en-US" sz="1200" dirty="0" err="1" smtClean="0"/>
              <a:t>oba</a:t>
            </a:r>
            <a:r>
              <a:rPr lang="en-US" sz="1200" dirty="0" smtClean="0"/>
              <a:t> </a:t>
            </a:r>
            <a:r>
              <a:rPr lang="en-US" sz="1200" dirty="0" err="1" smtClean="0"/>
              <a:t>sinova</a:t>
            </a:r>
            <a:r>
              <a:rPr lang="en-US" sz="1200" dirty="0" smtClean="0"/>
              <a:t>. </a:t>
            </a:r>
            <a:r>
              <a:rPr lang="en-US" sz="1200" dirty="0" err="1" smtClean="0"/>
              <a:t>Najbolj</a:t>
            </a:r>
            <a:r>
              <a:rPr lang="en-US" sz="1200" dirty="0" smtClean="0"/>
              <a:t> </a:t>
            </a:r>
            <a:r>
              <a:rPr lang="en-US" sz="1200" dirty="0" err="1" smtClean="0"/>
              <a:t>desni</a:t>
            </a:r>
            <a:r>
              <a:rPr lang="en-US" sz="1200" dirty="0" smtClean="0"/>
              <a:t> sin </a:t>
            </a:r>
            <a:r>
              <a:rPr lang="en-US" sz="1200" dirty="0" err="1" smtClean="0"/>
              <a:t>levega</a:t>
            </a:r>
            <a:r>
              <a:rPr lang="en-US" sz="1200" dirty="0" smtClean="0"/>
              <a:t> </a:t>
            </a:r>
            <a:r>
              <a:rPr lang="en-US" sz="1200" dirty="0" err="1" smtClean="0"/>
              <a:t>poddrevesa</a:t>
            </a:r>
            <a:r>
              <a:rPr lang="en-US" sz="1200" dirty="0" smtClean="0"/>
              <a:t> je 2. </a:t>
            </a:r>
            <a:r>
              <a:rPr lang="en-US" sz="1200" dirty="0" err="1" smtClean="0"/>
              <a:t>Prestavimo</a:t>
            </a:r>
            <a:r>
              <a:rPr lang="en-US" sz="1200" dirty="0" smtClean="0"/>
              <a:t> 2 v 5 in </a:t>
            </a:r>
            <a:r>
              <a:rPr lang="en-US" sz="1200" dirty="0" err="1" smtClean="0"/>
              <a:t>prevežemo</a:t>
            </a:r>
            <a:r>
              <a:rPr lang="en-US" sz="1200" dirty="0" smtClean="0"/>
              <a:t> 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158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Kolikšna</a:t>
            </a:r>
            <a:r>
              <a:rPr lang="en-US" dirty="0" smtClean="0"/>
              <a:t> je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globina</a:t>
            </a:r>
            <a:r>
              <a:rPr lang="en-US" dirty="0" smtClean="0"/>
              <a:t> </a:t>
            </a:r>
            <a:r>
              <a:rPr lang="en-US" dirty="0" err="1" smtClean="0"/>
              <a:t>iskalnih</a:t>
            </a:r>
            <a:r>
              <a:rPr lang="en-US" dirty="0" smtClean="0"/>
              <a:t> </a:t>
            </a:r>
            <a:r>
              <a:rPr lang="en-US" dirty="0" err="1" smtClean="0"/>
              <a:t>dreves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Naj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število</a:t>
            </a:r>
            <a:r>
              <a:rPr lang="en-US" dirty="0" smtClean="0"/>
              <a:t> </a:t>
            </a:r>
            <a:r>
              <a:rPr lang="en-US" dirty="0" err="1" smtClean="0"/>
              <a:t>elementov</a:t>
            </a:r>
            <a:r>
              <a:rPr lang="en-US" dirty="0" smtClean="0"/>
              <a:t> v </a:t>
            </a:r>
            <a:r>
              <a:rPr lang="en-US" dirty="0" err="1" smtClean="0"/>
              <a:t>drevesu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najslabšem</a:t>
            </a:r>
            <a:r>
              <a:rPr lang="en-US" dirty="0" smtClean="0"/>
              <a:t> </a:t>
            </a:r>
            <a:r>
              <a:rPr lang="en-US" dirty="0" err="1" smtClean="0"/>
              <a:t>primeru</a:t>
            </a:r>
            <a:r>
              <a:rPr lang="en-US" dirty="0" smtClean="0"/>
              <a:t> O(</a:t>
            </a:r>
            <a:r>
              <a:rPr lang="en-US" i="1" dirty="0" smtClean="0"/>
              <a:t>n</a:t>
            </a:r>
            <a:r>
              <a:rPr lang="en-US" dirty="0" smtClean="0"/>
              <a:t>) –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/>
              <a:t>v</a:t>
            </a:r>
            <a:r>
              <a:rPr lang="en-US" dirty="0" err="1" smtClean="0"/>
              <a:t>stavljanje</a:t>
            </a:r>
            <a:r>
              <a:rPr lang="en-US" dirty="0" smtClean="0"/>
              <a:t> </a:t>
            </a:r>
            <a:r>
              <a:rPr lang="en-US" dirty="0" err="1" smtClean="0"/>
              <a:t>elementov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 (</a:t>
            </a:r>
            <a:r>
              <a:rPr lang="en-US" dirty="0" err="1" smtClean="0"/>
              <a:t>nekakšen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najboljšem</a:t>
            </a:r>
            <a:r>
              <a:rPr lang="en-US" dirty="0" smtClean="0"/>
              <a:t> </a:t>
            </a:r>
            <a:r>
              <a:rPr lang="en-US" dirty="0" err="1" smtClean="0"/>
              <a:t>primeru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poravnano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, </a:t>
            </a:r>
            <a:r>
              <a:rPr lang="en-US" dirty="0" err="1" smtClean="0"/>
              <a:t>globina</a:t>
            </a:r>
            <a:r>
              <a:rPr lang="en-US" dirty="0" smtClean="0"/>
              <a:t> O(log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ohraniti</a:t>
            </a:r>
            <a:r>
              <a:rPr lang="en-US" dirty="0" smtClean="0"/>
              <a:t> </a:t>
            </a:r>
            <a:r>
              <a:rPr lang="en-US" dirty="0" err="1" smtClean="0"/>
              <a:t>čimbolj</a:t>
            </a:r>
            <a:r>
              <a:rPr lang="en-US" dirty="0" smtClean="0"/>
              <a:t> </a:t>
            </a:r>
            <a:r>
              <a:rPr lang="en-US" dirty="0" err="1" smtClean="0"/>
              <a:t>poravnano</a:t>
            </a:r>
            <a:r>
              <a:rPr lang="en-US" dirty="0" smtClean="0"/>
              <a:t>/</a:t>
            </a:r>
            <a:r>
              <a:rPr lang="en-US" dirty="0" err="1" smtClean="0"/>
              <a:t>uravnoteženo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operacijah</a:t>
            </a:r>
            <a:r>
              <a:rPr lang="en-US" dirty="0" smtClean="0"/>
              <a:t> </a:t>
            </a:r>
            <a:r>
              <a:rPr lang="en-US" i="1" dirty="0" err="1" smtClean="0"/>
              <a:t>vstavi</a:t>
            </a:r>
            <a:r>
              <a:rPr lang="en-US" dirty="0" smtClean="0"/>
              <a:t> in </a:t>
            </a:r>
            <a:r>
              <a:rPr lang="en-US" i="1" dirty="0" err="1" smtClean="0"/>
              <a:t>odstrani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pa ne </a:t>
            </a:r>
            <a:r>
              <a:rPr lang="en-US" dirty="0" err="1" smtClean="0"/>
              <a:t>smejo</a:t>
            </a:r>
            <a:r>
              <a:rPr lang="en-US" dirty="0" smtClean="0"/>
              <a:t>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 smtClean="0"/>
              <a:t>prezahtevne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51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</a:t>
            </a:r>
            <a:r>
              <a:rPr lang="en-US" dirty="0" err="1" smtClean="0"/>
              <a:t>drevo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Iskalno</a:t>
            </a:r>
            <a:r>
              <a:rPr lang="en-US" dirty="0" smtClean="0"/>
              <a:t> </a:t>
            </a:r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stremi</a:t>
            </a:r>
            <a:r>
              <a:rPr lang="en-US" dirty="0" smtClean="0"/>
              <a:t> k </a:t>
            </a:r>
            <a:r>
              <a:rPr lang="en-US" dirty="0" err="1" smtClean="0"/>
              <a:t>uravnoteženim</a:t>
            </a:r>
            <a:r>
              <a:rPr lang="en-US" dirty="0" smtClean="0"/>
              <a:t> </a:t>
            </a:r>
            <a:r>
              <a:rPr lang="en-US" dirty="0" err="1" smtClean="0"/>
              <a:t>levim</a:t>
            </a:r>
            <a:r>
              <a:rPr lang="en-US" dirty="0" smtClean="0"/>
              <a:t> in </a:t>
            </a:r>
            <a:r>
              <a:rPr lang="en-US" dirty="0" err="1" smtClean="0"/>
              <a:t>desnim</a:t>
            </a:r>
            <a:r>
              <a:rPr lang="en-US" dirty="0" smtClean="0"/>
              <a:t> </a:t>
            </a:r>
            <a:r>
              <a:rPr lang="en-US" dirty="0" err="1" smtClean="0"/>
              <a:t>poddrevesom</a:t>
            </a:r>
            <a:endParaRPr lang="en-US" dirty="0" smtClean="0"/>
          </a:p>
          <a:p>
            <a:r>
              <a:rPr lang="en-US" dirty="0" smtClean="0"/>
              <a:t>AVL </a:t>
            </a:r>
            <a:r>
              <a:rPr lang="en-US" dirty="0" err="1" smtClean="0"/>
              <a:t>kratice</a:t>
            </a:r>
            <a:r>
              <a:rPr lang="en-US" dirty="0" smtClean="0"/>
              <a:t> </a:t>
            </a:r>
            <a:r>
              <a:rPr lang="en-US" dirty="0" err="1" smtClean="0"/>
              <a:t>dveh</a:t>
            </a:r>
            <a:r>
              <a:rPr lang="en-US" dirty="0" smtClean="0"/>
              <a:t> </a:t>
            </a:r>
            <a:r>
              <a:rPr lang="en-US" dirty="0" err="1" smtClean="0"/>
              <a:t>sovietskih</a:t>
            </a:r>
            <a:r>
              <a:rPr lang="en-US" dirty="0" smtClean="0"/>
              <a:t> </a:t>
            </a:r>
            <a:r>
              <a:rPr lang="en-US" dirty="0" err="1" smtClean="0"/>
              <a:t>avtorjev</a:t>
            </a:r>
            <a:r>
              <a:rPr lang="en-US" dirty="0" smtClean="0"/>
              <a:t>: G.M. </a:t>
            </a:r>
            <a:r>
              <a:rPr lang="en-US" b="1" dirty="0" err="1" smtClean="0"/>
              <a:t>A</a:t>
            </a:r>
            <a:r>
              <a:rPr lang="en-US" dirty="0" err="1" smtClean="0"/>
              <a:t>delson-</a:t>
            </a:r>
            <a:r>
              <a:rPr lang="en-US" b="1" dirty="0" err="1" smtClean="0"/>
              <a:t>V</a:t>
            </a:r>
            <a:r>
              <a:rPr lang="en-US" dirty="0" err="1" smtClean="0"/>
              <a:t>elskii</a:t>
            </a:r>
            <a:r>
              <a:rPr lang="en-US" dirty="0" smtClean="0"/>
              <a:t> in E. M. </a:t>
            </a:r>
            <a:r>
              <a:rPr lang="en-US" b="1" dirty="0" smtClean="0"/>
              <a:t>L</a:t>
            </a:r>
            <a:r>
              <a:rPr lang="en-US" dirty="0" smtClean="0"/>
              <a:t>andis</a:t>
            </a:r>
          </a:p>
          <a:p>
            <a:r>
              <a:rPr lang="en-US" dirty="0" err="1" smtClean="0"/>
              <a:t>Vsako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dirty="0" err="1" smtClean="0"/>
              <a:t>poleg</a:t>
            </a:r>
            <a:r>
              <a:rPr lang="en-US" dirty="0" smtClean="0"/>
              <a:t> </a:t>
            </a:r>
            <a:r>
              <a:rPr lang="en-US" dirty="0" err="1" smtClean="0"/>
              <a:t>vsebine</a:t>
            </a:r>
            <a:r>
              <a:rPr lang="en-US" dirty="0" smtClean="0"/>
              <a:t> </a:t>
            </a:r>
            <a:r>
              <a:rPr lang="en-US" dirty="0" err="1" smtClean="0"/>
              <a:t>vsebuje</a:t>
            </a:r>
            <a:r>
              <a:rPr lang="en-US" dirty="0" smtClean="0"/>
              <a:t> </a:t>
            </a:r>
            <a:r>
              <a:rPr lang="en-US" dirty="0" err="1" smtClean="0"/>
              <a:t>še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i="1" dirty="0"/>
              <a:t>f</a:t>
            </a:r>
            <a:r>
              <a:rPr lang="en-US" i="1" dirty="0" smtClean="0"/>
              <a:t>(v) = </a:t>
            </a:r>
            <a:r>
              <a:rPr lang="en-US" i="1" dirty="0" err="1" smtClean="0"/>
              <a:t>globina</a:t>
            </a:r>
            <a:r>
              <a:rPr lang="en-US" i="1" dirty="0" smtClean="0"/>
              <a:t>(</a:t>
            </a:r>
            <a:r>
              <a:rPr lang="en-US" i="1" dirty="0" err="1" smtClean="0"/>
              <a:t>l.levi</a:t>
            </a:r>
            <a:r>
              <a:rPr lang="en-US" i="1" dirty="0" smtClean="0"/>
              <a:t>) – </a:t>
            </a:r>
            <a:r>
              <a:rPr lang="en-US" i="1" dirty="0" err="1" smtClean="0"/>
              <a:t>globina</a:t>
            </a:r>
            <a:r>
              <a:rPr lang="en-US" i="1" dirty="0" smtClean="0"/>
              <a:t>(</a:t>
            </a:r>
            <a:r>
              <a:rPr lang="en-US" i="1" dirty="0" err="1" smtClean="0"/>
              <a:t>l.desni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vsako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v v AVL </a:t>
            </a:r>
            <a:r>
              <a:rPr lang="en-US" dirty="0" err="1" smtClean="0"/>
              <a:t>drevesu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veljati</a:t>
            </a:r>
            <a:r>
              <a:rPr lang="en-US" dirty="0" smtClean="0"/>
              <a:t> |</a:t>
            </a:r>
            <a:r>
              <a:rPr lang="en-US" i="1" dirty="0"/>
              <a:t>f</a:t>
            </a:r>
            <a:r>
              <a:rPr lang="en-US" i="1" dirty="0" smtClean="0"/>
              <a:t>(v)</a:t>
            </a:r>
            <a:r>
              <a:rPr lang="en-US" dirty="0" smtClean="0"/>
              <a:t>| </a:t>
            </a:r>
            <a:r>
              <a:rPr lang="en-US" i="1" dirty="0" smtClean="0"/>
              <a:t>&lt; 2</a:t>
            </a:r>
          </a:p>
        </p:txBody>
      </p:sp>
    </p:spTree>
    <p:extLst>
      <p:ext uri="{BB962C8B-B14F-4D97-AF65-F5344CB8AC3E}">
        <p14:creationId xmlns:p14="http://schemas.microsoft.com/office/powerpoint/2010/main" val="1717483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- </a:t>
            </a:r>
            <a:r>
              <a:rPr lang="en-US" dirty="0" err="1" smtClean="0"/>
              <a:t>vstavljanje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Izvedemo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lasično</a:t>
            </a:r>
            <a:r>
              <a:rPr lang="en-US" dirty="0" smtClean="0"/>
              <a:t> </a:t>
            </a:r>
            <a:r>
              <a:rPr lang="en-US" dirty="0" err="1" smtClean="0"/>
              <a:t>vstavljanje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iskalnem</a:t>
            </a:r>
            <a:r>
              <a:rPr lang="en-US" dirty="0" smtClean="0"/>
              <a:t> </a:t>
            </a:r>
            <a:r>
              <a:rPr lang="en-US" dirty="0" err="1" smtClean="0"/>
              <a:t>drevesu</a:t>
            </a:r>
            <a:endParaRPr lang="en-US" dirty="0" smtClean="0"/>
          </a:p>
          <a:p>
            <a:r>
              <a:rPr lang="en-US" dirty="0" err="1" smtClean="0"/>
              <a:t>Izračunamo</a:t>
            </a:r>
            <a:r>
              <a:rPr lang="en-US" dirty="0" smtClean="0"/>
              <a:t> </a:t>
            </a:r>
            <a:r>
              <a:rPr lang="en-US" dirty="0" err="1" smtClean="0"/>
              <a:t>faktorje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se </a:t>
            </a:r>
            <a:r>
              <a:rPr lang="en-US" dirty="0" err="1" smtClean="0"/>
              <a:t>spremenijo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od </a:t>
            </a:r>
            <a:r>
              <a:rPr lang="en-US" dirty="0" err="1" smtClean="0"/>
              <a:t>korena</a:t>
            </a:r>
            <a:r>
              <a:rPr lang="en-US" dirty="0" smtClean="0"/>
              <a:t> do </a:t>
            </a:r>
            <a:r>
              <a:rPr lang="en-US" dirty="0" err="1" smtClean="0"/>
              <a:t>lista</a:t>
            </a:r>
            <a:r>
              <a:rPr lang="en-US" dirty="0" smtClean="0"/>
              <a:t>, </a:t>
            </a:r>
            <a:r>
              <a:rPr lang="en-US" dirty="0" err="1" smtClean="0"/>
              <a:t>kamor</a:t>
            </a:r>
            <a:r>
              <a:rPr lang="en-US" dirty="0" smtClean="0"/>
              <a:t> </a:t>
            </a:r>
            <a:r>
              <a:rPr lang="en-US" dirty="0" err="1" smtClean="0"/>
              <a:t>vstavimo</a:t>
            </a:r>
            <a:endParaRPr lang="en-US" dirty="0" smtClean="0"/>
          </a:p>
          <a:p>
            <a:r>
              <a:rPr lang="en-US" dirty="0"/>
              <a:t>Ob </a:t>
            </a:r>
            <a:r>
              <a:rPr lang="en-US" dirty="0" err="1"/>
              <a:t>predpostavki</a:t>
            </a:r>
            <a:r>
              <a:rPr lang="en-US" dirty="0"/>
              <a:t>, da </a:t>
            </a:r>
            <a:r>
              <a:rPr lang="en-US" dirty="0" err="1"/>
              <a:t>gledamo</a:t>
            </a:r>
            <a:r>
              <a:rPr lang="en-US" dirty="0"/>
              <a:t> </a:t>
            </a:r>
            <a:r>
              <a:rPr lang="en-US" dirty="0" err="1"/>
              <a:t>najgloblje</a:t>
            </a:r>
            <a:r>
              <a:rPr lang="en-US" dirty="0"/>
              <a:t> </a:t>
            </a:r>
            <a:r>
              <a:rPr lang="en-US" dirty="0" err="1"/>
              <a:t>poddrevo</a:t>
            </a:r>
            <a:r>
              <a:rPr lang="en-US" dirty="0"/>
              <a:t>, </a:t>
            </a:r>
            <a:r>
              <a:rPr lang="en-US" dirty="0" err="1"/>
              <a:t>kjer</a:t>
            </a:r>
            <a:r>
              <a:rPr lang="en-US" dirty="0"/>
              <a:t> se </a:t>
            </a:r>
            <a:r>
              <a:rPr lang="en-US" dirty="0" err="1"/>
              <a:t>poruši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ravnotežja</a:t>
            </a:r>
            <a:r>
              <a:rPr lang="en-US" dirty="0"/>
              <a:t>, se </a:t>
            </a:r>
            <a:r>
              <a:rPr lang="en-US" dirty="0" err="1"/>
              <a:t>zgodijo</a:t>
            </a:r>
            <a:r>
              <a:rPr lang="en-US" dirty="0"/>
              <a:t> </a:t>
            </a:r>
            <a:r>
              <a:rPr lang="en-US" dirty="0" err="1"/>
              <a:t>natanko</a:t>
            </a:r>
            <a:r>
              <a:rPr lang="en-US" dirty="0"/>
              <a:t> 4 </a:t>
            </a:r>
            <a:r>
              <a:rPr lang="en-US" dirty="0" err="1" smtClean="0"/>
              <a:t>možnosti</a:t>
            </a:r>
            <a:endParaRPr lang="en-US" dirty="0" smtClean="0"/>
          </a:p>
          <a:p>
            <a:r>
              <a:rPr lang="en-US" dirty="0" smtClean="0"/>
              <a:t>Z </a:t>
            </a:r>
            <a:r>
              <a:rPr lang="en-US" dirty="0" err="1" smtClean="0"/>
              <a:t>enim</a:t>
            </a:r>
            <a:r>
              <a:rPr lang="en-US" dirty="0" smtClean="0"/>
              <a:t> </a:t>
            </a:r>
            <a:r>
              <a:rPr lang="en-US" dirty="0" err="1" smtClean="0"/>
              <a:t>popravkom</a:t>
            </a:r>
            <a:r>
              <a:rPr lang="en-US" dirty="0" smtClean="0"/>
              <a:t> </a:t>
            </a:r>
            <a:r>
              <a:rPr lang="en-US" dirty="0" smtClean="0"/>
              <a:t>v </a:t>
            </a:r>
            <a:r>
              <a:rPr lang="en-US" dirty="0" err="1" smtClean="0"/>
              <a:t>času</a:t>
            </a:r>
            <a:r>
              <a:rPr lang="en-US" dirty="0" smtClean="0"/>
              <a:t> O(1) </a:t>
            </a:r>
            <a:r>
              <a:rPr lang="en-US" dirty="0" smtClean="0"/>
              <a:t>v </a:t>
            </a:r>
            <a:r>
              <a:rPr lang="en-US" dirty="0" err="1" smtClean="0"/>
              <a:t>najglobljem</a:t>
            </a:r>
            <a:r>
              <a:rPr lang="en-US" dirty="0" smtClean="0"/>
              <a:t> </a:t>
            </a:r>
            <a:r>
              <a:rPr lang="en-US" dirty="0" err="1" smtClean="0"/>
              <a:t>poddrevesu</a:t>
            </a:r>
            <a:r>
              <a:rPr lang="en-US" dirty="0" smtClean="0"/>
              <a:t> s </a:t>
            </a:r>
            <a:r>
              <a:rPr lang="en-US" dirty="0" err="1" smtClean="0"/>
              <a:t>porušenim</a:t>
            </a:r>
            <a:r>
              <a:rPr lang="en-US" dirty="0" smtClean="0"/>
              <a:t> </a:t>
            </a:r>
            <a:r>
              <a:rPr lang="en-US" dirty="0" err="1" smtClean="0"/>
              <a:t>faktorjem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 </a:t>
            </a:r>
            <a:r>
              <a:rPr lang="en-US" dirty="0" err="1" smtClean="0"/>
              <a:t>dosežemo</a:t>
            </a:r>
            <a:r>
              <a:rPr lang="en-US" dirty="0" smtClean="0"/>
              <a:t>, da </a:t>
            </a:r>
            <a:r>
              <a:rPr lang="en-US" dirty="0" err="1" smtClean="0"/>
              <a:t>drevo</a:t>
            </a:r>
            <a:r>
              <a:rPr lang="en-US" dirty="0" smtClean="0"/>
              <a:t> z </a:t>
            </a:r>
            <a:r>
              <a:rPr lang="en-US" dirty="0" err="1" smtClean="0"/>
              <a:t>vstavljenim</a:t>
            </a:r>
            <a:r>
              <a:rPr lang="en-US" dirty="0" smtClean="0"/>
              <a:t> </a:t>
            </a:r>
            <a:r>
              <a:rPr lang="en-US" dirty="0" err="1" smtClean="0"/>
              <a:t>elementom</a:t>
            </a:r>
            <a:r>
              <a:rPr lang="en-US" dirty="0" smtClean="0"/>
              <a:t> </a:t>
            </a:r>
            <a:r>
              <a:rPr lang="en-US" dirty="0" err="1" smtClean="0"/>
              <a:t>postane</a:t>
            </a:r>
            <a:r>
              <a:rPr lang="en-US" dirty="0" smtClean="0"/>
              <a:t> AVL </a:t>
            </a:r>
            <a:r>
              <a:rPr lang="en-US" dirty="0" err="1" smtClean="0"/>
              <a:t>drevo</a:t>
            </a:r>
            <a:endParaRPr lang="en-US" dirty="0" smtClean="0"/>
          </a:p>
          <a:p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popravke</a:t>
            </a:r>
            <a:r>
              <a:rPr lang="en-US" dirty="0" smtClean="0"/>
              <a:t> </a:t>
            </a:r>
            <a:r>
              <a:rPr lang="en-US" dirty="0" err="1" smtClean="0"/>
              <a:t>uporabljamo</a:t>
            </a:r>
            <a:r>
              <a:rPr lang="en-US" dirty="0" smtClean="0"/>
              <a:t> </a:t>
            </a:r>
            <a:r>
              <a:rPr lang="en-US" dirty="0" err="1" smtClean="0"/>
              <a:t>rotacije</a:t>
            </a:r>
            <a:r>
              <a:rPr lang="en-US" dirty="0" smtClean="0"/>
              <a:t> LL, LD, DD, DL (L-</a:t>
            </a:r>
            <a:r>
              <a:rPr lang="en-US" dirty="0" err="1" smtClean="0"/>
              <a:t>levo</a:t>
            </a:r>
            <a:r>
              <a:rPr lang="en-US" dirty="0" smtClean="0"/>
              <a:t>, D-</a:t>
            </a:r>
            <a:r>
              <a:rPr lang="en-US" dirty="0" err="1" smtClean="0"/>
              <a:t>desno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6785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Rotacija</a:t>
            </a:r>
            <a:r>
              <a:rPr lang="en-US" dirty="0" smtClean="0"/>
              <a:t> LL (DD </a:t>
            </a:r>
            <a:r>
              <a:rPr lang="en-US" dirty="0" err="1" smtClean="0"/>
              <a:t>simetrično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7238"/>
            <a:ext cx="8229600" cy="2890762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err="1" smtClean="0"/>
              <a:t>Predpostavka</a:t>
            </a:r>
            <a:r>
              <a:rPr lang="en-US" dirty="0" smtClean="0"/>
              <a:t>: A </a:t>
            </a:r>
            <a:r>
              <a:rPr lang="en-US" dirty="0" smtClean="0"/>
              <a:t>je </a:t>
            </a:r>
            <a:r>
              <a:rPr lang="en-US" b="1" dirty="0" err="1" smtClean="0"/>
              <a:t>najgloblje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katerem</a:t>
            </a:r>
            <a:r>
              <a:rPr lang="en-US" dirty="0" smtClean="0"/>
              <a:t> se </a:t>
            </a:r>
            <a:r>
              <a:rPr lang="en-US" dirty="0" err="1" smtClean="0"/>
              <a:t>poruši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 (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abs.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večji</a:t>
            </a:r>
            <a:r>
              <a:rPr lang="en-US" dirty="0" smtClean="0"/>
              <a:t> od 1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Premislimo</a:t>
            </a:r>
            <a:r>
              <a:rPr lang="en-US" dirty="0" smtClean="0"/>
              <a:t>: </a:t>
            </a:r>
            <a:r>
              <a:rPr lang="en-US" dirty="0" err="1" smtClean="0"/>
              <a:t>z</a:t>
            </a:r>
            <a:r>
              <a:rPr lang="en-US" dirty="0" err="1" smtClean="0"/>
              <a:t>goditi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natanko</a:t>
            </a:r>
            <a:r>
              <a:rPr lang="en-US" dirty="0" smtClean="0"/>
              <a:t> </a:t>
            </a:r>
            <a:r>
              <a:rPr lang="en-US" dirty="0" err="1" smtClean="0"/>
              <a:t>takšna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levem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slike</a:t>
            </a:r>
            <a:endParaRPr lang="en-US" dirty="0"/>
          </a:p>
          <a:p>
            <a:pPr lvl="1"/>
            <a:r>
              <a:rPr lang="en-US" dirty="0" err="1" smtClean="0"/>
              <a:t>rdeč</a:t>
            </a:r>
            <a:r>
              <a:rPr lang="en-US" dirty="0" smtClean="0"/>
              <a:t> </a:t>
            </a:r>
            <a:r>
              <a:rPr lang="en-US" dirty="0" err="1" smtClean="0"/>
              <a:t>kvadratek</a:t>
            </a:r>
            <a:r>
              <a:rPr lang="en-US" dirty="0" smtClean="0"/>
              <a:t> je </a:t>
            </a:r>
            <a:r>
              <a:rPr lang="en-US" dirty="0" err="1" smtClean="0"/>
              <a:t>dodano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poveča</a:t>
            </a:r>
            <a:r>
              <a:rPr lang="en-US" dirty="0" smtClean="0"/>
              <a:t> </a:t>
            </a:r>
            <a:r>
              <a:rPr lang="en-US" dirty="0" err="1" smtClean="0"/>
              <a:t>globino</a:t>
            </a:r>
            <a:r>
              <a:rPr lang="en-US" dirty="0"/>
              <a:t> </a:t>
            </a:r>
            <a:r>
              <a:rPr lang="en-US" dirty="0" err="1" smtClean="0"/>
              <a:t>poddrevesa</a:t>
            </a:r>
            <a:r>
              <a:rPr lang="en-US" dirty="0" smtClean="0"/>
              <a:t> B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lobini</a:t>
            </a:r>
            <a:r>
              <a:rPr lang="en-US" dirty="0" smtClean="0"/>
              <a:t> </a:t>
            </a:r>
            <a:r>
              <a:rPr lang="en-US" dirty="0" err="1" smtClean="0"/>
              <a:t>poddreves</a:t>
            </a:r>
            <a:r>
              <a:rPr lang="en-US" dirty="0" smtClean="0"/>
              <a:t> D in E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vstavljanjem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enaki</a:t>
            </a:r>
            <a:r>
              <a:rPr lang="en-US" dirty="0" smtClean="0"/>
              <a:t> in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večji</a:t>
            </a:r>
            <a:r>
              <a:rPr lang="en-US" dirty="0" smtClean="0"/>
              <a:t> od </a:t>
            </a:r>
            <a:r>
              <a:rPr lang="en-US" dirty="0" err="1" smtClean="0"/>
              <a:t>globine</a:t>
            </a:r>
            <a:r>
              <a:rPr lang="en-US" dirty="0" smtClean="0"/>
              <a:t> C (</a:t>
            </a:r>
            <a:r>
              <a:rPr lang="en-US" dirty="0" err="1" smtClean="0"/>
              <a:t>sicer</a:t>
            </a:r>
            <a:r>
              <a:rPr lang="en-US" dirty="0" smtClean="0"/>
              <a:t> bi </a:t>
            </a:r>
            <a:r>
              <a:rPr lang="en-US" dirty="0" err="1" smtClean="0"/>
              <a:t>prišli</a:t>
            </a:r>
            <a:r>
              <a:rPr lang="en-US" dirty="0" smtClean="0"/>
              <a:t> v </a:t>
            </a:r>
            <a:r>
              <a:rPr lang="en-US" dirty="0" err="1" smtClean="0"/>
              <a:t>protislovje</a:t>
            </a:r>
            <a:r>
              <a:rPr lang="en-US" dirty="0" smtClean="0"/>
              <a:t> s </a:t>
            </a:r>
            <a:r>
              <a:rPr lang="en-US" dirty="0" err="1" smtClean="0"/>
              <a:t>predpostavko</a:t>
            </a:r>
            <a:r>
              <a:rPr lang="en-US" dirty="0" smtClean="0"/>
              <a:t> *)</a:t>
            </a:r>
          </a:p>
          <a:p>
            <a:r>
              <a:rPr lang="en-US" dirty="0" err="1" smtClean="0"/>
              <a:t>Vstavljanje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izvedeno</a:t>
            </a:r>
            <a:r>
              <a:rPr lang="en-US" dirty="0" smtClean="0"/>
              <a:t> v </a:t>
            </a:r>
            <a:r>
              <a:rPr lang="en-US" dirty="0" err="1" smtClean="0"/>
              <a:t>drevo</a:t>
            </a:r>
            <a:r>
              <a:rPr lang="en-US" dirty="0" smtClean="0"/>
              <a:t> D, </a:t>
            </a:r>
            <a:r>
              <a:rPr lang="en-US" dirty="0" err="1" smtClean="0"/>
              <a:t>ki</a:t>
            </a:r>
            <a:r>
              <a:rPr lang="en-US" dirty="0" smtClean="0"/>
              <a:t> je </a:t>
            </a:r>
            <a:r>
              <a:rPr lang="en-US" dirty="0" err="1" smtClean="0"/>
              <a:t>levo-levo</a:t>
            </a:r>
            <a:r>
              <a:rPr lang="en-US" dirty="0" smtClean="0"/>
              <a:t> (LL) </a:t>
            </a:r>
            <a:r>
              <a:rPr lang="en-US" dirty="0" err="1" smtClean="0"/>
              <a:t>glede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Izvedemo</a:t>
            </a:r>
            <a:r>
              <a:rPr lang="en-US" dirty="0" smtClean="0"/>
              <a:t> </a:t>
            </a:r>
            <a:r>
              <a:rPr lang="en-US" dirty="0" err="1" smtClean="0"/>
              <a:t>prevezavo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desnem</a:t>
            </a:r>
            <a:r>
              <a:rPr lang="en-US" dirty="0" smtClean="0"/>
              <a:t> </a:t>
            </a:r>
            <a:r>
              <a:rPr lang="en-US" dirty="0" err="1" smtClean="0"/>
              <a:t>delu</a:t>
            </a:r>
            <a:r>
              <a:rPr lang="en-US" dirty="0" smtClean="0"/>
              <a:t> </a:t>
            </a:r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rotacija</a:t>
            </a:r>
            <a:r>
              <a:rPr lang="en-US" dirty="0" smtClean="0"/>
              <a:t> LL),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razreši</a:t>
            </a:r>
            <a:r>
              <a:rPr lang="en-US" dirty="0" smtClean="0"/>
              <a:t> </a:t>
            </a:r>
            <a:r>
              <a:rPr lang="en-US" dirty="0" err="1" smtClean="0"/>
              <a:t>situacijo</a:t>
            </a:r>
            <a:r>
              <a:rPr lang="en-US" dirty="0" smtClean="0"/>
              <a:t> in novo </a:t>
            </a:r>
            <a:r>
              <a:rPr lang="en-US" dirty="0" err="1" smtClean="0"/>
              <a:t>dobljeno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globoko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prejšnje</a:t>
            </a:r>
            <a:r>
              <a:rPr lang="en-US" dirty="0" smtClean="0"/>
              <a:t> in je </a:t>
            </a:r>
            <a:r>
              <a:rPr lang="en-US" dirty="0" err="1" smtClean="0"/>
              <a:t>iskalno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37694" y="2312887"/>
            <a:ext cx="375316" cy="10176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3010" y="1320912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A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9083" y="2925752"/>
            <a:ext cx="7345791" cy="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162378" y="1730096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7062" y="2312888"/>
            <a:ext cx="375316" cy="10176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7062" y="3330587"/>
            <a:ext cx="375316" cy="406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7425" y="2312889"/>
            <a:ext cx="375316" cy="101769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9083" y="3330588"/>
            <a:ext cx="734579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9083" y="3736993"/>
            <a:ext cx="734579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3642" y="1985841"/>
            <a:ext cx="375316" cy="93991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7062" y="2131814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15" name="Oval 14"/>
          <p:cNvSpPr/>
          <p:nvPr/>
        </p:nvSpPr>
        <p:spPr>
          <a:xfrm>
            <a:off x="1537694" y="2127528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663642" y="1730097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5731477" y="1320912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/>
              <a:t>B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857425" y="2129990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6482109" y="1730097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A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06793" y="2312890"/>
            <a:ext cx="375316" cy="101769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80845" y="2924183"/>
            <a:ext cx="375316" cy="4064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80845" y="1908054"/>
            <a:ext cx="375316" cy="10176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980845" y="1730096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/>
              <a:t>D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106793" y="2131814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E</a:t>
            </a:r>
            <a:endParaRPr lang="en-US" sz="1400" dirty="0"/>
          </a:p>
        </p:txBody>
      </p:sp>
      <p:cxnSp>
        <p:nvCxnSpPr>
          <p:cNvPr id="25" name="Straight Connector 24"/>
          <p:cNvCxnSpPr>
            <a:stCxn id="7" idx="7"/>
            <a:endCxn id="5" idx="3"/>
          </p:cNvCxnSpPr>
          <p:nvPr/>
        </p:nvCxnSpPr>
        <p:spPr>
          <a:xfrm flipV="1">
            <a:off x="1482730" y="1641264"/>
            <a:ext cx="485244" cy="1437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6" idx="1"/>
          </p:cNvCxnSpPr>
          <p:nvPr/>
        </p:nvCxnSpPr>
        <p:spPr>
          <a:xfrm>
            <a:off x="2233362" y="1641264"/>
            <a:ext cx="485244" cy="14379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7"/>
            <a:endCxn id="7" idx="3"/>
          </p:cNvCxnSpPr>
          <p:nvPr/>
        </p:nvCxnSpPr>
        <p:spPr>
          <a:xfrm flipV="1">
            <a:off x="1107414" y="2050448"/>
            <a:ext cx="109928" cy="13633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5" idx="1"/>
            <a:endCxn id="7" idx="5"/>
          </p:cNvCxnSpPr>
          <p:nvPr/>
        </p:nvCxnSpPr>
        <p:spPr>
          <a:xfrm flipH="1" flipV="1">
            <a:off x="1482730" y="2050448"/>
            <a:ext cx="109928" cy="1320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3" idx="7"/>
            <a:endCxn id="17" idx="3"/>
          </p:cNvCxnSpPr>
          <p:nvPr/>
        </p:nvCxnSpPr>
        <p:spPr>
          <a:xfrm flipV="1">
            <a:off x="5301197" y="1641264"/>
            <a:ext cx="485244" cy="1437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5"/>
            <a:endCxn id="19" idx="1"/>
          </p:cNvCxnSpPr>
          <p:nvPr/>
        </p:nvCxnSpPr>
        <p:spPr>
          <a:xfrm>
            <a:off x="6051829" y="1641264"/>
            <a:ext cx="485244" cy="14379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7"/>
            <a:endCxn id="19" idx="3"/>
          </p:cNvCxnSpPr>
          <p:nvPr/>
        </p:nvCxnSpPr>
        <p:spPr>
          <a:xfrm flipV="1">
            <a:off x="6427145" y="2050449"/>
            <a:ext cx="109928" cy="13632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5"/>
            <a:endCxn id="18" idx="1"/>
          </p:cNvCxnSpPr>
          <p:nvPr/>
        </p:nvCxnSpPr>
        <p:spPr>
          <a:xfrm>
            <a:off x="6802461" y="2050449"/>
            <a:ext cx="109928" cy="13450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8281" y="2667668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76742" y="3074078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76736" y="3480488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104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Rotacija</a:t>
            </a:r>
            <a:r>
              <a:rPr lang="en-US" dirty="0" smtClean="0"/>
              <a:t> LD (DL </a:t>
            </a:r>
            <a:r>
              <a:rPr lang="en-US" dirty="0" err="1" smtClean="0"/>
              <a:t>simetrično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800592"/>
            <a:ext cx="8451615" cy="2991556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err="1" smtClean="0"/>
              <a:t>Predpostavka</a:t>
            </a:r>
            <a:r>
              <a:rPr lang="en-US" dirty="0" smtClean="0"/>
              <a:t>: A </a:t>
            </a:r>
            <a:r>
              <a:rPr lang="en-US" dirty="0" smtClean="0"/>
              <a:t>je </a:t>
            </a:r>
            <a:r>
              <a:rPr lang="en-US" dirty="0" err="1" smtClean="0"/>
              <a:t>najgloblje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katerem</a:t>
            </a:r>
            <a:r>
              <a:rPr lang="en-US" dirty="0" smtClean="0"/>
              <a:t> se </a:t>
            </a:r>
            <a:r>
              <a:rPr lang="en-US" dirty="0" err="1" smtClean="0"/>
              <a:t>poruši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 (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abs.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večji</a:t>
            </a:r>
            <a:r>
              <a:rPr lang="en-US" dirty="0" smtClean="0"/>
              <a:t> od 1)*</a:t>
            </a:r>
          </a:p>
          <a:p>
            <a:r>
              <a:rPr lang="en-US" dirty="0" err="1" smtClean="0"/>
              <a:t>Zgoditi</a:t>
            </a:r>
            <a:r>
              <a:rPr lang="en-US" dirty="0" smtClean="0"/>
              <a:t> se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natanko</a:t>
            </a:r>
            <a:r>
              <a:rPr lang="en-US" dirty="0" smtClean="0"/>
              <a:t> </a:t>
            </a:r>
            <a:r>
              <a:rPr lang="en-US" dirty="0" err="1" smtClean="0"/>
              <a:t>takšna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levi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čemer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izključujoči</a:t>
            </a:r>
            <a:r>
              <a:rPr lang="en-US" dirty="0" smtClean="0"/>
              <a:t> se </a:t>
            </a:r>
            <a:r>
              <a:rPr lang="en-US" dirty="0" err="1" smtClean="0"/>
              <a:t>možnosti</a:t>
            </a:r>
            <a:r>
              <a:rPr lang="en-US" dirty="0" smtClean="0"/>
              <a:t>: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prišlo</a:t>
            </a:r>
            <a:r>
              <a:rPr lang="en-US" dirty="0" smtClean="0"/>
              <a:t> do </a:t>
            </a:r>
            <a:r>
              <a:rPr lang="en-US" dirty="0" err="1" smtClean="0"/>
              <a:t>vstavljanja</a:t>
            </a:r>
            <a:r>
              <a:rPr lang="en-US" dirty="0" smtClean="0"/>
              <a:t> v </a:t>
            </a:r>
            <a:r>
              <a:rPr lang="en-US" dirty="0" err="1" smtClean="0"/>
              <a:t>poddrevo</a:t>
            </a:r>
            <a:r>
              <a:rPr lang="en-US" dirty="0" smtClean="0"/>
              <a:t> F (</a:t>
            </a:r>
            <a:r>
              <a:rPr lang="en-US" dirty="0" err="1" smtClean="0"/>
              <a:t>rdeč</a:t>
            </a:r>
            <a:r>
              <a:rPr lang="en-US" dirty="0" smtClean="0"/>
              <a:t> </a:t>
            </a:r>
            <a:r>
              <a:rPr lang="en-US" dirty="0" err="1" smtClean="0"/>
              <a:t>kvadratek</a:t>
            </a:r>
            <a:r>
              <a:rPr lang="en-US" dirty="0" smtClean="0"/>
              <a:t>) </a:t>
            </a:r>
            <a:r>
              <a:rPr lang="en-US" dirty="0" err="1" smtClean="0"/>
              <a:t>ali</a:t>
            </a:r>
            <a:r>
              <a:rPr lang="en-US" dirty="0" smtClean="0"/>
              <a:t> v </a:t>
            </a:r>
            <a:r>
              <a:rPr lang="en-US" dirty="0" err="1" smtClean="0"/>
              <a:t>poddrevo</a:t>
            </a:r>
            <a:r>
              <a:rPr lang="en-US" dirty="0" smtClean="0"/>
              <a:t> G (</a:t>
            </a:r>
            <a:r>
              <a:rPr lang="en-US" dirty="0" err="1" smtClean="0"/>
              <a:t>zelen</a:t>
            </a:r>
            <a:r>
              <a:rPr lang="en-US" dirty="0" smtClean="0"/>
              <a:t> </a:t>
            </a:r>
            <a:r>
              <a:rPr lang="en-US" dirty="0" err="1" smtClean="0"/>
              <a:t>kvadratek</a:t>
            </a:r>
            <a:r>
              <a:rPr lang="en-US" dirty="0" smtClean="0"/>
              <a:t>). </a:t>
            </a:r>
            <a:r>
              <a:rPr lang="en-US" dirty="0" err="1" smtClean="0"/>
              <a:t>Dodano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dirty="0" err="1" smtClean="0"/>
              <a:t>poveča</a:t>
            </a:r>
            <a:r>
              <a:rPr lang="en-US" dirty="0" smtClean="0"/>
              <a:t> </a:t>
            </a:r>
            <a:r>
              <a:rPr lang="en-US" dirty="0" err="1" smtClean="0"/>
              <a:t>globino</a:t>
            </a:r>
            <a:r>
              <a:rPr lang="en-US" dirty="0" smtClean="0"/>
              <a:t> </a:t>
            </a:r>
            <a:r>
              <a:rPr lang="en-US" dirty="0" err="1" smtClean="0"/>
              <a:t>poddrevesa</a:t>
            </a:r>
            <a:r>
              <a:rPr lang="en-US" dirty="0" smtClean="0"/>
              <a:t> B </a:t>
            </a:r>
            <a:r>
              <a:rPr lang="en-US" dirty="0" err="1" smtClean="0"/>
              <a:t>za</a:t>
            </a:r>
            <a:r>
              <a:rPr lang="en-US" dirty="0" smtClean="0"/>
              <a:t> 1.</a:t>
            </a:r>
          </a:p>
          <a:p>
            <a:r>
              <a:rPr lang="en-US" dirty="0" err="1" smtClean="0"/>
              <a:t>Globini</a:t>
            </a:r>
            <a:r>
              <a:rPr lang="en-US" dirty="0" smtClean="0"/>
              <a:t> </a:t>
            </a:r>
            <a:r>
              <a:rPr lang="en-US" dirty="0" err="1" smtClean="0"/>
              <a:t>poddreves</a:t>
            </a:r>
            <a:r>
              <a:rPr lang="en-US" dirty="0" smtClean="0"/>
              <a:t> F in G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 smtClean="0"/>
              <a:t>vstavljanjem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enaki</a:t>
            </a:r>
            <a:r>
              <a:rPr lang="en-US" dirty="0" smtClean="0"/>
              <a:t>, </a:t>
            </a:r>
            <a:r>
              <a:rPr lang="en-US" dirty="0" err="1" smtClean="0"/>
              <a:t>najglobji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v </a:t>
            </a:r>
            <a:r>
              <a:rPr lang="en-US" dirty="0" err="1" smtClean="0"/>
              <a:t>poddreves</a:t>
            </a:r>
            <a:r>
              <a:rPr lang="en-US" dirty="0" err="1" smtClean="0"/>
              <a:t>u</a:t>
            </a:r>
            <a:r>
              <a:rPr lang="en-US" dirty="0" smtClean="0"/>
              <a:t> D pa so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 smtClean="0"/>
              <a:t>globini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najgloblji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v F in G (</a:t>
            </a:r>
            <a:r>
              <a:rPr lang="en-US" dirty="0" err="1" smtClean="0"/>
              <a:t>sicer</a:t>
            </a:r>
            <a:r>
              <a:rPr lang="en-US" dirty="0" smtClean="0"/>
              <a:t> </a:t>
            </a:r>
            <a:r>
              <a:rPr lang="en-US" dirty="0" err="1" smtClean="0"/>
              <a:t>konflikt</a:t>
            </a:r>
            <a:r>
              <a:rPr lang="en-US" dirty="0" smtClean="0"/>
              <a:t> s </a:t>
            </a:r>
            <a:r>
              <a:rPr lang="en-US" dirty="0" err="1" smtClean="0"/>
              <a:t>predpostavko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Vstavljanje</a:t>
            </a:r>
            <a:r>
              <a:rPr lang="en-US" dirty="0" smtClean="0"/>
              <a:t> je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izvedeno</a:t>
            </a:r>
            <a:r>
              <a:rPr lang="en-US" dirty="0" smtClean="0"/>
              <a:t> v </a:t>
            </a:r>
            <a:r>
              <a:rPr lang="en-US" dirty="0" err="1" smtClean="0"/>
              <a:t>poddrevo</a:t>
            </a:r>
            <a:r>
              <a:rPr lang="en-US" dirty="0" smtClean="0"/>
              <a:t> F </a:t>
            </a:r>
            <a:r>
              <a:rPr lang="en-US" dirty="0" err="1" smtClean="0"/>
              <a:t>ali</a:t>
            </a:r>
            <a:r>
              <a:rPr lang="en-US" dirty="0" smtClean="0"/>
              <a:t> G, v </a:t>
            </a:r>
            <a:r>
              <a:rPr lang="en-US" dirty="0" err="1" smtClean="0"/>
              <a:t>obeh</a:t>
            </a:r>
            <a:r>
              <a:rPr lang="en-US" dirty="0" smtClean="0"/>
              <a:t> </a:t>
            </a:r>
            <a:r>
              <a:rPr lang="en-US" dirty="0" err="1" smtClean="0"/>
              <a:t>primerih</a:t>
            </a:r>
            <a:r>
              <a:rPr lang="en-US" dirty="0" smtClean="0"/>
              <a:t> je to </a:t>
            </a:r>
            <a:r>
              <a:rPr lang="en-US" dirty="0" err="1" smtClean="0"/>
              <a:t>levo-desno</a:t>
            </a:r>
            <a:r>
              <a:rPr lang="en-US" dirty="0" smtClean="0"/>
              <a:t> (LD) </a:t>
            </a:r>
            <a:r>
              <a:rPr lang="en-US" dirty="0" err="1" smtClean="0"/>
              <a:t>glede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A, </a:t>
            </a:r>
            <a:r>
              <a:rPr lang="en-US" dirty="0" err="1" smtClean="0"/>
              <a:t>torej</a:t>
            </a:r>
            <a:r>
              <a:rPr lang="en-US" dirty="0" smtClean="0"/>
              <a:t> v </a:t>
            </a:r>
            <a:r>
              <a:rPr lang="en-US" dirty="0" err="1" smtClean="0"/>
              <a:t>poddrevo</a:t>
            </a:r>
            <a:r>
              <a:rPr lang="en-US" dirty="0" smtClean="0"/>
              <a:t> E.</a:t>
            </a:r>
            <a:endParaRPr lang="en-US" dirty="0" smtClean="0"/>
          </a:p>
          <a:p>
            <a:r>
              <a:rPr lang="en-US" dirty="0" err="1" smtClean="0"/>
              <a:t>Izvedemo</a:t>
            </a:r>
            <a:r>
              <a:rPr lang="en-US" dirty="0" smtClean="0"/>
              <a:t> </a:t>
            </a:r>
            <a:r>
              <a:rPr lang="en-US" dirty="0" err="1" smtClean="0"/>
              <a:t>prevezavo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desni</a:t>
            </a:r>
            <a:r>
              <a:rPr lang="en-US" dirty="0" smtClean="0"/>
              <a:t> (</a:t>
            </a:r>
            <a:r>
              <a:rPr lang="en-US" dirty="0" err="1" smtClean="0"/>
              <a:t>rotacija</a:t>
            </a:r>
            <a:r>
              <a:rPr lang="en-US" dirty="0" smtClean="0"/>
              <a:t> LD),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razreši</a:t>
            </a:r>
            <a:r>
              <a:rPr lang="en-US" dirty="0" smtClean="0"/>
              <a:t> </a:t>
            </a:r>
            <a:r>
              <a:rPr lang="en-US" dirty="0" err="1" smtClean="0"/>
              <a:t>situacijo</a:t>
            </a:r>
            <a:r>
              <a:rPr lang="en-US" dirty="0" smtClean="0"/>
              <a:t> in novo </a:t>
            </a:r>
            <a:r>
              <a:rPr lang="en-US" dirty="0" err="1" smtClean="0"/>
              <a:t>dobljeno</a:t>
            </a:r>
            <a:r>
              <a:rPr lang="en-US" dirty="0" smtClean="0"/>
              <a:t> </a:t>
            </a:r>
            <a:r>
              <a:rPr lang="en-US" dirty="0" err="1" smtClean="0"/>
              <a:t>poddrevo</a:t>
            </a:r>
            <a:r>
              <a:rPr lang="en-US" dirty="0" smtClean="0"/>
              <a:t> </a:t>
            </a:r>
            <a:r>
              <a:rPr lang="en-US" dirty="0" err="1" smtClean="0"/>
              <a:t>postane</a:t>
            </a:r>
            <a:r>
              <a:rPr lang="en-US" dirty="0" smtClean="0"/>
              <a:t>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globoko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93456" y="1185456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99529" y="2790296"/>
            <a:ext cx="7345791" cy="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242824" y="1594640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867508" y="2177434"/>
            <a:ext cx="375316" cy="10176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66923" y="3195131"/>
            <a:ext cx="375316" cy="406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37871" y="2177433"/>
            <a:ext cx="375316" cy="101769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99529" y="3195132"/>
            <a:ext cx="734579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9529" y="3601537"/>
            <a:ext cx="7345791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744088" y="1850385"/>
            <a:ext cx="375316" cy="93991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67508" y="1996358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618140" y="1992072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744088" y="1594641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811923" y="1185456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937871" y="1994534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C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562555" y="1594641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187239" y="2177434"/>
            <a:ext cx="375316" cy="61286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87239" y="2773363"/>
            <a:ext cx="375316" cy="4064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85975" y="2177434"/>
            <a:ext cx="375316" cy="1017699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61291" y="1594640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B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187239" y="1996358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848133" y="3195131"/>
            <a:ext cx="375316" cy="4064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66923" y="2590958"/>
            <a:ext cx="375316" cy="6041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366923" y="2396476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F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848133" y="2590956"/>
            <a:ext cx="375316" cy="60417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848133" y="2398047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G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685975" y="1996358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D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436607" y="2177435"/>
            <a:ext cx="375316" cy="59435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36607" y="1992072"/>
            <a:ext cx="375316" cy="37531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400" dirty="0" smtClean="0"/>
              <a:t>F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36607" y="2790296"/>
            <a:ext cx="375316" cy="4064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3" name="Straight Connector 32"/>
          <p:cNvCxnSpPr>
            <a:stCxn id="6" idx="3"/>
            <a:endCxn id="13" idx="7"/>
          </p:cNvCxnSpPr>
          <p:nvPr/>
        </p:nvCxnSpPr>
        <p:spPr>
          <a:xfrm flipH="1">
            <a:off x="1187860" y="1914992"/>
            <a:ext cx="109928" cy="13633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7"/>
            <a:endCxn id="14" idx="4"/>
          </p:cNvCxnSpPr>
          <p:nvPr/>
        </p:nvCxnSpPr>
        <p:spPr>
          <a:xfrm flipV="1">
            <a:off x="1687275" y="2367388"/>
            <a:ext cx="118523" cy="8405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4" idx="4"/>
            <a:endCxn id="28" idx="1"/>
          </p:cNvCxnSpPr>
          <p:nvPr/>
        </p:nvCxnSpPr>
        <p:spPr>
          <a:xfrm>
            <a:off x="1805798" y="2367388"/>
            <a:ext cx="97299" cy="8562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7"/>
            <a:endCxn id="4" idx="3"/>
          </p:cNvCxnSpPr>
          <p:nvPr/>
        </p:nvCxnSpPr>
        <p:spPr>
          <a:xfrm flipV="1">
            <a:off x="1563176" y="1505808"/>
            <a:ext cx="485244" cy="1437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" idx="5"/>
            <a:endCxn id="15" idx="1"/>
          </p:cNvCxnSpPr>
          <p:nvPr/>
        </p:nvCxnSpPr>
        <p:spPr>
          <a:xfrm>
            <a:off x="2313808" y="1505808"/>
            <a:ext cx="485244" cy="14379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4" idx="1"/>
          </p:cNvCxnSpPr>
          <p:nvPr/>
        </p:nvCxnSpPr>
        <p:spPr>
          <a:xfrm>
            <a:off x="1563176" y="1914992"/>
            <a:ext cx="109928" cy="1320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2" idx="7"/>
            <a:endCxn id="16" idx="3"/>
          </p:cNvCxnSpPr>
          <p:nvPr/>
        </p:nvCxnSpPr>
        <p:spPr>
          <a:xfrm flipV="1">
            <a:off x="5381643" y="1505808"/>
            <a:ext cx="485244" cy="1437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9" idx="7"/>
            <a:endCxn id="22" idx="3"/>
          </p:cNvCxnSpPr>
          <p:nvPr/>
        </p:nvCxnSpPr>
        <p:spPr>
          <a:xfrm flipV="1">
            <a:off x="5006327" y="1914992"/>
            <a:ext cx="109928" cy="13633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3" idx="7"/>
            <a:endCxn id="18" idx="3"/>
          </p:cNvCxnSpPr>
          <p:nvPr/>
        </p:nvCxnSpPr>
        <p:spPr>
          <a:xfrm flipV="1">
            <a:off x="6507591" y="1914993"/>
            <a:ext cx="109928" cy="13632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8" idx="1"/>
            <a:endCxn id="16" idx="5"/>
          </p:cNvCxnSpPr>
          <p:nvPr/>
        </p:nvCxnSpPr>
        <p:spPr>
          <a:xfrm flipH="1" flipV="1">
            <a:off x="6132275" y="1505808"/>
            <a:ext cx="485244" cy="143797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1" idx="1"/>
            <a:endCxn id="22" idx="5"/>
          </p:cNvCxnSpPr>
          <p:nvPr/>
        </p:nvCxnSpPr>
        <p:spPr>
          <a:xfrm flipH="1" flipV="1">
            <a:off x="5381643" y="1914992"/>
            <a:ext cx="109928" cy="13204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8" idx="5"/>
            <a:endCxn id="17" idx="1"/>
          </p:cNvCxnSpPr>
          <p:nvPr/>
        </p:nvCxnSpPr>
        <p:spPr>
          <a:xfrm>
            <a:off x="6882907" y="1914993"/>
            <a:ext cx="109928" cy="13450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2520365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465661" y="2926775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465655" y="3333185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6367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slik</a:t>
            </a:r>
            <a:r>
              <a:rPr lang="en-US" dirty="0" smtClean="0"/>
              <a:t> </a:t>
            </a:r>
            <a:r>
              <a:rPr lang="en-US" dirty="0" err="1" smtClean="0"/>
              <a:t>primerov</a:t>
            </a:r>
            <a:r>
              <a:rPr lang="en-US" dirty="0" smtClean="0"/>
              <a:t>,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natančno</a:t>
            </a:r>
            <a:r>
              <a:rPr lang="en-US" dirty="0" smtClean="0"/>
              <a:t> </a:t>
            </a:r>
            <a:r>
              <a:rPr lang="en-US" dirty="0" err="1" smtClean="0"/>
              <a:t>določimo</a:t>
            </a:r>
            <a:r>
              <a:rPr lang="en-US" dirty="0" smtClean="0"/>
              <a:t> </a:t>
            </a:r>
            <a:r>
              <a:rPr lang="en-US" dirty="0" err="1" smtClean="0"/>
              <a:t>prevezave</a:t>
            </a:r>
            <a:r>
              <a:rPr lang="en-US" dirty="0" smtClean="0"/>
              <a:t> in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faktorje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err="1" smtClean="0"/>
              <a:t>Rotacije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izvedejo</a:t>
            </a:r>
            <a:r>
              <a:rPr lang="en-US" dirty="0" smtClean="0"/>
              <a:t> v O(1) </a:t>
            </a:r>
            <a:r>
              <a:rPr lang="en-US" dirty="0" err="1" smtClean="0"/>
              <a:t>časa</a:t>
            </a:r>
            <a:endParaRPr lang="en-US" dirty="0" smtClean="0"/>
          </a:p>
          <a:p>
            <a:r>
              <a:rPr lang="en-US" dirty="0" err="1" smtClean="0"/>
              <a:t>Dovolj</a:t>
            </a:r>
            <a:r>
              <a:rPr lang="en-US" dirty="0" smtClean="0"/>
              <a:t> je 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rotacija</a:t>
            </a:r>
            <a:r>
              <a:rPr lang="en-US" dirty="0" smtClean="0"/>
              <a:t> (v </a:t>
            </a:r>
            <a:r>
              <a:rPr lang="en-US" dirty="0" err="1" smtClean="0"/>
              <a:t>najglobljem</a:t>
            </a:r>
            <a:r>
              <a:rPr lang="en-US" dirty="0" smtClean="0"/>
              <a:t> </a:t>
            </a:r>
            <a:r>
              <a:rPr lang="en-US" dirty="0" err="1" smtClean="0"/>
              <a:t>poddrevesu</a:t>
            </a:r>
            <a:r>
              <a:rPr lang="en-US" dirty="0" smtClean="0"/>
              <a:t> s </a:t>
            </a:r>
            <a:r>
              <a:rPr lang="en-US" dirty="0" err="1" smtClean="0"/>
              <a:t>porušenim</a:t>
            </a:r>
            <a:r>
              <a:rPr lang="en-US" dirty="0" smtClean="0"/>
              <a:t> </a:t>
            </a:r>
            <a:r>
              <a:rPr lang="en-US" dirty="0" err="1" smtClean="0"/>
              <a:t>faktorjem</a:t>
            </a:r>
            <a:r>
              <a:rPr lang="en-US" dirty="0" smtClean="0"/>
              <a:t> </a:t>
            </a:r>
            <a:r>
              <a:rPr lang="en-US" dirty="0" err="1" smtClean="0"/>
              <a:t>ravnotežja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Vstavljanje</a:t>
            </a:r>
            <a:r>
              <a:rPr lang="en-US" dirty="0" smtClean="0"/>
              <a:t> se </a:t>
            </a:r>
            <a:r>
              <a:rPr lang="en-US" dirty="0" err="1" smtClean="0"/>
              <a:t>izvede</a:t>
            </a:r>
            <a:r>
              <a:rPr lang="en-US" dirty="0" smtClean="0"/>
              <a:t> v O(</a:t>
            </a:r>
            <a:r>
              <a:rPr lang="en-US" i="1" dirty="0" err="1" smtClean="0"/>
              <a:t>globina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Odstranjevanje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/>
              <a:t>z</a:t>
            </a:r>
            <a:r>
              <a:rPr lang="en-US" dirty="0" err="1" smtClean="0"/>
              <a:t>ačetek</a:t>
            </a:r>
            <a:r>
              <a:rPr lang="en-US" dirty="0" smtClean="0"/>
              <a:t>: </a:t>
            </a:r>
            <a:r>
              <a:rPr lang="en-US" dirty="0" err="1" smtClean="0"/>
              <a:t>e</a:t>
            </a:r>
            <a:r>
              <a:rPr lang="en-US" dirty="0" err="1" smtClean="0"/>
              <a:t>nak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iskalnem</a:t>
            </a:r>
            <a:r>
              <a:rPr lang="en-US" dirty="0" smtClean="0"/>
              <a:t> </a:t>
            </a:r>
            <a:r>
              <a:rPr lang="en-US" dirty="0" err="1" smtClean="0"/>
              <a:t>drevesu</a:t>
            </a:r>
            <a:r>
              <a:rPr lang="en-US" dirty="0"/>
              <a:t>;</a:t>
            </a:r>
            <a:endParaRPr lang="en-US" dirty="0" smtClean="0"/>
          </a:p>
          <a:p>
            <a:pPr lvl="1"/>
            <a:r>
              <a:rPr lang="en-US" dirty="0" err="1"/>
              <a:t>č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globina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brišemo</a:t>
            </a:r>
            <a:r>
              <a:rPr lang="en-US" dirty="0" smtClean="0"/>
              <a:t>, </a:t>
            </a:r>
            <a:r>
              <a:rPr lang="en-US" dirty="0" err="1" smtClean="0"/>
              <a:t>potem</a:t>
            </a:r>
            <a:r>
              <a:rPr lang="en-US" dirty="0" smtClean="0"/>
              <a:t> se da </a:t>
            </a:r>
            <a:r>
              <a:rPr lang="en-US" dirty="0" err="1" smtClean="0"/>
              <a:t>pokazati</a:t>
            </a:r>
            <a:r>
              <a:rPr lang="en-US" dirty="0" smtClean="0"/>
              <a:t>, da je </a:t>
            </a:r>
            <a:r>
              <a:rPr lang="en-US" dirty="0" err="1" smtClean="0"/>
              <a:t>poterebno</a:t>
            </a:r>
            <a:r>
              <a:rPr lang="en-US" dirty="0" smtClean="0"/>
              <a:t> </a:t>
            </a:r>
            <a:r>
              <a:rPr lang="en-US" dirty="0" err="1" smtClean="0"/>
              <a:t>izvesti</a:t>
            </a:r>
            <a:r>
              <a:rPr lang="en-US" dirty="0" smtClean="0"/>
              <a:t> </a:t>
            </a:r>
            <a:r>
              <a:rPr lang="en-US" dirty="0" err="1" smtClean="0"/>
              <a:t>kvečjemo</a:t>
            </a:r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rotacij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poti</a:t>
            </a:r>
            <a:r>
              <a:rPr lang="en-US" dirty="0" smtClean="0"/>
              <a:t> od </a:t>
            </a:r>
            <a:r>
              <a:rPr lang="en-US" dirty="0" err="1" smtClean="0"/>
              <a:t>korena</a:t>
            </a:r>
            <a:r>
              <a:rPr lang="en-US" dirty="0" smtClean="0"/>
              <a:t> do </a:t>
            </a:r>
            <a:r>
              <a:rPr lang="en-US" dirty="0" err="1" smtClean="0"/>
              <a:t>odstranjenega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endParaRPr lang="en-US" dirty="0" smtClean="0"/>
          </a:p>
          <a:p>
            <a:r>
              <a:rPr lang="en-US" dirty="0" err="1" smtClean="0"/>
              <a:t>Torej</a:t>
            </a:r>
            <a:r>
              <a:rPr lang="en-US" dirty="0" smtClean="0"/>
              <a:t>: </a:t>
            </a:r>
            <a:r>
              <a:rPr lang="en-US" dirty="0" err="1" smtClean="0"/>
              <a:t>preostane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, da </a:t>
            </a:r>
            <a:r>
              <a:rPr lang="en-US" dirty="0" err="1" smtClean="0"/>
              <a:t>dokažemo</a:t>
            </a:r>
            <a:r>
              <a:rPr lang="en-US" dirty="0" smtClean="0"/>
              <a:t>, da je </a:t>
            </a:r>
            <a:r>
              <a:rPr lang="en-US" dirty="0" err="1" smtClean="0"/>
              <a:t>globina</a:t>
            </a:r>
            <a:r>
              <a:rPr lang="en-US" dirty="0" smtClean="0"/>
              <a:t> AVL </a:t>
            </a:r>
            <a:r>
              <a:rPr lang="en-US" dirty="0" err="1" smtClean="0"/>
              <a:t>drevesa</a:t>
            </a:r>
            <a:r>
              <a:rPr lang="en-US" dirty="0" smtClean="0"/>
              <a:t> z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vozlišči</a:t>
            </a:r>
            <a:r>
              <a:rPr lang="en-US" dirty="0" smtClean="0"/>
              <a:t>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1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Globina</a:t>
            </a:r>
            <a:r>
              <a:rPr lang="en-US" dirty="0" smtClean="0"/>
              <a:t> AVL </a:t>
            </a:r>
            <a:r>
              <a:rPr lang="en-US" dirty="0" err="1" smtClean="0"/>
              <a:t>drevesa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2207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sz="2600" dirty="0" smtClean="0"/>
              <a:t>N</a:t>
            </a:r>
            <a:r>
              <a:rPr lang="is-IS" sz="2600" baseline="-25000" dirty="0" smtClean="0"/>
              <a:t>h </a:t>
            </a:r>
            <a:r>
              <a:rPr lang="en-US" sz="2600" dirty="0" smtClean="0"/>
              <a:t>–</a:t>
            </a:r>
            <a:r>
              <a:rPr lang="is-IS" sz="2600" dirty="0" smtClean="0"/>
              <a:t> minimalno število vozlišč v AVL drevesu globine h</a:t>
            </a:r>
          </a:p>
          <a:p>
            <a:pPr marL="0" indent="0">
              <a:buNone/>
            </a:pPr>
            <a:r>
              <a:rPr lang="is-IS" sz="2600" dirty="0" smtClean="0"/>
              <a:t>     </a:t>
            </a:r>
            <a:r>
              <a:rPr lang="is-IS" sz="2600" dirty="0" smtClean="0"/>
              <a:t>N</a:t>
            </a:r>
            <a:r>
              <a:rPr lang="is-IS" sz="2600" baseline="-25000" dirty="0" smtClean="0"/>
              <a:t>h</a:t>
            </a:r>
            <a:r>
              <a:rPr lang="is-IS" sz="2600" dirty="0" smtClean="0"/>
              <a:t>  </a:t>
            </a:r>
            <a:r>
              <a:rPr lang="is-IS" sz="2600" u="sng" dirty="0" smtClean="0"/>
              <a:t>&gt;</a:t>
            </a:r>
            <a:r>
              <a:rPr lang="is-IS" sz="2600" dirty="0" smtClean="0"/>
              <a:t> N</a:t>
            </a:r>
            <a:r>
              <a:rPr lang="is-IS" sz="2600" baseline="-25000" dirty="0" smtClean="0"/>
              <a:t>h-1</a:t>
            </a:r>
            <a:r>
              <a:rPr lang="is-IS" sz="2600" dirty="0" smtClean="0"/>
              <a:t> + N</a:t>
            </a:r>
            <a:r>
              <a:rPr lang="is-IS" sz="2600" baseline="-25000" dirty="0" smtClean="0"/>
              <a:t>h-2</a:t>
            </a:r>
            <a:r>
              <a:rPr lang="is-IS" sz="2600" dirty="0" smtClean="0"/>
              <a:t> + 1 </a:t>
            </a:r>
            <a:r>
              <a:rPr lang="is-IS" sz="2600" dirty="0"/>
              <a:t> </a:t>
            </a:r>
            <a:r>
              <a:rPr lang="is-IS" sz="2600" u="sng" dirty="0" smtClean="0"/>
              <a:t>&gt;</a:t>
            </a:r>
            <a:r>
              <a:rPr lang="is-IS" sz="2600" dirty="0" smtClean="0"/>
              <a:t> 2N</a:t>
            </a:r>
            <a:r>
              <a:rPr lang="is-IS" sz="2600" baseline="-25000" dirty="0" smtClean="0"/>
              <a:t>h-2</a:t>
            </a:r>
            <a:r>
              <a:rPr lang="is-IS" sz="2600" dirty="0" smtClean="0"/>
              <a:t> + 1 </a:t>
            </a:r>
            <a:r>
              <a:rPr lang="is-IS" sz="2600" u="sng" dirty="0" smtClean="0"/>
              <a:t>&gt;</a:t>
            </a:r>
            <a:r>
              <a:rPr lang="is-IS" sz="2600" dirty="0" smtClean="0"/>
              <a:t/>
            </a:r>
            <a:br>
              <a:rPr lang="is-IS" sz="2600" dirty="0" smtClean="0"/>
            </a:br>
            <a:r>
              <a:rPr lang="is-IS" sz="2600" dirty="0" smtClean="0"/>
              <a:t>           </a:t>
            </a:r>
            <a:r>
              <a:rPr lang="is-IS" sz="2600" u="sng" dirty="0" smtClean="0"/>
              <a:t>&gt;</a:t>
            </a:r>
            <a:r>
              <a:rPr lang="is-IS" sz="2600" dirty="0" smtClean="0"/>
              <a:t> 1 + 2(1 + 2N</a:t>
            </a:r>
            <a:r>
              <a:rPr lang="is-IS" sz="2600" baseline="-25000" dirty="0" smtClean="0"/>
              <a:t>h-4</a:t>
            </a:r>
            <a:r>
              <a:rPr lang="is-IS" sz="2600" dirty="0" smtClean="0"/>
              <a:t>) = 1 + 2 + 2</a:t>
            </a:r>
            <a:r>
              <a:rPr lang="is-IS" sz="2600" baseline="30000" dirty="0" smtClean="0"/>
              <a:t>2</a:t>
            </a:r>
            <a:r>
              <a:rPr lang="is-IS" sz="2600" dirty="0"/>
              <a:t> </a:t>
            </a:r>
            <a:r>
              <a:rPr lang="is-IS" sz="2600" dirty="0" smtClean="0"/>
              <a:t>N</a:t>
            </a:r>
            <a:r>
              <a:rPr lang="is-IS" sz="2600" baseline="-25000" dirty="0" smtClean="0"/>
              <a:t> h-4</a:t>
            </a:r>
            <a:r>
              <a:rPr lang="is-IS" sz="2600" dirty="0" smtClean="0"/>
              <a:t> </a:t>
            </a:r>
          </a:p>
          <a:p>
            <a:pPr marL="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    &gt; 1 + 2 + 2</a:t>
            </a:r>
            <a:r>
              <a:rPr lang="is-IS" sz="2600" baseline="30000" dirty="0" smtClean="0"/>
              <a:t>2</a:t>
            </a:r>
            <a:r>
              <a:rPr lang="is-IS" sz="2600" dirty="0" smtClean="0"/>
              <a:t> + 2</a:t>
            </a:r>
            <a:r>
              <a:rPr lang="is-IS" sz="2600" baseline="30000" dirty="0" smtClean="0"/>
              <a:t>3</a:t>
            </a:r>
            <a:r>
              <a:rPr lang="is-IS" sz="2600" dirty="0" smtClean="0"/>
              <a:t>N</a:t>
            </a:r>
            <a:r>
              <a:rPr lang="is-IS" sz="2600" baseline="-25000" dirty="0" smtClean="0"/>
              <a:t> h-2*3</a:t>
            </a:r>
            <a:r>
              <a:rPr lang="is-IS" sz="2600" dirty="0" smtClean="0"/>
              <a:t> ... </a:t>
            </a:r>
          </a:p>
          <a:p>
            <a:pPr marL="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    &gt; 1 + 2 + 2</a:t>
            </a:r>
            <a:r>
              <a:rPr lang="is-IS" sz="2600" baseline="30000" dirty="0" smtClean="0"/>
              <a:t>2</a:t>
            </a:r>
            <a:r>
              <a:rPr lang="is-IS" sz="2600" dirty="0" smtClean="0"/>
              <a:t> + 2</a:t>
            </a:r>
            <a:r>
              <a:rPr lang="is-IS" sz="2600" baseline="30000" dirty="0" smtClean="0"/>
              <a:t>3</a:t>
            </a:r>
            <a:r>
              <a:rPr lang="is-IS" sz="2600" dirty="0" smtClean="0"/>
              <a:t> + ... + 2</a:t>
            </a:r>
            <a:r>
              <a:rPr lang="is-IS" sz="2600" baseline="30000" dirty="0" smtClean="0"/>
              <a:t>h/2</a:t>
            </a:r>
            <a:r>
              <a:rPr lang="is-IS" sz="2600" dirty="0" smtClean="0"/>
              <a:t> N</a:t>
            </a:r>
            <a:r>
              <a:rPr lang="is-IS" sz="2600" baseline="-25000" dirty="0" smtClean="0"/>
              <a:t> h-2*h/2</a:t>
            </a:r>
            <a:endParaRPr lang="is-IS" sz="2600" dirty="0" smtClean="0"/>
          </a:p>
          <a:p>
            <a:pPr marL="0" indent="0">
              <a:buNone/>
            </a:pPr>
            <a:r>
              <a:rPr lang="is-IS" sz="2600" dirty="0" smtClean="0"/>
              <a:t>           = 2</a:t>
            </a:r>
            <a:r>
              <a:rPr lang="is-IS" sz="2600" baseline="30000" dirty="0" smtClean="0"/>
              <a:t>h/2</a:t>
            </a:r>
            <a:r>
              <a:rPr lang="is-IS" sz="2600" dirty="0" smtClean="0"/>
              <a:t> - 1 </a:t>
            </a:r>
            <a:endParaRPr lang="is-IS" dirty="0" smtClean="0"/>
          </a:p>
          <a:p>
            <a:pPr marL="0" indent="0">
              <a:buNone/>
            </a:pPr>
            <a:r>
              <a:rPr lang="is-IS" dirty="0" smtClean="0"/>
              <a:t>Torej:  </a:t>
            </a:r>
          </a:p>
          <a:p>
            <a:pPr marL="0" indent="0">
              <a:buNone/>
            </a:pPr>
            <a:r>
              <a:rPr lang="is-IS" sz="2400" dirty="0" smtClean="0"/>
              <a:t>     2</a:t>
            </a:r>
            <a:r>
              <a:rPr lang="is-IS" sz="2400" baseline="30000" dirty="0" smtClean="0"/>
              <a:t>h/2</a:t>
            </a:r>
            <a:r>
              <a:rPr lang="is-IS" sz="2400" dirty="0" smtClean="0"/>
              <a:t> - 1 </a:t>
            </a:r>
            <a:r>
              <a:rPr lang="is-IS" sz="2400" u="sng" dirty="0" smtClean="0"/>
              <a:t>&lt;</a:t>
            </a:r>
            <a:r>
              <a:rPr lang="is-IS" sz="2400" dirty="0" smtClean="0"/>
              <a:t>  n </a:t>
            </a:r>
          </a:p>
          <a:p>
            <a:pPr marL="0" indent="0">
              <a:buNone/>
            </a:pPr>
            <a:r>
              <a:rPr lang="is-IS" sz="2400" dirty="0" smtClean="0"/>
              <a:t>          h/2  </a:t>
            </a:r>
            <a:r>
              <a:rPr lang="is-IS" sz="2400" u="sng" dirty="0" smtClean="0"/>
              <a:t>&lt;</a:t>
            </a:r>
            <a:r>
              <a:rPr lang="is-IS" sz="2400" dirty="0" smtClean="0"/>
              <a:t> log(n + 1) </a:t>
            </a:r>
          </a:p>
          <a:p>
            <a:pPr marL="0" indent="0">
              <a:buNone/>
            </a:pPr>
            <a:r>
              <a:rPr lang="is-IS" sz="2400" dirty="0" smtClean="0"/>
              <a:t>               h </a:t>
            </a:r>
            <a:r>
              <a:rPr lang="is-IS" sz="2400" u="sng" dirty="0" smtClean="0"/>
              <a:t>&lt;</a:t>
            </a:r>
            <a:r>
              <a:rPr lang="is-IS" sz="2400" dirty="0" smtClean="0"/>
              <a:t> 2 log(n + 1)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Sestavljeno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b="1" dirty="0" err="1" smtClean="0"/>
              <a:t>vozlišč</a:t>
            </a:r>
            <a:r>
              <a:rPr lang="en-US" dirty="0" smtClean="0"/>
              <a:t>, </a:t>
            </a:r>
            <a:r>
              <a:rPr lang="en-US" dirty="0" err="1" smtClean="0"/>
              <a:t>vsako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vsebino</a:t>
            </a:r>
            <a:r>
              <a:rPr lang="en-US" dirty="0" smtClean="0"/>
              <a:t>, </a:t>
            </a:r>
            <a:r>
              <a:rPr lang="en-US" i="1" dirty="0" err="1" smtClean="0"/>
              <a:t>levega</a:t>
            </a:r>
            <a:r>
              <a:rPr lang="en-US" dirty="0" smtClean="0"/>
              <a:t> in/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i="1" dirty="0" err="1" smtClean="0"/>
              <a:t>desnega</a:t>
            </a:r>
            <a:r>
              <a:rPr lang="en-US" dirty="0" smtClean="0"/>
              <a:t>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t.j.</a:t>
            </a:r>
            <a:r>
              <a:rPr lang="en-US" dirty="0" smtClean="0"/>
              <a:t> </a:t>
            </a:r>
            <a:r>
              <a:rPr lang="en-US" dirty="0" err="1" smtClean="0"/>
              <a:t>določen</a:t>
            </a:r>
            <a:r>
              <a:rPr lang="en-US" dirty="0" smtClean="0"/>
              <a:t> </a:t>
            </a:r>
            <a:r>
              <a:rPr lang="en-US" dirty="0" err="1" smtClean="0"/>
              <a:t>vrstni</a:t>
            </a:r>
            <a:r>
              <a:rPr lang="en-US" dirty="0" smtClean="0"/>
              <a:t> red </a:t>
            </a:r>
            <a:r>
              <a:rPr lang="en-US" dirty="0" err="1" smtClean="0"/>
              <a:t>sinov</a:t>
            </a:r>
            <a:r>
              <a:rPr lang="en-US" dirty="0" smtClean="0"/>
              <a:t>!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 je: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razno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estavljeno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(</a:t>
            </a:r>
            <a:r>
              <a:rPr lang="en-US" i="1" dirty="0" err="1" smtClean="0"/>
              <a:t>korena</a:t>
            </a:r>
            <a:r>
              <a:rPr lang="en-US" dirty="0" smtClean="0"/>
              <a:t>) z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vsebino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čemer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levi</a:t>
            </a:r>
            <a:r>
              <a:rPr lang="en-US" dirty="0" smtClean="0"/>
              <a:t> in </a:t>
            </a:r>
            <a:r>
              <a:rPr lang="en-US" dirty="0" err="1" smtClean="0"/>
              <a:t>desni</a:t>
            </a:r>
            <a:r>
              <a:rPr lang="en-US" dirty="0" smtClean="0"/>
              <a:t> sin </a:t>
            </a:r>
            <a:r>
              <a:rPr lang="en-US" dirty="0" err="1" smtClean="0"/>
              <a:t>spet</a:t>
            </a:r>
            <a:r>
              <a:rPr lang="en-US" dirty="0" smtClean="0"/>
              <a:t> </a:t>
            </a:r>
            <a:r>
              <a:rPr lang="en-US" dirty="0" err="1" smtClean="0"/>
              <a:t>dvojiški</a:t>
            </a:r>
            <a:r>
              <a:rPr lang="en-US" dirty="0" smtClean="0"/>
              <a:t> </a:t>
            </a:r>
            <a:r>
              <a:rPr lang="en-US" dirty="0" err="1" smtClean="0"/>
              <a:t>drevesi</a:t>
            </a:r>
            <a:r>
              <a:rPr lang="en-US" dirty="0" smtClean="0"/>
              <a:t> (</a:t>
            </a:r>
            <a:r>
              <a:rPr lang="en-US" dirty="0" err="1" smtClean="0"/>
              <a:t>poddrevesi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err="1" smtClean="0"/>
              <a:t>Pazi</a:t>
            </a:r>
            <a:r>
              <a:rPr lang="en-US" dirty="0" smtClean="0"/>
              <a:t>: </a:t>
            </a:r>
            <a:r>
              <a:rPr lang="en-US" u="sng" dirty="0" err="1" smtClean="0"/>
              <a:t>rekurzivna</a:t>
            </a:r>
            <a:r>
              <a:rPr lang="en-US" dirty="0" smtClean="0"/>
              <a:t>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podatkovne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5555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3175011" y="414525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</a:t>
            </a: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3632211" y="467865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latin typeface="Times New Roman" charset="0"/>
              </a:rPr>
              <a:t>2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4622811" y="582165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4</a:t>
            </a: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4089411" y="521205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3</a:t>
            </a:r>
          </a:p>
        </p:txBody>
      </p:sp>
      <p:cxnSp>
        <p:nvCxnSpPr>
          <p:cNvPr id="15" name="AutoShape 25"/>
          <p:cNvCxnSpPr>
            <a:cxnSpLocks noChangeShapeType="1"/>
            <a:stCxn id="7" idx="5"/>
            <a:endCxn id="9" idx="0"/>
          </p:cNvCxnSpPr>
          <p:nvPr/>
        </p:nvCxnSpPr>
        <p:spPr bwMode="auto">
          <a:xfrm>
            <a:off x="3565536" y="4535781"/>
            <a:ext cx="2952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AutoShape 28"/>
          <p:cNvCxnSpPr>
            <a:cxnSpLocks noChangeShapeType="1"/>
            <a:stCxn id="11" idx="5"/>
            <a:endCxn id="10" idx="0"/>
          </p:cNvCxnSpPr>
          <p:nvPr/>
        </p:nvCxnSpPr>
        <p:spPr bwMode="auto">
          <a:xfrm>
            <a:off x="4479936" y="5602581"/>
            <a:ext cx="371475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AutoShape 29"/>
          <p:cNvCxnSpPr>
            <a:cxnSpLocks noChangeShapeType="1"/>
            <a:stCxn id="9" idx="5"/>
            <a:endCxn id="11" idx="0"/>
          </p:cNvCxnSpPr>
          <p:nvPr/>
        </p:nvCxnSpPr>
        <p:spPr bwMode="auto">
          <a:xfrm>
            <a:off x="4022736" y="5069181"/>
            <a:ext cx="2952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6516037" y="23199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3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5449237" y="3005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5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2" name="Oval 34"/>
          <p:cNvSpPr>
            <a:spLocks noChangeArrowheads="1"/>
          </p:cNvSpPr>
          <p:nvPr/>
        </p:nvSpPr>
        <p:spPr bwMode="auto">
          <a:xfrm>
            <a:off x="7430437" y="3005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1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6820837" y="3767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5</a:t>
            </a:r>
          </a:p>
        </p:txBody>
      </p:sp>
      <p:sp>
        <p:nvSpPr>
          <p:cNvPr id="24" name="Oval 36"/>
          <p:cNvSpPr>
            <a:spLocks noChangeArrowheads="1"/>
          </p:cNvSpPr>
          <p:nvPr/>
        </p:nvSpPr>
        <p:spPr bwMode="auto">
          <a:xfrm>
            <a:off x="8040037" y="3767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7</a:t>
            </a:r>
          </a:p>
        </p:txBody>
      </p:sp>
      <p:sp>
        <p:nvSpPr>
          <p:cNvPr id="25" name="Oval 37"/>
          <p:cNvSpPr>
            <a:spLocks noChangeArrowheads="1"/>
          </p:cNvSpPr>
          <p:nvPr/>
        </p:nvSpPr>
        <p:spPr bwMode="auto">
          <a:xfrm>
            <a:off x="4763437" y="3767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8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6" name="Oval 38"/>
          <p:cNvSpPr>
            <a:spLocks noChangeArrowheads="1"/>
          </p:cNvSpPr>
          <p:nvPr/>
        </p:nvSpPr>
        <p:spPr bwMode="auto">
          <a:xfrm>
            <a:off x="6058837" y="3767711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6</a:t>
            </a:r>
            <a:endParaRPr lang="en-US" sz="2400" dirty="0">
              <a:latin typeface="Times New Roman" charset="0"/>
            </a:endParaRPr>
          </a:p>
        </p:txBody>
      </p:sp>
      <p:cxnSp>
        <p:nvCxnSpPr>
          <p:cNvPr id="27" name="AutoShape 39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5839762" y="2710436"/>
            <a:ext cx="7429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40"/>
          <p:cNvCxnSpPr>
            <a:cxnSpLocks noChangeShapeType="1"/>
            <a:stCxn id="20" idx="5"/>
            <a:endCxn id="22" idx="1"/>
          </p:cNvCxnSpPr>
          <p:nvPr/>
        </p:nvCxnSpPr>
        <p:spPr bwMode="auto">
          <a:xfrm>
            <a:off x="6906562" y="2710436"/>
            <a:ext cx="5905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41"/>
          <p:cNvCxnSpPr>
            <a:cxnSpLocks noChangeShapeType="1"/>
            <a:stCxn id="21" idx="3"/>
            <a:endCxn id="25" idx="0"/>
          </p:cNvCxnSpPr>
          <p:nvPr/>
        </p:nvCxnSpPr>
        <p:spPr bwMode="auto">
          <a:xfrm flipH="1">
            <a:off x="4992037" y="3396236"/>
            <a:ext cx="523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2"/>
          <p:cNvCxnSpPr>
            <a:cxnSpLocks noChangeShapeType="1"/>
            <a:stCxn id="21" idx="5"/>
            <a:endCxn id="26" idx="0"/>
          </p:cNvCxnSpPr>
          <p:nvPr/>
        </p:nvCxnSpPr>
        <p:spPr bwMode="auto">
          <a:xfrm>
            <a:off x="5839762" y="3396236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43"/>
          <p:cNvCxnSpPr>
            <a:cxnSpLocks noChangeShapeType="1"/>
            <a:stCxn id="22" idx="3"/>
            <a:endCxn id="23" idx="0"/>
          </p:cNvCxnSpPr>
          <p:nvPr/>
        </p:nvCxnSpPr>
        <p:spPr bwMode="auto">
          <a:xfrm flipH="1">
            <a:off x="7049437" y="3396236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AutoShape 44"/>
          <p:cNvCxnSpPr>
            <a:cxnSpLocks noChangeShapeType="1"/>
            <a:stCxn id="22" idx="5"/>
            <a:endCxn id="24" idx="0"/>
          </p:cNvCxnSpPr>
          <p:nvPr/>
        </p:nvCxnSpPr>
        <p:spPr bwMode="auto">
          <a:xfrm>
            <a:off x="7820962" y="3396236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2032011" y="217703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2</a:t>
            </a:r>
          </a:p>
        </p:txBody>
      </p:sp>
      <p:sp>
        <p:nvSpPr>
          <p:cNvPr id="38" name="Oval 9"/>
          <p:cNvSpPr>
            <a:spLocks noChangeArrowheads="1"/>
          </p:cNvSpPr>
          <p:nvPr/>
        </p:nvSpPr>
        <p:spPr bwMode="auto">
          <a:xfrm>
            <a:off x="1346211" y="293903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</a:t>
            </a:r>
          </a:p>
        </p:txBody>
      </p:sp>
      <p:cxnSp>
        <p:nvCxnSpPr>
          <p:cNvPr id="39" name="AutoShape 13"/>
          <p:cNvCxnSpPr>
            <a:cxnSpLocks noChangeShapeType="1"/>
            <a:stCxn id="37" idx="3"/>
            <a:endCxn id="38" idx="0"/>
          </p:cNvCxnSpPr>
          <p:nvPr/>
        </p:nvCxnSpPr>
        <p:spPr bwMode="auto">
          <a:xfrm flipH="1">
            <a:off x="1574811" y="2567561"/>
            <a:ext cx="523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576403" y="1443947"/>
            <a:ext cx="305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Opomba</a:t>
            </a:r>
            <a:r>
              <a:rPr lang="en-US" u="sng" dirty="0" smtClean="0"/>
              <a:t>: </a:t>
            </a:r>
            <a:r>
              <a:rPr lang="en-US" dirty="0" err="1" smtClean="0"/>
              <a:t>praznih</a:t>
            </a:r>
            <a:r>
              <a:rPr lang="en-US" dirty="0" smtClean="0"/>
              <a:t> </a:t>
            </a:r>
            <a:r>
              <a:rPr lang="en-US" dirty="0" err="1" smtClean="0"/>
              <a:t>navideznih</a:t>
            </a:r>
            <a:r>
              <a:rPr lang="en-US" dirty="0" smtClean="0"/>
              <a:t> </a:t>
            </a:r>
            <a:r>
              <a:rPr lang="en-US" dirty="0" err="1" smtClean="0"/>
              <a:t>vozlišč</a:t>
            </a:r>
            <a:r>
              <a:rPr lang="en-US" dirty="0" smtClean="0"/>
              <a:t> ne </a:t>
            </a:r>
            <a:r>
              <a:rPr lang="en-US" dirty="0" err="1" smtClean="0"/>
              <a:t>bomo</a:t>
            </a:r>
            <a:r>
              <a:rPr lang="en-US" dirty="0" smtClean="0"/>
              <a:t> </a:t>
            </a:r>
            <a:r>
              <a:rPr lang="en-US" dirty="0" err="1" smtClean="0"/>
              <a:t>risali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89897" y="2869117"/>
            <a:ext cx="256886" cy="229388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2" name="AutoShape 13"/>
          <p:cNvCxnSpPr>
            <a:cxnSpLocks noChangeShapeType="1"/>
            <a:stCxn id="37" idx="5"/>
            <a:endCxn id="41" idx="0"/>
          </p:cNvCxnSpPr>
          <p:nvPr/>
        </p:nvCxnSpPr>
        <p:spPr bwMode="auto">
          <a:xfrm>
            <a:off x="2422256" y="2567281"/>
            <a:ext cx="296084" cy="3018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3" name="Rectangle 42"/>
          <p:cNvSpPr/>
          <p:nvPr/>
        </p:nvSpPr>
        <p:spPr>
          <a:xfrm>
            <a:off x="980585" y="3517211"/>
            <a:ext cx="256886" cy="229388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903568" y="3517211"/>
            <a:ext cx="256886" cy="229388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5" name="AutoShape 13"/>
          <p:cNvCxnSpPr>
            <a:cxnSpLocks noChangeShapeType="1"/>
            <a:stCxn id="38" idx="5"/>
            <a:endCxn id="44" idx="0"/>
          </p:cNvCxnSpPr>
          <p:nvPr/>
        </p:nvCxnSpPr>
        <p:spPr bwMode="auto">
          <a:xfrm>
            <a:off x="1736456" y="3329281"/>
            <a:ext cx="295555" cy="1879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AutoShape 13"/>
          <p:cNvCxnSpPr>
            <a:cxnSpLocks noChangeShapeType="1"/>
            <a:stCxn id="38" idx="3"/>
            <a:endCxn id="43" idx="0"/>
          </p:cNvCxnSpPr>
          <p:nvPr/>
        </p:nvCxnSpPr>
        <p:spPr bwMode="auto">
          <a:xfrm flipH="1">
            <a:off x="1109028" y="3329281"/>
            <a:ext cx="304138" cy="1879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2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Iskalno</a:t>
            </a:r>
            <a:r>
              <a:rPr lang="en-US" dirty="0" smtClean="0"/>
              <a:t> </a:t>
            </a:r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 z </a:t>
            </a:r>
            <a:r>
              <a:rPr lang="en-US" dirty="0" err="1" smtClean="0"/>
              <a:t>dodatno</a:t>
            </a:r>
            <a:r>
              <a:rPr lang="en-US" dirty="0" smtClean="0"/>
              <a:t> </a:t>
            </a:r>
            <a:r>
              <a:rPr lang="en-US" dirty="0" err="1" smtClean="0"/>
              <a:t>strukturo</a:t>
            </a:r>
            <a:endParaRPr lang="en-US" dirty="0"/>
          </a:p>
          <a:p>
            <a:r>
              <a:rPr lang="en-US" dirty="0" err="1" smtClean="0"/>
              <a:t>Vozlišča</a:t>
            </a:r>
            <a:r>
              <a:rPr lang="en-US" dirty="0" smtClean="0"/>
              <a:t> </a:t>
            </a:r>
            <a:r>
              <a:rPr lang="en-US" dirty="0" err="1" smtClean="0"/>
              <a:t>vsebujejo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u="sng" dirty="0" err="1" smtClean="0"/>
              <a:t>linearno</a:t>
            </a:r>
            <a:r>
              <a:rPr lang="en-US" u="sng" dirty="0" smtClean="0"/>
              <a:t> </a:t>
            </a:r>
            <a:r>
              <a:rPr lang="en-US" u="sng" dirty="0" err="1" smtClean="0"/>
              <a:t>urejene</a:t>
            </a:r>
            <a:r>
              <a:rPr lang="en-US" u="sng" dirty="0" smtClean="0"/>
              <a:t> </a:t>
            </a:r>
            <a:r>
              <a:rPr lang="en-US" u="sng" dirty="0" err="1" smtClean="0"/>
              <a:t>množice</a:t>
            </a:r>
            <a:r>
              <a:rPr lang="en-US" dirty="0" smtClean="0"/>
              <a:t> (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/>
              <a:t>c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hr-HR" dirty="0" smtClean="0"/>
              <a:t>š</a:t>
            </a:r>
            <a:r>
              <a:rPr lang="en-US" dirty="0" err="1" smtClean="0"/>
              <a:t>tevila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Iskalno</a:t>
            </a:r>
            <a:r>
              <a:rPr lang="en-US" dirty="0" smtClean="0"/>
              <a:t> </a:t>
            </a:r>
            <a:r>
              <a:rPr lang="en-US" dirty="0" err="1" smtClean="0"/>
              <a:t>dvojiško</a:t>
            </a:r>
            <a:r>
              <a:rPr lang="en-US" dirty="0" smtClean="0"/>
              <a:t> </a:t>
            </a:r>
            <a:r>
              <a:rPr lang="en-US" dirty="0" err="1" smtClean="0"/>
              <a:t>drevo</a:t>
            </a:r>
            <a:r>
              <a:rPr lang="en-US" dirty="0" smtClean="0"/>
              <a:t> je: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razno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endParaRPr lang="en-US" dirty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estavljeno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vozlišča</a:t>
            </a:r>
            <a:r>
              <a:rPr lang="en-US" dirty="0" smtClean="0"/>
              <a:t> (</a:t>
            </a:r>
            <a:r>
              <a:rPr lang="en-US" dirty="0" err="1" smtClean="0"/>
              <a:t>korena</a:t>
            </a:r>
            <a:r>
              <a:rPr lang="en-US" dirty="0" smtClean="0"/>
              <a:t>),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vsebuje</a:t>
            </a:r>
            <a:r>
              <a:rPr lang="en-US" dirty="0" smtClean="0"/>
              <a:t> </a:t>
            </a:r>
            <a:r>
              <a:rPr lang="en-US" dirty="0" err="1" smtClean="0"/>
              <a:t>nek</a:t>
            </a:r>
            <a:r>
              <a:rPr lang="en-US" dirty="0" smtClean="0"/>
              <a:t> </a:t>
            </a:r>
            <a:r>
              <a:rPr lang="en-US" dirty="0" err="1" smtClean="0"/>
              <a:t>podatek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levo</a:t>
            </a:r>
            <a:r>
              <a:rPr lang="en-US" dirty="0" smtClean="0"/>
              <a:t> in </a:t>
            </a:r>
            <a:r>
              <a:rPr lang="en-US" dirty="0" err="1" smtClean="0"/>
              <a:t>desno</a:t>
            </a:r>
            <a:r>
              <a:rPr lang="en-US" dirty="0" smtClean="0"/>
              <a:t> </a:t>
            </a:r>
            <a:r>
              <a:rPr lang="en-US" dirty="0" err="1" smtClean="0"/>
              <a:t>poddrevo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iskalni</a:t>
            </a:r>
            <a:r>
              <a:rPr lang="en-US" dirty="0" smtClean="0"/>
              <a:t> </a:t>
            </a:r>
            <a:r>
              <a:rPr lang="en-US" dirty="0" err="1" smtClean="0"/>
              <a:t>dvojiški</a:t>
            </a:r>
            <a:r>
              <a:rPr lang="en-US" dirty="0" smtClean="0"/>
              <a:t> </a:t>
            </a:r>
            <a:r>
              <a:rPr lang="en-US" dirty="0" err="1" smtClean="0"/>
              <a:t>drevesi</a:t>
            </a:r>
            <a:r>
              <a:rPr lang="en-US" dirty="0"/>
              <a:t>,</a:t>
            </a:r>
            <a:endParaRPr lang="en-US" dirty="0" smtClean="0"/>
          </a:p>
          <a:p>
            <a:pPr lvl="2"/>
            <a:r>
              <a:rPr lang="en-US" dirty="0" err="1" smtClean="0"/>
              <a:t>vsi</a:t>
            </a:r>
            <a:r>
              <a:rPr lang="en-US" dirty="0" smtClean="0"/>
              <a:t> </a:t>
            </a:r>
            <a:r>
              <a:rPr lang="en-US" dirty="0" err="1" smtClean="0"/>
              <a:t>podatki</a:t>
            </a:r>
            <a:r>
              <a:rPr lang="en-US" dirty="0" smtClean="0"/>
              <a:t> v </a:t>
            </a:r>
            <a:r>
              <a:rPr lang="en-US" dirty="0" err="1" smtClean="0"/>
              <a:t>vozliščih</a:t>
            </a:r>
            <a:r>
              <a:rPr lang="en-US" dirty="0" smtClean="0"/>
              <a:t> </a:t>
            </a:r>
            <a:r>
              <a:rPr lang="en-US" dirty="0" err="1" smtClean="0"/>
              <a:t>levega</a:t>
            </a:r>
            <a:r>
              <a:rPr lang="en-US" dirty="0" smtClean="0"/>
              <a:t> </a:t>
            </a:r>
            <a:r>
              <a:rPr lang="en-US" dirty="0" err="1" smtClean="0"/>
              <a:t>poddrevesa</a:t>
            </a:r>
            <a:r>
              <a:rPr lang="en-US" dirty="0" smtClean="0"/>
              <a:t> so </a:t>
            </a:r>
            <a:r>
              <a:rPr lang="en-US" dirty="0" err="1" smtClean="0"/>
              <a:t>manjši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enaki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in</a:t>
            </a:r>
          </a:p>
          <a:p>
            <a:pPr lvl="2"/>
            <a:r>
              <a:rPr lang="en-US" dirty="0" err="1"/>
              <a:t>v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podatki</a:t>
            </a:r>
            <a:r>
              <a:rPr lang="en-US" dirty="0" smtClean="0"/>
              <a:t> v </a:t>
            </a:r>
            <a:r>
              <a:rPr lang="en-US" dirty="0" err="1" smtClean="0"/>
              <a:t>vozliščih</a:t>
            </a:r>
            <a:r>
              <a:rPr lang="en-US" dirty="0" smtClean="0"/>
              <a:t> </a:t>
            </a:r>
            <a:r>
              <a:rPr lang="en-US" dirty="0" err="1" smtClean="0"/>
              <a:t>desnega</a:t>
            </a:r>
            <a:r>
              <a:rPr lang="en-US" dirty="0" smtClean="0"/>
              <a:t> </a:t>
            </a:r>
            <a:r>
              <a:rPr lang="en-US" dirty="0" err="1" smtClean="0"/>
              <a:t>poddrevesa</a:t>
            </a:r>
            <a:r>
              <a:rPr lang="en-US" dirty="0" smtClean="0"/>
              <a:t> so </a:t>
            </a:r>
            <a:r>
              <a:rPr lang="en-US" dirty="0" err="1" smtClean="0"/>
              <a:t>večji</a:t>
            </a:r>
            <a:r>
              <a:rPr lang="en-US" dirty="0" smtClean="0"/>
              <a:t> od </a:t>
            </a:r>
            <a:r>
              <a:rPr lang="en-US" i="1" dirty="0" smtClean="0"/>
              <a:t>x.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8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5117484" y="1926184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</a:t>
            </a:r>
          </a:p>
        </p:txBody>
      </p:sp>
      <p:sp>
        <p:nvSpPr>
          <p:cNvPr id="8" name="Oval 18"/>
          <p:cNvSpPr>
            <a:spLocks noChangeArrowheads="1"/>
          </p:cNvSpPr>
          <p:nvPr/>
        </p:nvSpPr>
        <p:spPr bwMode="auto">
          <a:xfrm>
            <a:off x="7098684" y="4212184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8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5574684" y="2459584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2</a:t>
            </a:r>
          </a:p>
        </p:txBody>
      </p:sp>
      <p:sp>
        <p:nvSpPr>
          <p:cNvPr id="10" name="Oval 20"/>
          <p:cNvSpPr>
            <a:spLocks noChangeArrowheads="1"/>
          </p:cNvSpPr>
          <p:nvPr/>
        </p:nvSpPr>
        <p:spPr bwMode="auto">
          <a:xfrm>
            <a:off x="6565284" y="3602584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6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6031884" y="2992984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3</a:t>
            </a:r>
          </a:p>
        </p:txBody>
      </p:sp>
      <p:cxnSp>
        <p:nvCxnSpPr>
          <p:cNvPr id="14" name="AutoShape 24"/>
          <p:cNvCxnSpPr>
            <a:cxnSpLocks noChangeShapeType="1"/>
            <a:stCxn id="10" idx="5"/>
            <a:endCxn id="8" idx="7"/>
          </p:cNvCxnSpPr>
          <p:nvPr/>
        </p:nvCxnSpPr>
        <p:spPr bwMode="auto">
          <a:xfrm>
            <a:off x="6955809" y="3993109"/>
            <a:ext cx="5334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AutoShape 25"/>
          <p:cNvCxnSpPr>
            <a:cxnSpLocks noChangeShapeType="1"/>
            <a:stCxn id="7" idx="5"/>
            <a:endCxn id="9" idx="0"/>
          </p:cNvCxnSpPr>
          <p:nvPr/>
        </p:nvCxnSpPr>
        <p:spPr bwMode="auto">
          <a:xfrm>
            <a:off x="5508009" y="2316709"/>
            <a:ext cx="2952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AutoShape 28"/>
          <p:cNvCxnSpPr>
            <a:cxnSpLocks noChangeShapeType="1"/>
            <a:stCxn id="11" idx="5"/>
            <a:endCxn id="10" idx="0"/>
          </p:cNvCxnSpPr>
          <p:nvPr/>
        </p:nvCxnSpPr>
        <p:spPr bwMode="auto">
          <a:xfrm>
            <a:off x="6422409" y="3383509"/>
            <a:ext cx="371475" cy="219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AutoShape 29"/>
          <p:cNvCxnSpPr>
            <a:cxnSpLocks noChangeShapeType="1"/>
            <a:stCxn id="9" idx="5"/>
            <a:endCxn id="11" idx="0"/>
          </p:cNvCxnSpPr>
          <p:nvPr/>
        </p:nvCxnSpPr>
        <p:spPr bwMode="auto">
          <a:xfrm>
            <a:off x="5965209" y="2850109"/>
            <a:ext cx="295275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3887036" y="39052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5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1" name="Oval 33"/>
          <p:cNvSpPr>
            <a:spLocks noChangeArrowheads="1"/>
          </p:cNvSpPr>
          <p:nvPr/>
        </p:nvSpPr>
        <p:spPr bwMode="auto">
          <a:xfrm>
            <a:off x="2820236" y="4591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2</a:t>
            </a:r>
          </a:p>
        </p:txBody>
      </p:sp>
      <p:sp>
        <p:nvSpPr>
          <p:cNvPr id="22" name="Oval 34"/>
          <p:cNvSpPr>
            <a:spLocks noChangeArrowheads="1"/>
          </p:cNvSpPr>
          <p:nvPr/>
        </p:nvSpPr>
        <p:spPr bwMode="auto">
          <a:xfrm>
            <a:off x="4801436" y="4591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10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91836" y="5353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6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4" name="Oval 36"/>
          <p:cNvSpPr>
            <a:spLocks noChangeArrowheads="1"/>
          </p:cNvSpPr>
          <p:nvPr/>
        </p:nvSpPr>
        <p:spPr bwMode="auto">
          <a:xfrm>
            <a:off x="5411036" y="5353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charset="0"/>
              </a:rPr>
              <a:t>12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25" name="Oval 37"/>
          <p:cNvSpPr>
            <a:spLocks noChangeArrowheads="1"/>
          </p:cNvSpPr>
          <p:nvPr/>
        </p:nvSpPr>
        <p:spPr bwMode="auto">
          <a:xfrm>
            <a:off x="2134436" y="5353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</a:t>
            </a:r>
          </a:p>
        </p:txBody>
      </p:sp>
      <p:sp>
        <p:nvSpPr>
          <p:cNvPr id="26" name="Oval 38"/>
          <p:cNvSpPr>
            <a:spLocks noChangeArrowheads="1"/>
          </p:cNvSpPr>
          <p:nvPr/>
        </p:nvSpPr>
        <p:spPr bwMode="auto">
          <a:xfrm>
            <a:off x="3429836" y="5353050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3</a:t>
            </a:r>
          </a:p>
        </p:txBody>
      </p:sp>
      <p:cxnSp>
        <p:nvCxnSpPr>
          <p:cNvPr id="27" name="AutoShape 39"/>
          <p:cNvCxnSpPr>
            <a:cxnSpLocks noChangeShapeType="1"/>
            <a:stCxn id="20" idx="3"/>
            <a:endCxn id="21" idx="7"/>
          </p:cNvCxnSpPr>
          <p:nvPr/>
        </p:nvCxnSpPr>
        <p:spPr bwMode="auto">
          <a:xfrm flipH="1">
            <a:off x="3210761" y="4295775"/>
            <a:ext cx="7429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40"/>
          <p:cNvCxnSpPr>
            <a:cxnSpLocks noChangeShapeType="1"/>
            <a:stCxn id="20" idx="5"/>
            <a:endCxn id="22" idx="1"/>
          </p:cNvCxnSpPr>
          <p:nvPr/>
        </p:nvCxnSpPr>
        <p:spPr bwMode="auto">
          <a:xfrm>
            <a:off x="4277561" y="4295775"/>
            <a:ext cx="59055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41"/>
          <p:cNvCxnSpPr>
            <a:cxnSpLocks noChangeShapeType="1"/>
            <a:stCxn id="21" idx="3"/>
            <a:endCxn id="25" idx="0"/>
          </p:cNvCxnSpPr>
          <p:nvPr/>
        </p:nvCxnSpPr>
        <p:spPr bwMode="auto">
          <a:xfrm flipH="1">
            <a:off x="2363036" y="4981575"/>
            <a:ext cx="523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2"/>
          <p:cNvCxnSpPr>
            <a:cxnSpLocks noChangeShapeType="1"/>
            <a:stCxn id="21" idx="5"/>
            <a:endCxn id="26" idx="0"/>
          </p:cNvCxnSpPr>
          <p:nvPr/>
        </p:nvCxnSpPr>
        <p:spPr bwMode="auto">
          <a:xfrm>
            <a:off x="3210761" y="4981575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43"/>
          <p:cNvCxnSpPr>
            <a:cxnSpLocks noChangeShapeType="1"/>
            <a:stCxn id="22" idx="3"/>
            <a:endCxn id="23" idx="0"/>
          </p:cNvCxnSpPr>
          <p:nvPr/>
        </p:nvCxnSpPr>
        <p:spPr bwMode="auto">
          <a:xfrm flipH="1">
            <a:off x="4420436" y="4981575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AutoShape 44"/>
          <p:cNvCxnSpPr>
            <a:cxnSpLocks noChangeShapeType="1"/>
            <a:stCxn id="22" idx="5"/>
            <a:endCxn id="24" idx="0"/>
          </p:cNvCxnSpPr>
          <p:nvPr/>
        </p:nvCxnSpPr>
        <p:spPr bwMode="auto">
          <a:xfrm>
            <a:off x="5191961" y="4981575"/>
            <a:ext cx="4476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2201111" y="2088109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2</a:t>
            </a:r>
          </a:p>
        </p:txBody>
      </p:sp>
      <p:sp>
        <p:nvSpPr>
          <p:cNvPr id="49" name="Oval 9"/>
          <p:cNvSpPr>
            <a:spLocks noChangeArrowheads="1"/>
          </p:cNvSpPr>
          <p:nvPr/>
        </p:nvSpPr>
        <p:spPr bwMode="auto">
          <a:xfrm>
            <a:off x="1515311" y="2850109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charset="0"/>
              </a:rPr>
              <a:t>1</a:t>
            </a:r>
          </a:p>
        </p:txBody>
      </p:sp>
      <p:cxnSp>
        <p:nvCxnSpPr>
          <p:cNvPr id="50" name="AutoShape 13"/>
          <p:cNvCxnSpPr>
            <a:cxnSpLocks noChangeShapeType="1"/>
            <a:stCxn id="48" idx="3"/>
            <a:endCxn id="49" idx="0"/>
          </p:cNvCxnSpPr>
          <p:nvPr/>
        </p:nvCxnSpPr>
        <p:spPr bwMode="auto">
          <a:xfrm flipH="1">
            <a:off x="1743911" y="2478634"/>
            <a:ext cx="523875" cy="371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4301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Iskanje</a:t>
            </a:r>
            <a:r>
              <a:rPr lang="en-US" dirty="0" smtClean="0"/>
              <a:t> </a:t>
            </a:r>
            <a:r>
              <a:rPr lang="en-US" dirty="0" err="1" smtClean="0"/>
              <a:t>elementa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Rekurzivno</a:t>
            </a:r>
            <a:r>
              <a:rPr lang="en-US" dirty="0" smtClean="0"/>
              <a:t>: </a:t>
            </a:r>
            <a:r>
              <a:rPr lang="en-US" i="1" dirty="0" err="1" smtClean="0"/>
              <a:t>išči</a:t>
            </a:r>
            <a:r>
              <a:rPr lang="en-US" i="1" dirty="0" smtClean="0"/>
              <a:t>(</a:t>
            </a:r>
            <a:r>
              <a:rPr lang="en-US" i="1" dirty="0" err="1" smtClean="0"/>
              <a:t>koren</a:t>
            </a:r>
            <a:r>
              <a:rPr lang="en-US" i="1" dirty="0" smtClean="0"/>
              <a:t>, x)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v</a:t>
            </a:r>
            <a:r>
              <a:rPr lang="cs-CZ" dirty="0" err="1" smtClean="0"/>
              <a:t>rne</a:t>
            </a:r>
            <a:r>
              <a:rPr lang="cs-CZ" dirty="0" smtClean="0"/>
              <a:t> </a:t>
            </a:r>
            <a:r>
              <a:rPr lang="cs-CZ" dirty="0" err="1" smtClean="0"/>
              <a:t>vozlišče</a:t>
            </a:r>
            <a:r>
              <a:rPr lang="cs-CZ" dirty="0" smtClean="0"/>
              <a:t> (</a:t>
            </a:r>
            <a:r>
              <a:rPr lang="cs-CZ" dirty="0" err="1" smtClean="0"/>
              <a:t>eno</a:t>
            </a:r>
            <a:r>
              <a:rPr lang="cs-CZ" dirty="0" smtClean="0"/>
              <a:t> </a:t>
            </a:r>
            <a:r>
              <a:rPr lang="cs-CZ" dirty="0" err="1" smtClean="0"/>
              <a:t>izmed</a:t>
            </a:r>
            <a:r>
              <a:rPr lang="cs-CZ" dirty="0" smtClean="0"/>
              <a:t>) s </a:t>
            </a:r>
            <a:r>
              <a:rPr lang="cs-CZ" dirty="0" err="1" smtClean="0"/>
              <a:t>podatkom</a:t>
            </a:r>
            <a:r>
              <a:rPr lang="cs-CZ" dirty="0" smtClean="0"/>
              <a:t> </a:t>
            </a:r>
            <a:r>
              <a:rPr lang="cs-CZ" i="1" dirty="0" err="1" smtClean="0"/>
              <a:t>x</a:t>
            </a:r>
            <a:r>
              <a:rPr lang="cs-CZ" dirty="0" smtClean="0"/>
              <a:t> v </a:t>
            </a:r>
            <a:r>
              <a:rPr lang="cs-CZ" dirty="0" err="1" smtClean="0"/>
              <a:t>drevesu</a:t>
            </a:r>
            <a:r>
              <a:rPr lang="cs-CZ" dirty="0" smtClean="0"/>
              <a:t> s </a:t>
            </a:r>
            <a:r>
              <a:rPr lang="cs-CZ" dirty="0" err="1" smtClean="0"/>
              <a:t>korenom</a:t>
            </a:r>
            <a:r>
              <a:rPr lang="cs-CZ" dirty="0" smtClean="0"/>
              <a:t> </a:t>
            </a:r>
            <a:r>
              <a:rPr lang="cs-CZ" i="1" dirty="0" err="1" smtClean="0"/>
              <a:t>koren</a:t>
            </a:r>
            <a:r>
              <a:rPr lang="cs-CZ" dirty="0" smtClean="0"/>
              <a:t>, </a:t>
            </a:r>
            <a:r>
              <a:rPr lang="cs-CZ" dirty="0" err="1" smtClean="0"/>
              <a:t>sicer</a:t>
            </a:r>
            <a:r>
              <a:rPr lang="cs-CZ" dirty="0" smtClean="0"/>
              <a:t> </a:t>
            </a:r>
            <a:r>
              <a:rPr lang="cs-CZ" dirty="0" err="1" smtClean="0"/>
              <a:t>vrne</a:t>
            </a:r>
            <a:r>
              <a:rPr lang="cs-CZ" dirty="0" smtClean="0"/>
              <a:t> </a:t>
            </a:r>
            <a:r>
              <a:rPr lang="cs-CZ" i="1" dirty="0" err="1" smtClean="0"/>
              <a:t>None</a:t>
            </a:r>
            <a:endParaRPr lang="cs-CZ" i="1" dirty="0" smtClean="0"/>
          </a:p>
          <a:p>
            <a:pPr lvl="1"/>
            <a:r>
              <a:rPr lang="cs-CZ" dirty="0" err="1"/>
              <a:t>č</a:t>
            </a:r>
            <a:r>
              <a:rPr lang="en-US" dirty="0" smtClean="0"/>
              <a:t>e je </a:t>
            </a:r>
            <a:r>
              <a:rPr lang="en-US" dirty="0" err="1" smtClean="0"/>
              <a:t>drevo</a:t>
            </a:r>
            <a:r>
              <a:rPr lang="en-US" dirty="0" smtClean="0"/>
              <a:t> </a:t>
            </a:r>
            <a:r>
              <a:rPr lang="en-US" dirty="0" err="1" smtClean="0"/>
              <a:t>prazno</a:t>
            </a:r>
            <a:r>
              <a:rPr lang="en-US" dirty="0" smtClean="0"/>
              <a:t> -&gt; </a:t>
            </a:r>
            <a:r>
              <a:rPr lang="en-US" dirty="0" err="1" smtClean="0"/>
              <a:t>vrni</a:t>
            </a:r>
            <a:r>
              <a:rPr lang="en-US" dirty="0" smtClean="0"/>
              <a:t> </a:t>
            </a:r>
            <a:r>
              <a:rPr lang="en-US" i="1" dirty="0" smtClean="0"/>
              <a:t>None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icer</a:t>
            </a:r>
            <a:r>
              <a:rPr lang="en-US" dirty="0" smtClean="0"/>
              <a:t>, </a:t>
            </a:r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i="1" dirty="0" smtClean="0"/>
              <a:t>x</a:t>
            </a:r>
            <a:r>
              <a:rPr lang="en-US" dirty="0" smtClean="0"/>
              <a:t> v </a:t>
            </a:r>
            <a:r>
              <a:rPr lang="en-US" dirty="0" err="1" smtClean="0"/>
              <a:t>korenu</a:t>
            </a:r>
            <a:r>
              <a:rPr lang="en-US" dirty="0" smtClean="0"/>
              <a:t> -&gt; </a:t>
            </a:r>
            <a:r>
              <a:rPr lang="en-US" dirty="0" err="1" smtClean="0"/>
              <a:t>vrni</a:t>
            </a:r>
            <a:r>
              <a:rPr lang="en-US" dirty="0" smtClean="0"/>
              <a:t> </a:t>
            </a:r>
            <a:r>
              <a:rPr lang="en-US" dirty="0" err="1" smtClean="0"/>
              <a:t>koren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icer</a:t>
            </a:r>
            <a:r>
              <a:rPr lang="en-US" dirty="0" smtClean="0"/>
              <a:t>, </a:t>
            </a:r>
            <a:r>
              <a:rPr lang="en-US" dirty="0" err="1" smtClean="0"/>
              <a:t>če</a:t>
            </a:r>
            <a:r>
              <a:rPr lang="en-US" dirty="0" smtClean="0"/>
              <a:t> je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manjši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od </a:t>
            </a:r>
            <a:r>
              <a:rPr lang="en-US" dirty="0" err="1" smtClean="0"/>
              <a:t>korena</a:t>
            </a:r>
            <a:r>
              <a:rPr lang="en-US" dirty="0" smtClean="0"/>
              <a:t> -&gt; </a:t>
            </a:r>
            <a:r>
              <a:rPr lang="en-US" i="1" dirty="0" err="1" smtClean="0"/>
              <a:t>išči</a:t>
            </a:r>
            <a:r>
              <a:rPr lang="en-US" i="1" dirty="0" smtClean="0"/>
              <a:t>(</a:t>
            </a:r>
            <a:r>
              <a:rPr lang="en-US" i="1" dirty="0" err="1" smtClean="0"/>
              <a:t>koren.levi</a:t>
            </a:r>
            <a:r>
              <a:rPr lang="en-US" i="1" dirty="0" smtClean="0"/>
              <a:t>, x)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icer</a:t>
            </a:r>
            <a:r>
              <a:rPr lang="en-US" dirty="0" smtClean="0"/>
              <a:t> -&gt; </a:t>
            </a:r>
            <a:r>
              <a:rPr lang="en-US" i="1" dirty="0" err="1" smtClean="0"/>
              <a:t>išči</a:t>
            </a:r>
            <a:r>
              <a:rPr lang="en-US" i="1" dirty="0" smtClean="0"/>
              <a:t>(</a:t>
            </a:r>
            <a:r>
              <a:rPr lang="en-US" i="1" dirty="0" err="1" smtClean="0"/>
              <a:t>koren.desni</a:t>
            </a:r>
            <a:r>
              <a:rPr lang="en-US" i="1" dirty="0" smtClean="0"/>
              <a:t>, x)</a:t>
            </a:r>
          </a:p>
          <a:p>
            <a:r>
              <a:rPr lang="en-US" dirty="0" err="1" smtClean="0"/>
              <a:t>Premisli</a:t>
            </a:r>
            <a:r>
              <a:rPr lang="en-US" dirty="0" smtClean="0"/>
              <a:t> </a:t>
            </a:r>
            <a:r>
              <a:rPr lang="en-US" dirty="0" err="1" smtClean="0"/>
              <a:t>iterativno</a:t>
            </a:r>
            <a:r>
              <a:rPr lang="en-US" dirty="0" smtClean="0"/>
              <a:t> </a:t>
            </a:r>
            <a:r>
              <a:rPr lang="en-US" dirty="0" err="1" smtClean="0"/>
              <a:t>različico</a:t>
            </a:r>
            <a:r>
              <a:rPr lang="en-US" dirty="0" smtClean="0"/>
              <a:t> z </a:t>
            </a:r>
            <a:r>
              <a:rPr lang="en-US" dirty="0" err="1" smtClean="0"/>
              <a:t>zanko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Časovna</a:t>
            </a:r>
            <a:r>
              <a:rPr lang="en-US" dirty="0" smtClean="0"/>
              <a:t> </a:t>
            </a:r>
            <a:r>
              <a:rPr lang="en-US" dirty="0" err="1" smtClean="0"/>
              <a:t>zahtevnost</a:t>
            </a:r>
            <a:r>
              <a:rPr lang="en-US" dirty="0" smtClean="0"/>
              <a:t> – O(</a:t>
            </a:r>
            <a:r>
              <a:rPr lang="en-US" i="1" dirty="0" err="1" smtClean="0"/>
              <a:t>globina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15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Primeri</a:t>
            </a:r>
            <a:endParaRPr lang="en-US" dirty="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2052719" y="262244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4" name="Oval 33"/>
          <p:cNvSpPr>
            <a:spLocks noChangeArrowheads="1"/>
          </p:cNvSpPr>
          <p:nvPr/>
        </p:nvSpPr>
        <p:spPr bwMode="auto">
          <a:xfrm>
            <a:off x="1472420" y="3091384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15" name="Oval 34"/>
          <p:cNvSpPr>
            <a:spLocks noChangeArrowheads="1"/>
          </p:cNvSpPr>
          <p:nvPr/>
        </p:nvSpPr>
        <p:spPr bwMode="auto">
          <a:xfrm>
            <a:off x="2624336" y="310210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6" name="Oval 35"/>
          <p:cNvSpPr>
            <a:spLocks noChangeArrowheads="1"/>
          </p:cNvSpPr>
          <p:nvPr/>
        </p:nvSpPr>
        <p:spPr bwMode="auto">
          <a:xfrm>
            <a:off x="2319419" y="357447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7" name="Oval 36"/>
          <p:cNvSpPr>
            <a:spLocks noChangeArrowheads="1"/>
          </p:cNvSpPr>
          <p:nvPr/>
        </p:nvSpPr>
        <p:spPr bwMode="auto">
          <a:xfrm>
            <a:off x="2941719" y="357447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18" name="Oval 37"/>
          <p:cNvSpPr>
            <a:spLocks noChangeArrowheads="1"/>
          </p:cNvSpPr>
          <p:nvPr/>
        </p:nvSpPr>
        <p:spPr bwMode="auto">
          <a:xfrm>
            <a:off x="1147844" y="358141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19" name="Oval 38"/>
          <p:cNvSpPr>
            <a:spLocks noChangeArrowheads="1"/>
          </p:cNvSpPr>
          <p:nvPr/>
        </p:nvSpPr>
        <p:spPr bwMode="auto">
          <a:xfrm>
            <a:off x="1755112" y="3576359"/>
            <a:ext cx="347782" cy="34778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3</a:t>
            </a:r>
          </a:p>
        </p:txBody>
      </p:sp>
      <p:cxnSp>
        <p:nvCxnSpPr>
          <p:cNvPr id="20" name="AutoShape 39"/>
          <p:cNvCxnSpPr>
            <a:cxnSpLocks noChangeShapeType="1"/>
            <a:stCxn id="13" idx="3"/>
            <a:endCxn id="14" idx="7"/>
          </p:cNvCxnSpPr>
          <p:nvPr/>
        </p:nvCxnSpPr>
        <p:spPr bwMode="auto">
          <a:xfrm flipH="1">
            <a:off x="1769271" y="2919299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AutoShape 40"/>
          <p:cNvCxnSpPr>
            <a:cxnSpLocks noChangeShapeType="1"/>
            <a:stCxn id="13" idx="5"/>
            <a:endCxn id="15" idx="1"/>
          </p:cNvCxnSpPr>
          <p:nvPr/>
        </p:nvCxnSpPr>
        <p:spPr bwMode="auto">
          <a:xfrm>
            <a:off x="2349570" y="2919299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AutoShape 41"/>
          <p:cNvCxnSpPr>
            <a:cxnSpLocks noChangeShapeType="1"/>
            <a:stCxn id="14" idx="3"/>
            <a:endCxn id="18" idx="0"/>
          </p:cNvCxnSpPr>
          <p:nvPr/>
        </p:nvCxnSpPr>
        <p:spPr bwMode="auto">
          <a:xfrm flipH="1">
            <a:off x="1321735" y="3388235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AutoShape 42"/>
          <p:cNvCxnSpPr>
            <a:cxnSpLocks noChangeShapeType="1"/>
            <a:stCxn id="14" idx="5"/>
            <a:endCxn id="19" idx="0"/>
          </p:cNvCxnSpPr>
          <p:nvPr/>
        </p:nvCxnSpPr>
        <p:spPr bwMode="auto">
          <a:xfrm>
            <a:off x="1769271" y="3388235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AutoShape 43"/>
          <p:cNvCxnSpPr>
            <a:cxnSpLocks noChangeShapeType="1"/>
            <a:stCxn id="15" idx="3"/>
            <a:endCxn id="16" idx="0"/>
          </p:cNvCxnSpPr>
          <p:nvPr/>
        </p:nvCxnSpPr>
        <p:spPr bwMode="auto">
          <a:xfrm flipH="1">
            <a:off x="2493310" y="3398959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AutoShape 44"/>
          <p:cNvCxnSpPr>
            <a:cxnSpLocks noChangeShapeType="1"/>
            <a:stCxn id="15" idx="5"/>
            <a:endCxn id="17" idx="0"/>
          </p:cNvCxnSpPr>
          <p:nvPr/>
        </p:nvCxnSpPr>
        <p:spPr bwMode="auto">
          <a:xfrm>
            <a:off x="2921187" y="3398959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887719" y="164385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Iščimo</a:t>
            </a:r>
            <a:r>
              <a:rPr lang="en-US" dirty="0" smtClean="0"/>
              <a:t>: 3, 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941142" y="2364941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≤ 5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1360155" y="2795800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&gt; </a:t>
            </a:r>
            <a:r>
              <a:rPr lang="en-US" sz="1100" dirty="0"/>
              <a:t>2</a:t>
            </a:r>
          </a:p>
        </p:txBody>
      </p:sp>
      <p:sp>
        <p:nvSpPr>
          <p:cNvPr id="52" name="Oval 32"/>
          <p:cNvSpPr>
            <a:spLocks noChangeArrowheads="1"/>
          </p:cNvSpPr>
          <p:nvPr/>
        </p:nvSpPr>
        <p:spPr bwMode="auto">
          <a:xfrm>
            <a:off x="5960337" y="262108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53" name="Oval 33"/>
          <p:cNvSpPr>
            <a:spLocks noChangeArrowheads="1"/>
          </p:cNvSpPr>
          <p:nvPr/>
        </p:nvSpPr>
        <p:spPr bwMode="auto">
          <a:xfrm>
            <a:off x="5380038" y="3090025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54" name="Oval 34"/>
          <p:cNvSpPr>
            <a:spLocks noChangeArrowheads="1"/>
          </p:cNvSpPr>
          <p:nvPr/>
        </p:nvSpPr>
        <p:spPr bwMode="auto">
          <a:xfrm>
            <a:off x="6531954" y="310074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55" name="Oval 35"/>
          <p:cNvSpPr>
            <a:spLocks noChangeArrowheads="1"/>
          </p:cNvSpPr>
          <p:nvPr/>
        </p:nvSpPr>
        <p:spPr bwMode="auto">
          <a:xfrm>
            <a:off x="6227037" y="35731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56" name="Oval 36"/>
          <p:cNvSpPr>
            <a:spLocks noChangeArrowheads="1"/>
          </p:cNvSpPr>
          <p:nvPr/>
        </p:nvSpPr>
        <p:spPr bwMode="auto">
          <a:xfrm>
            <a:off x="6849337" y="35731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57" name="Oval 37"/>
          <p:cNvSpPr>
            <a:spLocks noChangeArrowheads="1"/>
          </p:cNvSpPr>
          <p:nvPr/>
        </p:nvSpPr>
        <p:spPr bwMode="auto">
          <a:xfrm>
            <a:off x="5055462" y="3580056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58" name="Oval 38"/>
          <p:cNvSpPr>
            <a:spLocks noChangeArrowheads="1"/>
          </p:cNvSpPr>
          <p:nvPr/>
        </p:nvSpPr>
        <p:spPr bwMode="auto">
          <a:xfrm>
            <a:off x="5662730" y="357500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3</a:t>
            </a:r>
          </a:p>
        </p:txBody>
      </p:sp>
      <p:cxnSp>
        <p:nvCxnSpPr>
          <p:cNvPr id="59" name="AutoShape 39"/>
          <p:cNvCxnSpPr>
            <a:cxnSpLocks noChangeShapeType="1"/>
            <a:stCxn id="52" idx="3"/>
            <a:endCxn id="53" idx="7"/>
          </p:cNvCxnSpPr>
          <p:nvPr/>
        </p:nvCxnSpPr>
        <p:spPr bwMode="auto">
          <a:xfrm flipH="1">
            <a:off x="5676889" y="2917940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AutoShape 40"/>
          <p:cNvCxnSpPr>
            <a:cxnSpLocks noChangeShapeType="1"/>
            <a:stCxn id="52" idx="5"/>
            <a:endCxn id="54" idx="1"/>
          </p:cNvCxnSpPr>
          <p:nvPr/>
        </p:nvCxnSpPr>
        <p:spPr bwMode="auto">
          <a:xfrm>
            <a:off x="6257188" y="2917940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AutoShape 41"/>
          <p:cNvCxnSpPr>
            <a:cxnSpLocks noChangeShapeType="1"/>
            <a:stCxn id="53" idx="3"/>
            <a:endCxn id="57" idx="0"/>
          </p:cNvCxnSpPr>
          <p:nvPr/>
        </p:nvCxnSpPr>
        <p:spPr bwMode="auto">
          <a:xfrm flipH="1">
            <a:off x="5229353" y="3386876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AutoShape 42"/>
          <p:cNvCxnSpPr>
            <a:cxnSpLocks noChangeShapeType="1"/>
            <a:stCxn id="53" idx="5"/>
            <a:endCxn id="58" idx="0"/>
          </p:cNvCxnSpPr>
          <p:nvPr/>
        </p:nvCxnSpPr>
        <p:spPr bwMode="auto">
          <a:xfrm>
            <a:off x="5676889" y="3386876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3" name="AutoShape 43"/>
          <p:cNvCxnSpPr>
            <a:cxnSpLocks noChangeShapeType="1"/>
            <a:stCxn id="54" idx="3"/>
            <a:endCxn id="55" idx="0"/>
          </p:cNvCxnSpPr>
          <p:nvPr/>
        </p:nvCxnSpPr>
        <p:spPr bwMode="auto">
          <a:xfrm flipH="1">
            <a:off x="6400928" y="3397600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AutoShape 44"/>
          <p:cNvCxnSpPr>
            <a:cxnSpLocks noChangeShapeType="1"/>
            <a:stCxn id="54" idx="5"/>
            <a:endCxn id="56" idx="0"/>
          </p:cNvCxnSpPr>
          <p:nvPr/>
        </p:nvCxnSpPr>
        <p:spPr bwMode="auto">
          <a:xfrm>
            <a:off x="6828805" y="3397600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5848760" y="2363582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  <a:r>
              <a:rPr lang="en-US" sz="1100" dirty="0" smtClean="0"/>
              <a:t> ≤ 5</a:t>
            </a:r>
            <a:endParaRPr lang="en-US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5267773" y="2794441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4</a:t>
            </a:r>
            <a:r>
              <a:rPr lang="en-US" sz="1100" dirty="0" smtClean="0"/>
              <a:t> &gt; </a:t>
            </a:r>
            <a:r>
              <a:rPr lang="en-US" sz="1100" dirty="0"/>
              <a:t>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00809" y="3307329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3 = 3</a:t>
            </a:r>
            <a:endParaRPr lang="en-US" sz="1100" dirty="0"/>
          </a:p>
        </p:txBody>
      </p:sp>
      <p:sp>
        <p:nvSpPr>
          <p:cNvPr id="68" name="TextBox 67"/>
          <p:cNvSpPr txBox="1"/>
          <p:nvPr/>
        </p:nvSpPr>
        <p:spPr>
          <a:xfrm>
            <a:off x="5766818" y="3314488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 &gt; 3</a:t>
            </a:r>
            <a:endParaRPr lang="en-US" sz="1100" dirty="0"/>
          </a:p>
        </p:txBody>
      </p:sp>
      <p:sp>
        <p:nvSpPr>
          <p:cNvPr id="69" name="Rectangle 68"/>
          <p:cNvSpPr/>
          <p:nvPr/>
        </p:nvSpPr>
        <p:spPr>
          <a:xfrm>
            <a:off x="5995709" y="4041986"/>
            <a:ext cx="123967" cy="140439"/>
          </a:xfrm>
          <a:prstGeom prst="rect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70" name="AutoShape 42"/>
          <p:cNvCxnSpPr>
            <a:cxnSpLocks noChangeShapeType="1"/>
            <a:stCxn id="58" idx="5"/>
            <a:endCxn id="69" idx="0"/>
          </p:cNvCxnSpPr>
          <p:nvPr/>
        </p:nvCxnSpPr>
        <p:spPr bwMode="auto">
          <a:xfrm>
            <a:off x="5959581" y="3871851"/>
            <a:ext cx="98112" cy="1701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3" name="TextBox 72"/>
          <p:cNvSpPr txBox="1"/>
          <p:nvPr/>
        </p:nvSpPr>
        <p:spPr>
          <a:xfrm>
            <a:off x="5454183" y="4182829"/>
            <a:ext cx="1779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/>
              <a:t>Prazno</a:t>
            </a:r>
            <a:r>
              <a:rPr lang="en-US" sz="1050" dirty="0" smtClean="0"/>
              <a:t> </a:t>
            </a:r>
            <a:r>
              <a:rPr lang="en-US" sz="1050" dirty="0" err="1" smtClean="0"/>
              <a:t>vozlišče</a:t>
            </a:r>
            <a:r>
              <a:rPr lang="en-US" sz="1050" dirty="0" smtClean="0"/>
              <a:t> – </a:t>
            </a:r>
            <a:r>
              <a:rPr lang="en-US" sz="1050" dirty="0" err="1" smtClean="0"/>
              <a:t>elementa</a:t>
            </a:r>
            <a:r>
              <a:rPr lang="en-US" sz="1050" dirty="0" smtClean="0"/>
              <a:t> </a:t>
            </a:r>
            <a:r>
              <a:rPr lang="en-US" sz="1050" dirty="0" err="1" smtClean="0"/>
              <a:t>ni</a:t>
            </a:r>
            <a:r>
              <a:rPr lang="en-US" sz="1050" dirty="0" smtClean="0"/>
              <a:t> v </a:t>
            </a:r>
            <a:r>
              <a:rPr lang="en-US" sz="1050" dirty="0" err="1" smtClean="0"/>
              <a:t>iskalnem</a:t>
            </a:r>
            <a:r>
              <a:rPr lang="en-US" sz="1050" dirty="0" smtClean="0"/>
              <a:t> </a:t>
            </a:r>
            <a:r>
              <a:rPr lang="en-US" sz="1050" dirty="0" err="1" smtClean="0"/>
              <a:t>drevesu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067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Vstavljanje</a:t>
            </a:r>
            <a:r>
              <a:rPr lang="en-US" dirty="0" smtClean="0"/>
              <a:t> </a:t>
            </a:r>
            <a:r>
              <a:rPr lang="en-US" dirty="0" err="1" smtClean="0"/>
              <a:t>podatkov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Rekurzivno</a:t>
            </a:r>
            <a:endParaRPr lang="en-US" dirty="0" smtClean="0"/>
          </a:p>
          <a:p>
            <a:r>
              <a:rPr lang="en-US" dirty="0" err="1" smtClean="0"/>
              <a:t>Podobno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iskanje</a:t>
            </a:r>
            <a:r>
              <a:rPr lang="en-US" dirty="0" smtClean="0"/>
              <a:t> –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naletimo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(</a:t>
            </a:r>
            <a:r>
              <a:rPr lang="en-US" dirty="0" err="1" smtClean="0"/>
              <a:t>navidezno</a:t>
            </a:r>
            <a:r>
              <a:rPr lang="en-US" dirty="0" smtClean="0"/>
              <a:t>) </a:t>
            </a:r>
            <a:r>
              <a:rPr lang="en-US" dirty="0" err="1" smtClean="0"/>
              <a:t>prazno</a:t>
            </a:r>
            <a:r>
              <a:rPr lang="en-US" dirty="0" smtClean="0"/>
              <a:t> </a:t>
            </a:r>
            <a:r>
              <a:rPr lang="en-US" dirty="0" err="1" smtClean="0"/>
              <a:t>vozlišče</a:t>
            </a:r>
            <a:r>
              <a:rPr lang="en-US" dirty="0" smtClean="0"/>
              <a:t>, </a:t>
            </a:r>
            <a:r>
              <a:rPr lang="en-US" dirty="0" err="1" smtClean="0"/>
              <a:t>dodamo</a:t>
            </a:r>
            <a:r>
              <a:rPr lang="en-US" dirty="0" smtClean="0"/>
              <a:t> novo </a:t>
            </a:r>
            <a:r>
              <a:rPr lang="en-US" dirty="0" err="1" smtClean="0"/>
              <a:t>vozlišče</a:t>
            </a:r>
            <a:endParaRPr lang="en-US" dirty="0" smtClean="0"/>
          </a:p>
          <a:p>
            <a:r>
              <a:rPr lang="en-US" dirty="0" err="1" smtClean="0"/>
              <a:t>Časovna</a:t>
            </a:r>
            <a:r>
              <a:rPr lang="en-US" dirty="0" smtClean="0"/>
              <a:t> </a:t>
            </a:r>
            <a:r>
              <a:rPr lang="en-US" dirty="0" err="1" smtClean="0"/>
              <a:t>zahtevnost</a:t>
            </a:r>
            <a:r>
              <a:rPr lang="en-US" dirty="0" smtClean="0"/>
              <a:t> – O(</a:t>
            </a:r>
            <a:r>
              <a:rPr lang="en-US" i="1" dirty="0" err="1" smtClean="0"/>
              <a:t>globina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9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</a:t>
            </a:r>
            <a:endParaRPr lang="en-US" dirty="0"/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1810223" y="245130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0" name="Oval 33"/>
          <p:cNvSpPr>
            <a:spLocks noChangeArrowheads="1"/>
          </p:cNvSpPr>
          <p:nvPr/>
        </p:nvSpPr>
        <p:spPr bwMode="auto">
          <a:xfrm>
            <a:off x="1229924" y="2920237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21" name="Oval 34"/>
          <p:cNvSpPr>
            <a:spLocks noChangeArrowheads="1"/>
          </p:cNvSpPr>
          <p:nvPr/>
        </p:nvSpPr>
        <p:spPr bwMode="auto">
          <a:xfrm>
            <a:off x="2381840" y="293096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2076923" y="340333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3" name="Oval 36"/>
          <p:cNvSpPr>
            <a:spLocks noChangeArrowheads="1"/>
          </p:cNvSpPr>
          <p:nvPr/>
        </p:nvSpPr>
        <p:spPr bwMode="auto">
          <a:xfrm>
            <a:off x="2699223" y="340333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24" name="Oval 37"/>
          <p:cNvSpPr>
            <a:spLocks noChangeArrowheads="1"/>
          </p:cNvSpPr>
          <p:nvPr/>
        </p:nvSpPr>
        <p:spPr bwMode="auto">
          <a:xfrm>
            <a:off x="905348" y="341026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25" name="Oval 38"/>
          <p:cNvSpPr>
            <a:spLocks noChangeArrowheads="1"/>
          </p:cNvSpPr>
          <p:nvPr/>
        </p:nvSpPr>
        <p:spPr bwMode="auto">
          <a:xfrm>
            <a:off x="1512616" y="340521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3</a:t>
            </a:r>
          </a:p>
        </p:txBody>
      </p:sp>
      <p:cxnSp>
        <p:nvCxnSpPr>
          <p:cNvPr id="26" name="AutoShape 39"/>
          <p:cNvCxnSpPr>
            <a:cxnSpLocks noChangeShapeType="1"/>
            <a:stCxn id="19" idx="3"/>
            <a:endCxn id="20" idx="7"/>
          </p:cNvCxnSpPr>
          <p:nvPr/>
        </p:nvCxnSpPr>
        <p:spPr bwMode="auto">
          <a:xfrm flipH="1">
            <a:off x="1526775" y="2748152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AutoShape 40"/>
          <p:cNvCxnSpPr>
            <a:cxnSpLocks noChangeShapeType="1"/>
            <a:stCxn id="19" idx="5"/>
            <a:endCxn id="21" idx="1"/>
          </p:cNvCxnSpPr>
          <p:nvPr/>
        </p:nvCxnSpPr>
        <p:spPr bwMode="auto">
          <a:xfrm>
            <a:off x="2107074" y="2748152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41"/>
          <p:cNvCxnSpPr>
            <a:cxnSpLocks noChangeShapeType="1"/>
            <a:stCxn id="20" idx="3"/>
            <a:endCxn id="24" idx="0"/>
          </p:cNvCxnSpPr>
          <p:nvPr/>
        </p:nvCxnSpPr>
        <p:spPr bwMode="auto">
          <a:xfrm flipH="1">
            <a:off x="1079239" y="3217088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42"/>
          <p:cNvCxnSpPr>
            <a:cxnSpLocks noChangeShapeType="1"/>
            <a:stCxn id="20" idx="5"/>
            <a:endCxn id="25" idx="0"/>
          </p:cNvCxnSpPr>
          <p:nvPr/>
        </p:nvCxnSpPr>
        <p:spPr bwMode="auto">
          <a:xfrm>
            <a:off x="1526775" y="3217088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AutoShape 43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2250814" y="3227812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AutoShape 44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2678691" y="3227812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1698646" y="2193794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 &gt; 5</a:t>
            </a:r>
            <a:endParaRPr 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1868722" y="3156193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7</a:t>
            </a:r>
            <a:r>
              <a:rPr lang="en-US" sz="1100" dirty="0" smtClean="0"/>
              <a:t> &gt; 6</a:t>
            </a:r>
            <a:endParaRPr lang="en-US" sz="1100" dirty="0"/>
          </a:p>
        </p:txBody>
      </p:sp>
      <p:cxnSp>
        <p:nvCxnSpPr>
          <p:cNvPr id="37" name="AutoShape 42"/>
          <p:cNvCxnSpPr>
            <a:cxnSpLocks noChangeShapeType="1"/>
            <a:stCxn id="22" idx="5"/>
            <a:endCxn id="41" idx="0"/>
          </p:cNvCxnSpPr>
          <p:nvPr/>
        </p:nvCxnSpPr>
        <p:spPr bwMode="auto">
          <a:xfrm>
            <a:off x="2373774" y="3700182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2887719" y="164385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Vstavimo</a:t>
            </a:r>
            <a:r>
              <a:rPr lang="en-US" dirty="0" smtClean="0"/>
              <a:t>: </a:t>
            </a:r>
            <a:r>
              <a:rPr lang="en-US" dirty="0"/>
              <a:t>7</a:t>
            </a:r>
            <a:r>
              <a:rPr lang="en-US" dirty="0" smtClean="0"/>
              <a:t>, 6, 20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432771" y="2668278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7 ≤ 10</a:t>
            </a:r>
            <a:endParaRPr lang="en-US" sz="1100" dirty="0"/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2331441" y="3853508"/>
            <a:ext cx="347782" cy="34778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44" name="Oval 32"/>
          <p:cNvSpPr>
            <a:spLocks noChangeArrowheads="1"/>
          </p:cNvSpPr>
          <p:nvPr/>
        </p:nvSpPr>
        <p:spPr bwMode="auto">
          <a:xfrm>
            <a:off x="4307889" y="242981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3727590" y="2898746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46" name="Oval 34"/>
          <p:cNvSpPr>
            <a:spLocks noChangeArrowheads="1"/>
          </p:cNvSpPr>
          <p:nvPr/>
        </p:nvSpPr>
        <p:spPr bwMode="auto">
          <a:xfrm>
            <a:off x="4879506" y="290947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47" name="Oval 35"/>
          <p:cNvSpPr>
            <a:spLocks noChangeArrowheads="1"/>
          </p:cNvSpPr>
          <p:nvPr/>
        </p:nvSpPr>
        <p:spPr bwMode="auto">
          <a:xfrm>
            <a:off x="4574589" y="338184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48" name="Oval 36"/>
          <p:cNvSpPr>
            <a:spLocks noChangeArrowheads="1"/>
          </p:cNvSpPr>
          <p:nvPr/>
        </p:nvSpPr>
        <p:spPr bwMode="auto">
          <a:xfrm>
            <a:off x="5196889" y="3381840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49" name="Oval 37"/>
          <p:cNvSpPr>
            <a:spLocks noChangeArrowheads="1"/>
          </p:cNvSpPr>
          <p:nvPr/>
        </p:nvSpPr>
        <p:spPr bwMode="auto">
          <a:xfrm>
            <a:off x="3403014" y="3388777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auto">
          <a:xfrm>
            <a:off x="4010282" y="3383721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3</a:t>
            </a:r>
          </a:p>
        </p:txBody>
      </p:sp>
      <p:cxnSp>
        <p:nvCxnSpPr>
          <p:cNvPr id="51" name="AutoShape 39"/>
          <p:cNvCxnSpPr>
            <a:cxnSpLocks noChangeShapeType="1"/>
            <a:stCxn id="44" idx="3"/>
            <a:endCxn id="45" idx="7"/>
          </p:cNvCxnSpPr>
          <p:nvPr/>
        </p:nvCxnSpPr>
        <p:spPr bwMode="auto">
          <a:xfrm flipH="1">
            <a:off x="4024441" y="2726661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AutoShape 40"/>
          <p:cNvCxnSpPr>
            <a:cxnSpLocks noChangeShapeType="1"/>
            <a:stCxn id="44" idx="5"/>
            <a:endCxn id="46" idx="1"/>
          </p:cNvCxnSpPr>
          <p:nvPr/>
        </p:nvCxnSpPr>
        <p:spPr bwMode="auto">
          <a:xfrm>
            <a:off x="4604740" y="2726661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" name="AutoShape 41"/>
          <p:cNvCxnSpPr>
            <a:cxnSpLocks noChangeShapeType="1"/>
            <a:stCxn id="45" idx="3"/>
            <a:endCxn id="49" idx="0"/>
          </p:cNvCxnSpPr>
          <p:nvPr/>
        </p:nvCxnSpPr>
        <p:spPr bwMode="auto">
          <a:xfrm flipH="1">
            <a:off x="3576905" y="3195597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AutoShape 42"/>
          <p:cNvCxnSpPr>
            <a:cxnSpLocks noChangeShapeType="1"/>
            <a:stCxn id="45" idx="5"/>
            <a:endCxn id="50" idx="0"/>
          </p:cNvCxnSpPr>
          <p:nvPr/>
        </p:nvCxnSpPr>
        <p:spPr bwMode="auto">
          <a:xfrm>
            <a:off x="4024441" y="3195597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" name="AutoShape 43"/>
          <p:cNvCxnSpPr>
            <a:cxnSpLocks noChangeShapeType="1"/>
            <a:stCxn id="46" idx="3"/>
            <a:endCxn id="47" idx="0"/>
          </p:cNvCxnSpPr>
          <p:nvPr/>
        </p:nvCxnSpPr>
        <p:spPr bwMode="auto">
          <a:xfrm flipH="1">
            <a:off x="4748480" y="3206321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AutoShape 44"/>
          <p:cNvCxnSpPr>
            <a:cxnSpLocks noChangeShapeType="1"/>
            <a:stCxn id="46" idx="5"/>
            <a:endCxn id="48" idx="0"/>
          </p:cNvCxnSpPr>
          <p:nvPr/>
        </p:nvCxnSpPr>
        <p:spPr bwMode="auto">
          <a:xfrm>
            <a:off x="5176357" y="3206321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4196312" y="2172303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  <a:r>
              <a:rPr lang="en-US" sz="1100" dirty="0" smtClean="0"/>
              <a:t> &gt; 5</a:t>
            </a:r>
            <a:endParaRPr lang="en-US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4366388" y="3134702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6 ≤ 6</a:t>
            </a:r>
            <a:endParaRPr lang="en-US" sz="1100" dirty="0"/>
          </a:p>
        </p:txBody>
      </p:sp>
      <p:cxnSp>
        <p:nvCxnSpPr>
          <p:cNvPr id="59" name="AutoShape 42"/>
          <p:cNvCxnSpPr>
            <a:cxnSpLocks noChangeShapeType="1"/>
            <a:stCxn id="47" idx="5"/>
            <a:endCxn id="61" idx="0"/>
          </p:cNvCxnSpPr>
          <p:nvPr/>
        </p:nvCxnSpPr>
        <p:spPr bwMode="auto">
          <a:xfrm>
            <a:off x="4871440" y="3678691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4930437" y="2646787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</a:t>
            </a:r>
            <a:r>
              <a:rPr lang="en-US" sz="1100" dirty="0" smtClean="0"/>
              <a:t> ≤ 10</a:t>
            </a:r>
            <a:endParaRPr lang="en-US" sz="1100" dirty="0"/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4829107" y="3832017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62" name="Oval 35"/>
          <p:cNvSpPr>
            <a:spLocks noChangeArrowheads="1"/>
          </p:cNvSpPr>
          <p:nvPr/>
        </p:nvSpPr>
        <p:spPr bwMode="auto">
          <a:xfrm>
            <a:off x="4307889" y="3832017"/>
            <a:ext cx="347782" cy="34778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63" name="AutoShape 42"/>
          <p:cNvCxnSpPr>
            <a:cxnSpLocks noChangeShapeType="1"/>
            <a:stCxn id="62" idx="0"/>
            <a:endCxn id="47" idx="3"/>
          </p:cNvCxnSpPr>
          <p:nvPr/>
        </p:nvCxnSpPr>
        <p:spPr bwMode="auto">
          <a:xfrm flipV="1">
            <a:off x="4481780" y="3678691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Oval 32"/>
          <p:cNvSpPr>
            <a:spLocks noChangeArrowheads="1"/>
          </p:cNvSpPr>
          <p:nvPr/>
        </p:nvSpPr>
        <p:spPr bwMode="auto">
          <a:xfrm>
            <a:off x="7010674" y="255651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5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7" name="Oval 33"/>
          <p:cNvSpPr>
            <a:spLocks noChangeArrowheads="1"/>
          </p:cNvSpPr>
          <p:nvPr/>
        </p:nvSpPr>
        <p:spPr bwMode="auto">
          <a:xfrm>
            <a:off x="6430375" y="3025448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2</a:t>
            </a:r>
          </a:p>
        </p:txBody>
      </p:sp>
      <p:sp>
        <p:nvSpPr>
          <p:cNvPr id="68" name="Oval 34"/>
          <p:cNvSpPr>
            <a:spLocks noChangeArrowheads="1"/>
          </p:cNvSpPr>
          <p:nvPr/>
        </p:nvSpPr>
        <p:spPr bwMode="auto">
          <a:xfrm>
            <a:off x="7582291" y="303617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10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69" name="Oval 35"/>
          <p:cNvSpPr>
            <a:spLocks noChangeArrowheads="1"/>
          </p:cNvSpPr>
          <p:nvPr/>
        </p:nvSpPr>
        <p:spPr bwMode="auto">
          <a:xfrm>
            <a:off x="7277374" y="35085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70" name="Oval 36"/>
          <p:cNvSpPr>
            <a:spLocks noChangeArrowheads="1"/>
          </p:cNvSpPr>
          <p:nvPr/>
        </p:nvSpPr>
        <p:spPr bwMode="auto">
          <a:xfrm>
            <a:off x="7899674" y="3508542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12</a:t>
            </a:r>
            <a:endParaRPr lang="en-US" sz="1200" dirty="0">
              <a:latin typeface="Times New Roman" charset="0"/>
            </a:endParaRPr>
          </a:p>
        </p:txBody>
      </p:sp>
      <p:sp>
        <p:nvSpPr>
          <p:cNvPr id="71" name="Oval 37"/>
          <p:cNvSpPr>
            <a:spLocks noChangeArrowheads="1"/>
          </p:cNvSpPr>
          <p:nvPr/>
        </p:nvSpPr>
        <p:spPr bwMode="auto">
          <a:xfrm>
            <a:off x="6105799" y="351547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1</a:t>
            </a:r>
          </a:p>
        </p:txBody>
      </p:sp>
      <p:sp>
        <p:nvSpPr>
          <p:cNvPr id="72" name="Oval 38"/>
          <p:cNvSpPr>
            <a:spLocks noChangeArrowheads="1"/>
          </p:cNvSpPr>
          <p:nvPr/>
        </p:nvSpPr>
        <p:spPr bwMode="auto">
          <a:xfrm>
            <a:off x="6713067" y="3510423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latin typeface="Times New Roman" charset="0"/>
              </a:rPr>
              <a:t>3</a:t>
            </a:r>
          </a:p>
        </p:txBody>
      </p:sp>
      <p:cxnSp>
        <p:nvCxnSpPr>
          <p:cNvPr id="73" name="AutoShape 39"/>
          <p:cNvCxnSpPr>
            <a:cxnSpLocks noChangeShapeType="1"/>
            <a:stCxn id="66" idx="3"/>
            <a:endCxn id="67" idx="7"/>
          </p:cNvCxnSpPr>
          <p:nvPr/>
        </p:nvCxnSpPr>
        <p:spPr bwMode="auto">
          <a:xfrm flipH="1">
            <a:off x="6727226" y="2853363"/>
            <a:ext cx="334379" cy="2230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AutoShape 40"/>
          <p:cNvCxnSpPr>
            <a:cxnSpLocks noChangeShapeType="1"/>
            <a:stCxn id="66" idx="5"/>
            <a:endCxn id="68" idx="1"/>
          </p:cNvCxnSpPr>
          <p:nvPr/>
        </p:nvCxnSpPr>
        <p:spPr bwMode="auto">
          <a:xfrm>
            <a:off x="7307525" y="2853363"/>
            <a:ext cx="325697" cy="2337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" name="AutoShape 41"/>
          <p:cNvCxnSpPr>
            <a:cxnSpLocks noChangeShapeType="1"/>
            <a:stCxn id="67" idx="3"/>
            <a:endCxn id="71" idx="0"/>
          </p:cNvCxnSpPr>
          <p:nvPr/>
        </p:nvCxnSpPr>
        <p:spPr bwMode="auto">
          <a:xfrm flipH="1">
            <a:off x="6279690" y="3322299"/>
            <a:ext cx="201616" cy="1931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AutoShape 42"/>
          <p:cNvCxnSpPr>
            <a:cxnSpLocks noChangeShapeType="1"/>
            <a:stCxn id="67" idx="5"/>
            <a:endCxn id="72" idx="0"/>
          </p:cNvCxnSpPr>
          <p:nvPr/>
        </p:nvCxnSpPr>
        <p:spPr bwMode="auto">
          <a:xfrm>
            <a:off x="6727226" y="3322299"/>
            <a:ext cx="159732" cy="1881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AutoShape 43"/>
          <p:cNvCxnSpPr>
            <a:cxnSpLocks noChangeShapeType="1"/>
            <a:stCxn id="68" idx="3"/>
            <a:endCxn id="69" idx="0"/>
          </p:cNvCxnSpPr>
          <p:nvPr/>
        </p:nvCxnSpPr>
        <p:spPr bwMode="auto">
          <a:xfrm flipH="1">
            <a:off x="7451265" y="3333023"/>
            <a:ext cx="181957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AutoShape 44"/>
          <p:cNvCxnSpPr>
            <a:cxnSpLocks noChangeShapeType="1"/>
            <a:stCxn id="68" idx="5"/>
            <a:endCxn id="70" idx="0"/>
          </p:cNvCxnSpPr>
          <p:nvPr/>
        </p:nvCxnSpPr>
        <p:spPr bwMode="auto">
          <a:xfrm>
            <a:off x="7879142" y="3333023"/>
            <a:ext cx="194423" cy="1755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6899097" y="2299005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 &gt; 5</a:t>
            </a:r>
            <a:endParaRPr lang="en-US" sz="1100" dirty="0"/>
          </a:p>
        </p:txBody>
      </p:sp>
      <p:cxnSp>
        <p:nvCxnSpPr>
          <p:cNvPr id="81" name="AutoShape 42"/>
          <p:cNvCxnSpPr>
            <a:cxnSpLocks noChangeShapeType="1"/>
            <a:stCxn id="69" idx="5"/>
            <a:endCxn id="83" idx="0"/>
          </p:cNvCxnSpPr>
          <p:nvPr/>
        </p:nvCxnSpPr>
        <p:spPr bwMode="auto">
          <a:xfrm>
            <a:off x="7574225" y="3805393"/>
            <a:ext cx="131558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7633222" y="2773489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 </a:t>
            </a:r>
            <a:r>
              <a:rPr lang="en-US" sz="1100" dirty="0"/>
              <a:t>&gt;</a:t>
            </a:r>
            <a:r>
              <a:rPr lang="en-US" sz="1100" dirty="0" smtClean="0"/>
              <a:t> 10</a:t>
            </a:r>
            <a:endParaRPr lang="en-US" sz="1100" dirty="0"/>
          </a:p>
        </p:txBody>
      </p:sp>
      <p:sp>
        <p:nvSpPr>
          <p:cNvPr id="83" name="Oval 35"/>
          <p:cNvSpPr>
            <a:spLocks noChangeArrowheads="1"/>
          </p:cNvSpPr>
          <p:nvPr/>
        </p:nvSpPr>
        <p:spPr bwMode="auto">
          <a:xfrm>
            <a:off x="7531892" y="39587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7</a:t>
            </a:r>
          </a:p>
        </p:txBody>
      </p:sp>
      <p:sp>
        <p:nvSpPr>
          <p:cNvPr id="84" name="Oval 35"/>
          <p:cNvSpPr>
            <a:spLocks noChangeArrowheads="1"/>
          </p:cNvSpPr>
          <p:nvPr/>
        </p:nvSpPr>
        <p:spPr bwMode="auto">
          <a:xfrm>
            <a:off x="7010674" y="3958719"/>
            <a:ext cx="347782" cy="34778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6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85" name="AutoShape 42"/>
          <p:cNvCxnSpPr>
            <a:cxnSpLocks noChangeShapeType="1"/>
            <a:stCxn id="84" idx="0"/>
            <a:endCxn id="69" idx="3"/>
          </p:cNvCxnSpPr>
          <p:nvPr/>
        </p:nvCxnSpPr>
        <p:spPr bwMode="auto">
          <a:xfrm flipV="1">
            <a:off x="7184565" y="3805393"/>
            <a:ext cx="143740" cy="153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6" name="Oval 35"/>
          <p:cNvSpPr>
            <a:spLocks noChangeArrowheads="1"/>
          </p:cNvSpPr>
          <p:nvPr/>
        </p:nvSpPr>
        <p:spPr bwMode="auto">
          <a:xfrm>
            <a:off x="8300918" y="3958719"/>
            <a:ext cx="347782" cy="347782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imes New Roman" charset="0"/>
              </a:rPr>
              <a:t>20</a:t>
            </a:r>
            <a:endParaRPr lang="en-US" sz="1200" dirty="0">
              <a:latin typeface="Times New Roman" charset="0"/>
            </a:endParaRPr>
          </a:p>
        </p:txBody>
      </p:sp>
      <p:cxnSp>
        <p:nvCxnSpPr>
          <p:cNvPr id="87" name="AutoShape 42"/>
          <p:cNvCxnSpPr>
            <a:cxnSpLocks noChangeShapeType="1"/>
            <a:stCxn id="70" idx="5"/>
            <a:endCxn id="86" idx="1"/>
          </p:cNvCxnSpPr>
          <p:nvPr/>
        </p:nvCxnSpPr>
        <p:spPr bwMode="auto">
          <a:xfrm>
            <a:off x="8196525" y="3805393"/>
            <a:ext cx="155324" cy="2042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0" name="TextBox 89"/>
          <p:cNvSpPr txBox="1"/>
          <p:nvPr/>
        </p:nvSpPr>
        <p:spPr>
          <a:xfrm>
            <a:off x="7941635" y="3255881"/>
            <a:ext cx="7185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20 </a:t>
            </a:r>
            <a:r>
              <a:rPr lang="en-US" sz="1100" dirty="0"/>
              <a:t>&gt;</a:t>
            </a:r>
            <a:r>
              <a:rPr lang="en-US" sz="1100" dirty="0" smtClean="0"/>
              <a:t> 12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5337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1330</Words>
  <Application>Microsoft Macintosh PowerPoint</Application>
  <PresentationFormat>On-screen Show (4:3)</PresentationFormat>
  <Paragraphs>263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Dvojiška in iskalna drevesa</vt:lpstr>
      <vt:lpstr>Dvojiško drevo</vt:lpstr>
      <vt:lpstr>Primeri</vt:lpstr>
      <vt:lpstr>Iskalno dvojiško drevo</vt:lpstr>
      <vt:lpstr>Primeri</vt:lpstr>
      <vt:lpstr>Iskanje elementa x</vt:lpstr>
      <vt:lpstr>Primeri</vt:lpstr>
      <vt:lpstr>Vstavljanje podatkov</vt:lpstr>
      <vt:lpstr>Primer</vt:lpstr>
      <vt:lpstr>Odstranjevanje podatkov</vt:lpstr>
      <vt:lpstr>Primer</vt:lpstr>
      <vt:lpstr>Kolikšna je lahko globina iskalnih dreves?</vt:lpstr>
      <vt:lpstr>AVL drevo</vt:lpstr>
      <vt:lpstr>AVL - vstavljanje</vt:lpstr>
      <vt:lpstr>Rotacija LL (DD simetrično)</vt:lpstr>
      <vt:lpstr>Rotacija LD (DL simetrično)</vt:lpstr>
      <vt:lpstr>Analiza</vt:lpstr>
      <vt:lpstr>Globina AVL drevesa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drevo</dc:title>
  <dc:creator>xxx</dc:creator>
  <cp:lastModifiedBy>xxx</cp:lastModifiedBy>
  <cp:revision>31</cp:revision>
  <dcterms:created xsi:type="dcterms:W3CDTF">2013-11-02T22:42:37Z</dcterms:created>
  <dcterms:modified xsi:type="dcterms:W3CDTF">2013-11-03T09:57:07Z</dcterms:modified>
</cp:coreProperties>
</file>