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35"/>
  </p:notesMasterIdLst>
  <p:sldIdLst>
    <p:sldId id="256" r:id="rId2"/>
    <p:sldId id="347" r:id="rId3"/>
    <p:sldId id="374" r:id="rId4"/>
    <p:sldId id="350" r:id="rId5"/>
    <p:sldId id="352" r:id="rId6"/>
    <p:sldId id="357" r:id="rId7"/>
    <p:sldId id="358" r:id="rId8"/>
    <p:sldId id="359" r:id="rId9"/>
    <p:sldId id="360" r:id="rId10"/>
    <p:sldId id="361" r:id="rId11"/>
    <p:sldId id="363" r:id="rId12"/>
    <p:sldId id="362" r:id="rId13"/>
    <p:sldId id="372" r:id="rId14"/>
    <p:sldId id="349" r:id="rId15"/>
    <p:sldId id="354" r:id="rId16"/>
    <p:sldId id="356" r:id="rId17"/>
    <p:sldId id="375" r:id="rId18"/>
    <p:sldId id="353" r:id="rId19"/>
    <p:sldId id="365" r:id="rId20"/>
    <p:sldId id="370" r:id="rId21"/>
    <p:sldId id="368" r:id="rId22"/>
    <p:sldId id="367" r:id="rId23"/>
    <p:sldId id="380" r:id="rId24"/>
    <p:sldId id="371" r:id="rId25"/>
    <p:sldId id="376" r:id="rId26"/>
    <p:sldId id="381" r:id="rId27"/>
    <p:sldId id="369" r:id="rId28"/>
    <p:sldId id="378" r:id="rId29"/>
    <p:sldId id="379" r:id="rId30"/>
    <p:sldId id="377" r:id="rId31"/>
    <p:sldId id="382" r:id="rId32"/>
    <p:sldId id="383" r:id="rId33"/>
    <p:sldId id="373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urier New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8000"/>
    <a:srgbClr val="FF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2" autoAdjust="0"/>
    <p:restoredTop sz="94834" autoAdjust="0"/>
  </p:normalViewPr>
  <p:slideViewPr>
    <p:cSldViewPr>
      <p:cViewPr varScale="1">
        <p:scale>
          <a:sx n="93" d="100"/>
          <a:sy n="93" d="100"/>
        </p:scale>
        <p:origin x="-102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E4454-1120-4B56-B88A-5F863C81C119}" type="datetimeFigureOut">
              <a:rPr lang="sl-SI" smtClean="0"/>
              <a:pPr/>
              <a:t>28.11.2012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8C58E-57E0-49AE-AC0A-8AB25E34BC1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294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sz="2400" b="0">
                <a:latin typeface="Times New Roman" pitchFamily="18" charset="0"/>
              </a:endParaRPr>
            </a:p>
          </p:txBody>
        </p:sp>
        <p:sp>
          <p:nvSpPr>
            <p:cNvPr id="8294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l-SI" sz="2400" b="0">
                <a:latin typeface="Times New Roman" pitchFamily="18" charset="0"/>
              </a:endParaRPr>
            </a:p>
          </p:txBody>
        </p:sp>
        <p:grpSp>
          <p:nvGrpSpPr>
            <p:cNvPr id="8294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295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l-SI" sz="2400" b="0">
                  <a:latin typeface="Times New Roman" pitchFamily="18" charset="0"/>
                </a:endParaRPr>
              </a:p>
            </p:txBody>
          </p:sp>
          <p:sp>
            <p:nvSpPr>
              <p:cNvPr id="8295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l-SI" sz="2400" b="0">
                  <a:latin typeface="Times New Roman" pitchFamily="18" charset="0"/>
                </a:endParaRPr>
              </a:p>
            </p:txBody>
          </p:sp>
          <p:sp>
            <p:nvSpPr>
              <p:cNvPr id="8295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l-SI" sz="2400" b="0">
                  <a:latin typeface="Times New Roman" pitchFamily="18" charset="0"/>
                </a:endParaRPr>
              </a:p>
            </p:txBody>
          </p:sp>
          <p:sp>
            <p:nvSpPr>
              <p:cNvPr id="8295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l-SI" sz="2400" b="0">
                  <a:latin typeface="Times New Roman" pitchFamily="18" charset="0"/>
                </a:endParaRPr>
              </a:p>
            </p:txBody>
          </p:sp>
          <p:sp>
            <p:nvSpPr>
              <p:cNvPr id="8295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l-SI" sz="2400" b="0">
                  <a:latin typeface="Times New Roman" pitchFamily="18" charset="0"/>
                </a:endParaRPr>
              </a:p>
            </p:txBody>
          </p:sp>
          <p:sp>
            <p:nvSpPr>
              <p:cNvPr id="8295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l-SI" sz="2400" b="0">
                  <a:latin typeface="Times New Roman" pitchFamily="18" charset="0"/>
                </a:endParaRPr>
              </a:p>
            </p:txBody>
          </p:sp>
          <p:sp>
            <p:nvSpPr>
              <p:cNvPr id="8295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l-SI" sz="2400" b="0">
                  <a:latin typeface="Times New Roman" pitchFamily="18" charset="0"/>
                </a:endParaRPr>
              </a:p>
            </p:txBody>
          </p:sp>
          <p:sp>
            <p:nvSpPr>
              <p:cNvPr id="8295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l-SI" sz="2400" b="0">
                  <a:latin typeface="Times New Roman" pitchFamily="18" charset="0"/>
                </a:endParaRPr>
              </a:p>
            </p:txBody>
          </p:sp>
          <p:sp>
            <p:nvSpPr>
              <p:cNvPr id="8295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l-SI" sz="2400" b="0">
                  <a:latin typeface="Times New Roman" pitchFamily="18" charset="0"/>
                </a:endParaRPr>
              </a:p>
            </p:txBody>
          </p:sp>
          <p:sp>
            <p:nvSpPr>
              <p:cNvPr id="8295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l-SI" sz="2400" b="0">
                  <a:latin typeface="Times New Roman" pitchFamily="18" charset="0"/>
                </a:endParaRPr>
              </a:p>
            </p:txBody>
          </p:sp>
        </p:grpSp>
      </p:grpSp>
      <p:sp>
        <p:nvSpPr>
          <p:cNvPr id="8296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96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96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EA6D823-B717-4551-9EAE-F8E831C160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9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657AA1-67FC-4EAB-8BBA-A74FB1EA07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BF0582-5371-4896-B3EA-EF416B6865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8581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20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82AAAE-B0B1-4F84-AF9E-BBCD31FBF0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8C2842-124F-4F43-820F-080A640670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09FB0B-FF77-4A56-887F-17056E679B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E36E7C-BEE1-400F-8699-F491BB93A2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8CCBFD-C96C-4265-B1B5-C7450A4625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4D1AE8-94D8-4CCE-B5A6-144AF99B71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6535A1-94E2-4A31-9C25-BEEA89A1FE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 Black" pitchFamily="34" charset="0"/>
              </a:defRPr>
            </a:lvl1pPr>
          </a:lstStyle>
          <a:p>
            <a:fld id="{AF633711-C7FB-41F9-8262-D930B3D1D54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192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sl-SI" sz="2400" b="0">
                <a:latin typeface="Times New Roman" pitchFamily="18" charset="0"/>
              </a:endParaRPr>
            </a:p>
          </p:txBody>
        </p:sp>
        <p:sp>
          <p:nvSpPr>
            <p:cNvPr id="8192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l-SI" sz="2400" b="0">
                <a:latin typeface="Times New Roman" pitchFamily="18" charset="0"/>
              </a:endParaRPr>
            </a:p>
          </p:txBody>
        </p:sp>
        <p:sp>
          <p:nvSpPr>
            <p:cNvPr id="8192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l-SI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l-SI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8192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l-SI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l-SI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l-SI" sz="2400" b="0">
                <a:latin typeface="Times New Roman" pitchFamily="18" charset="0"/>
              </a:endParaRPr>
            </a:p>
          </p:txBody>
        </p:sp>
        <p:sp>
          <p:nvSpPr>
            <p:cNvPr id="8193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l-SI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8193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l-SI" b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8193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+mn-lt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Excel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Matjaž </a:t>
            </a:r>
            <a:r>
              <a:rPr lang="sl-SI" dirty="0"/>
              <a:t>Željko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Zavihek </a:t>
            </a:r>
            <a:r>
              <a:rPr lang="sl-SI" b="1" dirty="0" smtClean="0"/>
              <a:t>Border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3394720" cy="5072098"/>
          </a:xfrm>
        </p:spPr>
        <p:txBody>
          <a:bodyPr/>
          <a:lstStyle/>
          <a:p>
            <a:r>
              <a:rPr lang="sl-SI" sz="2800" dirty="0" smtClean="0"/>
              <a:t>Line</a:t>
            </a:r>
          </a:p>
          <a:p>
            <a:r>
              <a:rPr lang="sl-SI" sz="2800" dirty="0" smtClean="0"/>
              <a:t>Presets</a:t>
            </a:r>
          </a:p>
          <a:p>
            <a:r>
              <a:rPr lang="sl-SI" sz="2800" dirty="0" smtClean="0"/>
              <a:t>Border</a:t>
            </a:r>
          </a:p>
          <a:p>
            <a:r>
              <a:rPr lang="sl-SI" sz="2800" dirty="0" smtClean="0"/>
              <a:t>....</a:t>
            </a:r>
            <a:endParaRPr lang="sl-SI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3900" t="38190" r="28538" b="23381"/>
          <a:stretch>
            <a:fillRect/>
          </a:stretch>
        </p:blipFill>
        <p:spPr bwMode="auto">
          <a:xfrm>
            <a:off x="3707904" y="1556792"/>
            <a:ext cx="50405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Zavihek </a:t>
            </a:r>
            <a:r>
              <a:rPr lang="sl-SI" b="1" dirty="0" smtClean="0"/>
              <a:t>Fill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3394720" cy="5072098"/>
          </a:xfrm>
        </p:spPr>
        <p:txBody>
          <a:bodyPr/>
          <a:lstStyle/>
          <a:p>
            <a:r>
              <a:rPr lang="sl-SI" sz="2800" dirty="0" smtClean="0"/>
              <a:t>Background c.</a:t>
            </a:r>
          </a:p>
          <a:p>
            <a:r>
              <a:rPr lang="sl-SI" sz="2800" dirty="0" smtClean="0"/>
              <a:t>Pattern</a:t>
            </a:r>
          </a:p>
          <a:p>
            <a:r>
              <a:rPr lang="sl-SI" sz="2800" dirty="0" smtClean="0"/>
              <a:t>....</a:t>
            </a:r>
            <a:endParaRPr lang="sl-SI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43900" t="38190" r="28445" b="23883"/>
          <a:stretch>
            <a:fillRect/>
          </a:stretch>
        </p:blipFill>
        <p:spPr bwMode="auto">
          <a:xfrm>
            <a:off x="3491880" y="1556792"/>
            <a:ext cx="50405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Zavihek </a:t>
            </a:r>
            <a:r>
              <a:rPr lang="sl-SI" b="1" dirty="0" smtClean="0"/>
              <a:t>Protection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3394720" cy="5072098"/>
          </a:xfrm>
        </p:spPr>
        <p:txBody>
          <a:bodyPr/>
          <a:lstStyle/>
          <a:p>
            <a:r>
              <a:rPr lang="sl-SI" sz="2400" b="1" dirty="0" smtClean="0"/>
              <a:t>Locked</a:t>
            </a:r>
            <a:r>
              <a:rPr lang="sl-SI" sz="2400" dirty="0" smtClean="0"/>
              <a:t> – vrednost se ne more spremeniti</a:t>
            </a:r>
          </a:p>
          <a:p>
            <a:r>
              <a:rPr lang="sl-SI" sz="2400" b="1" dirty="0" smtClean="0"/>
              <a:t>Hidden</a:t>
            </a:r>
            <a:r>
              <a:rPr lang="sl-SI" sz="2400" dirty="0" smtClean="0"/>
              <a:t> – vrednost se ne vidi</a:t>
            </a:r>
          </a:p>
          <a:p>
            <a:r>
              <a:rPr lang="sl-SI" sz="2400" dirty="0" smtClean="0"/>
              <a:t>Nastavitve se upoštevajo, ko se delovni list zaklene (Zavihek review)</a:t>
            </a:r>
            <a:endParaRPr lang="sl-SI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61225" t="46380" r="11213" b="15821"/>
          <a:stretch>
            <a:fillRect/>
          </a:stretch>
        </p:blipFill>
        <p:spPr bwMode="auto">
          <a:xfrm>
            <a:off x="3851920" y="1628800"/>
            <a:ext cx="50405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Pogojno oblikovanje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4042792" cy="5072098"/>
          </a:xfrm>
        </p:spPr>
        <p:txBody>
          <a:bodyPr/>
          <a:lstStyle/>
          <a:p>
            <a:r>
              <a:rPr lang="sl-SI" dirty="0" smtClean="0"/>
              <a:t>Oblikovanje je odvisno od vrednosti v celici (absolutno ali glede na druge celice)</a:t>
            </a:r>
          </a:p>
          <a:p>
            <a:endParaRPr lang="sl-SI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58075" t="9210" r="22632" b="55510"/>
          <a:stretch>
            <a:fillRect/>
          </a:stretch>
        </p:blipFill>
        <p:spPr bwMode="auto">
          <a:xfrm>
            <a:off x="4644008" y="1484784"/>
            <a:ext cx="4104456" cy="469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Formule v celicah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Formula je matematični izraz, ki izračuna neko vrednost. </a:t>
            </a:r>
          </a:p>
          <a:p>
            <a:r>
              <a:rPr lang="sl-SI" dirty="0" smtClean="0"/>
              <a:t>Formula se vedno začne z znakom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</a:t>
            </a:r>
          </a:p>
          <a:p>
            <a:r>
              <a:rPr lang="sl-SI" dirty="0" smtClean="0"/>
              <a:t>Uporabimo lahko običajne matematične operatorje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sl-SI" dirty="0" smtClean="0"/>
              <a:t>,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sl-SI" dirty="0" smtClean="0"/>
              <a:t>,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sl-SI" dirty="0" smtClean="0"/>
              <a:t>,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sl-SI" dirty="0" smtClean="0"/>
              <a:t>, oklepaje, potenco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^</a:t>
            </a:r>
            <a:r>
              <a:rPr lang="sl-SI" dirty="0" smtClean="0"/>
              <a:t> </a:t>
            </a:r>
          </a:p>
          <a:p>
            <a:r>
              <a:rPr lang="sl-SI" dirty="0" smtClean="0"/>
              <a:t>Na voljo je mnogo vgrajenih funkcij</a:t>
            </a:r>
          </a:p>
          <a:p>
            <a:r>
              <a:rPr lang="sl-SI" dirty="0" smtClean="0"/>
              <a:t>V formulah se lahko sklicujemo na vrednosti v drugih celicah:</a:t>
            </a:r>
            <a:br>
              <a:rPr lang="sl-SI" dirty="0" smtClean="0"/>
            </a:br>
            <a:r>
              <a:rPr lang="sl-SI" dirty="0" smtClean="0"/>
              <a:t>v B4 zapišemo npr.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=B2*A4</a:t>
            </a:r>
            <a:endParaRPr lang="sl-SI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Sklicevanje na vrednosti celic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Sklicevanje je lahko </a:t>
            </a:r>
            <a:r>
              <a:rPr lang="sl-SI" b="1" dirty="0" smtClean="0"/>
              <a:t>relativno </a:t>
            </a:r>
            <a:r>
              <a:rPr lang="sl-SI" dirty="0" smtClean="0"/>
              <a:t>ali </a:t>
            </a:r>
            <a:r>
              <a:rPr lang="sl-SI" b="1" dirty="0" smtClean="0"/>
              <a:t>absolutno</a:t>
            </a:r>
            <a:r>
              <a:rPr lang="sl-SI" dirty="0" smtClean="0"/>
              <a:t>. </a:t>
            </a:r>
          </a:p>
          <a:p>
            <a:pPr lvl="1"/>
            <a:r>
              <a:rPr lang="sl-SI" dirty="0" smtClean="0"/>
              <a:t>Relativno sklicevanje se spremeni, če formulo kopiramo/premaknemo v drugo celico, absolutno pa ne. </a:t>
            </a:r>
          </a:p>
          <a:p>
            <a:pPr lvl="1"/>
            <a:r>
              <a:rPr lang="sl-SI" dirty="0" smtClean="0"/>
              <a:t>Absolutno sklicevanje označimo z znakom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$</a:t>
            </a:r>
            <a:r>
              <a:rPr lang="sl-SI" dirty="0" smtClean="0"/>
              <a:t>, lahko ga uporabimo pri vrstični koordinati, stolpčni koordinati ali oboje;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$B$2</a:t>
            </a:r>
            <a:r>
              <a:rPr lang="sl-SI" dirty="0" smtClean="0"/>
              <a:t>,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B$2</a:t>
            </a:r>
            <a:r>
              <a:rPr lang="sl-SI" dirty="0" smtClean="0"/>
              <a:t>,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$B2</a:t>
            </a:r>
          </a:p>
          <a:p>
            <a:pPr lvl="1"/>
            <a:r>
              <a:rPr lang="sl-SI" dirty="0" smtClean="0"/>
              <a:t>Če vrstice/stolpce vrivamo ali brišemo, se sklicevanje ustrezno prilagodi.</a:t>
            </a:r>
          </a:p>
          <a:p>
            <a:pPr lvl="1"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Relativno sklicevanje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1712802"/>
          </a:xfrm>
        </p:spPr>
        <p:txBody>
          <a:bodyPr/>
          <a:lstStyle/>
          <a:p>
            <a:r>
              <a:rPr lang="sl-SI" dirty="0" smtClean="0"/>
              <a:t>Če formulo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B2*A4</a:t>
            </a:r>
            <a:r>
              <a:rPr lang="sl-SI" dirty="0" smtClean="0"/>
              <a:t> kopiramo iz B4 v D8, nastane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D6*C8</a:t>
            </a:r>
            <a:r>
              <a:rPr lang="sl-SI" dirty="0" smtClean="0"/>
              <a:t> (tj. +2 vodoravno, +4 navpično)</a:t>
            </a:r>
            <a:endParaRPr lang="sl-SI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3194" t="62999" r="59638" b="17471"/>
          <a:stretch>
            <a:fillRect/>
          </a:stretch>
        </p:blipFill>
        <p:spPr bwMode="auto">
          <a:xfrm>
            <a:off x="2123728" y="3501008"/>
            <a:ext cx="49685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6136" y="39330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=C4*D4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450912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=C5*D5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 bwMode="auto">
          <a:xfrm flipH="1" flipV="1">
            <a:off x="4788024" y="4581128"/>
            <a:ext cx="1008112" cy="1126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5" idx="1"/>
          </p:cNvCxnSpPr>
          <p:nvPr/>
        </p:nvCxnSpPr>
        <p:spPr bwMode="auto">
          <a:xfrm flipH="1">
            <a:off x="4788024" y="4117722"/>
            <a:ext cx="1008112" cy="2473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Absolutno sklicevanje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1640794"/>
          </a:xfrm>
        </p:spPr>
        <p:txBody>
          <a:bodyPr/>
          <a:lstStyle/>
          <a:p>
            <a:r>
              <a:rPr lang="sl-SI" dirty="0" smtClean="0"/>
              <a:t>Če formulo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$B2*A$4</a:t>
            </a:r>
            <a:r>
              <a:rPr lang="sl-SI" dirty="0" smtClean="0"/>
              <a:t> kopiramo iz B4 v D8, nastane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$B6*C$4</a:t>
            </a:r>
            <a:r>
              <a:rPr lang="sl-SI" dirty="0" smtClean="0"/>
              <a:t> (tj. +2 vodoravno, +4 navpično)</a:t>
            </a:r>
          </a:p>
          <a:p>
            <a:endParaRPr lang="sl-S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3194" t="62999" r="59638" b="17471"/>
          <a:stretch>
            <a:fillRect/>
          </a:stretch>
        </p:blipFill>
        <p:spPr bwMode="auto">
          <a:xfrm>
            <a:off x="2123728" y="3501008"/>
            <a:ext cx="49685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8144" y="407707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=E4*$C$7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450912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=E5*$C$7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 bwMode="auto">
          <a:xfrm flipH="1">
            <a:off x="5580112" y="4261738"/>
            <a:ext cx="288032" cy="1033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1"/>
          </p:cNvCxnSpPr>
          <p:nvPr/>
        </p:nvCxnSpPr>
        <p:spPr bwMode="auto">
          <a:xfrm flipH="1" flipV="1">
            <a:off x="5580112" y="4581128"/>
            <a:ext cx="288032" cy="1126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Kopiranje/premikanje podatkov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Copy/paste deluje kot običajno za konstantne podatke. Pri kopiranju formul je potrebno paziti na relativna ali absolutna sklicevanja. Obsegi (</a:t>
            </a:r>
            <a:r>
              <a:rPr lang="sl-SI" i="1" dirty="0" smtClean="0"/>
              <a:t>range</a:t>
            </a:r>
            <a:r>
              <a:rPr lang="sl-SI" dirty="0" smtClean="0"/>
              <a:t>) so lahko nepovezani (CTRL+miška).</a:t>
            </a:r>
          </a:p>
          <a:p>
            <a:endParaRPr lang="sl-SI" dirty="0"/>
          </a:p>
        </p:txBody>
      </p:sp>
      <p:pic>
        <p:nvPicPr>
          <p:cNvPr id="2050" name="Picture 2" descr="C:\SluzbeneZadeve\RacPraktikum\2012\ExcelTemp\blo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3175000" cy="2362200"/>
          </a:xfrm>
          <a:prstGeom prst="rect">
            <a:avLst/>
          </a:prstGeom>
          <a:noFill/>
        </p:spPr>
      </p:pic>
      <p:pic>
        <p:nvPicPr>
          <p:cNvPr id="2051" name="Picture 3" descr="C:\SluzbeneZadeve\RacPraktikum\2012\ExcelTemp\blo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77072"/>
            <a:ext cx="3302000" cy="231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Zapolnjevalci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672408" cy="5072098"/>
          </a:xfrm>
        </p:spPr>
        <p:txBody>
          <a:bodyPr/>
          <a:lstStyle/>
          <a:p>
            <a:r>
              <a:rPr lang="sl-SI" sz="2800" dirty="0" smtClean="0"/>
              <a:t>Kopiranje vrednosti / formul</a:t>
            </a:r>
            <a:br>
              <a:rPr lang="sl-SI" sz="2800" dirty="0" smtClean="0"/>
            </a:br>
            <a:r>
              <a:rPr lang="sl-SI" sz="2800" dirty="0" smtClean="0"/>
              <a:t>(absolutno/relativno sklicevanje!)</a:t>
            </a:r>
          </a:p>
          <a:p>
            <a:r>
              <a:rPr lang="sl-SI" sz="2800" dirty="0" smtClean="0"/>
              <a:t>Avtomatično zapolnjevanje z zaporedjem</a:t>
            </a:r>
          </a:p>
          <a:p>
            <a:pPr>
              <a:buNone/>
            </a:pPr>
            <a:endParaRPr lang="sl-SI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2183" t="46546" r="12733" b="33578"/>
          <a:stretch>
            <a:fillRect/>
          </a:stretch>
        </p:blipFill>
        <p:spPr bwMode="auto">
          <a:xfrm>
            <a:off x="4139952" y="1916832"/>
            <a:ext cx="4368325" cy="359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Elektronska preglednica Excel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Excel je zmogljiv kalkulator.</a:t>
            </a:r>
          </a:p>
          <a:p>
            <a:r>
              <a:rPr lang="sl-SI" dirty="0" smtClean="0"/>
              <a:t>Omogoča </a:t>
            </a:r>
          </a:p>
          <a:p>
            <a:pPr lvl="1"/>
            <a:r>
              <a:rPr lang="sl-SI" dirty="0" smtClean="0"/>
              <a:t>izdelavo grafikonov</a:t>
            </a:r>
          </a:p>
          <a:p>
            <a:pPr lvl="1"/>
            <a:r>
              <a:rPr lang="sl-SI" dirty="0" smtClean="0"/>
              <a:t>statistično analizo podatkov</a:t>
            </a:r>
          </a:p>
          <a:p>
            <a:pPr lvl="1"/>
            <a:r>
              <a:rPr lang="sl-SI" dirty="0" smtClean="0"/>
              <a:t>lepo oblikovanje poročila za natis</a:t>
            </a:r>
          </a:p>
          <a:p>
            <a:r>
              <a:rPr lang="sl-SI" dirty="0" smtClean="0"/>
              <a:t>Podatke predstavljamo tabelarično, na podatke se vedno sklicujemo posredno (preko ‘koordinat’ celic).</a:t>
            </a:r>
          </a:p>
          <a:p>
            <a:pPr lvl="1"/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Urejanje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7427168" cy="2144850"/>
          </a:xfrm>
        </p:spPr>
        <p:txBody>
          <a:bodyPr/>
          <a:lstStyle/>
          <a:p>
            <a:r>
              <a:rPr lang="sl-SI" dirty="0" smtClean="0"/>
              <a:t>Izberemo obseg celic (</a:t>
            </a:r>
            <a:r>
              <a:rPr lang="sl-SI" b="1" dirty="0" smtClean="0"/>
              <a:t>vse stolpce</a:t>
            </a:r>
            <a:r>
              <a:rPr lang="sl-SI" dirty="0" smtClean="0"/>
              <a:t>, ne samo tistega, po katerem urejamo)</a:t>
            </a:r>
          </a:p>
          <a:p>
            <a:pPr lvl="1"/>
            <a:r>
              <a:rPr lang="sl-SI" dirty="0" smtClean="0"/>
              <a:t>Eno- ali večnivojsko urejanje</a:t>
            </a:r>
          </a:p>
          <a:p>
            <a:pPr lvl="1"/>
            <a:r>
              <a:rPr lang="sl-SI" dirty="0" smtClean="0"/>
              <a:t>Podatki z glavo ali brez</a:t>
            </a:r>
          </a:p>
          <a:p>
            <a:pPr lvl="1"/>
            <a:endParaRPr lang="sl-SI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l="28743" t="33390" r="39757" b="43930"/>
          <a:stretch>
            <a:fillRect/>
          </a:stretch>
        </p:blipFill>
        <p:spPr bwMode="auto">
          <a:xfrm>
            <a:off x="1907704" y="3789040"/>
            <a:ext cx="57606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6444208" y="4293096"/>
            <a:ext cx="360040" cy="10081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580112" y="52292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Iz urejanja izključi prvo vrstico</a:t>
            </a:r>
            <a:endParaRPr lang="sl-SI" sz="14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2483768" y="4293096"/>
            <a:ext cx="1080120" cy="12241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627784" y="544522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Dodaj nivo urejanja</a:t>
            </a:r>
            <a:endParaRPr lang="sl-SI" sz="14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Funkcije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075240" cy="1568786"/>
          </a:xfrm>
        </p:spPr>
        <p:txBody>
          <a:bodyPr/>
          <a:lstStyle/>
          <a:p>
            <a:r>
              <a:rPr lang="sl-SI" sz="2800" dirty="0" smtClean="0"/>
              <a:t>Funkcije so združene v nekaj glavnih skupin: statistične, finančne, tekstovne, logične, za delo </a:t>
            </a:r>
            <a:r>
              <a:rPr lang="sl-SI" sz="2800" smtClean="0"/>
              <a:t>z datumi in časom</a:t>
            </a:r>
            <a:r>
              <a:rPr lang="sl-SI" sz="2800" dirty="0" smtClean="0"/>
              <a:t>, ...</a:t>
            </a:r>
            <a:endParaRPr lang="sl-SI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6387" t="16778" r="36349" b="71426"/>
          <a:stretch>
            <a:fillRect/>
          </a:stretch>
        </p:blipFill>
        <p:spPr bwMode="auto">
          <a:xfrm>
            <a:off x="683568" y="3645024"/>
            <a:ext cx="7776864" cy="210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Pomembnejše funkcije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65130"/>
          </a:xfrm>
        </p:spPr>
        <p:txBody>
          <a:bodyPr/>
          <a:lstStyle/>
          <a:p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SUM(obseg)</a:t>
            </a:r>
            <a:r>
              <a:rPr lang="sl-SI" sz="2000" dirty="0" smtClean="0"/>
              <a:t>,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 SUM(št. 1; [št. 2]; ...)</a:t>
            </a:r>
            <a:r>
              <a:rPr lang="sl-SI" sz="2000" dirty="0" smtClean="0"/>
              <a:t>,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 </a:t>
            </a:r>
            <a:b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sl-SI" sz="2000" dirty="0" smtClean="0"/>
              <a:t>,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 MAX</a:t>
            </a:r>
            <a:r>
              <a:rPr lang="sl-SI" sz="2000" dirty="0" smtClean="0"/>
              <a:t>,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 MINA</a:t>
            </a:r>
            <a:r>
              <a:rPr lang="sl-SI" sz="2000" dirty="0" smtClean="0"/>
              <a:t>,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 MAXA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Poišče vsoto, minimum, maksimum numeričnih/vseh celic. Pri 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MINA</a:t>
            </a:r>
            <a:r>
              <a:rPr lang="sl-SI" sz="2000" dirty="0" smtClean="0"/>
              <a:t> in 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MAXA</a:t>
            </a:r>
            <a:r>
              <a:rPr lang="sl-SI" sz="2000" dirty="0" smtClean="0"/>
              <a:t> se nenumerične celice (in 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sl-SI" sz="2000" dirty="0" smtClean="0"/>
              <a:t>) spremenijo v 0, 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sl-SI" sz="2000" dirty="0" smtClean="0"/>
              <a:t> pa v 1.</a:t>
            </a:r>
          </a:p>
          <a:p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ROUND(število; št. mest)</a:t>
            </a:r>
            <a:r>
              <a:rPr lang="sl-SI" sz="2000" dirty="0" smtClean="0"/>
              <a:t> </a:t>
            </a:r>
            <a:br>
              <a:rPr lang="sl-SI" sz="2000" dirty="0" smtClean="0"/>
            </a:br>
            <a:r>
              <a:rPr lang="sl-SI" sz="2000" dirty="0" smtClean="0"/>
              <a:t>Zaokrožanje na predpisano število mest</a:t>
            </a:r>
            <a:br>
              <a:rPr lang="sl-SI" sz="2000" dirty="0" smtClean="0"/>
            </a:b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ROUNDUP, ROUNDDOWN</a:t>
            </a:r>
            <a:r>
              <a:rPr lang="sl-SI" sz="2000" dirty="0" smtClean="0"/>
              <a:t>  Zaokrožanje navzgor/navzdol</a:t>
            </a:r>
            <a:br>
              <a:rPr lang="sl-SI" sz="2000" dirty="0" smtClean="0"/>
            </a:br>
            <a:r>
              <a:rPr lang="sl-SI" sz="2000" dirty="0" smtClean="0"/>
              <a:t>Število prikazanih decimalnih mest je potrebno posebej nastaviti. </a:t>
            </a:r>
            <a:endParaRPr lang="sl-SI" sz="2000" b="1" dirty="0" smtClean="0">
              <a:solidFill>
                <a:srgbClr val="3333CC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COUNT</a:t>
            </a:r>
            <a:r>
              <a:rPr lang="sl-SI" sz="2000" dirty="0" smtClean="0"/>
              <a:t>, 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COUNTA</a:t>
            </a:r>
            <a:r>
              <a:rPr lang="sl-SI" sz="2000" dirty="0" smtClean="0"/>
              <a:t> ... Število numeričnih/vseh celic</a:t>
            </a:r>
          </a:p>
          <a:p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AVERAGE</a:t>
            </a:r>
            <a:r>
              <a:rPr lang="sl-SI" sz="2000" dirty="0" smtClean="0"/>
              <a:t>, 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AVERAGEA</a:t>
            </a:r>
            <a:r>
              <a:rPr lang="sl-SI" sz="2000" dirty="0" smtClean="0"/>
              <a:t> ... Povprečje numeričnih/vseh celic</a:t>
            </a:r>
          </a:p>
          <a:p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IF(p; a; b)</a:t>
            </a:r>
            <a:r>
              <a:rPr lang="sl-SI" sz="2000" dirty="0" smtClean="0"/>
              <a:t> ... Če je pogoj p izpolnjen, vrne a, sicer b</a:t>
            </a:r>
          </a:p>
          <a:p>
            <a:pPr lvl="1"/>
            <a:r>
              <a:rPr lang="en-US" sz="2000" dirty="0" err="1" smtClean="0"/>
              <a:t>Pogoj</a:t>
            </a:r>
            <a:r>
              <a:rPr lang="en-US" sz="2000" dirty="0" smtClean="0"/>
              <a:t>: </a:t>
            </a:r>
            <a:r>
              <a:rPr lang="en-US" sz="2000" b="1" dirty="0" smtClean="0">
                <a:solidFill>
                  <a:srgbClr val="3333CC"/>
                </a:solidFill>
                <a:latin typeface="Courier New" pitchFamily="49" charset="0"/>
                <a:ea typeface="+mn-ea"/>
                <a:cs typeface="Courier New" pitchFamily="49" charset="0"/>
              </a:rPr>
              <a:t>A4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ea typeface="+mn-ea"/>
                <a:cs typeface="Courier New" pitchFamily="49" charset="0"/>
              </a:rPr>
              <a:t>=42</a:t>
            </a:r>
            <a:r>
              <a:rPr lang="en-US" sz="2000" b="1" dirty="0" smtClean="0">
                <a:solidFill>
                  <a:srgbClr val="3333CC"/>
                </a:solidFill>
                <a:latin typeface="Courier New" pitchFamily="49" charset="0"/>
                <a:ea typeface="+mn-ea"/>
                <a:cs typeface="Courier New" pitchFamily="49" charset="0"/>
              </a:rPr>
              <a:t>, "x", "&gt;12"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ea typeface="+mn-ea"/>
                <a:cs typeface="Courier New" pitchFamily="49" charset="0"/>
              </a:rPr>
              <a:t>,</a:t>
            </a:r>
            <a:r>
              <a:rPr lang="en-US" sz="2000" b="1" dirty="0" smtClean="0">
                <a:solidFill>
                  <a:srgbClr val="3333CC"/>
                </a:solidFill>
                <a:latin typeface="Courier New" pitchFamily="49" charset="0"/>
                <a:ea typeface="+mn-ea"/>
                <a:cs typeface="Courier New" pitchFamily="49" charset="0"/>
              </a:rPr>
              <a:t> "&lt;&gt;"&amp;B3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>
                <a:solidFill>
                  <a:srgbClr val="3333CC"/>
                </a:solidFill>
                <a:latin typeface="Courier New" pitchFamily="49" charset="0"/>
                <a:ea typeface="+mn-ea"/>
                <a:cs typeface="Courier New" pitchFamily="49" charset="0"/>
              </a:rPr>
              <a:t>=IF(B2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ea typeface="+mn-ea"/>
                <a:cs typeface="Courier New" pitchFamily="49" charset="0"/>
              </a:rPr>
              <a:t>&gt;42; $A$1; "ni večji"</a:t>
            </a:r>
            <a:r>
              <a:rPr lang="en-US" sz="2000" b="1" dirty="0" smtClean="0">
                <a:solidFill>
                  <a:srgbClr val="3333CC"/>
                </a:solidFill>
                <a:latin typeface="Courier New" pitchFamily="49" charset="0"/>
                <a:ea typeface="+mn-ea"/>
                <a:cs typeface="Courier New" pitchFamily="49" charset="0"/>
              </a:rPr>
              <a:t>)</a:t>
            </a:r>
            <a:endParaRPr lang="sl-SI" sz="2000" b="1" dirty="0" smtClean="0">
              <a:solidFill>
                <a:srgbClr val="3333CC"/>
              </a:solidFill>
              <a:latin typeface="Courier New" pitchFamily="49" charset="0"/>
              <a:ea typeface="+mn-ea"/>
              <a:cs typeface="Courier New" pitchFamily="49" charset="0"/>
            </a:endParaRPr>
          </a:p>
          <a:p>
            <a:endParaRPr lang="sl-SI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Pomembnejše funkcije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632848" cy="470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Pogojne statistične funkcije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COUNTIF(obseg; pogoj)</a:t>
            </a:r>
          </a:p>
          <a:p>
            <a:r>
              <a:rPr lang="sl-SI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SUMIF(obseg; pogoj)</a:t>
            </a:r>
          </a:p>
          <a:p>
            <a:r>
              <a:rPr lang="sl-SI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AVERAGEIF(obseg; pogoj)</a:t>
            </a:r>
          </a:p>
          <a:p>
            <a:pPr lvl="1"/>
            <a:r>
              <a:rPr lang="sl-SI" dirty="0" smtClean="0"/>
              <a:t>Pogoj: A4, “x”, “&gt;12”, “&lt;&gt;”&amp;B3</a:t>
            </a:r>
            <a:br>
              <a:rPr lang="sl-SI" dirty="0" smtClean="0"/>
            </a:br>
            <a:r>
              <a:rPr lang="sl-SI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=COUNTIF(B2:B5;"&gt;"&amp;D3)</a:t>
            </a:r>
            <a:endParaRPr lang="sl-SI" b="1" dirty="0">
              <a:solidFill>
                <a:srgbClr val="3333CC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Sklicevanje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/>
          <a:lstStyle/>
          <a:p>
            <a:r>
              <a:rPr lang="sl-SI" sz="22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COLUMN([obseg])</a:t>
            </a:r>
            <a:r>
              <a:rPr lang="sl-SI" sz="2200" dirty="0" smtClean="0"/>
              <a:t>, </a:t>
            </a:r>
            <a:r>
              <a:rPr lang="sl-SI" sz="22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ROW([obseg])</a:t>
            </a:r>
            <a:r>
              <a:rPr lang="sl-SI" sz="2200" dirty="0" smtClean="0"/>
              <a:t> </a:t>
            </a:r>
            <a:br>
              <a:rPr lang="sl-SI" sz="2200" dirty="0" smtClean="0"/>
            </a:br>
            <a:r>
              <a:rPr lang="sl-SI" sz="2200" dirty="0" smtClean="0"/>
              <a:t>Številka stolpca/vrstice leve zgornje celice v obsegu. Če je argument prazen, uporabi celico, v kateri je formula.</a:t>
            </a:r>
          </a:p>
          <a:p>
            <a:r>
              <a:rPr lang="sl-SI" sz="22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COLUMNS(obseg)</a:t>
            </a:r>
            <a:r>
              <a:rPr lang="sl-SI" sz="2200" dirty="0" smtClean="0"/>
              <a:t>, </a:t>
            </a:r>
            <a:r>
              <a:rPr lang="sl-SI" sz="22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ROWS(obseg)</a:t>
            </a:r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sz="2200" dirty="0" smtClean="0"/>
              <a:t>Število stolpcev/vrstic v obsegu</a:t>
            </a:r>
          </a:p>
          <a:p>
            <a:r>
              <a:rPr lang="sl-SI" sz="22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INDEX(obseg; št_vrstice; [št_stolpca])</a:t>
            </a:r>
            <a:br>
              <a:rPr lang="sl-SI" sz="22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sl-SI" sz="2200" dirty="0" smtClean="0"/>
              <a:t>Vrne vrednost na tem mestu</a:t>
            </a:r>
          </a:p>
          <a:p>
            <a:r>
              <a:rPr lang="sl-SI" sz="22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OFFSET(obseg; vrstice; stolpci; [višina]; [širina])</a:t>
            </a:r>
            <a:br>
              <a:rPr lang="sl-SI" sz="22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sl-SI" sz="2200" dirty="0" smtClean="0"/>
              <a:t>Vrne sklic na obseg, ki je odmaknjen določeno število vrstic in stolpcev glede na referenčni obseg. Odmik je lahko tudi negativen. Če je </a:t>
            </a:r>
            <a:r>
              <a:rPr lang="sl-SI" sz="22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višina=širina=1</a:t>
            </a:r>
            <a:r>
              <a:rPr lang="sl-SI" sz="2200" dirty="0" smtClean="0"/>
              <a:t>, vrne vrednost, ki jo lahko prikažemo v celici. Če višina ali širina nista podani, vrne obseg, ki je enako velik, kot referenčni obseg. </a:t>
            </a:r>
            <a:endParaRPr lang="sl-SI" sz="2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Sklicevanje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484784"/>
            <a:ext cx="825621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Iskanje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LOOKUP(vrednost; vektor_iskanja; vektor_rezultata) </a:t>
            </a:r>
            <a:r>
              <a:rPr lang="sl-SI" sz="2000" dirty="0" smtClean="0"/>
              <a:t> Poišče vrednosti v vektorju in vrne rezultat na enakem relativnem položaju v vektorju rezultata.</a:t>
            </a:r>
            <a:br>
              <a:rPr lang="sl-SI" sz="2000" dirty="0" smtClean="0"/>
            </a:br>
            <a:r>
              <a:rPr lang="sl-SI" sz="2000" dirty="0" smtClean="0"/>
              <a:t>Podatki v vektorju iskanja morajo biti urejeni naraščajoče. Če natančnega podatka v vektorju iskanja ne najde, vrne največjo vrednost, ki je manjša ali enaka iskani vrednosti.</a:t>
            </a:r>
            <a:br>
              <a:rPr lang="sl-SI" sz="2000" dirty="0" smtClean="0"/>
            </a:br>
            <a:endParaRPr lang="sl-SI" sz="2000" dirty="0" smtClean="0"/>
          </a:p>
          <a:p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LOOKUP(vrednost; matrika_iskanja) </a:t>
            </a:r>
            <a:r>
              <a:rPr lang="sl-SI" sz="2000" dirty="0" smtClean="0"/>
              <a:t> </a:t>
            </a:r>
            <a:br>
              <a:rPr lang="sl-SI" sz="2000" dirty="0" smtClean="0"/>
            </a:br>
            <a:r>
              <a:rPr lang="sl-SI" sz="2000" dirty="0" smtClean="0"/>
              <a:t>Poišče vrednosti ob daljšem (levem ali zgornjem; levem za kvadratno matriko)  in vrne rezultat na enakem relativnem položaju ob desnem ali spodnjem robu iste matrike. </a:t>
            </a:r>
            <a:br>
              <a:rPr lang="sl-SI" sz="2000" dirty="0" smtClean="0"/>
            </a:br>
            <a:r>
              <a:rPr lang="sl-SI" sz="2000" dirty="0" smtClean="0"/>
              <a:t>Podatki v vektorju iskanja morajo biti urejeni naraščajoče. Če natančnega podatka v vektorju iskanja ne najde, vrne največjo vrednost, ki je manjša ali enaka iskani vrednosti.</a:t>
            </a:r>
            <a:endParaRPr lang="sl-SI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Iskanje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smtClean="0"/>
              <a:t> 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VLOOKUP(vrednost; matrika_tabele; indeks_stolpca; [obseg_iskanja=TRUE])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Išče v prvem stolpcu matrike in vrne vrednost v isti vrstici obsega. Če je 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obseg_iskanja=FALSE</a:t>
            </a:r>
            <a:r>
              <a:rPr lang="sl-SI" sz="2000" dirty="0" smtClean="0"/>
              <a:t>, poišče natančno vrednost. Če je  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obseg_iskanja=TRUE</a:t>
            </a:r>
            <a:r>
              <a:rPr lang="sl-SI" sz="2000" dirty="0" smtClean="0"/>
              <a:t>, poišče največjo, ki je manjša ali enaka iskani vrednosti.</a:t>
            </a:r>
            <a:br>
              <a:rPr lang="sl-SI" sz="2000" dirty="0" smtClean="0"/>
            </a:br>
            <a:endParaRPr lang="sl-SI" sz="2000" dirty="0" smtClean="0"/>
          </a:p>
          <a:p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HLOOKUP(vrednost; matrika_tabele; indeks_stolpca; [obseg_iskanja=TRUE])</a:t>
            </a:r>
            <a:b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sl-SI" sz="2000" dirty="0" smtClean="0"/>
              <a:t>Išče v zgornji vrstici matrike in vrne vrednost v istem stolpcu obsega. Če je 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obseg_iskanja=FALSE</a:t>
            </a:r>
            <a:r>
              <a:rPr lang="sl-SI" sz="2000" dirty="0" smtClean="0"/>
              <a:t>, poišče natančno vrednost. Če je  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obseg_iskanja=TRUE</a:t>
            </a:r>
            <a:r>
              <a:rPr lang="sl-SI" sz="2000" dirty="0" smtClean="0"/>
              <a:t>, poišče največjo, ki je manjša ali enaka iskani vrednosti.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Iskanje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MATCH(vrednost; matrika_iskanja; [vrsta_ujemanja=1])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Poišče vrednosti v sklicu ali matriki in vrne relativni položaj; vrsta ujemanja</a:t>
            </a:r>
          </a:p>
          <a:p>
            <a:pPr lvl="1"/>
            <a:r>
              <a:rPr lang="sl-SI" sz="16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vrsta_ujemanja=1</a:t>
            </a:r>
            <a:br>
              <a:rPr lang="sl-SI" sz="16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sl-SI" sz="1600" dirty="0" smtClean="0"/>
              <a:t>Poišče največjo vrednost, ki je manjša ali enaka argumentu </a:t>
            </a:r>
            <a:r>
              <a:rPr lang="sl-SI" sz="16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vrednost</a:t>
            </a:r>
            <a:r>
              <a:rPr lang="sl-SI" sz="1600" dirty="0" smtClean="0"/>
              <a:t>. Vrednosti morajo biti naraščajoče.</a:t>
            </a:r>
          </a:p>
          <a:p>
            <a:pPr lvl="1"/>
            <a:r>
              <a:rPr lang="sl-SI" sz="16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vrsta_ujemanja=0</a:t>
            </a:r>
            <a:br>
              <a:rPr lang="sl-SI" sz="16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sl-SI" sz="1600" dirty="0" smtClean="0"/>
              <a:t>Poišče prvo vrednost, ki je enaka argumentu </a:t>
            </a:r>
            <a:r>
              <a:rPr lang="sl-SI" sz="16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vrednost</a:t>
            </a:r>
            <a:r>
              <a:rPr lang="sl-SI" sz="1600" dirty="0" smtClean="0"/>
              <a:t>. </a:t>
            </a:r>
          </a:p>
          <a:p>
            <a:pPr lvl="1"/>
            <a:r>
              <a:rPr lang="sl-SI" sz="16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vrsta_ujemanja=-1 </a:t>
            </a:r>
            <a:br>
              <a:rPr lang="sl-SI" sz="16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sl-SI" sz="1600" dirty="0" smtClean="0"/>
              <a:t>Poišče najmanjšo vrednost, ki je večja ali enaka argumentu </a:t>
            </a:r>
            <a:r>
              <a:rPr lang="sl-SI" sz="16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vrednost</a:t>
            </a:r>
            <a:r>
              <a:rPr lang="sl-SI" sz="1600" dirty="0" smtClean="0"/>
              <a:t>. Vrednosti morajo biti padajoče.</a:t>
            </a:r>
            <a:endParaRPr lang="sl-SI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620688"/>
            <a:ext cx="8640960" cy="2088232"/>
          </a:xfrm>
        </p:spPr>
        <p:txBody>
          <a:bodyPr numCol="2"/>
          <a:lstStyle/>
          <a:p>
            <a:r>
              <a:rPr lang="sl-SI" sz="2000" b="1" dirty="0" smtClean="0"/>
              <a:t>Home</a:t>
            </a:r>
            <a:r>
              <a:rPr lang="sl-SI" sz="2000" dirty="0" smtClean="0"/>
              <a:t> 	Vnos in oblikovanje</a:t>
            </a:r>
          </a:p>
          <a:p>
            <a:r>
              <a:rPr lang="sl-SI" sz="2000" b="1" dirty="0" smtClean="0"/>
              <a:t>Insert</a:t>
            </a:r>
            <a:r>
              <a:rPr lang="sl-SI" sz="2000" dirty="0" smtClean="0"/>
              <a:t> 	Vstavljanje slik, grafikonov, umetniško oblikovanega besedila </a:t>
            </a:r>
          </a:p>
          <a:p>
            <a:r>
              <a:rPr lang="sl-SI" sz="2000" b="1" dirty="0" smtClean="0"/>
              <a:t>Page layout 	</a:t>
            </a:r>
            <a:r>
              <a:rPr lang="sl-SI" sz="2000" dirty="0" smtClean="0"/>
              <a:t>Oblikovanje strani (npr. za natis)</a:t>
            </a:r>
          </a:p>
          <a:p>
            <a:r>
              <a:rPr lang="sl-SI" sz="2000" b="1" dirty="0" smtClean="0"/>
              <a:t>Formulas	</a:t>
            </a:r>
            <a:r>
              <a:rPr lang="sl-SI" sz="2000" dirty="0" smtClean="0"/>
              <a:t>Formule</a:t>
            </a:r>
          </a:p>
          <a:p>
            <a:r>
              <a:rPr lang="sl-SI" sz="2000" b="1" dirty="0" smtClean="0"/>
              <a:t>Data</a:t>
            </a:r>
            <a:r>
              <a:rPr lang="sl-SI" sz="2000" dirty="0" smtClean="0"/>
              <a:t>	Pripomočki za obdelavo podatkov (filtri, sprememba besedila v tabelo, validacija podatkov) </a:t>
            </a:r>
          </a:p>
          <a:p>
            <a:r>
              <a:rPr lang="sl-SI" sz="2000" b="1" dirty="0" smtClean="0"/>
              <a:t>View</a:t>
            </a:r>
            <a:r>
              <a:rPr lang="sl-SI" sz="2000" dirty="0" smtClean="0"/>
              <a:t>	Različni pogledi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152" t="22914" r="19280" b="43756"/>
          <a:stretch>
            <a:fillRect/>
          </a:stretch>
        </p:blipFill>
        <p:spPr bwMode="auto">
          <a:xfrm>
            <a:off x="323528" y="2708920"/>
            <a:ext cx="8694966" cy="397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Iskanje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73742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Tekstovne funkcije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SEARCH(iskani_niz; ciljni_niz; [indeks])</a:t>
            </a:r>
            <a:r>
              <a:rPr lang="sl-SI" sz="2000" dirty="0" smtClean="0"/>
              <a:t> , 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Iskanje enega niza v drugem. Pri 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sl-SI" sz="2000" dirty="0" smtClean="0"/>
              <a:t> se upoštevajo male oz. velike črke. Če niza ne najde, vrne napako. </a:t>
            </a:r>
          </a:p>
          <a:p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IFERROR(vrednost; vrednost_če_napaka)</a:t>
            </a:r>
            <a:b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sl-SI" sz="2000" dirty="0" smtClean="0"/>
              <a:t>Prijazen izpis v primeru napake.</a:t>
            </a:r>
            <a:endParaRPr lang="sl-SI" sz="2000" b="1" dirty="0" smtClean="0">
              <a:solidFill>
                <a:srgbClr val="3333CC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UPPER(niz)</a:t>
            </a:r>
            <a:r>
              <a:rPr lang="sl-SI" sz="2000" dirty="0" smtClean="0"/>
              <a:t>, 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LOWER(niz)</a:t>
            </a:r>
            <a:r>
              <a:rPr lang="sl-SI" sz="2000" dirty="0" smtClean="0"/>
              <a:t>, 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PROPER(niz)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Spremeni niz v velike črke/male črke/velike začetnice., </a:t>
            </a:r>
          </a:p>
          <a:p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CONCATENATE(niz1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; niz2; ...)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Skupaj zlepi </a:t>
            </a:r>
            <a:r>
              <a:rPr lang="sl-SI" sz="2000" dirty="0" smtClean="0"/>
              <a:t>nize.</a:t>
            </a:r>
            <a:endParaRPr lang="sl-SI" sz="2000" dirty="0" smtClean="0"/>
          </a:p>
          <a:p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TRIM(niz)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Odstrani začetne, končne in </a:t>
            </a:r>
            <a:r>
              <a:rPr lang="sl-SI" sz="2000" dirty="0" smtClean="0"/>
              <a:t>ponovljene </a:t>
            </a:r>
            <a:r>
              <a:rPr lang="sl-SI" sz="2000" dirty="0" smtClean="0"/>
              <a:t>presledke</a:t>
            </a:r>
            <a:r>
              <a:rPr lang="sl-SI" sz="2000" dirty="0" smtClean="0"/>
              <a:t>.</a:t>
            </a:r>
          </a:p>
          <a:p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LEN(niz)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Vrne dolžino niza.</a:t>
            </a:r>
          </a:p>
          <a:p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LEFT(niz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; št_znakov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sl-SI" sz="2000" dirty="0" smtClean="0"/>
              <a:t> , 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RIGHT(niz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; št_znakov</a:t>
            </a:r>
            <a:r>
              <a:rPr lang="sl-SI" sz="2000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Vrne določeno število znakov z začetka/konca niza.</a:t>
            </a:r>
            <a:br>
              <a:rPr lang="sl-SI" sz="2000" dirty="0" smtClean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/>
            </a:r>
            <a:br>
              <a:rPr lang="sl-SI" sz="2000" dirty="0" smtClean="0"/>
            </a:br>
            <a:endParaRPr lang="sl-SI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Tekstovne funkcije</a:t>
            </a:r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10121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Grafikoni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2360874"/>
          </a:xfrm>
        </p:spPr>
        <p:txBody>
          <a:bodyPr/>
          <a:lstStyle/>
          <a:p>
            <a:r>
              <a:rPr lang="sl-SI" sz="2400" dirty="0" smtClean="0"/>
              <a:t>Podatke, ki jih želimo grafično prikazati, na delovnem listu ustrezno razporedimo v vrstice in stolpce.</a:t>
            </a:r>
          </a:p>
          <a:p>
            <a:r>
              <a:rPr lang="sl-SI" sz="2400" dirty="0" smtClean="0"/>
              <a:t>Obseg (skupaj s stolpci in vrsticami za oznake) označimo ter izberemo insert/graph.</a:t>
            </a:r>
          </a:p>
          <a:p>
            <a:r>
              <a:rPr lang="sl-SI" sz="2400" dirty="0" smtClean="0"/>
              <a:t>Z dvoklikom na grafikon lahko spreminjamo vse parametre prikaza grafikona.</a:t>
            </a:r>
          </a:p>
          <a:p>
            <a:endParaRPr lang="sl-SI" sz="2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37406" t="30789" r="22432" b="48340"/>
          <a:stretch>
            <a:fillRect/>
          </a:stretch>
        </p:blipFill>
        <p:spPr bwMode="auto">
          <a:xfrm>
            <a:off x="323528" y="3933056"/>
            <a:ext cx="84249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620688"/>
            <a:ext cx="4104456" cy="2016224"/>
          </a:xfrm>
        </p:spPr>
        <p:txBody>
          <a:bodyPr/>
          <a:lstStyle/>
          <a:p>
            <a:r>
              <a:rPr lang="sl-SI" sz="2000" b="1" dirty="0" smtClean="0"/>
              <a:t>Vnos podatkov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 smtClean="0"/>
              <a:t> Izberemo celico in vnesemo podatke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 smtClean="0"/>
              <a:t> Premik na/v novo celico (klik, TAB →, ENTER ↓, Shift-TAB ←, puščice)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152" t="22914" r="19280" b="43756"/>
          <a:stretch>
            <a:fillRect/>
          </a:stretch>
        </p:blipFill>
        <p:spPr bwMode="auto">
          <a:xfrm>
            <a:off x="323528" y="2708920"/>
            <a:ext cx="8694966" cy="397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4283968" y="620688"/>
            <a:ext cx="45365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sl-SI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Podatkovni tipi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Numerični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Alfanumerični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Datum; </a:t>
            </a:r>
            <a:r>
              <a:rPr lang="sl-SI" sz="2000" b="0" dirty="0" smtClean="0">
                <a:latin typeface="+mn-lt"/>
              </a:rPr>
              <a:t>Excel ‘prijazno’ spremeni </a:t>
            </a:r>
            <a:r>
              <a:rPr lang="sl-SI" sz="2000" dirty="0" smtClean="0">
                <a:latin typeface="+mn-lt"/>
              </a:rPr>
              <a:t>1.4</a:t>
            </a:r>
            <a:r>
              <a:rPr lang="sl-SI" sz="2000" b="0" dirty="0" smtClean="0">
                <a:latin typeface="+mn-lt"/>
              </a:rPr>
              <a:t> v </a:t>
            </a:r>
            <a:r>
              <a:rPr lang="sl-SI" sz="2000" dirty="0" smtClean="0">
                <a:latin typeface="+mn-lt"/>
              </a:rPr>
              <a:t>1. apr</a:t>
            </a:r>
            <a:endParaRPr kumimoji="0" lang="sl-SI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sl-SI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1259632" y="4869160"/>
            <a:ext cx="1296144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555776" y="4365104"/>
            <a:ext cx="360040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691680" y="56612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  <a:latin typeface="+mn-lt"/>
              </a:rPr>
              <a:t>Vnosno polje</a:t>
            </a:r>
            <a:endParaRPr lang="sl-SI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Vizualno oblikovanje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Širino stolpca/višino vrstice lahko spreminjamo</a:t>
            </a:r>
          </a:p>
          <a:p>
            <a:pPr lvl="1"/>
            <a:r>
              <a:rPr lang="sl-SI" dirty="0" smtClean="0"/>
              <a:t>Klik na ločilno črto in poteg na želeno širino</a:t>
            </a:r>
          </a:p>
          <a:p>
            <a:pPr lvl="1"/>
            <a:r>
              <a:rPr lang="sl-SI" dirty="0" smtClean="0"/>
              <a:t>Dvoklik na ločilno črto in širina/višina se samodejno prilagodi največji širini/višini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Oblikovanje celic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3394720" cy="5072098"/>
          </a:xfrm>
        </p:spPr>
        <p:txBody>
          <a:bodyPr/>
          <a:lstStyle/>
          <a:p>
            <a:r>
              <a:rPr lang="sl-SI" sz="2800" dirty="0" smtClean="0"/>
              <a:t>Number / številke</a:t>
            </a:r>
          </a:p>
          <a:p>
            <a:r>
              <a:rPr lang="sl-SI" sz="2800" dirty="0" smtClean="0"/>
              <a:t>Alignment / poravnava</a:t>
            </a:r>
          </a:p>
          <a:p>
            <a:r>
              <a:rPr lang="sl-SI" sz="2800" dirty="0" smtClean="0"/>
              <a:t>Font / pisava</a:t>
            </a:r>
          </a:p>
          <a:p>
            <a:r>
              <a:rPr lang="sl-SI" sz="2800" dirty="0" smtClean="0"/>
              <a:t>Border / obroba</a:t>
            </a:r>
          </a:p>
          <a:p>
            <a:r>
              <a:rPr lang="sl-SI" sz="2800" dirty="0" smtClean="0"/>
              <a:t>Fill / zapolnjevalci </a:t>
            </a:r>
          </a:p>
          <a:p>
            <a:r>
              <a:rPr lang="sl-SI" sz="2800" dirty="0" smtClean="0"/>
              <a:t>Protection / zaščita</a:t>
            </a:r>
            <a:endParaRPr lang="sl-SI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4099" t="38429" r="28501" b="23771"/>
          <a:stretch>
            <a:fillRect/>
          </a:stretch>
        </p:blipFill>
        <p:spPr bwMode="auto">
          <a:xfrm>
            <a:off x="3923928" y="1628800"/>
            <a:ext cx="4968552" cy="42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Zavihek </a:t>
            </a:r>
            <a:r>
              <a:rPr lang="sl-SI" b="1" dirty="0" smtClean="0"/>
              <a:t>Number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3394720" cy="5072098"/>
          </a:xfrm>
        </p:spPr>
        <p:txBody>
          <a:bodyPr/>
          <a:lstStyle/>
          <a:p>
            <a:r>
              <a:rPr lang="sl-SI" sz="2000" dirty="0" smtClean="0"/>
              <a:t>General – splošni tip</a:t>
            </a:r>
          </a:p>
          <a:p>
            <a:r>
              <a:rPr lang="sl-SI" sz="2000" dirty="0" smtClean="0"/>
              <a:t>Number – števila, skupaj z decilmalnimi mesti in separatorji tisočic</a:t>
            </a:r>
          </a:p>
          <a:p>
            <a:r>
              <a:rPr lang="sl-SI" sz="2000" dirty="0" smtClean="0"/>
              <a:t>Currency – število in oznaka valute</a:t>
            </a:r>
          </a:p>
          <a:p>
            <a:r>
              <a:rPr lang="sl-SI" sz="2000" dirty="0" smtClean="0"/>
              <a:t>Date – datum</a:t>
            </a:r>
          </a:p>
          <a:p>
            <a:r>
              <a:rPr lang="sl-SI" sz="2000" dirty="0" smtClean="0"/>
              <a:t>Time – čas</a:t>
            </a:r>
          </a:p>
          <a:p>
            <a:r>
              <a:rPr lang="sl-SI" sz="2000" dirty="0" smtClean="0"/>
              <a:t>Percentage – decimalno število v odstotkih</a:t>
            </a:r>
          </a:p>
          <a:p>
            <a:r>
              <a:rPr lang="sl-SI" sz="2000" dirty="0" smtClean="0"/>
              <a:t>Text – tekstovni podatek</a:t>
            </a:r>
            <a:endParaRPr lang="sl-SI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4099" t="38429" r="28733" b="23771"/>
          <a:stretch>
            <a:fillRect/>
          </a:stretch>
        </p:blipFill>
        <p:spPr bwMode="auto">
          <a:xfrm>
            <a:off x="3923928" y="1628800"/>
            <a:ext cx="49685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Zvihek </a:t>
            </a:r>
            <a:r>
              <a:rPr lang="sl-SI" b="1" dirty="0" smtClean="0"/>
              <a:t>Alignment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3394720" cy="5072098"/>
          </a:xfrm>
        </p:spPr>
        <p:txBody>
          <a:bodyPr/>
          <a:lstStyle/>
          <a:p>
            <a:r>
              <a:rPr lang="sl-SI" sz="2400" dirty="0" smtClean="0"/>
              <a:t>Text alignment </a:t>
            </a:r>
          </a:p>
          <a:p>
            <a:r>
              <a:rPr lang="sl-SI" sz="2400" dirty="0" smtClean="0"/>
              <a:t>Orientation </a:t>
            </a:r>
          </a:p>
          <a:p>
            <a:r>
              <a:rPr lang="sl-SI" sz="2400" dirty="0" smtClean="0"/>
              <a:t>Text control</a:t>
            </a:r>
          </a:p>
          <a:p>
            <a:pPr lvl="1"/>
            <a:r>
              <a:rPr lang="sl-SI" sz="2000" dirty="0" smtClean="0"/>
              <a:t>Wrap text </a:t>
            </a:r>
          </a:p>
          <a:p>
            <a:pPr lvl="1"/>
            <a:r>
              <a:rPr lang="sl-SI" sz="2000" dirty="0" smtClean="0"/>
              <a:t>Shrink to fit</a:t>
            </a:r>
          </a:p>
          <a:p>
            <a:pPr lvl="1"/>
            <a:r>
              <a:rPr lang="sl-SI" sz="2000" dirty="0" smtClean="0"/>
              <a:t>Merge cells </a:t>
            </a:r>
          </a:p>
          <a:p>
            <a:r>
              <a:rPr lang="sl-SI" sz="2400" dirty="0" smtClean="0"/>
              <a:t>Text direction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3900" t="38190" r="28538" b="23381"/>
          <a:stretch>
            <a:fillRect/>
          </a:stretch>
        </p:blipFill>
        <p:spPr bwMode="auto">
          <a:xfrm>
            <a:off x="3563888" y="1556792"/>
            <a:ext cx="50405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Zavihek </a:t>
            </a:r>
            <a:r>
              <a:rPr lang="sl-SI" b="1" dirty="0" smtClean="0"/>
              <a:t>Font</a:t>
            </a:r>
            <a:endParaRPr lang="sl-SI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4099" t="38429" r="28339" b="23141"/>
          <a:stretch>
            <a:fillRect/>
          </a:stretch>
        </p:blipFill>
        <p:spPr bwMode="auto">
          <a:xfrm>
            <a:off x="3923928" y="1484784"/>
            <a:ext cx="50405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 smtClean="0"/>
              <a:t>Font</a:t>
            </a:r>
          </a:p>
          <a:p>
            <a:r>
              <a:rPr lang="sl-SI" sz="2800" dirty="0" smtClean="0"/>
              <a:t>Font Style</a:t>
            </a:r>
          </a:p>
          <a:p>
            <a:r>
              <a:rPr lang="sl-SI" sz="2800" dirty="0" smtClean="0"/>
              <a:t>Size</a:t>
            </a:r>
          </a:p>
          <a:p>
            <a:r>
              <a:rPr lang="sl-SI" sz="2800" dirty="0" smtClean="0"/>
              <a:t>...</a:t>
            </a:r>
            <a:endParaRPr lang="sl-SI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itchFamily="49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4930</TotalTime>
  <Words>675</Words>
  <Application>Microsoft Office PowerPoint</Application>
  <PresentationFormat>On-screen Show (4:3)</PresentationFormat>
  <Paragraphs>146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Pixel</vt:lpstr>
      <vt:lpstr>Excel</vt:lpstr>
      <vt:lpstr>Elektronska preglednica Excel</vt:lpstr>
      <vt:lpstr>Slide 3</vt:lpstr>
      <vt:lpstr>Slide 4</vt:lpstr>
      <vt:lpstr>Vizualno oblikovanje</vt:lpstr>
      <vt:lpstr>Oblikovanje celic</vt:lpstr>
      <vt:lpstr>Zavihek Number</vt:lpstr>
      <vt:lpstr>Zvihek Alignment</vt:lpstr>
      <vt:lpstr>Zavihek Font</vt:lpstr>
      <vt:lpstr>Zavihek Border</vt:lpstr>
      <vt:lpstr>Zavihek Fill</vt:lpstr>
      <vt:lpstr>Zavihek Protection</vt:lpstr>
      <vt:lpstr>Pogojno oblikovanje</vt:lpstr>
      <vt:lpstr>Formule v celicah</vt:lpstr>
      <vt:lpstr>Sklicevanje na vrednosti celic</vt:lpstr>
      <vt:lpstr>Relativno sklicevanje</vt:lpstr>
      <vt:lpstr>Absolutno sklicevanje</vt:lpstr>
      <vt:lpstr>Kopiranje/premikanje podatkov</vt:lpstr>
      <vt:lpstr>Zapolnjevalci</vt:lpstr>
      <vt:lpstr>Urejanje</vt:lpstr>
      <vt:lpstr>Funkcije</vt:lpstr>
      <vt:lpstr>Pomembnejše funkcije</vt:lpstr>
      <vt:lpstr>Pomembnejše funkcije</vt:lpstr>
      <vt:lpstr>Pogojne statistične funkcije</vt:lpstr>
      <vt:lpstr>Sklicevanje</vt:lpstr>
      <vt:lpstr>Sklicevanje</vt:lpstr>
      <vt:lpstr>Iskanje</vt:lpstr>
      <vt:lpstr>Iskanje</vt:lpstr>
      <vt:lpstr>Iskanje</vt:lpstr>
      <vt:lpstr>Iskanje</vt:lpstr>
      <vt:lpstr>Tekstovne funkcije</vt:lpstr>
      <vt:lpstr>Tekstovne funkcije</vt:lpstr>
      <vt:lpstr>Grafikoni</vt:lpstr>
    </vt:vector>
  </TitlesOfParts>
  <Company>FMF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Računalniški praktikum</dc:title>
  <dc:creator>Matjaž Željko</dc:creator>
  <cp:lastModifiedBy>Matjaž Željko</cp:lastModifiedBy>
  <cp:revision>217</cp:revision>
  <dcterms:created xsi:type="dcterms:W3CDTF">2007-09-09T22:21:40Z</dcterms:created>
  <dcterms:modified xsi:type="dcterms:W3CDTF">2012-11-28T03:28:04Z</dcterms:modified>
</cp:coreProperties>
</file>