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2" r:id="rId1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47A27-6993-4973-86FC-D7450C8709AC}" type="datetimeFigureOut">
              <a:rPr lang="sl-SI" smtClean="0"/>
              <a:t>16.4.2013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01F91-6095-41CD-9DD6-5EB164A0C8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7020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481-0B6F-4B27-BC09-826AF30CF9B3}" type="datetimeFigureOut">
              <a:rPr lang="sl-SI" smtClean="0"/>
              <a:t>16.4.2013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54A2-216B-4668-BD2E-14CB70C0310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481-0B6F-4B27-BC09-826AF30CF9B3}" type="datetimeFigureOut">
              <a:rPr lang="sl-SI" smtClean="0"/>
              <a:t>16.4.2013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54A2-216B-4668-BD2E-14CB70C0310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481-0B6F-4B27-BC09-826AF30CF9B3}" type="datetimeFigureOut">
              <a:rPr lang="sl-SI" smtClean="0"/>
              <a:t>16.4.2013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54A2-216B-4668-BD2E-14CB70C0310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481-0B6F-4B27-BC09-826AF30CF9B3}" type="datetimeFigureOut">
              <a:rPr lang="sl-SI" smtClean="0"/>
              <a:t>16.4.2013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54A2-216B-4668-BD2E-14CB70C0310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481-0B6F-4B27-BC09-826AF30CF9B3}" type="datetimeFigureOut">
              <a:rPr lang="sl-SI" smtClean="0"/>
              <a:t>16.4.2013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54A2-216B-4668-BD2E-14CB70C0310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481-0B6F-4B27-BC09-826AF30CF9B3}" type="datetimeFigureOut">
              <a:rPr lang="sl-SI" smtClean="0"/>
              <a:t>16.4.2013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54A2-216B-4668-BD2E-14CB70C0310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481-0B6F-4B27-BC09-826AF30CF9B3}" type="datetimeFigureOut">
              <a:rPr lang="sl-SI" smtClean="0"/>
              <a:t>16.4.2013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54A2-216B-4668-BD2E-14CB70C0310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481-0B6F-4B27-BC09-826AF30CF9B3}" type="datetimeFigureOut">
              <a:rPr lang="sl-SI" smtClean="0"/>
              <a:t>16.4.2013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54A2-216B-4668-BD2E-14CB70C0310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481-0B6F-4B27-BC09-826AF30CF9B3}" type="datetimeFigureOut">
              <a:rPr lang="sl-SI" smtClean="0"/>
              <a:t>16.4.2013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54A2-216B-4668-BD2E-14CB70C0310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481-0B6F-4B27-BC09-826AF30CF9B3}" type="datetimeFigureOut">
              <a:rPr lang="sl-SI" smtClean="0"/>
              <a:t>16.4.2013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54A2-216B-4668-BD2E-14CB70C0310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1481-0B6F-4B27-BC09-826AF30CF9B3}" type="datetimeFigureOut">
              <a:rPr lang="sl-SI" smtClean="0"/>
              <a:t>16.4.2013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54A2-216B-4668-BD2E-14CB70C0310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1481-0B6F-4B27-BC09-826AF30CF9B3}" type="datetimeFigureOut">
              <a:rPr lang="sl-SI" smtClean="0"/>
              <a:t>16.4.2013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454A2-216B-4668-BD2E-14CB70C03108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>
                <a:latin typeface="Arial" charset="0"/>
              </a:rPr>
              <a:t>DATOTEKE</a:t>
            </a:r>
            <a:endParaRPr lang="en-US" smtClean="0">
              <a:latin typeface="Arial" charset="0"/>
            </a:endParaRPr>
          </a:p>
        </p:txBody>
      </p:sp>
      <p:sp>
        <p:nvSpPr>
          <p:cNvPr id="17411" name="Rectangl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1800" smtClean="0"/>
              <a:t>Tekstovne datoteke: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1700" smtClean="0"/>
              <a:t>Lahko ustvarimo z Beležnico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1700" smtClean="0"/>
              <a:t>Vsebina razdeljena v vrstice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1700" smtClean="0"/>
              <a:t>Podobno kot pri branju s tipkovnice in pisanju na ukazno konzolo</a:t>
            </a:r>
          </a:p>
          <a:p>
            <a:pPr lvl="1" eaLnBrk="1" hangingPunct="1">
              <a:lnSpc>
                <a:spcPct val="90000"/>
              </a:lnSpc>
            </a:pPr>
            <a:endParaRPr lang="sl-SI" sz="1700" smtClean="0"/>
          </a:p>
          <a:p>
            <a:pPr eaLnBrk="1" hangingPunct="1">
              <a:lnSpc>
                <a:spcPct val="90000"/>
              </a:lnSpc>
            </a:pPr>
            <a:r>
              <a:rPr lang="sl-SI" sz="1800" smtClean="0"/>
              <a:t>Branje / pisanje </a:t>
            </a:r>
          </a:p>
          <a:p>
            <a:pPr lvl="1" eaLnBrk="1" hangingPunct="1">
              <a:lnSpc>
                <a:spcPct val="90000"/>
              </a:lnSpc>
              <a:buFont typeface="Wingdings 3" pitchFamily="18" charset="2"/>
              <a:buNone/>
            </a:pPr>
            <a:endParaRPr lang="sl-SI" sz="1700" smtClean="0"/>
          </a:p>
          <a:p>
            <a:pPr eaLnBrk="1" hangingPunct="1">
              <a:lnSpc>
                <a:spcPct val="90000"/>
              </a:lnSpc>
            </a:pPr>
            <a:r>
              <a:rPr lang="sl-SI" sz="1800" smtClean="0"/>
              <a:t>Datotečna spremenljivka (npr. </a:t>
            </a:r>
            <a:r>
              <a:rPr lang="sl-SI" sz="1800" smtClean="0">
                <a:latin typeface="Courier New" pitchFamily="49" charset="0"/>
              </a:rPr>
              <a:t>datVhod</a:t>
            </a:r>
            <a:r>
              <a:rPr lang="sl-SI" sz="1800" smtClean="0"/>
              <a:t> ...). Nad to spremenljivko izvajamo metode (kot beremo z metodo </a:t>
            </a:r>
            <a:r>
              <a:rPr lang="sl-SI" sz="1800" smtClean="0">
                <a:latin typeface="Courier New" pitchFamily="49" charset="0"/>
              </a:rPr>
              <a:t>input </a:t>
            </a:r>
            <a:r>
              <a:rPr lang="sl-SI" sz="1800" smtClean="0"/>
              <a:t>s standardnega vhoda ... recimo </a:t>
            </a:r>
            <a:r>
              <a:rPr lang="sl-SI" sz="1800" smtClean="0">
                <a:latin typeface="Courier New" pitchFamily="49" charset="0"/>
              </a:rPr>
              <a:t>datVhod.readline()</a:t>
            </a:r>
          </a:p>
          <a:p>
            <a:pPr eaLnBrk="1" hangingPunct="1">
              <a:lnSpc>
                <a:spcPct val="90000"/>
              </a:lnSpc>
            </a:pPr>
            <a:r>
              <a:rPr lang="sl-SI" sz="1800" smtClean="0"/>
              <a:t>Povezava z dejansko datoteko (</a:t>
            </a:r>
            <a:r>
              <a:rPr lang="sl-SI" sz="1800" smtClean="0">
                <a:latin typeface="Courier New" pitchFamily="49" charset="0"/>
              </a:rPr>
              <a:t>c:\bla.txt</a:t>
            </a:r>
            <a:r>
              <a:rPr lang="sl-SI" sz="1800" smtClean="0"/>
              <a:t>)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7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Ukazi za branje</a:t>
            </a: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 eaLnBrk="1" hangingPunct="1"/>
            <a:r>
              <a:rPr lang="sl-SI" dirty="0" smtClean="0"/>
              <a:t>Preberemo tekočo vrstico (vključno z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\n</a:t>
            </a:r>
            <a:r>
              <a:rPr lang="sl-SI" dirty="0" smtClean="0"/>
              <a:t>)</a:t>
            </a:r>
          </a:p>
          <a:p>
            <a:pPr eaLnBrk="1" hangingPunct="1"/>
            <a:r>
              <a:rPr lang="sl-SI" dirty="0" smtClean="0"/>
              <a:t>Če smo na koncu datoteke </a:t>
            </a:r>
          </a:p>
          <a:p>
            <a:pPr lvl="1" eaLnBrk="1" hangingPunct="1"/>
            <a:r>
              <a:rPr lang="sl-SI" dirty="0" smtClean="0"/>
              <a:t>Ukaz vrne prazen niz</a:t>
            </a:r>
          </a:p>
          <a:p>
            <a:pPr eaLnBrk="1" hangingPunct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niz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beri.readline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/>
            <a:r>
              <a:rPr lang="sl-SI" dirty="0" smtClean="0"/>
              <a:t>Če je torej v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niz</a:t>
            </a:r>
          </a:p>
          <a:p>
            <a:pPr eaLnBrk="1" hangingPunct="1"/>
            <a:r>
              <a:rPr lang="sl-SI" dirty="0" smtClean="0"/>
              <a:t>'\n'</a:t>
            </a:r>
          </a:p>
          <a:p>
            <a:pPr lvl="1" eaLnBrk="1" hangingPunct="1"/>
            <a:r>
              <a:rPr lang="sl-SI" dirty="0" smtClean="0"/>
              <a:t>Prazna vrstica</a:t>
            </a:r>
          </a:p>
          <a:p>
            <a:pPr eaLnBrk="1" hangingPunct="1"/>
            <a:r>
              <a:rPr lang="sl-SI" dirty="0" smtClean="0"/>
              <a:t>''</a:t>
            </a:r>
          </a:p>
          <a:p>
            <a:pPr lvl="1" eaLnBrk="1" hangingPunct="1"/>
            <a:r>
              <a:rPr lang="sl-SI" dirty="0" smtClean="0"/>
              <a:t>Konec datoteke</a:t>
            </a: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36DF626-D4FA-435E-83FF-B5F4138F3FE2}" type="slidenum">
              <a:rPr lang="sl-SI" smtClean="0"/>
              <a:pPr/>
              <a:t>10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Iz vrstic v podatke</a:t>
            </a:r>
          </a:p>
        </p:txBody>
      </p:sp>
      <p:sp>
        <p:nvSpPr>
          <p:cNvPr id="23555" name="Rectangle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mtClean="0">
                <a:latin typeface="Courier New" pitchFamily="49" charset="0"/>
              </a:rPr>
              <a:t>readline()</a:t>
            </a:r>
            <a:r>
              <a:rPr lang="sl-SI" smtClean="0"/>
              <a:t> vrne niz</a:t>
            </a:r>
            <a:endParaRPr lang="sl-SI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Pretvoriti v število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>
                <a:latin typeface="Courier New" pitchFamily="49" charset="0"/>
              </a:rPr>
              <a:t>int(niz)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>
                <a:latin typeface="Courier New" pitchFamily="49" charset="0"/>
              </a:rPr>
              <a:t>float(niz)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Pogoj</a:t>
            </a:r>
          </a:p>
          <a:p>
            <a:pPr lvl="2" eaLnBrk="1" hangingPunct="1">
              <a:lnSpc>
                <a:spcPct val="90000"/>
              </a:lnSpc>
            </a:pPr>
            <a:r>
              <a:rPr lang="sl-SI" smtClean="0"/>
              <a:t>V nizu (vrstici) samo to število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Preberimo število</a:t>
            </a:r>
            <a:endParaRPr 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281238"/>
          </a:xfrm>
        </p:spPr>
        <p:txBody>
          <a:bodyPr/>
          <a:lstStyle/>
          <a:p>
            <a:pPr eaLnBrk="1" hangingPunct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beri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open('e:\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po1.dat', 'r')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# zakaj \\ ?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print("Na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datoteki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'e:\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po1.dat' je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število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")</a:t>
            </a:r>
          </a:p>
          <a:p>
            <a:pPr eaLnBrk="1" hangingPunct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prvaVrsta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beri.readline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print('V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prvi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vrsti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' +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prvaVrsta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vStevilo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prvaVrsta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print('V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prvi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vrsti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' +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str(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vStevilo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E815965-1C9C-4B38-B8BB-2DC74E0F2B17}" type="slidenum">
              <a:rPr lang="sl-SI" smtClean="0"/>
              <a:pPr/>
              <a:t>12</a:t>
            </a:fld>
            <a:endParaRPr lang="sl-SI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4375" y="3643313"/>
            <a:ext cx="80724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&gt;&gt;&gt; </a:t>
            </a:r>
          </a:p>
          <a:p>
            <a:r>
              <a:rPr lang="it-IT"/>
              <a:t>Na datoteki 'e:\po1.dat' je število: </a:t>
            </a:r>
          </a:p>
          <a:p>
            <a:r>
              <a:rPr lang="it-IT"/>
              <a:t>V prvi vrsti: 12</a:t>
            </a:r>
          </a:p>
          <a:p>
            <a:endParaRPr lang="it-IT"/>
          </a:p>
          <a:p>
            <a:r>
              <a:rPr lang="it-IT"/>
              <a:t>V prvi vrsti: 12</a:t>
            </a:r>
          </a:p>
          <a:p>
            <a:r>
              <a:rPr lang="it-IT"/>
              <a:t>&gt;&gt;&gt;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>
                <a:latin typeface="Arial" charset="0"/>
              </a:rPr>
              <a:t>DATOTEKE - povzetek</a:t>
            </a:r>
            <a:endParaRPr lang="en-US" smtClean="0">
              <a:latin typeface="Arial" charset="0"/>
            </a:endParaRPr>
          </a:p>
        </p:txBody>
      </p:sp>
      <p:sp>
        <p:nvSpPr>
          <p:cNvPr id="25603" name="Rectangl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l-SI" sz="1800" dirty="0" smtClean="0"/>
              <a:t>Tekstovne datoteke</a:t>
            </a:r>
          </a:p>
          <a:p>
            <a:pPr eaLnBrk="1" hangingPunct="1">
              <a:defRPr/>
            </a:pPr>
            <a:r>
              <a:rPr lang="sl-SI" sz="1800" dirty="0" smtClean="0"/>
              <a:t>Metode:</a:t>
            </a:r>
          </a:p>
          <a:p>
            <a:pPr lvl="1" eaLnBrk="1" hangingPunct="1">
              <a:defRPr/>
            </a:pPr>
            <a:r>
              <a:rPr lang="sl-SI" dirty="0" smtClean="0">
                <a:latin typeface="Courier New" pitchFamily="49" charset="0"/>
              </a:rPr>
              <a:t>open(ime,'w')</a:t>
            </a:r>
          </a:p>
          <a:p>
            <a:pPr lvl="2" eaLnBrk="1" hangingPunct="1">
              <a:defRPr/>
            </a:pPr>
            <a:r>
              <a:rPr lang="sl-SI" sz="1400" dirty="0" smtClean="0"/>
              <a:t>Ustvari tekstovno datoteko z imenom </a:t>
            </a:r>
            <a:r>
              <a:rPr lang="sl-SI" sz="1400" dirty="0" smtClean="0">
                <a:latin typeface="Courier New" pitchFamily="49" charset="0"/>
              </a:rPr>
              <a:t>ime</a:t>
            </a:r>
          </a:p>
          <a:p>
            <a:pPr lvl="2" eaLnBrk="1" hangingPunct="1">
              <a:defRPr/>
            </a:pPr>
            <a:r>
              <a:rPr lang="sl-SI" sz="1400" dirty="0" smtClean="0"/>
              <a:t>Če že obstaja, zbriše njeno vsebino</a:t>
            </a:r>
          </a:p>
          <a:p>
            <a:pPr lvl="1" eaLnBrk="1" hangingPunct="1">
              <a:defRPr/>
            </a:pPr>
            <a:r>
              <a:rPr lang="sl-SI" dirty="0" smtClean="0">
                <a:latin typeface="Courier New" pitchFamily="49" charset="0"/>
              </a:rPr>
              <a:t>datPisi = open(ime,'w')</a:t>
            </a:r>
          </a:p>
          <a:p>
            <a:pPr lvl="2" eaLnBrk="1" hangingPunct="1">
              <a:defRPr/>
            </a:pPr>
            <a:r>
              <a:rPr lang="sl-SI" sz="1400" dirty="0" smtClean="0"/>
              <a:t>Odpre prazno (če že obstaja, jo sprazni) tekstovno datoteko z imenom </a:t>
            </a:r>
            <a:r>
              <a:rPr lang="sl-SI" sz="1400" dirty="0" smtClean="0">
                <a:latin typeface="Courier New" pitchFamily="49" charset="0"/>
              </a:rPr>
              <a:t>ime </a:t>
            </a:r>
            <a:r>
              <a:rPr lang="sl-SI" sz="1400" dirty="0" smtClean="0"/>
              <a:t>za pisanje</a:t>
            </a:r>
          </a:p>
          <a:p>
            <a:pPr lvl="1" eaLnBrk="1" hangingPunct="1">
              <a:defRPr/>
            </a:pPr>
            <a:r>
              <a:rPr lang="sl-SI" dirty="0" err="1" smtClean="0">
                <a:latin typeface="Courier New" pitchFamily="49" charset="0"/>
              </a:rPr>
              <a:t>datPisi</a:t>
            </a:r>
            <a:r>
              <a:rPr lang="sl-SI" dirty="0" smtClean="0">
                <a:latin typeface="Courier New" pitchFamily="49" charset="0"/>
              </a:rPr>
              <a:t> = open(ime,'a')</a:t>
            </a:r>
          </a:p>
          <a:p>
            <a:pPr lvl="2" eaLnBrk="1" hangingPunct="1">
              <a:defRPr/>
            </a:pPr>
            <a:r>
              <a:rPr lang="sl-SI" sz="1400" dirty="0" smtClean="0"/>
              <a:t>Odpre obstoječo tekstovno datoteko z imenom </a:t>
            </a:r>
            <a:r>
              <a:rPr lang="sl-SI" sz="1400" dirty="0" smtClean="0">
                <a:latin typeface="Courier New" pitchFamily="49" charset="0"/>
              </a:rPr>
              <a:t>ime </a:t>
            </a:r>
            <a:r>
              <a:rPr lang="sl-SI" sz="1400" dirty="0" smtClean="0"/>
              <a:t>za pisanje (zapisano se doda na koncu)</a:t>
            </a:r>
          </a:p>
          <a:p>
            <a:pPr lvl="1" eaLnBrk="1" hangingPunct="1">
              <a:defRPr/>
            </a:pPr>
            <a:r>
              <a:rPr lang="sl-SI" dirty="0" err="1" smtClean="0">
                <a:latin typeface="Courier New" pitchFamily="49" charset="0"/>
              </a:rPr>
              <a:t>datBeri</a:t>
            </a:r>
            <a:r>
              <a:rPr lang="sl-SI" dirty="0" smtClean="0">
                <a:latin typeface="Courier New" pitchFamily="49" charset="0"/>
              </a:rPr>
              <a:t> = open(ime,'r')</a:t>
            </a:r>
          </a:p>
          <a:p>
            <a:pPr lvl="2" eaLnBrk="1" hangingPunct="1">
              <a:defRPr/>
            </a:pPr>
            <a:r>
              <a:rPr lang="sl-SI" sz="1400" dirty="0" smtClean="0"/>
              <a:t>Odpre obstoječo tekstovno datoteko z imenom </a:t>
            </a:r>
            <a:r>
              <a:rPr lang="sl-SI" sz="1400" dirty="0" smtClean="0">
                <a:latin typeface="Courier New" pitchFamily="49" charset="0"/>
              </a:rPr>
              <a:t>ime </a:t>
            </a:r>
            <a:r>
              <a:rPr lang="sl-SI" sz="1400" dirty="0" smtClean="0"/>
              <a:t>za branje</a:t>
            </a:r>
          </a:p>
          <a:p>
            <a:pPr lvl="1" eaLnBrk="1" hangingPunct="1">
              <a:defRPr/>
            </a:pPr>
            <a:r>
              <a:rPr lang="sl-SI" dirty="0" err="1" smtClean="0">
                <a:latin typeface="Courier New" pitchFamily="49" charset="0"/>
              </a:rPr>
              <a:t>dat.close</a:t>
            </a:r>
            <a:r>
              <a:rPr lang="sl-SI" dirty="0" smtClean="0">
                <a:latin typeface="Courier New" pitchFamily="49" charset="0"/>
              </a:rPr>
              <a:t>()</a:t>
            </a:r>
            <a:endParaRPr lang="sl-SI" dirty="0" smtClean="0"/>
          </a:p>
          <a:p>
            <a:pPr lvl="2" eaLnBrk="1" hangingPunct="1">
              <a:defRPr/>
            </a:pPr>
            <a:r>
              <a:rPr lang="sl-SI" sz="1400" dirty="0" smtClean="0"/>
              <a:t>Zapre datoteko</a:t>
            </a:r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7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>
                <a:latin typeface="Arial" charset="0"/>
              </a:rPr>
              <a:t>DATOTEKE</a:t>
            </a:r>
            <a:endParaRPr lang="en-US" smtClean="0">
              <a:latin typeface="Arial" charset="0"/>
            </a:endParaRPr>
          </a:p>
        </p:txBody>
      </p:sp>
      <p:sp>
        <p:nvSpPr>
          <p:cNvPr id="46083" name="Rectangle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sl-SI" sz="2000" b="1" dirty="0" smtClean="0"/>
              <a:t>Pisanje </a:t>
            </a:r>
            <a:r>
              <a:rPr lang="sl-SI" sz="2000" dirty="0" smtClean="0"/>
              <a:t>(</a:t>
            </a:r>
            <a:r>
              <a:rPr lang="sl-SI" sz="2000" dirty="0" smtClean="0">
                <a:latin typeface="Courier New" pitchFamily="49" charset="0"/>
              </a:rPr>
              <a:t>dat</a:t>
            </a:r>
            <a:r>
              <a:rPr lang="sl-SI" sz="2000" dirty="0" smtClean="0"/>
              <a:t> odprta v načinu 'w' ali 'a')</a:t>
            </a:r>
            <a:endParaRPr lang="sl-SI" sz="2000" b="1" dirty="0" smtClean="0"/>
          </a:p>
          <a:p>
            <a:pPr lvl="1" eaLnBrk="1" hangingPunct="1"/>
            <a:r>
              <a:rPr lang="sl-SI" sz="1800" dirty="0" smtClean="0">
                <a:latin typeface="Courier New" pitchFamily="49" charset="0"/>
              </a:rPr>
              <a:t>dat.write(niz)</a:t>
            </a:r>
            <a:endParaRPr lang="sl-SI" sz="1800" dirty="0" smtClean="0"/>
          </a:p>
          <a:p>
            <a:pPr lvl="2" eaLnBrk="1" hangingPunct="1"/>
            <a:r>
              <a:rPr lang="sl-SI" sz="1600" dirty="0" smtClean="0"/>
              <a:t>Napiši niz v datoteko, povezano s spremenljivko dat</a:t>
            </a:r>
          </a:p>
          <a:p>
            <a:pPr eaLnBrk="1" hangingPunct="1"/>
            <a:r>
              <a:rPr lang="sl-SI" sz="2000" b="1" dirty="0" smtClean="0"/>
              <a:t>Branje </a:t>
            </a:r>
            <a:r>
              <a:rPr lang="sl-SI" sz="2000" dirty="0" smtClean="0"/>
              <a:t>(</a:t>
            </a:r>
            <a:r>
              <a:rPr lang="sl-SI" sz="2000" dirty="0" smtClean="0">
                <a:latin typeface="Courier New" pitchFamily="49" charset="0"/>
              </a:rPr>
              <a:t>dat</a:t>
            </a:r>
            <a:r>
              <a:rPr lang="sl-SI" sz="2000" dirty="0" smtClean="0"/>
              <a:t> odprta v načinu 'r' )</a:t>
            </a:r>
            <a:endParaRPr lang="sl-SI" sz="2000" b="1" dirty="0" smtClean="0"/>
          </a:p>
          <a:p>
            <a:pPr lvl="1" eaLnBrk="1" hangingPunct="1"/>
            <a:r>
              <a:rPr lang="sl-SI" sz="1800" dirty="0" smtClean="0">
                <a:latin typeface="Courier New" pitchFamily="49" charset="0"/>
              </a:rPr>
              <a:t>dat.readline()</a:t>
            </a:r>
            <a:endParaRPr lang="sl-SI" sz="1800" dirty="0" smtClean="0"/>
          </a:p>
          <a:p>
            <a:pPr lvl="2" eaLnBrk="1" hangingPunct="1"/>
            <a:r>
              <a:rPr lang="sl-SI" sz="1600" dirty="0" smtClean="0"/>
              <a:t>Preberi tekočo vrstico kot niz iz datoteke, povezane s spremenljivko dat (vključno z '\n')</a:t>
            </a:r>
          </a:p>
          <a:p>
            <a:pPr eaLnBrk="1" hangingPunct="1"/>
            <a:r>
              <a:rPr lang="sl-SI" sz="2200" b="1" dirty="0" smtClean="0"/>
              <a:t>Konec</a:t>
            </a:r>
            <a:r>
              <a:rPr lang="sl-SI" sz="2200" dirty="0" smtClean="0"/>
              <a:t> datoteke</a:t>
            </a:r>
          </a:p>
          <a:p>
            <a:pPr lvl="1" eaLnBrk="1" hangingPunct="1"/>
            <a:r>
              <a:rPr lang="sl-SI" sz="2000" dirty="0" smtClean="0">
                <a:latin typeface="Courier New" pitchFamily="49" charset="0"/>
              </a:rPr>
              <a:t>dat.readline() </a:t>
            </a:r>
            <a:r>
              <a:rPr lang="sl-SI" sz="2000" dirty="0" smtClean="0">
                <a:latin typeface="Calibri" pitchFamily="34" charset="0"/>
                <a:cs typeface="Calibri" pitchFamily="34" charset="0"/>
              </a:rPr>
              <a:t>vrne prazen niz </a:t>
            </a:r>
            <a:r>
              <a:rPr lang="sl-SI" sz="2000" dirty="0" smtClean="0">
                <a:latin typeface="Courier New" pitchFamily="49" charset="0"/>
              </a:rPr>
              <a:t>('')</a:t>
            </a:r>
            <a:endParaRPr lang="sl-SI" sz="2000" dirty="0" smtClean="0"/>
          </a:p>
          <a:p>
            <a:pPr lvl="1" eaLnBrk="1" hangingPunct="1"/>
            <a:endParaRPr lang="sl-SI" sz="1900" dirty="0" smtClean="0"/>
          </a:p>
        </p:txBody>
      </p:sp>
      <p:sp>
        <p:nvSpPr>
          <p:cNvPr id="46085" name="Footer Placeholder 4"/>
          <p:cNvSpPr txBox="1">
            <a:spLocks noGrp="1"/>
          </p:cNvSpPr>
          <p:nvPr/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sl-SI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7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Ustvarimo datoteko</a:t>
            </a:r>
          </a:p>
        </p:txBody>
      </p:sp>
      <p:sp>
        <p:nvSpPr>
          <p:cNvPr id="18435" name="Rectangle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sl-SI" sz="2000" b="1" dirty="0" smtClean="0"/>
              <a:t>open(niz,'w')</a:t>
            </a:r>
          </a:p>
          <a:p>
            <a:pPr lvl="1" eaLnBrk="1" hangingPunct="1"/>
            <a:r>
              <a:rPr lang="sl-SI" dirty="0" smtClean="0">
                <a:latin typeface="Courier New" pitchFamily="49" charset="0"/>
              </a:rPr>
              <a:t>open("</a:t>
            </a:r>
            <a:r>
              <a:rPr lang="sl-SI" dirty="0" err="1" smtClean="0">
                <a:latin typeface="Courier New" pitchFamily="49" charset="0"/>
              </a:rPr>
              <a:t>bla.dat</a:t>
            </a:r>
            <a:r>
              <a:rPr lang="sl-SI" dirty="0" smtClean="0">
                <a:latin typeface="Courier New" pitchFamily="49" charset="0"/>
              </a:rPr>
              <a:t>",'w')</a:t>
            </a:r>
          </a:p>
          <a:p>
            <a:pPr lvl="1" eaLnBrk="1" hangingPunct="1"/>
            <a:r>
              <a:rPr lang="sl-SI" dirty="0" smtClean="0"/>
              <a:t>Ustvarimo novo, prazno datoteko.</a:t>
            </a:r>
          </a:p>
          <a:p>
            <a:pPr eaLnBrk="1" hangingPunct="1"/>
            <a:r>
              <a:rPr lang="sl-SI" sz="2000" dirty="0" smtClean="0"/>
              <a:t>Pozor:</a:t>
            </a:r>
          </a:p>
          <a:p>
            <a:pPr lvl="1" eaLnBrk="1" hangingPunct="1"/>
            <a:r>
              <a:rPr lang="sl-SI" dirty="0" smtClean="0"/>
              <a:t>Če datoteka že obstaja, s tem izgubimo staro vsebino!</a:t>
            </a:r>
          </a:p>
          <a:p>
            <a:pPr eaLnBrk="1" hangingPunct="1"/>
            <a:r>
              <a:rPr lang="sl-SI" sz="2000" dirty="0" smtClean="0"/>
              <a:t>Niz opisuje ime datoteke:</a:t>
            </a:r>
          </a:p>
          <a:p>
            <a:pPr lvl="1" eaLnBrk="1" hangingPunct="1"/>
            <a:r>
              <a:rPr lang="sl-SI" dirty="0" smtClean="0"/>
              <a:t>Relativno (glede na imenik, kjer se program izvaja): </a:t>
            </a:r>
          </a:p>
          <a:p>
            <a:pPr lvl="2" eaLnBrk="1" hangingPunct="1"/>
            <a:r>
              <a:rPr lang="sl-SI" sz="1600" dirty="0" err="1" smtClean="0">
                <a:latin typeface="Courier New" pitchFamily="49" charset="0"/>
              </a:rPr>
              <a:t>Bla.dat</a:t>
            </a:r>
            <a:endParaRPr lang="sl-SI" sz="1600" dirty="0" smtClean="0">
              <a:latin typeface="Courier New" pitchFamily="49" charset="0"/>
            </a:endParaRPr>
          </a:p>
          <a:p>
            <a:pPr lvl="2" eaLnBrk="1" hangingPunct="1"/>
            <a:r>
              <a:rPr lang="sl-SI" sz="1600" dirty="0" err="1" smtClean="0">
                <a:latin typeface="Courier New" pitchFamily="49" charset="0"/>
              </a:rPr>
              <a:t>datoteke\blo.txt</a:t>
            </a:r>
            <a:endParaRPr lang="sl-SI" sz="1600" dirty="0" smtClean="0">
              <a:latin typeface="Courier New" pitchFamily="49" charset="0"/>
            </a:endParaRPr>
          </a:p>
          <a:p>
            <a:pPr lvl="1" eaLnBrk="1" hangingPunct="1"/>
            <a:r>
              <a:rPr lang="sl-SI" dirty="0" smtClean="0"/>
              <a:t>Absolutno (polno ime datoteke)</a:t>
            </a:r>
          </a:p>
          <a:p>
            <a:pPr lvl="2" eaLnBrk="1" hangingPunct="1"/>
            <a:r>
              <a:rPr lang="sl-SI" sz="1600" dirty="0" smtClean="0">
                <a:latin typeface="Courier New" pitchFamily="49" charset="0"/>
              </a:rPr>
              <a:t>C:\temp\bla.txt</a:t>
            </a:r>
          </a:p>
          <a:p>
            <a:pPr lvl="2" eaLnBrk="1" hangingPunct="1"/>
            <a:r>
              <a:rPr lang="sl-SI" sz="1600" dirty="0" smtClean="0">
                <a:latin typeface="Courier New" pitchFamily="49" charset="0"/>
              </a:rPr>
              <a:t>D:\podatki\2008\januar\prviTeden.dat</a:t>
            </a:r>
          </a:p>
          <a:p>
            <a:pPr lvl="1" eaLnBrk="1" hangingPunct="1"/>
            <a:r>
              <a:rPr lang="sl-SI" dirty="0" smtClean="0"/>
              <a:t>Pozor na \ - Zakaj?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86750" cy="1143000"/>
          </a:xfrm>
        </p:spPr>
        <p:txBody>
          <a:bodyPr/>
          <a:lstStyle/>
          <a:p>
            <a:pPr eaLnBrk="1" hangingPunct="1"/>
            <a:r>
              <a:rPr lang="sl-SI" smtClean="0"/>
              <a:t>Pisanje na datoteko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4294967295"/>
          </p:nvPr>
        </p:nvSpPr>
        <p:spPr>
          <a:xfrm>
            <a:off x="708025" y="1219200"/>
            <a:ext cx="8435975" cy="4910138"/>
          </a:xfrm>
        </p:spPr>
        <p:txBody>
          <a:bodyPr/>
          <a:lstStyle/>
          <a:p>
            <a:pPr eaLnBrk="1" hangingPunct="1">
              <a:defRPr/>
            </a:pPr>
            <a:r>
              <a:rPr lang="sl-SI" sz="2200" dirty="0" smtClean="0"/>
              <a:t>Ukaz </a:t>
            </a:r>
            <a:r>
              <a:rPr lang="sl-SI" sz="2200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sl-SI" sz="2200" dirty="0" smtClean="0"/>
              <a:t> poleg tega, da ustvari datoteko (določilo 'w'), pove tudi njeno logično oznako</a:t>
            </a:r>
          </a:p>
          <a:p>
            <a:pPr eaLnBrk="1" hangingPunct="1">
              <a:defRPr/>
            </a:pPr>
            <a:r>
              <a:rPr lang="sl-SI" sz="2200" dirty="0" smtClean="0"/>
              <a:t>Shranimo jo v </a:t>
            </a:r>
            <a:r>
              <a:rPr lang="sl-SI" sz="2200" dirty="0" err="1" smtClean="0"/>
              <a:t>spremenjlivko</a:t>
            </a:r>
            <a:r>
              <a:rPr lang="sl-SI" sz="2200" dirty="0" smtClean="0"/>
              <a:t> in se v programu sklicujemo nanjo</a:t>
            </a:r>
          </a:p>
          <a:p>
            <a:pPr lvl="1" eaLnBrk="1" hangingPunct="1">
              <a:defRPr/>
            </a:pPr>
            <a:r>
              <a:rPr lang="sl-SI" sz="2100" dirty="0" err="1" smtClean="0">
                <a:latin typeface="Courier New" pitchFamily="49" charset="0"/>
              </a:rPr>
              <a:t>datZaPisanje</a:t>
            </a:r>
            <a:r>
              <a:rPr lang="sl-SI" sz="2100" dirty="0" smtClean="0">
                <a:latin typeface="Courier New" pitchFamily="49" charset="0"/>
              </a:rPr>
              <a:t> = open("</a:t>
            </a:r>
            <a:r>
              <a:rPr lang="sl-SI" sz="2100" dirty="0" err="1" smtClean="0">
                <a:latin typeface="Courier New" pitchFamily="49" charset="0"/>
              </a:rPr>
              <a:t>tuPisem.txt</a:t>
            </a:r>
            <a:r>
              <a:rPr lang="sl-SI" sz="2100" dirty="0" smtClean="0">
                <a:latin typeface="Courier New" pitchFamily="49" charset="0"/>
              </a:rPr>
              <a:t>",'w')</a:t>
            </a:r>
          </a:p>
          <a:p>
            <a:pPr eaLnBrk="1" hangingPunct="1">
              <a:defRPr/>
            </a:pPr>
            <a:r>
              <a:rPr lang="sl-SI" sz="2200" dirty="0" smtClean="0"/>
              <a:t>Pisanje</a:t>
            </a:r>
          </a:p>
          <a:p>
            <a:pPr lvl="1" eaLnBrk="1" hangingPunct="1">
              <a:defRPr/>
            </a:pPr>
            <a:r>
              <a:rPr lang="sl-SI" sz="2100" dirty="0" err="1" smtClean="0">
                <a:latin typeface="Courier New" pitchFamily="49" charset="0"/>
              </a:rPr>
              <a:t>write</a:t>
            </a:r>
            <a:r>
              <a:rPr lang="sl-SI" sz="2100" dirty="0" smtClean="0">
                <a:latin typeface="Courier New" pitchFamily="49" charset="0"/>
              </a:rPr>
              <a:t>(niz)</a:t>
            </a:r>
          </a:p>
          <a:p>
            <a:pPr lvl="1" eaLnBrk="1" hangingPunct="1">
              <a:defRPr/>
            </a:pPr>
            <a:r>
              <a:rPr lang="sl-SI" sz="2100" dirty="0" err="1" smtClean="0">
                <a:latin typeface="Courier New" pitchFamily="49" charset="0"/>
              </a:rPr>
              <a:t>datZaPisanje.write</a:t>
            </a:r>
            <a:r>
              <a:rPr lang="sl-SI" sz="2100" dirty="0" smtClean="0">
                <a:latin typeface="Courier New" pitchFamily="49" charset="0"/>
              </a:rPr>
              <a:t>("Pišimo na datoteko")</a:t>
            </a:r>
          </a:p>
          <a:p>
            <a:pPr eaLnBrk="1" hangingPunct="1">
              <a:defRPr/>
            </a:pPr>
            <a:r>
              <a:rPr lang="sl-SI" sz="2200" dirty="0" smtClean="0"/>
              <a:t>Ne dodamo oznake za konec vrstice, torej</a:t>
            </a:r>
          </a:p>
          <a:p>
            <a:pPr marL="547687" lvl="2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sl-SI" sz="1800" dirty="0" err="1" smtClean="0">
                <a:latin typeface="Courier New" pitchFamily="49" charset="0"/>
              </a:rPr>
              <a:t>datZaPisanje.write</a:t>
            </a:r>
            <a:r>
              <a:rPr lang="sl-SI" sz="1800" dirty="0" smtClean="0">
                <a:latin typeface="Courier New" pitchFamily="49" charset="0"/>
              </a:rPr>
              <a:t>("Pišimo na datoteko")</a:t>
            </a:r>
          </a:p>
          <a:p>
            <a:pPr marL="547687" lvl="2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sl-SI" sz="1800" dirty="0" err="1" smtClean="0">
                <a:latin typeface="Courier New" pitchFamily="49" charset="0"/>
              </a:rPr>
              <a:t>datZaPisanje.write</a:t>
            </a:r>
            <a:r>
              <a:rPr lang="sl-SI" sz="1800" dirty="0" smtClean="0">
                <a:latin typeface="Courier New" pitchFamily="49" charset="0"/>
              </a:rPr>
              <a:t>("Še …")</a:t>
            </a:r>
          </a:p>
          <a:p>
            <a:pPr marL="273050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sl-SI" sz="2200" dirty="0" smtClean="0">
                <a:solidFill>
                  <a:schemeClr val="tx1"/>
                </a:solidFill>
              </a:rPr>
              <a:t>je enako kot </a:t>
            </a:r>
          </a:p>
          <a:p>
            <a:pPr marL="547687" lvl="2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sl-SI" sz="1800" dirty="0" err="1" smtClean="0">
                <a:latin typeface="Courier New" pitchFamily="49" charset="0"/>
              </a:rPr>
              <a:t>datZaPisanje.write</a:t>
            </a:r>
            <a:r>
              <a:rPr lang="sl-SI" sz="1800" dirty="0" smtClean="0">
                <a:latin typeface="Courier New" pitchFamily="49" charset="0"/>
              </a:rPr>
              <a:t>("Pišimo na </a:t>
            </a:r>
            <a:r>
              <a:rPr lang="sl-SI" sz="1800" dirty="0" err="1" smtClean="0">
                <a:latin typeface="Courier New" pitchFamily="49" charset="0"/>
              </a:rPr>
              <a:t>datotekoŠe</a:t>
            </a:r>
            <a:r>
              <a:rPr lang="sl-SI" sz="1800" dirty="0" smtClean="0">
                <a:latin typeface="Courier New" pitchFamily="49" charset="0"/>
              </a:rPr>
              <a:t> …")</a:t>
            </a:r>
          </a:p>
          <a:p>
            <a:pPr marL="273050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sl-SI" sz="2100" dirty="0" smtClean="0">
              <a:latin typeface="Courier New" pitchFamily="49" charset="0"/>
            </a:endParaRPr>
          </a:p>
          <a:p>
            <a:pPr marL="273050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sl-SI" sz="2100" dirty="0" smtClean="0">
              <a:latin typeface="Courier New" pitchFamily="49" charset="0"/>
            </a:endParaRPr>
          </a:p>
          <a:p>
            <a:pPr marL="273050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sl-SI" sz="2100" dirty="0" smtClean="0">
              <a:latin typeface="Courier New" pitchFamily="49" charset="0"/>
            </a:endParaRPr>
          </a:p>
          <a:p>
            <a:pPr eaLnBrk="1" hangingPunct="1">
              <a:defRPr/>
            </a:pPr>
            <a:endParaRPr lang="sl-SI" sz="2400" dirty="0" smtClean="0">
              <a:latin typeface="Courier New" pitchFamily="49" charset="0"/>
            </a:endParaRPr>
          </a:p>
          <a:p>
            <a:pPr eaLnBrk="1" hangingPunct="1">
              <a:defRPr/>
            </a:pPr>
            <a:endParaRPr lang="sl-SI" sz="22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86750" cy="1143000"/>
          </a:xfrm>
        </p:spPr>
        <p:txBody>
          <a:bodyPr/>
          <a:lstStyle/>
          <a:p>
            <a:pPr eaLnBrk="1" hangingPunct="1"/>
            <a:r>
              <a:rPr lang="sl-SI" smtClean="0"/>
              <a:t>Zgled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4294967295"/>
          </p:nvPr>
        </p:nvSpPr>
        <p:spPr>
          <a:xfrm>
            <a:off x="0" y="1219200"/>
            <a:ext cx="8229600" cy="4910138"/>
          </a:xfrm>
        </p:spPr>
        <p:txBody>
          <a:bodyPr/>
          <a:lstStyle/>
          <a:p>
            <a:pPr marL="495300" indent="-495300" algn="just" eaLnBrk="1" hangingPunct="1">
              <a:buFont typeface="Wingdings 3" pitchFamily="18" charset="2"/>
              <a:buNone/>
            </a:pPr>
            <a:endParaRPr lang="sl-SI" sz="2000" dirty="0" smtClean="0">
              <a:solidFill>
                <a:srgbClr val="006400"/>
              </a:solidFill>
              <a:latin typeface="Courier New" pitchFamily="49" charset="0"/>
              <a:cs typeface="Times New Roman" pitchFamily="18" charset="0"/>
            </a:endParaRPr>
          </a:p>
          <a:p>
            <a:pPr marL="495300" indent="-495300" algn="just" eaLnBrk="1" hangingPunct="1">
              <a:buFont typeface="Wingdings 3" pitchFamily="18" charset="2"/>
              <a:buNone/>
            </a:pP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&gt;&gt;&gt; </a:t>
            </a:r>
            <a:r>
              <a:rPr lang="sl-SI" sz="2000" dirty="0" err="1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pisi</a:t>
            </a: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 = open('e:\\</a:t>
            </a:r>
            <a:r>
              <a:rPr lang="sl-SI" sz="2000" dirty="0" err="1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mo.txt</a:t>
            </a: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','w')</a:t>
            </a:r>
          </a:p>
          <a:p>
            <a:pPr marL="495300" indent="-495300" algn="just" eaLnBrk="1" hangingPunct="1">
              <a:buFont typeface="Wingdings 3" pitchFamily="18" charset="2"/>
              <a:buNone/>
            </a:pP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&gt;&gt;&gt; </a:t>
            </a:r>
            <a:r>
              <a:rPr lang="sl-SI" sz="2000" dirty="0" err="1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pisi.write</a:t>
            </a: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("Nekaj")</a:t>
            </a:r>
          </a:p>
          <a:p>
            <a:pPr marL="495300" indent="-495300" algn="just" eaLnBrk="1" hangingPunct="1">
              <a:buFont typeface="Wingdings 3" pitchFamily="18" charset="2"/>
              <a:buNone/>
            </a:pP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5</a:t>
            </a:r>
          </a:p>
          <a:p>
            <a:pPr marL="495300" indent="-495300" algn="just" eaLnBrk="1" hangingPunct="1">
              <a:buFont typeface="Wingdings 3" pitchFamily="18" charset="2"/>
              <a:buNone/>
            </a:pP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&gt;&gt;&gt; </a:t>
            </a:r>
            <a:r>
              <a:rPr lang="sl-SI" sz="2000" dirty="0" err="1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pisi.write</a:t>
            </a: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("</a:t>
            </a:r>
            <a:r>
              <a:rPr lang="sl-SI" sz="2000" dirty="0" err="1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ŠeNekaj</a:t>
            </a: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")</a:t>
            </a:r>
          </a:p>
          <a:p>
            <a:pPr marL="495300" indent="-495300" algn="just" eaLnBrk="1" hangingPunct="1">
              <a:buFont typeface="Wingdings 3" pitchFamily="18" charset="2"/>
              <a:buNone/>
            </a:pP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7</a:t>
            </a:r>
          </a:p>
          <a:p>
            <a:pPr marL="495300" indent="-495300" algn="just" eaLnBrk="1" hangingPunct="1">
              <a:buFont typeface="Wingdings 3" pitchFamily="18" charset="2"/>
              <a:buNone/>
            </a:pP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&gt;&gt;&gt; 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928688" y="4572000"/>
            <a:ext cx="3313112" cy="931863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/>
              <a:t>Težava: Ko izvedemo program, je datoteka </a:t>
            </a:r>
            <a:r>
              <a:rPr lang="sl-SI" b="1"/>
              <a:t>prazna</a:t>
            </a:r>
            <a:r>
              <a:rPr lang="sl-SI"/>
              <a:t>!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 t="35416" r="10333" b="46878"/>
          <a:stretch>
            <a:fillRect/>
          </a:stretch>
        </p:blipFill>
        <p:spPr bwMode="auto">
          <a:xfrm>
            <a:off x="3000375" y="3214688"/>
            <a:ext cx="571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8358188" y="3929063"/>
            <a:ext cx="285750" cy="1428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75" y="285750"/>
            <a:ext cx="2843213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5" animBg="1"/>
      <p:bldP spid="6861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close()</a:t>
            </a:r>
          </a:p>
        </p:txBody>
      </p:sp>
      <p:sp>
        <p:nvSpPr>
          <p:cNvPr id="14339" name="Rectangle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eaLnBrk="1" hangingPunct="1"/>
            <a:r>
              <a:rPr lang="sl-SI" dirty="0" smtClean="0"/>
              <a:t>Datoteko je potrebno zapreti</a:t>
            </a:r>
          </a:p>
          <a:p>
            <a:pPr lvl="1"/>
            <a:r>
              <a:rPr lang="sl-SI" dirty="0" smtClean="0"/>
              <a:t>"izklopiti" povezavo med datotečno spremenljivko in fizično datoteko</a:t>
            </a:r>
          </a:p>
          <a:p>
            <a:pPr eaLnBrk="1" hangingPunct="1"/>
            <a:r>
              <a:rPr lang="sl-SI" dirty="0" smtClean="0"/>
              <a:t>Medpomnilnik </a:t>
            </a:r>
          </a:p>
          <a:p>
            <a:pPr eaLnBrk="1" hangingPunct="1"/>
            <a:r>
              <a:rPr lang="sl-SI" dirty="0" smtClean="0"/>
              <a:t>Hitrejše izvajanje</a:t>
            </a:r>
          </a:p>
          <a:p>
            <a:pPr eaLnBrk="1" hangingPunct="1"/>
            <a:r>
              <a:rPr lang="sl-SI" dirty="0" smtClean="0"/>
              <a:t>Na koncu izprazniti</a:t>
            </a:r>
          </a:p>
          <a:p>
            <a:pPr lvl="1" eaLnBrk="1" hangingPunct="1"/>
            <a:r>
              <a:rPr lang="sl-SI" dirty="0" smtClean="0"/>
              <a:t>To (med drugim) naredi close</a:t>
            </a:r>
          </a:p>
          <a:p>
            <a:pPr marL="457200" lvl="1" indent="0" eaLnBrk="1" hangingPunct="1">
              <a:buNone/>
            </a:pPr>
            <a:endParaRPr lang="sl-SI" dirty="0" smtClean="0"/>
          </a:p>
          <a:p>
            <a:pPr eaLnBrk="1" hangingPunct="1"/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Zgled - popravljen</a:t>
            </a:r>
          </a:p>
        </p:txBody>
      </p:sp>
      <p:sp>
        <p:nvSpPr>
          <p:cNvPr id="15363" name="Rectangle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495300" indent="-495300" algn="just" eaLnBrk="1" hangingPunct="1">
              <a:buFont typeface="Wingdings 3" pitchFamily="18" charset="2"/>
              <a:buNone/>
            </a:pP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imeDat = input('Ime datoteke, kamor pišemo: ')</a:t>
            </a:r>
          </a:p>
          <a:p>
            <a:pPr marL="495300" indent="-495300" algn="just" eaLnBrk="1" hangingPunct="1">
              <a:buFont typeface="Wingdings 3" pitchFamily="18" charset="2"/>
              <a:buNone/>
            </a:pP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pisi = open(imeDat,'w')</a:t>
            </a:r>
          </a:p>
          <a:p>
            <a:pPr marL="495300" indent="-495300" algn="just" eaLnBrk="1" hangingPunct="1">
              <a:buFont typeface="Wingdings 3" pitchFamily="18" charset="2"/>
              <a:buNone/>
            </a:pP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pisi.write("Nekaj")</a:t>
            </a:r>
          </a:p>
          <a:p>
            <a:pPr marL="495300" indent="-495300" algn="just" eaLnBrk="1" hangingPunct="1">
              <a:buFont typeface="Wingdings 3" pitchFamily="18" charset="2"/>
              <a:buNone/>
            </a:pP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pisi.write("ŠeNekaj")</a:t>
            </a:r>
          </a:p>
          <a:p>
            <a:pPr marL="495300" indent="-495300" algn="just" eaLnBrk="1" hangingPunct="1">
              <a:buFont typeface="Wingdings 3" pitchFamily="18" charset="2"/>
              <a:buNone/>
            </a:pPr>
            <a:r>
              <a:rPr lang="sl-SI" sz="2000" dirty="0" smtClean="0">
                <a:solidFill>
                  <a:srgbClr val="006400"/>
                </a:solidFill>
                <a:latin typeface="Courier New" pitchFamily="49" charset="0"/>
                <a:cs typeface="Times New Roman" pitchFamily="18" charset="0"/>
              </a:rPr>
              <a:t>pisi.close()</a:t>
            </a:r>
          </a:p>
          <a:p>
            <a:pPr marL="495300" indent="-495300" algn="just" eaLnBrk="1" hangingPunct="1">
              <a:buFont typeface="Wingdings 3" pitchFamily="18" charset="2"/>
              <a:buNone/>
            </a:pPr>
            <a:endParaRPr lang="sl-SI" sz="2000" dirty="0" smtClean="0">
              <a:solidFill>
                <a:srgbClr val="006400"/>
              </a:solidFill>
              <a:latin typeface="Courier New" pitchFamily="49" charset="0"/>
              <a:cs typeface="Times New Roman" pitchFamily="18" charset="0"/>
            </a:endParaRPr>
          </a:p>
          <a:p>
            <a:pPr marL="495300" indent="-495300" algn="just" eaLnBrk="1" hangingPunct="1">
              <a:buFont typeface="Wingdings 3" pitchFamily="18" charset="2"/>
              <a:buNone/>
            </a:pPr>
            <a:endParaRPr lang="sl-SI" sz="2000" dirty="0" smtClean="0">
              <a:solidFill>
                <a:srgbClr val="0064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214438" y="5715000"/>
            <a:ext cx="3313112" cy="382588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/>
              <a:t>Datoteka </a:t>
            </a:r>
            <a:r>
              <a:rPr lang="sl-SI" b="1"/>
              <a:t>ni več</a:t>
            </a:r>
            <a:r>
              <a:rPr lang="sl-SI"/>
              <a:t> prazna!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 t="40134" r="11046" b="48160"/>
          <a:stretch>
            <a:fillRect/>
          </a:stretch>
        </p:blipFill>
        <p:spPr bwMode="auto">
          <a:xfrm>
            <a:off x="1285875" y="4429125"/>
            <a:ext cx="75041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8358188" y="5000625"/>
            <a:ext cx="428625" cy="1428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75" y="1605003"/>
            <a:ext cx="2886025" cy="2612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5"/>
      <p:bldP spid="72708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In ko smo že mislili, da je konec</a:t>
            </a:r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smtClean="0"/>
              <a:t>Program je tekel cel kup časa, ustvaril čudovito datoteko </a:t>
            </a:r>
          </a:p>
          <a:p>
            <a:r>
              <a:rPr lang="sl-SI" smtClean="0"/>
              <a:t>In ko ste ravno mislili, da je čas za </a:t>
            </a:r>
          </a:p>
          <a:p>
            <a:pPr lvl="1"/>
            <a:r>
              <a:rPr lang="sl-SI" smtClean="0"/>
              <a:t>… (po lastni izbiri)</a:t>
            </a:r>
          </a:p>
          <a:p>
            <a:pPr lvl="1"/>
            <a:r>
              <a:rPr lang="sl-SI" smtClean="0"/>
              <a:t>Ugotovite, da na datoteki manjka zaključna vrstica s podatki o vašem TRR, kamor hvaležni uporabniki datoteke lahko nakažejo manjši prispevek</a:t>
            </a:r>
          </a:p>
          <a:p>
            <a:r>
              <a:rPr lang="sl-SI" smtClean="0"/>
              <a:t>Kako dodati to vrstico</a:t>
            </a:r>
          </a:p>
          <a:p>
            <a:r>
              <a:rPr lang="sl-SI" smtClean="0"/>
              <a:t>open(imeDat,  'w') bo zbrisal vsebino!</a:t>
            </a:r>
          </a:p>
          <a:p>
            <a:r>
              <a:rPr lang="sl-SI" smtClean="0"/>
              <a:t>Ponovno pognati program in dopisati še manjkajočo vrstico ?</a:t>
            </a:r>
          </a:p>
          <a:p>
            <a:endParaRPr lang="sl-SI" smtClean="0"/>
          </a:p>
          <a:p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4FD5-442E-4D17-BEB1-1F0070BACAD3}" type="slidenum">
              <a:rPr lang="sl-SI" smtClean="0"/>
              <a:pPr/>
              <a:t>7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Dodajanje vsebine</a:t>
            </a:r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imeDat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,'a')</a:t>
            </a:r>
          </a:p>
          <a:p>
            <a:pPr eaLnBrk="1" hangingPunct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'a' </a:t>
            </a:r>
            <a:r>
              <a:rPr lang="sl-SI" dirty="0" smtClean="0"/>
              <a:t>– </a:t>
            </a:r>
            <a:r>
              <a:rPr lang="sl-SI" dirty="0" err="1" smtClean="0"/>
              <a:t>append</a:t>
            </a:r>
            <a:r>
              <a:rPr lang="sl-SI" dirty="0" smtClean="0"/>
              <a:t> / dodaj</a:t>
            </a:r>
          </a:p>
          <a:p>
            <a:pPr eaLnBrk="1" hangingPunct="1"/>
            <a:r>
              <a:rPr lang="sl-SI" dirty="0" smtClean="0"/>
              <a:t>Tudi odpremo datoteko za pisanje</a:t>
            </a:r>
          </a:p>
          <a:p>
            <a:pPr lvl="1" eaLnBrk="1" hangingPunct="1"/>
            <a:r>
              <a:rPr lang="sl-SI" dirty="0" smtClean="0"/>
              <a:t>Mora že obstajati!</a:t>
            </a:r>
          </a:p>
          <a:p>
            <a:pPr lvl="1" eaLnBrk="1" hangingPunct="1"/>
            <a:r>
              <a:rPr lang="sl-SI" dirty="0" smtClean="0"/>
              <a:t>Postavimo se na konec datoteke</a:t>
            </a:r>
          </a:p>
          <a:p>
            <a:pPr eaLnBrk="1" hangingPunct="1"/>
            <a:r>
              <a:rPr lang="sl-SI" dirty="0" smtClean="0"/>
              <a:t>Kar pišemo, se dodaja na konec</a:t>
            </a: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3509339-7B0D-4AE0-8634-3ACD5874C685}" type="slidenum">
              <a:rPr lang="sl-SI" smtClean="0"/>
              <a:pPr/>
              <a:t>8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Branje</a:t>
            </a:r>
          </a:p>
        </p:txBody>
      </p:sp>
      <p:sp>
        <p:nvSpPr>
          <p:cNvPr id="18435" name="Rectangle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sl-SI" dirty="0" smtClean="0"/>
              <a:t>Datoteko odpremo za branje</a:t>
            </a:r>
          </a:p>
          <a:p>
            <a:pPr lvl="1" eaLnBrk="1" hangingPunct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imeDat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, 'r')</a:t>
            </a:r>
          </a:p>
          <a:p>
            <a:pPr eaLnBrk="1" hangingPunct="1"/>
            <a:r>
              <a:rPr lang="sl-SI" dirty="0" smtClean="0"/>
              <a:t>Mora že obstajati!</a:t>
            </a:r>
          </a:p>
          <a:p>
            <a:pPr eaLnBrk="1" hangingPunct="1"/>
            <a:r>
              <a:rPr lang="sl-SI" dirty="0" smtClean="0"/>
              <a:t>Torej vedno odpiramo datoteko z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open</a:t>
            </a:r>
          </a:p>
          <a:p>
            <a:pPr lvl="1" eaLnBrk="1" hangingPunct="1"/>
            <a:r>
              <a:rPr lang="sl-SI" dirty="0" smtClean="0"/>
              <a:t>z določili 'w', 'a' oz. 'r' pa določimo kako</a:t>
            </a:r>
          </a:p>
          <a:p>
            <a:pPr eaLnBrk="1" hangingPunct="1"/>
            <a:r>
              <a:rPr lang="sl-SI" dirty="0" smtClean="0"/>
              <a:t>Lahko tudi le </a:t>
            </a:r>
          </a:p>
          <a:p>
            <a:pPr lvl="1" eaLnBrk="1" hangingPunct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imeDat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/>
            <a:r>
              <a:rPr lang="sl-SI" dirty="0" smtClean="0"/>
              <a:t>Ukaz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sl-SI" dirty="0" smtClean="0"/>
              <a:t> predpostavi, da bomo brali</a:t>
            </a:r>
          </a:p>
          <a:p>
            <a:pPr marL="547687" lvl="2"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imeDat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 ≡ open(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imeDat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,'r')</a:t>
            </a:r>
          </a:p>
          <a:p>
            <a:pPr eaLnBrk="1" hangingPunct="1"/>
            <a:r>
              <a:rPr lang="sl-SI" dirty="0" smtClean="0">
                <a:latin typeface="Calibri" pitchFamily="34" charset="0"/>
                <a:cs typeface="Calibri" pitchFamily="34" charset="0"/>
              </a:rPr>
              <a:t>Seveda ideja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imeDat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,'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rw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') </a:t>
            </a:r>
            <a:r>
              <a:rPr lang="sl-SI" dirty="0" smtClean="0">
                <a:latin typeface="Calibri" pitchFamily="34" charset="0"/>
                <a:cs typeface="Calibri" pitchFamily="34" charset="0"/>
              </a:rPr>
              <a:t>ne bo šla skozi!</a:t>
            </a:r>
          </a:p>
          <a:p>
            <a:pPr lvl="1" eaLnBrk="1" hangingPunct="1"/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770</Words>
  <Application>Microsoft Office PowerPoint</Application>
  <PresentationFormat>On-screen Show (4:3)</PresentationFormat>
  <Paragraphs>146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DATOTEKE</vt:lpstr>
      <vt:lpstr>Ustvarimo datoteko</vt:lpstr>
      <vt:lpstr>Pisanje na datoteko</vt:lpstr>
      <vt:lpstr>Zgled</vt:lpstr>
      <vt:lpstr>close()</vt:lpstr>
      <vt:lpstr>Zgled - popravljen</vt:lpstr>
      <vt:lpstr>In ko smo že mislili, da je konec</vt:lpstr>
      <vt:lpstr>Dodajanje vsebine</vt:lpstr>
      <vt:lpstr>Branje</vt:lpstr>
      <vt:lpstr>Ukazi za branje</vt:lpstr>
      <vt:lpstr>Iz vrstic v podatke</vt:lpstr>
      <vt:lpstr>Preberimo število</vt:lpstr>
      <vt:lpstr>DATOTEKE - povzetek</vt:lpstr>
      <vt:lpstr>DATOTEKE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DATOTEKE</dc:title>
  <dc:creator>Matija Lokar</dc:creator>
  <cp:lastModifiedBy>Lokar</cp:lastModifiedBy>
  <cp:revision>3</cp:revision>
  <dcterms:created xsi:type="dcterms:W3CDTF">2011-05-09T07:04:37Z</dcterms:created>
  <dcterms:modified xsi:type="dcterms:W3CDTF">2013-04-16T09:30:28Z</dcterms:modified>
</cp:coreProperties>
</file>