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39" r:id="rId2"/>
    <p:sldMasterId id="2147483740" r:id="rId3"/>
    <p:sldMasterId id="2147483741" r:id="rId4"/>
    <p:sldMasterId id="2147483798" r:id="rId5"/>
  </p:sldMasterIdLst>
  <p:notesMasterIdLst>
    <p:notesMasterId r:id="rId17"/>
  </p:notesMasterIdLst>
  <p:handoutMasterIdLst>
    <p:handoutMasterId r:id="rId18"/>
  </p:handoutMasterIdLst>
  <p:sldIdLst>
    <p:sldId id="375" r:id="rId6"/>
    <p:sldId id="376" r:id="rId7"/>
    <p:sldId id="378" r:id="rId8"/>
    <p:sldId id="379" r:id="rId9"/>
    <p:sldId id="322" r:id="rId10"/>
    <p:sldId id="323" r:id="rId11"/>
    <p:sldId id="361" r:id="rId12"/>
    <p:sldId id="362" r:id="rId13"/>
    <p:sldId id="335" r:id="rId14"/>
    <p:sldId id="364" r:id="rId15"/>
    <p:sldId id="363" r:id="rId16"/>
  </p:sldIdLst>
  <p:sldSz cx="9144000" cy="6858000" type="screen4x3"/>
  <p:notesSz cx="7099300" cy="10234613"/>
  <p:custDataLst>
    <p:tags r:id="rId19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36" autoAdjust="0"/>
  </p:normalViewPr>
  <p:slideViewPr>
    <p:cSldViewPr>
      <p:cViewPr varScale="1">
        <p:scale>
          <a:sx n="112" d="100"/>
          <a:sy n="112" d="100"/>
        </p:scale>
        <p:origin x="-1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7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7417012-67DA-4678-8620-CCF69CF76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45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44A8FAE-E341-41B3-BB00-9820D3C05D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754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EDC88-41C4-4021-B0EB-B568F8E9A4F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0E9F0-8E21-442A-99BC-C8CFE7E7089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74638"/>
            <a:ext cx="2071687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274638"/>
            <a:ext cx="6062663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2463C-D2B5-469F-BF44-B45D049D51B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EBD0F-F224-4779-8467-E21F23D33BC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422A7-07E3-4D56-A97C-1E85792594B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8FFFC-EDA1-4156-8F5F-FF24E3CCF39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236DE-C55B-4118-BD14-C15A39DB835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E9828-2041-4A09-8A9F-737563010CF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A5372-C05E-4A48-B725-7AE702C8717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6ABFA-E8D7-4427-9627-8E4D89067A1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A6AFC-7754-4EC5-A7BD-A88FC546665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6789F-2222-4FDB-9FAA-8A064019D79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CDB92-23A7-4E51-9ED8-54E4680F9D7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55168-A90F-451D-89F1-EB31D97306C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74638"/>
            <a:ext cx="2071687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274638"/>
            <a:ext cx="6062663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996B8-0863-4466-9BB8-D8AD360E704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E99DB-50D0-48FF-A065-AEED9F3E427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287D6-129F-45E6-B9D4-511AC45C6B5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01A0D-1720-495F-91BB-AB387F0B4EB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3EC6C-A03E-4338-98B1-1F5F64873F9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DA197-07C0-47F4-927E-B623A29AE80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4D145-0010-47FF-8775-0DF3E00AA5C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98778-C1BE-4B78-854B-1CC933B3E11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50C28-B531-4116-9F2E-0E7692FCD9B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B8D86-3A51-4FD5-A821-9C6A7CC4C1B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C5A0F-93DE-43F6-9534-0162EEDB152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1AFD3-440A-426B-A7B1-998D18B200E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74638"/>
            <a:ext cx="2071687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274638"/>
            <a:ext cx="6062663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66AA1-575C-4693-B82D-D6468D7F043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B26CE-399F-47E7-ACE1-99D900A1F56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95468-E893-4B70-A2FC-483DCB0125D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52A7D-3AB3-4AAB-9AB0-D57265064DF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893EA-F3E2-46CB-8295-BED07EFF5D3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A105-33FF-41F9-9C0E-3EEDEFF43DE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57A5F-65A3-4F01-BDF7-ABFBBBC0BC8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14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B2CB2-D7A4-4F21-A3F6-651A6B537B8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EF96E-CED1-48B5-92A9-E952D96F4D8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35773-E448-43A1-AD74-0BEA15076ED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8CB7B-FDD4-4C90-B227-D9003207C37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A3FE3-0494-4D00-ADB9-957681D258A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274638"/>
            <a:ext cx="2071687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274638"/>
            <a:ext cx="6062663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79B36-290E-47B2-BBC2-44FDF7530DE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8E9582F-6792-4EB6-A79A-71F06D702F1D}" type="datetimeFigureOut">
              <a:rPr lang="sl-SI"/>
              <a:pPr>
                <a:defRPr/>
              </a:pPr>
              <a:t>13.5.2014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6CB44-30EB-4A4E-9FA2-3090439F73F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CD8F9-C57F-4115-989A-4E42F10E3498}" type="datetimeFigureOut">
              <a:rPr lang="sl-SI"/>
              <a:pPr>
                <a:defRPr/>
              </a:pPr>
              <a:t>13.5.2014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721AC-17FA-42CA-BD6F-4EAA612697F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E0E8B-3AE4-40F1-A5CC-80552A57BA0C}" type="datetimeFigureOut">
              <a:rPr lang="sl-SI"/>
              <a:pPr>
                <a:defRPr/>
              </a:pPr>
              <a:t>13.5.2014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BC6F7-9D02-4145-BB79-572474DC8A3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5E9B0-FCD0-4906-8E35-FC86F2FA9E33}" type="datetimeFigureOut">
              <a:rPr lang="sl-SI"/>
              <a:pPr>
                <a:defRPr/>
              </a:pPr>
              <a:t>13.5.2014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8C51-4832-44D4-A421-97E8D0E1BEC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FF5EE-060C-4012-8E37-6051046EF1CE}" type="datetimeFigureOut">
              <a:rPr lang="sl-SI"/>
              <a:pPr>
                <a:defRPr/>
              </a:pPr>
              <a:t>13.5.2014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FA00-1FDA-4898-B656-E7CBB00DBB2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0E2A9-3CB7-4A3C-AF54-8E39635EE01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DB69E-26D7-4649-A4F7-ED295E9F1756}" type="datetimeFigureOut">
              <a:rPr lang="sl-SI"/>
              <a:pPr>
                <a:defRPr/>
              </a:pPr>
              <a:t>13.5.2014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7C41A-FAC4-4AE0-A3F2-4B942ABBF58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70685-1DFC-4116-8524-A386A972B468}" type="datetimeFigureOut">
              <a:rPr lang="sl-SI"/>
              <a:pPr>
                <a:defRPr/>
              </a:pPr>
              <a:t>13.5.2014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8D5C4-8942-474C-9011-FE567F94FA2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E7A03-B10C-4C7B-9B0F-A96D4592AFA4}" type="datetimeFigureOut">
              <a:rPr lang="sl-SI"/>
              <a:pPr>
                <a:defRPr/>
              </a:pPr>
              <a:t>13.5.2014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8F0A8-42B8-4931-BD7A-F58361A3E20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B67AC-EA78-469D-A4DE-B580EF2B678D}" type="datetimeFigureOut">
              <a:rPr lang="sl-SI"/>
              <a:pPr>
                <a:defRPr/>
              </a:pPr>
              <a:t>13.5.2014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0B1F1-7F6E-4D0F-98EB-18EF1F8B630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63A65-D43C-4A09-80A7-40CA0E55A720}" type="datetimeFigureOut">
              <a:rPr lang="sl-SI"/>
              <a:pPr>
                <a:defRPr/>
              </a:pPr>
              <a:t>13.5.2014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7FDC-3A1E-45D1-B678-92559D9311B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A86C2-33B0-405C-91BE-CC761953669A}" type="datetimeFigureOut">
              <a:rPr lang="sl-SI"/>
              <a:pPr>
                <a:defRPr/>
              </a:pPr>
              <a:t>13.5.2014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5012D-D778-499C-A875-25D07DBD86C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1DB71-18B3-4ACA-B6FE-D1610F47071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DA626-9E13-4DDB-A3B7-772845EE17B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5DF61-97AA-4742-AE74-2D080E17F0A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5B1B-8B0E-4016-A409-F3588CFD987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D:\temp\Untitled-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0313" y="6357938"/>
            <a:ext cx="928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D:\temp\flag_2colors [Converted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35850" y="6335713"/>
            <a:ext cx="5651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7" descr="D:\temp\ess-barvni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38" y="6342063"/>
            <a:ext cx="8572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571875" y="6324600"/>
            <a:ext cx="2643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800" i="1"/>
              <a:t>Izvedbo projekta je omogočilo sofinanciranje Evropskega socialnega sklada Evropske unije in Ministrstva za šolstvo in šport.</a:t>
            </a:r>
            <a:endParaRPr lang="sl-SI" sz="800"/>
          </a:p>
        </p:txBody>
      </p:sp>
      <p:sp>
        <p:nvSpPr>
          <p:cNvPr id="10" name="TextBox 9"/>
          <p:cNvSpPr txBox="1"/>
          <p:nvPr/>
        </p:nvSpPr>
        <p:spPr>
          <a:xfrm>
            <a:off x="428625" y="6357938"/>
            <a:ext cx="1928813" cy="384175"/>
          </a:xfrm>
          <a:prstGeom prst="rect">
            <a:avLst/>
          </a:prstGeom>
          <a:noFill/>
          <a:ln w="12700" cap="rnd">
            <a:noFill/>
            <a:prstDash val="sysDot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l-SI" sz="800">
                <a:solidFill>
                  <a:srgbClr val="996600"/>
                </a:solidFill>
              </a:rPr>
              <a:t>Fakulteta za matematiko in fiziko</a:t>
            </a:r>
          </a:p>
          <a:p>
            <a:pPr>
              <a:defRPr/>
            </a:pPr>
            <a:r>
              <a:rPr lang="sl-SI" sz="1100">
                <a:solidFill>
                  <a:srgbClr val="996600"/>
                </a:solidFill>
              </a:rPr>
              <a:t>http://up.fmf.uni-lj.si</a:t>
            </a:r>
          </a:p>
        </p:txBody>
      </p:sp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428625" y="274638"/>
            <a:ext cx="8286750" cy="1143000"/>
          </a:xfrm>
          <a:prstGeom prst="rect">
            <a:avLst/>
          </a:prstGeom>
          <a:solidFill>
            <a:srgbClr val="FFD08B">
              <a:alpha val="30196"/>
            </a:srgbClr>
          </a:solidFill>
          <a:ln w="34925" cap="rnd">
            <a:noFill/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14863"/>
          </a:xfrm>
          <a:prstGeom prst="rect">
            <a:avLst/>
          </a:prstGeom>
          <a:solidFill>
            <a:schemeClr val="bg1">
              <a:alpha val="70195"/>
            </a:schemeClr>
          </a:solidFill>
          <a:ln w="31750" cap="rnd">
            <a:noFill/>
            <a:prstDash val="sysDot"/>
            <a:round/>
            <a:headEnd/>
            <a:tailEnd/>
          </a:ln>
        </p:spPr>
        <p:txBody>
          <a:bodyPr vert="horz" wrap="square" lIns="144000" tIns="144000" rIns="108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215313" y="6350000"/>
            <a:ext cx="500062" cy="365125"/>
          </a:xfrm>
          <a:prstGeom prst="rect">
            <a:avLst/>
          </a:prstGeom>
          <a:ln w="12700" cap="rnd">
            <a:prstDash val="sysDot"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96600"/>
                </a:solidFill>
              </a:defRPr>
            </a:lvl1pPr>
          </a:lstStyle>
          <a:p>
            <a:pPr>
              <a:defRPr/>
            </a:pPr>
            <a:fld id="{4DEE343D-2CE9-495E-AF07-2790CD02B11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2400">
          <a:solidFill>
            <a:srgbClr val="462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>
          <a:solidFill>
            <a:srgbClr val="98480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Ø"/>
        <a:defRPr>
          <a:solidFill>
            <a:srgbClr val="E46C0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28625" y="274638"/>
            <a:ext cx="8286750" cy="1143000"/>
          </a:xfrm>
          <a:prstGeom prst="rect">
            <a:avLst/>
          </a:prstGeom>
          <a:solidFill>
            <a:srgbClr val="FFD08B">
              <a:alpha val="30196"/>
            </a:srgbClr>
          </a:solidFill>
          <a:ln w="34925" cap="rnd">
            <a:noFill/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14863"/>
          </a:xfrm>
          <a:prstGeom prst="rect">
            <a:avLst/>
          </a:prstGeom>
          <a:solidFill>
            <a:schemeClr val="bg1">
              <a:alpha val="70195"/>
            </a:schemeClr>
          </a:solidFill>
          <a:ln w="31750" cap="rnd">
            <a:noFill/>
            <a:prstDash val="sysDot"/>
            <a:round/>
            <a:headEnd/>
            <a:tailEnd/>
          </a:ln>
        </p:spPr>
        <p:txBody>
          <a:bodyPr vert="horz" wrap="square" lIns="144000" tIns="144000" rIns="108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5313" y="6350000"/>
            <a:ext cx="500062" cy="365125"/>
          </a:xfrm>
          <a:prstGeom prst="rect">
            <a:avLst/>
          </a:prstGeom>
          <a:noFill/>
          <a:ln w="12700" cap="rnd">
            <a:noFill/>
            <a:prstDash val="sysDot"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96600"/>
                </a:solidFill>
              </a:defRPr>
            </a:lvl1pPr>
          </a:lstStyle>
          <a:p>
            <a:pPr>
              <a:defRPr/>
            </a:pPr>
            <a:fld id="{8BCF7267-C1D5-49E4-9882-C9CF2E23770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pic>
        <p:nvPicPr>
          <p:cNvPr id="2053" name="Picture 6" descr="D:\temp\Untitled-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0313" y="6357938"/>
            <a:ext cx="928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3" descr="D:\temp\flag_2colors [Converted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35850" y="6335713"/>
            <a:ext cx="5651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D:\temp\ess-barvni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38" y="6342063"/>
            <a:ext cx="8572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571875" y="6324600"/>
            <a:ext cx="2643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800" i="1"/>
              <a:t>Izvedbo projekta je omogočilo sofinanciranje Evropskega socialnega sklada Evropske unije in Ministrstva za šolstvo in šport.</a:t>
            </a:r>
            <a:endParaRPr lang="sl-SI" sz="800"/>
          </a:p>
        </p:txBody>
      </p:sp>
      <p:sp>
        <p:nvSpPr>
          <p:cNvPr id="10" name="TextBox 9"/>
          <p:cNvSpPr txBox="1"/>
          <p:nvPr/>
        </p:nvSpPr>
        <p:spPr>
          <a:xfrm>
            <a:off x="428625" y="6357938"/>
            <a:ext cx="1928813" cy="384175"/>
          </a:xfrm>
          <a:prstGeom prst="rect">
            <a:avLst/>
          </a:prstGeom>
          <a:noFill/>
          <a:ln w="12700" cap="rnd">
            <a:noFill/>
            <a:prstDash val="sysDot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l-SI" sz="800">
                <a:solidFill>
                  <a:srgbClr val="996600"/>
                </a:solidFill>
              </a:rPr>
              <a:t>Fakulteta za matematiko in fiziko</a:t>
            </a:r>
          </a:p>
          <a:p>
            <a:pPr>
              <a:defRPr/>
            </a:pPr>
            <a:r>
              <a:rPr lang="sl-SI" sz="1100">
                <a:solidFill>
                  <a:srgbClr val="996600"/>
                </a:solidFill>
              </a:rPr>
              <a:t>http://up.fmf.uni-lj.si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3200">
          <a:solidFill>
            <a:srgbClr val="462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800">
          <a:solidFill>
            <a:srgbClr val="98480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Ø"/>
        <a:defRPr sz="2400">
          <a:solidFill>
            <a:srgbClr val="E46C0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D:\temp\Untitled-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0313" y="6357938"/>
            <a:ext cx="928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D:\temp\flag_2colors [Converted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35850" y="6335713"/>
            <a:ext cx="5651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D:\temp\ess-barvni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38" y="6342063"/>
            <a:ext cx="8572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571875" y="6324600"/>
            <a:ext cx="2643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800" i="1"/>
              <a:t>Izvedbo projekta je omogočilo sofinanciranje Evropskega socialnega sklada Evropske unije in Ministrstva za šolstvo in šport.</a:t>
            </a:r>
            <a:endParaRPr lang="sl-SI" sz="800"/>
          </a:p>
        </p:txBody>
      </p:sp>
      <p:sp>
        <p:nvSpPr>
          <p:cNvPr id="10" name="TextBox 9"/>
          <p:cNvSpPr txBox="1"/>
          <p:nvPr/>
        </p:nvSpPr>
        <p:spPr>
          <a:xfrm>
            <a:off x="428625" y="6357938"/>
            <a:ext cx="1928813" cy="384175"/>
          </a:xfrm>
          <a:prstGeom prst="rect">
            <a:avLst/>
          </a:prstGeom>
          <a:noFill/>
          <a:ln w="12700" cap="rnd">
            <a:noFill/>
            <a:prstDash val="sysDot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l-SI" sz="800">
                <a:solidFill>
                  <a:srgbClr val="996600"/>
                </a:solidFill>
              </a:rPr>
              <a:t>Fakulteta za matematiko in fiziko</a:t>
            </a:r>
          </a:p>
          <a:p>
            <a:pPr>
              <a:defRPr/>
            </a:pPr>
            <a:r>
              <a:rPr lang="sl-SI" sz="1100">
                <a:solidFill>
                  <a:srgbClr val="996600"/>
                </a:solidFill>
              </a:rPr>
              <a:t>http://up.fmf.uni-lj.si</a:t>
            </a:r>
          </a:p>
        </p:txBody>
      </p:sp>
      <p:sp>
        <p:nvSpPr>
          <p:cNvPr id="3079" name="Title Placeholder 1"/>
          <p:cNvSpPr>
            <a:spLocks noGrp="1"/>
          </p:cNvSpPr>
          <p:nvPr>
            <p:ph type="title"/>
          </p:nvPr>
        </p:nvSpPr>
        <p:spPr bwMode="auto">
          <a:xfrm>
            <a:off x="428625" y="274638"/>
            <a:ext cx="8286750" cy="1143000"/>
          </a:xfrm>
          <a:prstGeom prst="rect">
            <a:avLst/>
          </a:prstGeom>
          <a:solidFill>
            <a:srgbClr val="FFD08B">
              <a:alpha val="30196"/>
            </a:srgbClr>
          </a:solidFill>
          <a:ln w="34925" cap="rnd">
            <a:noFill/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14863"/>
          </a:xfrm>
          <a:prstGeom prst="rect">
            <a:avLst/>
          </a:prstGeom>
          <a:solidFill>
            <a:schemeClr val="bg1">
              <a:alpha val="70195"/>
            </a:schemeClr>
          </a:solidFill>
          <a:ln w="31750" cap="rnd">
            <a:noFill/>
            <a:prstDash val="sysDot"/>
            <a:round/>
            <a:headEnd/>
            <a:tailEnd/>
          </a:ln>
        </p:spPr>
        <p:txBody>
          <a:bodyPr vert="horz" wrap="square" lIns="144000" tIns="144000" rIns="108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5313" y="6350000"/>
            <a:ext cx="500062" cy="365125"/>
          </a:xfrm>
          <a:prstGeom prst="rect">
            <a:avLst/>
          </a:prstGeom>
          <a:ln w="12700" cap="rnd">
            <a:prstDash val="sysDot"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96600"/>
                </a:solidFill>
              </a:defRPr>
            </a:lvl1pPr>
          </a:lstStyle>
          <a:p>
            <a:pPr>
              <a:defRPr/>
            </a:pPr>
            <a:fld id="{77A33E93-D912-4B74-84CE-2321F51AB19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3200">
          <a:solidFill>
            <a:srgbClr val="462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800">
          <a:solidFill>
            <a:srgbClr val="98480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Ø"/>
        <a:defRPr sz="2400">
          <a:solidFill>
            <a:srgbClr val="E46C0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D:\temp\Untitled-1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0313" y="6357938"/>
            <a:ext cx="928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D:\temp\flag_2colors [Converted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35850" y="6335713"/>
            <a:ext cx="5651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 descr="D:\temp\ess-barvni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357938" y="6342063"/>
            <a:ext cx="8572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571875" y="6324600"/>
            <a:ext cx="2643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l-SI" sz="800" i="1"/>
              <a:t>Izvedbo projekta je omogočilo sofinanciranje Evropskega socialnega sklada Evropske unije in Ministrstva za šolstvo in šport.</a:t>
            </a:r>
            <a:endParaRPr lang="sl-SI" sz="800"/>
          </a:p>
        </p:txBody>
      </p:sp>
      <p:sp>
        <p:nvSpPr>
          <p:cNvPr id="10" name="TextBox 9"/>
          <p:cNvSpPr txBox="1"/>
          <p:nvPr/>
        </p:nvSpPr>
        <p:spPr>
          <a:xfrm>
            <a:off x="428625" y="6357938"/>
            <a:ext cx="1928813" cy="384175"/>
          </a:xfrm>
          <a:prstGeom prst="rect">
            <a:avLst/>
          </a:prstGeom>
          <a:noFill/>
          <a:ln w="12700" cap="rnd">
            <a:noFill/>
            <a:prstDash val="sysDot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l-SI" sz="800">
                <a:solidFill>
                  <a:srgbClr val="996600"/>
                </a:solidFill>
              </a:rPr>
              <a:t>Fakulteta za matematiko in fiziko</a:t>
            </a:r>
          </a:p>
          <a:p>
            <a:pPr>
              <a:defRPr/>
            </a:pPr>
            <a:r>
              <a:rPr lang="sl-SI" sz="1100">
                <a:solidFill>
                  <a:srgbClr val="996600"/>
                </a:solidFill>
              </a:rPr>
              <a:t>http://up.fmf.uni-lj.si</a:t>
            </a:r>
          </a:p>
        </p:txBody>
      </p:sp>
      <p:sp>
        <p:nvSpPr>
          <p:cNvPr id="4103" name="Title Placeholder 1"/>
          <p:cNvSpPr>
            <a:spLocks noGrp="1"/>
          </p:cNvSpPr>
          <p:nvPr>
            <p:ph type="title"/>
          </p:nvPr>
        </p:nvSpPr>
        <p:spPr bwMode="auto">
          <a:xfrm>
            <a:off x="428625" y="274638"/>
            <a:ext cx="8286750" cy="1143000"/>
          </a:xfrm>
          <a:prstGeom prst="rect">
            <a:avLst/>
          </a:prstGeom>
          <a:solidFill>
            <a:srgbClr val="FFD08B">
              <a:alpha val="30196"/>
            </a:srgbClr>
          </a:solidFill>
          <a:ln w="34925" cap="rnd">
            <a:noFill/>
            <a:prstDash val="sysDash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14863"/>
          </a:xfrm>
          <a:prstGeom prst="rect">
            <a:avLst/>
          </a:prstGeom>
          <a:solidFill>
            <a:schemeClr val="bg1">
              <a:alpha val="70195"/>
            </a:schemeClr>
          </a:solidFill>
          <a:ln w="31750" cap="rnd">
            <a:noFill/>
            <a:prstDash val="sysDot"/>
            <a:round/>
            <a:headEnd/>
            <a:tailEnd/>
          </a:ln>
        </p:spPr>
        <p:txBody>
          <a:bodyPr vert="horz" wrap="square" lIns="144000" tIns="144000" rIns="108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5313" y="6350000"/>
            <a:ext cx="500062" cy="365125"/>
          </a:xfrm>
          <a:prstGeom prst="rect">
            <a:avLst/>
          </a:prstGeom>
          <a:ln w="12700" cap="rnd">
            <a:prstDash val="sysDot"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96600"/>
                </a:solidFill>
              </a:defRPr>
            </a:lvl1pPr>
          </a:lstStyle>
          <a:p>
            <a:pPr>
              <a:defRPr/>
            </a:pPr>
            <a:fld id="{2752E786-F60A-46C1-86C5-1FD33BDA4F9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nimBg="1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46C0A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•"/>
        <a:defRPr sz="3200">
          <a:solidFill>
            <a:srgbClr val="462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800">
          <a:solidFill>
            <a:srgbClr val="98480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Wingdings" pitchFamily="2" charset="2"/>
        <a:buChar char="Ø"/>
        <a:defRPr sz="2400">
          <a:solidFill>
            <a:srgbClr val="E46C0A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E46C0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sl-SI"/>
              <a:t>Matija Lokar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A02837F-D8A9-44FD-8D1F-1798C08F39C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5"/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>
                <a:latin typeface="Arial" charset="0"/>
              </a:rPr>
              <a:t>DATOTEKE - povzetek</a:t>
            </a:r>
            <a:endParaRPr lang="en-US" smtClean="0">
              <a:latin typeface="Arial" charset="0"/>
            </a:endParaRPr>
          </a:p>
        </p:txBody>
      </p:sp>
      <p:sp>
        <p:nvSpPr>
          <p:cNvPr id="25603" name="Rectangle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l-SI" sz="1800" dirty="0" smtClean="0"/>
              <a:t>Tekstovne datoteke</a:t>
            </a:r>
          </a:p>
          <a:p>
            <a:pPr eaLnBrk="1" hangingPunct="1">
              <a:defRPr/>
            </a:pPr>
            <a:r>
              <a:rPr lang="sl-SI" sz="1800" dirty="0" smtClean="0"/>
              <a:t>Metode:</a:t>
            </a:r>
          </a:p>
          <a:p>
            <a:pPr lvl="1" eaLnBrk="1" hangingPunct="1">
              <a:defRPr/>
            </a:pPr>
            <a:r>
              <a:rPr lang="sl-SI" dirty="0" smtClean="0">
                <a:latin typeface="Courier New" pitchFamily="49" charset="0"/>
              </a:rPr>
              <a:t>open(ime,'w')</a:t>
            </a:r>
          </a:p>
          <a:p>
            <a:pPr lvl="2" eaLnBrk="1" hangingPunct="1">
              <a:defRPr/>
            </a:pPr>
            <a:r>
              <a:rPr lang="sl-SI" sz="1400" dirty="0" smtClean="0"/>
              <a:t>Ustvari tekstovno datoteko z imenom </a:t>
            </a:r>
            <a:r>
              <a:rPr lang="sl-SI" sz="1400" dirty="0" smtClean="0">
                <a:latin typeface="Courier New" pitchFamily="49" charset="0"/>
              </a:rPr>
              <a:t>ime</a:t>
            </a:r>
          </a:p>
          <a:p>
            <a:pPr lvl="2" eaLnBrk="1" hangingPunct="1">
              <a:defRPr/>
            </a:pPr>
            <a:r>
              <a:rPr lang="sl-SI" sz="1400" dirty="0" smtClean="0"/>
              <a:t>Če že obstaja, zbriše njeno vsebino</a:t>
            </a:r>
          </a:p>
          <a:p>
            <a:pPr lvl="1" eaLnBrk="1" hangingPunct="1">
              <a:defRPr/>
            </a:pPr>
            <a:r>
              <a:rPr lang="sl-SI" dirty="0" smtClean="0">
                <a:latin typeface="Courier New" pitchFamily="49" charset="0"/>
              </a:rPr>
              <a:t>datPisi = open(ime,'w')</a:t>
            </a:r>
          </a:p>
          <a:p>
            <a:pPr lvl="2" eaLnBrk="1" hangingPunct="1">
              <a:defRPr/>
            </a:pPr>
            <a:r>
              <a:rPr lang="sl-SI" sz="1400" dirty="0" smtClean="0"/>
              <a:t>Odpre prazno (če že obstaja, jo sprazni) tekstovno datoteko z imenom </a:t>
            </a:r>
            <a:r>
              <a:rPr lang="sl-SI" sz="1400" dirty="0" smtClean="0">
                <a:latin typeface="Courier New" pitchFamily="49" charset="0"/>
              </a:rPr>
              <a:t>ime </a:t>
            </a:r>
            <a:r>
              <a:rPr lang="sl-SI" sz="1400" dirty="0" smtClean="0"/>
              <a:t>za pisanje</a:t>
            </a:r>
          </a:p>
          <a:p>
            <a:pPr lvl="1" eaLnBrk="1" hangingPunct="1">
              <a:defRPr/>
            </a:pPr>
            <a:r>
              <a:rPr lang="sl-SI" dirty="0" err="1" smtClean="0">
                <a:latin typeface="Courier New" pitchFamily="49" charset="0"/>
              </a:rPr>
              <a:t>datPisi</a:t>
            </a:r>
            <a:r>
              <a:rPr lang="sl-SI" dirty="0" smtClean="0">
                <a:latin typeface="Courier New" pitchFamily="49" charset="0"/>
              </a:rPr>
              <a:t> = open(ime,'a')</a:t>
            </a:r>
          </a:p>
          <a:p>
            <a:pPr lvl="2" eaLnBrk="1" hangingPunct="1">
              <a:defRPr/>
            </a:pPr>
            <a:r>
              <a:rPr lang="sl-SI" sz="1400" dirty="0" smtClean="0"/>
              <a:t>Odpre obstoječo tekstovno datoteko z imenom </a:t>
            </a:r>
            <a:r>
              <a:rPr lang="sl-SI" sz="1400" dirty="0" smtClean="0">
                <a:latin typeface="Courier New" pitchFamily="49" charset="0"/>
              </a:rPr>
              <a:t>ime </a:t>
            </a:r>
            <a:r>
              <a:rPr lang="sl-SI" sz="1400" dirty="0" smtClean="0"/>
              <a:t>za pisanje (zapisano se doda na koncu)</a:t>
            </a:r>
          </a:p>
          <a:p>
            <a:pPr lvl="1" eaLnBrk="1" hangingPunct="1">
              <a:defRPr/>
            </a:pPr>
            <a:r>
              <a:rPr lang="sl-SI" dirty="0" err="1" smtClean="0">
                <a:latin typeface="Courier New" pitchFamily="49" charset="0"/>
              </a:rPr>
              <a:t>datBeri</a:t>
            </a:r>
            <a:r>
              <a:rPr lang="sl-SI" dirty="0" smtClean="0">
                <a:latin typeface="Courier New" pitchFamily="49" charset="0"/>
              </a:rPr>
              <a:t> = open(ime,'r')</a:t>
            </a:r>
          </a:p>
          <a:p>
            <a:pPr lvl="2" eaLnBrk="1" hangingPunct="1">
              <a:defRPr/>
            </a:pPr>
            <a:r>
              <a:rPr lang="sl-SI" sz="1400" dirty="0" smtClean="0"/>
              <a:t>Odpre obstoječo tekstovno datoteko z imenom </a:t>
            </a:r>
            <a:r>
              <a:rPr lang="sl-SI" sz="1400" dirty="0" smtClean="0">
                <a:latin typeface="Courier New" pitchFamily="49" charset="0"/>
              </a:rPr>
              <a:t>ime </a:t>
            </a:r>
            <a:r>
              <a:rPr lang="sl-SI" sz="1400" dirty="0" smtClean="0"/>
              <a:t>za branje</a:t>
            </a:r>
          </a:p>
          <a:p>
            <a:pPr lvl="1" eaLnBrk="1" hangingPunct="1">
              <a:defRPr/>
            </a:pPr>
            <a:r>
              <a:rPr lang="sl-SI" dirty="0" err="1" smtClean="0">
                <a:latin typeface="Courier New" pitchFamily="49" charset="0"/>
              </a:rPr>
              <a:t>dat.close</a:t>
            </a:r>
            <a:r>
              <a:rPr lang="sl-SI" dirty="0" smtClean="0">
                <a:latin typeface="Courier New" pitchFamily="49" charset="0"/>
              </a:rPr>
              <a:t>()</a:t>
            </a:r>
            <a:endParaRPr lang="sl-SI" dirty="0" smtClean="0"/>
          </a:p>
          <a:p>
            <a:pPr lvl="2" eaLnBrk="1" hangingPunct="1">
              <a:defRPr/>
            </a:pPr>
            <a:r>
              <a:rPr lang="sl-SI" sz="1400" dirty="0" smtClean="0"/>
              <a:t>Zapre datoteko</a:t>
            </a:r>
          </a:p>
        </p:txBody>
      </p:sp>
      <p:sp>
        <p:nvSpPr>
          <p:cNvPr id="450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7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Preberimo število</a:t>
            </a:r>
            <a:endParaRPr lang="en-US" smtClean="0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281238"/>
          </a:xfrm>
        </p:spPr>
        <p:txBody>
          <a:bodyPr/>
          <a:lstStyle/>
          <a:p>
            <a:pPr eaLnBrk="1" hangingPunct="1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beri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open('e:\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po1.dat', 'r')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 # zakaj \\ ?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print("Na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datoteki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'e:\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po1.dat' je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število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")</a:t>
            </a:r>
          </a:p>
          <a:p>
            <a:pPr eaLnBrk="1" hangingPunct="1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prvaVrsta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beri.readline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eaLnBrk="1" hangingPunct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print('V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prvi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vrsti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' +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prvaVrsta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vStevilo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prvaVrsta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eaLnBrk="1" hangingPunct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print('V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prvi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vrsti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: ' + 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str(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vStevilo</a:t>
            </a:r>
            <a:r>
              <a:rPr lang="sl-SI" sz="18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E815965-1C9C-4B38-B8BB-2DC74E0F2B17}" type="slidenum">
              <a:rPr lang="sl-SI" smtClean="0"/>
              <a:pPr/>
              <a:t>10</a:t>
            </a:fld>
            <a:endParaRPr lang="sl-SI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14375" y="3643313"/>
            <a:ext cx="807243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&gt;&gt;&gt; </a:t>
            </a:r>
          </a:p>
          <a:p>
            <a:r>
              <a:rPr lang="it-IT"/>
              <a:t>Na datoteki 'e:\po1.dat' je število: </a:t>
            </a:r>
          </a:p>
          <a:p>
            <a:r>
              <a:rPr lang="it-IT"/>
              <a:t>V prvi vrsti: 12</a:t>
            </a:r>
          </a:p>
          <a:p>
            <a:endParaRPr lang="it-IT"/>
          </a:p>
          <a:p>
            <a:r>
              <a:rPr lang="it-IT"/>
              <a:t>V prvi vrsti: 12</a:t>
            </a:r>
          </a:p>
          <a:p>
            <a:r>
              <a:rPr lang="it-IT"/>
              <a:t>&gt;&gt;&gt;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Iz vrstic v podatke</a:t>
            </a:r>
          </a:p>
        </p:txBody>
      </p:sp>
      <p:sp>
        <p:nvSpPr>
          <p:cNvPr id="23555" name="Rectangle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mtClean="0"/>
              <a:t>Vrstica: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>
                <a:latin typeface="Courier New" pitchFamily="49" charset="0"/>
              </a:rPr>
              <a:t>23 5 78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Kako izluščiti vsa tri števila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Metoda </a:t>
            </a:r>
            <a:r>
              <a:rPr lang="sl-SI" smtClean="0">
                <a:latin typeface="Courier New" pitchFamily="49" charset="0"/>
              </a:rPr>
              <a:t>split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Rezultat je tabela nizov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>
                <a:latin typeface="Courier New" pitchFamily="49" charset="0"/>
              </a:rPr>
              <a:t>tabelaNizov = '12 123 42 44'.split()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>
                <a:latin typeface="Courier New" pitchFamily="49" charset="0"/>
              </a:rPr>
              <a:t>tabelaNizov = ['12','123','42','44']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Ločilo je lahko tudi kaj drugega</a:t>
            </a:r>
          </a:p>
          <a:p>
            <a:pPr eaLnBrk="1" hangingPunct="1">
              <a:lnSpc>
                <a:spcPct val="90000"/>
              </a:lnSpc>
            </a:pPr>
            <a:r>
              <a:rPr lang="sl-SI" smtClean="0">
                <a:latin typeface="Courier New" pitchFamily="49" charset="0"/>
              </a:rPr>
              <a:t>tabelaNizov = '12 123 42 44'.split('1')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>
                <a:latin typeface="Courier New" pitchFamily="49" charset="0"/>
              </a:rPr>
              <a:t>tabelaNizov[0] = ''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>
                <a:latin typeface="Courier New" pitchFamily="49" charset="0"/>
              </a:rPr>
              <a:t>tabelaNizov[1] = '2 '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>
                <a:latin typeface="Courier New" pitchFamily="49" charset="0"/>
              </a:rPr>
              <a:t>tabelaNizov[2] = '23 42 44'</a:t>
            </a:r>
          </a:p>
          <a:p>
            <a:pPr eaLnBrk="1" hangingPunct="1">
              <a:lnSpc>
                <a:spcPct val="90000"/>
              </a:lnSpc>
            </a:pPr>
            <a:endParaRPr lang="sl-SI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>
                <a:latin typeface="Arial" charset="0"/>
              </a:rPr>
              <a:t>DATOTEKE</a:t>
            </a:r>
            <a:endParaRPr lang="en-US" smtClean="0">
              <a:latin typeface="Arial" charset="0"/>
            </a:endParaRPr>
          </a:p>
        </p:txBody>
      </p:sp>
      <p:sp>
        <p:nvSpPr>
          <p:cNvPr id="46083" name="Rectangle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sl-SI" sz="2000" b="1" dirty="0" smtClean="0"/>
              <a:t>Pisanje </a:t>
            </a:r>
            <a:r>
              <a:rPr lang="sl-SI" sz="2000" dirty="0" smtClean="0"/>
              <a:t>(</a:t>
            </a:r>
            <a:r>
              <a:rPr lang="sl-SI" sz="2000" dirty="0" smtClean="0">
                <a:latin typeface="Courier New" pitchFamily="49" charset="0"/>
              </a:rPr>
              <a:t>dat</a:t>
            </a:r>
            <a:r>
              <a:rPr lang="sl-SI" sz="2000" dirty="0" smtClean="0"/>
              <a:t> odprta v načinu 'w' ali 'a')</a:t>
            </a:r>
            <a:endParaRPr lang="sl-SI" sz="2000" b="1" dirty="0" smtClean="0"/>
          </a:p>
          <a:p>
            <a:pPr lvl="1" eaLnBrk="1" hangingPunct="1"/>
            <a:r>
              <a:rPr lang="sl-SI" sz="1800" dirty="0" smtClean="0">
                <a:latin typeface="Courier New" pitchFamily="49" charset="0"/>
              </a:rPr>
              <a:t>dat.write(niz)</a:t>
            </a:r>
            <a:endParaRPr lang="sl-SI" sz="1800" dirty="0" smtClean="0"/>
          </a:p>
          <a:p>
            <a:pPr lvl="2" eaLnBrk="1" hangingPunct="1"/>
            <a:r>
              <a:rPr lang="sl-SI" sz="1600" dirty="0" smtClean="0"/>
              <a:t>Napiši niz v datoteko, povezano s spremenljivko dat</a:t>
            </a:r>
          </a:p>
          <a:p>
            <a:pPr eaLnBrk="1" hangingPunct="1"/>
            <a:r>
              <a:rPr lang="sl-SI" sz="2000" b="1" dirty="0" smtClean="0"/>
              <a:t>Branje </a:t>
            </a:r>
            <a:r>
              <a:rPr lang="sl-SI" sz="2000" dirty="0" smtClean="0"/>
              <a:t>(</a:t>
            </a:r>
            <a:r>
              <a:rPr lang="sl-SI" sz="2000" dirty="0" smtClean="0">
                <a:latin typeface="Courier New" pitchFamily="49" charset="0"/>
              </a:rPr>
              <a:t>dat</a:t>
            </a:r>
            <a:r>
              <a:rPr lang="sl-SI" sz="2000" dirty="0" smtClean="0"/>
              <a:t> odprta v načinu 'r' )</a:t>
            </a:r>
            <a:endParaRPr lang="sl-SI" sz="2000" b="1" dirty="0" smtClean="0"/>
          </a:p>
          <a:p>
            <a:pPr lvl="1" eaLnBrk="1" hangingPunct="1"/>
            <a:r>
              <a:rPr lang="sl-SI" sz="1800" dirty="0" smtClean="0">
                <a:latin typeface="Courier New" pitchFamily="49" charset="0"/>
              </a:rPr>
              <a:t>dat.readline()</a:t>
            </a:r>
            <a:endParaRPr lang="sl-SI" sz="1800" dirty="0" smtClean="0"/>
          </a:p>
          <a:p>
            <a:pPr lvl="2" eaLnBrk="1" hangingPunct="1"/>
            <a:r>
              <a:rPr lang="sl-SI" sz="1600" dirty="0" smtClean="0"/>
              <a:t>Preberi tekočo vrstico kot niz iz datoteke, povezane s spremenljivko dat (vključno z '\n')</a:t>
            </a:r>
          </a:p>
          <a:p>
            <a:pPr eaLnBrk="1" hangingPunct="1"/>
            <a:r>
              <a:rPr lang="sl-SI" sz="2200" b="1" dirty="0" smtClean="0"/>
              <a:t>Konec</a:t>
            </a:r>
            <a:r>
              <a:rPr lang="sl-SI" sz="2200" dirty="0" smtClean="0"/>
              <a:t> datoteke</a:t>
            </a:r>
          </a:p>
          <a:p>
            <a:pPr lvl="1" eaLnBrk="1" hangingPunct="1"/>
            <a:r>
              <a:rPr lang="sl-SI" sz="2000" dirty="0" smtClean="0">
                <a:latin typeface="Courier New" pitchFamily="49" charset="0"/>
              </a:rPr>
              <a:t>dat.readline() </a:t>
            </a:r>
            <a:r>
              <a:rPr lang="sl-SI" sz="2000" dirty="0" smtClean="0">
                <a:latin typeface="Calibri" pitchFamily="34" charset="0"/>
                <a:cs typeface="Calibri" pitchFamily="34" charset="0"/>
              </a:rPr>
              <a:t>vrne prazen niz </a:t>
            </a:r>
            <a:r>
              <a:rPr lang="sl-SI" sz="2000" dirty="0" smtClean="0">
                <a:latin typeface="Courier New" pitchFamily="49" charset="0"/>
              </a:rPr>
              <a:t>('')</a:t>
            </a:r>
            <a:endParaRPr lang="sl-SI" sz="2000" dirty="0" smtClean="0"/>
          </a:p>
          <a:p>
            <a:pPr lvl="1" eaLnBrk="1" hangingPunct="1"/>
            <a:endParaRPr lang="sl-SI" sz="1900" dirty="0" smtClean="0"/>
          </a:p>
        </p:txBody>
      </p:sp>
      <p:sp>
        <p:nvSpPr>
          <p:cNvPr id="46085" name="Footer Placeholder 4"/>
          <p:cNvSpPr txBox="1">
            <a:spLocks noGrp="1"/>
          </p:cNvSpPr>
          <p:nvPr/>
        </p:nvSpPr>
        <p:spPr bwMode="auto">
          <a:xfrm>
            <a:off x="2898775" y="6356350"/>
            <a:ext cx="3505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sl-SI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7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Prepiši celo datoteko in oštevilči vrstice</a:t>
            </a:r>
            <a:endParaRPr lang="en-US" smtClean="0"/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sl-SI" smtClean="0"/>
              <a:t>Odpremo datoteki za pisanje in branje</a:t>
            </a:r>
          </a:p>
          <a:p>
            <a:pPr eaLnBrk="1" hangingPunct="1"/>
            <a:r>
              <a:rPr lang="sl-SI" smtClean="0"/>
              <a:t>Preberemo vrstico</a:t>
            </a:r>
          </a:p>
          <a:p>
            <a:pPr eaLnBrk="1" hangingPunct="1"/>
            <a:r>
              <a:rPr lang="sl-SI" smtClean="0"/>
              <a:t>Dokler vrstica ni prazen niz</a:t>
            </a:r>
          </a:p>
          <a:p>
            <a:pPr lvl="1" eaLnBrk="1" hangingPunct="1"/>
            <a:r>
              <a:rPr lang="sl-SI" smtClean="0"/>
              <a:t>Izpišemo št. vrstice in prebrano vrstico</a:t>
            </a:r>
          </a:p>
          <a:p>
            <a:pPr lvl="1" eaLnBrk="1" hangingPunct="1"/>
            <a:r>
              <a:rPr lang="sl-SI" smtClean="0"/>
              <a:t>Povečamo števec</a:t>
            </a:r>
          </a:p>
          <a:p>
            <a:pPr lvl="1" eaLnBrk="1" hangingPunct="1"/>
            <a:r>
              <a:rPr lang="sl-SI" smtClean="0"/>
              <a:t>Preberemo novo vrstico</a:t>
            </a:r>
          </a:p>
          <a:p>
            <a:pPr eaLnBrk="1" hangingPunct="1"/>
            <a:r>
              <a:rPr lang="sl-SI" smtClean="0"/>
              <a:t>Zapremo obe datoteki</a:t>
            </a: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126BE30-8D81-4D1D-B925-3AD17074F054}" type="slidenum">
              <a:rPr lang="sl-SI" smtClean="0"/>
              <a:pPr/>
              <a:t>3</a:t>
            </a:fld>
            <a:endParaRPr lang="sl-SI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Prepis - koda</a:t>
            </a:r>
            <a:endParaRPr lang="en-US" smtClean="0"/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219200"/>
            <a:ext cx="8472487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def prepis(imeVhod, imeIzhod) :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''' Prepiši datoteko in oštevilči vrstice '''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sl-SI" sz="180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 Predpostavimo, da vhodna datoteka obstaja in da</a:t>
            </a:r>
            <a:endParaRPr lang="sl-SI" sz="18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sl-SI" sz="180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 izhodno naredimo na novo '''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datBeri = open(imeVhod, 'r')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datPisi = open(imeIzhod,'w')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stVrstice = 1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vrstica = datBeri.readline()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while vrstica != '' : # do konca datoteke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    datPisi.write(str(stVrstice) + '.' + vrstica)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    stVrstice = stVrstice + 1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    vrstica = datBeri.readline()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datBeri.close()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datPisi.close()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6E9CCFB-CE69-4729-B005-F8086BF6D91C}" type="slidenum">
              <a:rPr lang="sl-SI" smtClean="0"/>
              <a:pPr/>
              <a:t>4</a:t>
            </a:fld>
            <a:endParaRPr lang="sl-SI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Obstoj datoteke</a:t>
            </a:r>
          </a:p>
        </p:txBody>
      </p:sp>
      <p:sp>
        <p:nvSpPr>
          <p:cNvPr id="19459" name="Rectangle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sl-SI" smtClean="0"/>
              <a:t>Metoda </a:t>
            </a:r>
            <a:r>
              <a:rPr lang="sl-SI" b="1" smtClean="0"/>
              <a:t>open(ime,'w') </a:t>
            </a:r>
            <a:r>
              <a:rPr lang="sl-SI" smtClean="0"/>
              <a:t>vedno ustvari novo, prazno datoteko</a:t>
            </a:r>
          </a:p>
          <a:p>
            <a:pPr eaLnBrk="1" hangingPunct="1"/>
            <a:r>
              <a:rPr lang="sl-SI" smtClean="0"/>
              <a:t>Če datoteka obstaja že od prej, izgubimo staro vsebino</a:t>
            </a:r>
          </a:p>
          <a:p>
            <a:pPr eaLnBrk="1" hangingPunct="1"/>
            <a:r>
              <a:rPr lang="sl-SI" smtClean="0"/>
              <a:t>Preverimo, če datoteka že obstaja</a:t>
            </a:r>
          </a:p>
          <a:p>
            <a:pPr eaLnBrk="1" hangingPunct="1"/>
            <a:r>
              <a:rPr lang="sl-SI" b="1" smtClean="0"/>
              <a:t>import os</a:t>
            </a:r>
          </a:p>
          <a:p>
            <a:pPr eaLnBrk="1" hangingPunct="1"/>
            <a:r>
              <a:rPr lang="sl-SI" b="1" smtClean="0"/>
              <a:t>os.path.isfile(ime)</a:t>
            </a:r>
          </a:p>
          <a:p>
            <a:pPr lvl="1" eaLnBrk="1" hangingPunct="1"/>
            <a:r>
              <a:rPr lang="sl-SI" smtClean="0"/>
              <a:t>True: datoteka ime že obstaja</a:t>
            </a:r>
          </a:p>
          <a:p>
            <a:pPr lvl="1" eaLnBrk="1" hangingPunct="1"/>
            <a:r>
              <a:rPr lang="sl-SI" smtClean="0"/>
              <a:t>False: datoteke ime ni</a:t>
            </a:r>
          </a:p>
          <a:p>
            <a:pPr eaLnBrk="1" hangingPunct="1"/>
            <a:endParaRPr lang="sl-SI" smtClean="0"/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3" cstate="print"/>
          <a:srcRect t="7954" r="44366" b="70512"/>
          <a:stretch>
            <a:fillRect/>
          </a:stretch>
        </p:blipFill>
        <p:spPr bwMode="auto">
          <a:xfrm>
            <a:off x="3786188" y="4929188"/>
            <a:ext cx="51847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Ustvari datoteko, če je ni</a:t>
            </a:r>
          </a:p>
        </p:txBody>
      </p:sp>
      <p:sp>
        <p:nvSpPr>
          <p:cNvPr id="21507" name="Rectangle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495300" indent="-495300" algn="just" eaLnBrk="1" hangingPunct="1">
              <a:lnSpc>
                <a:spcPct val="70000"/>
              </a:lnSpc>
              <a:buFont typeface="Wingdings 3" pitchFamily="18" charset="2"/>
              <a:buNone/>
            </a:pPr>
            <a:endParaRPr lang="sl-SI" sz="1900" b="1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495300" indent="-495300" algn="just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n-US" sz="19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import os</a:t>
            </a:r>
          </a:p>
          <a:p>
            <a:pPr marL="495300" indent="-495300" algn="just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n-US" sz="19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imeDat = input('Ime datoteke, ki naj jo naredim: ')</a:t>
            </a:r>
          </a:p>
          <a:p>
            <a:pPr marL="495300" indent="-495300" algn="just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n-US" sz="19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if os.path.isfile(imeDat) :</a:t>
            </a:r>
          </a:p>
          <a:p>
            <a:pPr marL="495300" indent="-495300" algn="just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n-US" sz="19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print ("Datoteka " + imeDat + " že obstaja!")</a:t>
            </a:r>
          </a:p>
          <a:p>
            <a:pPr marL="495300" indent="-495300" algn="just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n-US" sz="19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else :</a:t>
            </a:r>
          </a:p>
          <a:p>
            <a:pPr marL="495300" indent="-495300" algn="just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n-US" sz="19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open(imeDat,'w')</a:t>
            </a:r>
          </a:p>
          <a:p>
            <a:pPr marL="495300" indent="-495300" algn="just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en-US" sz="19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print("Datoteko " + imeDat + " smo naredili!")</a:t>
            </a:r>
            <a:endParaRPr lang="sl-SI" sz="190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dirty="0" smtClean="0"/>
              <a:t>Pisanje: </a:t>
            </a:r>
            <a:r>
              <a:rPr lang="sl-SI" dirty="0" err="1" smtClean="0"/>
              <a:t>print</a:t>
            </a:r>
            <a:r>
              <a:rPr lang="sl-SI" dirty="0" smtClean="0"/>
              <a:t> namesto </a:t>
            </a:r>
            <a:r>
              <a:rPr lang="sl-SI" dirty="0" err="1" smtClean="0"/>
              <a:t>write</a:t>
            </a:r>
            <a:endParaRPr lang="en-US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219200"/>
            <a:ext cx="8715375" cy="4937125"/>
          </a:xfrm>
        </p:spPr>
        <p:txBody>
          <a:bodyPr/>
          <a:lstStyle/>
          <a:p>
            <a:pPr eaLnBrk="1" hangingPunct="1"/>
            <a:r>
              <a:rPr lang="sl-SI" dirty="0" smtClean="0"/>
              <a:t>Za zapis na datoteko lahko uporabimo tudi ukaz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dirty="0" smtClean="0"/>
              <a:t>, ki mu dodamo še lastnost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file</a:t>
            </a:r>
          </a:p>
          <a:p>
            <a:pPr eaLnBrk="1" hangingPunct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('Zapišimo še to!', file = piši)</a:t>
            </a:r>
          </a:p>
          <a:p>
            <a:pPr eaLnBrk="1" hangingPunct="1"/>
            <a:r>
              <a:rPr lang="sl-SI" dirty="0" smtClean="0"/>
              <a:t>Kar je isto kot</a:t>
            </a:r>
          </a:p>
          <a:p>
            <a:pPr eaLnBrk="1" hangingPunct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piši.write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('Zapišimo še to!\n')</a:t>
            </a:r>
          </a:p>
          <a:p>
            <a:pPr eaLnBrk="1" hangingPunct="1"/>
            <a:endParaRPr lang="sl-SI" dirty="0" smtClean="0"/>
          </a:p>
          <a:p>
            <a:pPr eaLnBrk="1" hangingPunct="1"/>
            <a:r>
              <a:rPr lang="sl-SI" dirty="0" smtClean="0"/>
              <a:t>Ali pa obratno</a:t>
            </a:r>
          </a:p>
          <a:p>
            <a:pPr eaLnBrk="1" hangingPunct="1"/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piši.write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('Zapis')</a:t>
            </a:r>
          </a:p>
          <a:p>
            <a:pPr eaLnBrk="1" hangingPunct="1"/>
            <a:r>
              <a:rPr lang="sl-SI" dirty="0" smtClean="0"/>
              <a:t>je isto kot</a:t>
            </a:r>
          </a:p>
          <a:p>
            <a:pPr eaLnBrk="1" hangingPunct="1"/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('Zapišimo še to!', </a:t>
            </a:r>
            <a:r>
              <a:rPr lang="sl-SI" sz="2400" dirty="0" err="1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sl-SI" sz="2400" dirty="0" smtClean="0">
                <a:latin typeface="Courier New" pitchFamily="49" charset="0"/>
                <a:cs typeface="Courier New" pitchFamily="49" charset="0"/>
              </a:rPr>
              <a:t>='', file = piši)</a:t>
            </a:r>
          </a:p>
          <a:p>
            <a:pPr eaLnBrk="1" hangingPunct="1"/>
            <a:endParaRPr lang="sl-SI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B733CD2-1086-4CB8-ABFD-78D34166FF7F}" type="slidenum">
              <a:rPr lang="sl-SI" smtClean="0"/>
              <a:pPr/>
              <a:t>7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Ukazi za branje</a:t>
            </a:r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sl-SI" sz="2800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sl-SI" sz="28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 eaLnBrk="1" hangingPunct="1"/>
            <a:r>
              <a:rPr lang="sl-SI" dirty="0" smtClean="0"/>
              <a:t>Preberemo tekočo vrstico (vključno z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\n</a:t>
            </a:r>
            <a:r>
              <a:rPr lang="sl-SI" dirty="0" smtClean="0"/>
              <a:t>)</a:t>
            </a:r>
          </a:p>
          <a:p>
            <a:pPr eaLnBrk="1" hangingPunct="1"/>
            <a:r>
              <a:rPr lang="sl-SI" dirty="0" smtClean="0"/>
              <a:t>Če smo na koncu datoteke </a:t>
            </a:r>
          </a:p>
          <a:p>
            <a:pPr lvl="1" eaLnBrk="1" hangingPunct="1"/>
            <a:r>
              <a:rPr lang="sl-SI" dirty="0" smtClean="0"/>
              <a:t>Ukaz vrne prazen niz</a:t>
            </a:r>
          </a:p>
          <a:p>
            <a:pPr eaLnBrk="1" hangingPunct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niz =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beri.readline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eaLnBrk="1" hangingPunct="1"/>
            <a:r>
              <a:rPr lang="sl-SI" dirty="0" smtClean="0"/>
              <a:t>Če je torej v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niz</a:t>
            </a:r>
          </a:p>
          <a:p>
            <a:pPr eaLnBrk="1" hangingPunct="1"/>
            <a:r>
              <a:rPr lang="sl-SI" dirty="0" smtClean="0"/>
              <a:t>'\n'</a:t>
            </a:r>
          </a:p>
          <a:p>
            <a:pPr lvl="1" eaLnBrk="1" hangingPunct="1"/>
            <a:r>
              <a:rPr lang="sl-SI" dirty="0" smtClean="0"/>
              <a:t>Prazna vrstica</a:t>
            </a:r>
          </a:p>
          <a:p>
            <a:pPr eaLnBrk="1" hangingPunct="1"/>
            <a:r>
              <a:rPr lang="sl-SI" dirty="0" smtClean="0"/>
              <a:t>''</a:t>
            </a:r>
          </a:p>
          <a:p>
            <a:pPr lvl="1" eaLnBrk="1" hangingPunct="1"/>
            <a:r>
              <a:rPr lang="sl-SI" dirty="0" smtClean="0"/>
              <a:t>Konec datoteke</a:t>
            </a: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36DF626-D4FA-435E-83FF-B5F4138F3FE2}" type="slidenum">
              <a:rPr lang="sl-SI" smtClean="0"/>
              <a:pPr/>
              <a:t>8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smtClean="0"/>
              <a:t>Iz vrstic v podatke</a:t>
            </a:r>
          </a:p>
        </p:txBody>
      </p:sp>
      <p:sp>
        <p:nvSpPr>
          <p:cNvPr id="23555" name="Rectangle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l-SI" smtClean="0">
                <a:latin typeface="Courier New" pitchFamily="49" charset="0"/>
              </a:rPr>
              <a:t>readline()</a:t>
            </a:r>
            <a:r>
              <a:rPr lang="sl-SI" smtClean="0"/>
              <a:t> vrne niz</a:t>
            </a:r>
            <a:endParaRPr lang="sl-SI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l-SI" smtClean="0"/>
              <a:t>Pretvoriti v število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>
                <a:latin typeface="Courier New" pitchFamily="49" charset="0"/>
              </a:rPr>
              <a:t>int(niz)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>
                <a:latin typeface="Courier New" pitchFamily="49" charset="0"/>
              </a:rPr>
              <a:t>float(niz)</a:t>
            </a:r>
          </a:p>
          <a:p>
            <a:pPr lvl="1" eaLnBrk="1" hangingPunct="1">
              <a:lnSpc>
                <a:spcPct val="90000"/>
              </a:lnSpc>
            </a:pPr>
            <a:r>
              <a:rPr lang="sl-SI" smtClean="0"/>
              <a:t>Pogoj</a:t>
            </a:r>
          </a:p>
          <a:p>
            <a:pPr lvl="2" eaLnBrk="1" hangingPunct="1">
              <a:lnSpc>
                <a:spcPct val="90000"/>
              </a:lnSpc>
            </a:pPr>
            <a:r>
              <a:rPr lang="sl-SI" smtClean="0"/>
              <a:t>V nizu (vrstici) samo to število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5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ATOTEKE - povzetek&amp;quot;&quot;/&gt;&lt;property id=&quot;20307&quot; value=&quot;375&quot;/&gt;&lt;/object&gt;&lt;object type=&quot;3&quot; unique_id=&quot;10005&quot;&gt;&lt;property id=&quot;20148&quot; value=&quot;5&quot;/&gt;&lt;property id=&quot;20300&quot; value=&quot;Slide 2 - &amp;quot;DATOTEKE&amp;quot;&quot;/&gt;&lt;property id=&quot;20307&quot; value=&quot;376&quot;/&gt;&lt;/object&gt;&lt;object type=&quot;3&quot; unique_id=&quot;10006&quot;&gt;&lt;property id=&quot;20148&quot; value=&quot;5&quot;/&gt;&lt;property id=&quot;20300&quot; value=&quot;Slide 3 - &amp;quot;Prepiši celo datoteko in oštevilči vrstice&amp;quot;&quot;/&gt;&lt;property id=&quot;20307&quot; value=&quot;378&quot;/&gt;&lt;/object&gt;&lt;object type=&quot;3&quot; unique_id=&quot;10007&quot;&gt;&lt;property id=&quot;20148&quot; value=&quot;5&quot;/&gt;&lt;property id=&quot;20300&quot; value=&quot;Slide 4 - &amp;quot;Prepis - koda&amp;quot;&quot;/&gt;&lt;property id=&quot;20307&quot; value=&quot;379&quot;/&gt;&lt;/object&gt;&lt;object type=&quot;3&quot; unique_id=&quot;10008&quot;&gt;&lt;property id=&quot;20148&quot; value=&quot;5&quot;/&gt;&lt;property id=&quot;20300&quot; value=&quot;Slide 5 - &amp;quot;Obstoj datoteke&amp;quot;&quot;/&gt;&lt;property id=&quot;20307&quot; value=&quot;322&quot;/&gt;&lt;/object&gt;&lt;object type=&quot;3&quot; unique_id=&quot;10009&quot;&gt;&lt;property id=&quot;20148&quot; value=&quot;5&quot;/&gt;&lt;property id=&quot;20300&quot; value=&quot;Slide 6 - &amp;quot;Ustvari datoteko, če je ni&amp;quot;&quot;/&gt;&lt;property id=&quot;20307&quot; value=&quot;323&quot;/&gt;&lt;/object&gt;&lt;object type=&quot;3&quot; unique_id=&quot;10010&quot;&gt;&lt;property id=&quot;20148&quot; value=&quot;5&quot;/&gt;&lt;property id=&quot;20300&quot; value=&quot;Slide 7 - &amp;quot;Pisanje: print namesto write&amp;quot;&quot;/&gt;&lt;property id=&quot;20307&quot; value=&quot;361&quot;/&gt;&lt;/object&gt;&lt;object type=&quot;3&quot; unique_id=&quot;10011&quot;&gt;&lt;property id=&quot;20148&quot; value=&quot;5&quot;/&gt;&lt;property id=&quot;20300&quot; value=&quot;Slide 8 - &amp;quot;Ukazi za branje&amp;quot;&quot;/&gt;&lt;property id=&quot;20307&quot; value=&quot;362&quot;/&gt;&lt;/object&gt;&lt;object type=&quot;3&quot; unique_id=&quot;10012&quot;&gt;&lt;property id=&quot;20148&quot; value=&quot;5&quot;/&gt;&lt;property id=&quot;20300&quot; value=&quot;Slide 9 - &amp;quot;Iz vrstic v podatke&amp;quot;&quot;/&gt;&lt;property id=&quot;20307&quot; value=&quot;335&quot;/&gt;&lt;/object&gt;&lt;object type=&quot;3&quot; unique_id=&quot;10013&quot;&gt;&lt;property id=&quot;20148&quot; value=&quot;5&quot;/&gt;&lt;property id=&quot;20300&quot; value=&quot;Slide 10 - &amp;quot;Preberimo število&amp;quot;&quot;/&gt;&lt;property id=&quot;20307&quot; value=&quot;364&quot;/&gt;&lt;/object&gt;&lt;object type=&quot;3&quot; unique_id=&quot;10014&quot;&gt;&lt;property id=&quot;20148&quot; value=&quot;5&quot;/&gt;&lt;property id=&quot;20300&quot; value=&quot;Slide 11 - &amp;quot;Iz vrstic v podatke&amp;quot;&quot;/&gt;&lt;property id=&quot;20307&quot; value=&quot;363&quot;/&gt;&lt;/object&gt;&lt;/object&gt;&lt;/object&gt;&lt;/database&gt;"/>
  <p:tag name="SECTOMILLISECCONVERTED" val="1"/>
</p:tagLst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1_ESS-Tema-PP2007-UP">
  <a:themeElements>
    <a:clrScheme name="1_ESS-Tema-PP2007-U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ESS-Tema-PP2007-U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ESS-Tema-PP2007-U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SS-Tema-PP2007-UP">
  <a:themeElements>
    <a:clrScheme name="ESS-Tema-PP2007-U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ESS-Tema-PP2007-U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SS-Tema-PP2007-U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SS-Tema-PP2007-UP">
  <a:themeElements>
    <a:clrScheme name="2_ESS-Tema-PP2007-U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ESS-Tema-PP2007-U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ESS-Tema-PP2007-U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ESS-Tema-PP2007-UP">
  <a:themeElements>
    <a:clrScheme name="3_ESS-Tema-PP2007-U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ESS-Tema-PP2007-U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3_ESS-Tema-PP2007-U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ESS-Predloga-PP2003-UP</Template>
  <TotalTime>4400</TotalTime>
  <Words>660</Words>
  <Application>Microsoft Office PowerPoint</Application>
  <PresentationFormat>On-screen Show (4:3)</PresentationFormat>
  <Paragraphs>122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1_ESS-Tema-PP2007-UP</vt:lpstr>
      <vt:lpstr>ESS-Tema-PP2007-UP</vt:lpstr>
      <vt:lpstr>2_ESS-Tema-PP2007-UP</vt:lpstr>
      <vt:lpstr>3_ESS-Tema-PP2007-UP</vt:lpstr>
      <vt:lpstr>Origin</vt:lpstr>
      <vt:lpstr>DATOTEKE - povzetek</vt:lpstr>
      <vt:lpstr>DATOTEKE</vt:lpstr>
      <vt:lpstr>Prepiši celo datoteko in oštevilči vrstice</vt:lpstr>
      <vt:lpstr>Prepis - koda</vt:lpstr>
      <vt:lpstr>Obstoj datoteke</vt:lpstr>
      <vt:lpstr>Ustvari datoteko, če je ni</vt:lpstr>
      <vt:lpstr>Pisanje: print namesto write</vt:lpstr>
      <vt:lpstr>Ukazi za branje</vt:lpstr>
      <vt:lpstr>Iz vrstic v podatke</vt:lpstr>
      <vt:lpstr>Preberimo število</vt:lpstr>
      <vt:lpstr>Iz vrstic v podatke</vt:lpstr>
    </vt:vector>
  </TitlesOfParts>
  <Company>FMF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</dc:title>
  <dc:creator>Matija Lokar</dc:creator>
  <cp:lastModifiedBy>Lokar, Matija</cp:lastModifiedBy>
  <cp:revision>105</cp:revision>
  <dcterms:created xsi:type="dcterms:W3CDTF">2001-11-26T12:48:07Z</dcterms:created>
  <dcterms:modified xsi:type="dcterms:W3CDTF">2014-05-13T11:29:13Z</dcterms:modified>
</cp:coreProperties>
</file>