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0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72" r:id="rId14"/>
    <p:sldId id="273" r:id="rId15"/>
    <p:sldId id="275" r:id="rId16"/>
    <p:sldId id="274" r:id="rId17"/>
    <p:sldId id="267" r:id="rId18"/>
  </p:sldIdLst>
  <p:sldSz cx="9144000" cy="6858000" type="screen4x3"/>
  <p:notesSz cx="6858000" cy="9144000"/>
  <p:custDataLst>
    <p:tags r:id="rId19"/>
  </p:custDataLst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D333-60C2-40E8-9AB1-03C30A5F4E19}" type="datetimeFigureOut">
              <a:rPr lang="sl-SI" smtClean="0"/>
              <a:t>8.5.2013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02CA-EF6A-4A01-AA43-793D12B277D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39433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D333-60C2-40E8-9AB1-03C30A5F4E19}" type="datetimeFigureOut">
              <a:rPr lang="sl-SI" smtClean="0"/>
              <a:t>8.5.2013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02CA-EF6A-4A01-AA43-793D12B277D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0507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D333-60C2-40E8-9AB1-03C30A5F4E19}" type="datetimeFigureOut">
              <a:rPr lang="sl-SI" smtClean="0"/>
              <a:t>8.5.2013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02CA-EF6A-4A01-AA43-793D12B277D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4558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D333-60C2-40E8-9AB1-03C30A5F4E19}" type="datetimeFigureOut">
              <a:rPr lang="sl-SI" smtClean="0"/>
              <a:t>8.5.2013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02CA-EF6A-4A01-AA43-793D12B277D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0368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D333-60C2-40E8-9AB1-03C30A5F4E19}" type="datetimeFigureOut">
              <a:rPr lang="sl-SI" smtClean="0"/>
              <a:t>8.5.2013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02CA-EF6A-4A01-AA43-793D12B277D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34845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D333-60C2-40E8-9AB1-03C30A5F4E19}" type="datetimeFigureOut">
              <a:rPr lang="sl-SI" smtClean="0"/>
              <a:t>8.5.2013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02CA-EF6A-4A01-AA43-793D12B277D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73011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D333-60C2-40E8-9AB1-03C30A5F4E19}" type="datetimeFigureOut">
              <a:rPr lang="sl-SI" smtClean="0"/>
              <a:t>8.5.2013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02CA-EF6A-4A01-AA43-793D12B277D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49546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D333-60C2-40E8-9AB1-03C30A5F4E19}" type="datetimeFigureOut">
              <a:rPr lang="sl-SI" smtClean="0"/>
              <a:t>8.5.2013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02CA-EF6A-4A01-AA43-793D12B277D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58986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D333-60C2-40E8-9AB1-03C30A5F4E19}" type="datetimeFigureOut">
              <a:rPr lang="sl-SI" smtClean="0"/>
              <a:t>8.5.2013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02CA-EF6A-4A01-AA43-793D12B277D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93078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D333-60C2-40E8-9AB1-03C30A5F4E19}" type="datetimeFigureOut">
              <a:rPr lang="sl-SI" smtClean="0"/>
              <a:t>8.5.2013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02CA-EF6A-4A01-AA43-793D12B277D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70485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D333-60C2-40E8-9AB1-03C30A5F4E19}" type="datetimeFigureOut">
              <a:rPr lang="sl-SI" smtClean="0"/>
              <a:t>8.5.2013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02CA-EF6A-4A01-AA43-793D12B277D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7200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AD333-60C2-40E8-9AB1-03C30A5F4E19}" type="datetimeFigureOut">
              <a:rPr lang="sl-SI" smtClean="0"/>
              <a:t>8.5.2013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D02CA-EF6A-4A01-AA43-793D12B277D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05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Datoteke, rekurzija, operacijski sistem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3076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Velikost imenika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k</a:t>
            </a:r>
            <a:r>
              <a:rPr lang="sl-SI" dirty="0" smtClean="0"/>
              <a:t>ot datoteke je 0</a:t>
            </a:r>
            <a:r>
              <a:rPr lang="sl-SI" dirty="0"/>
              <a:t>! </a:t>
            </a:r>
            <a:endParaRPr lang="sl-SI" dirty="0" smtClean="0"/>
          </a:p>
          <a:p>
            <a:pPr marL="0" indent="0">
              <a:buNone/>
            </a:pP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sl-SI" sz="2400" dirty="0">
                <a:latin typeface="Courier New" pitchFamily="49" charset="0"/>
                <a:cs typeface="Courier New" pitchFamily="49" charset="0"/>
              </a:rPr>
              <a:t>os.listdir('c:\\Primer')</a:t>
            </a:r>
          </a:p>
          <a:p>
            <a:pPr marL="0" indent="0">
              <a:buNone/>
            </a:pPr>
            <a:r>
              <a:rPr lang="sl-SI" sz="2400" dirty="0">
                <a:latin typeface="Courier New" pitchFamily="49" charset="0"/>
                <a:cs typeface="Courier New" pitchFamily="49" charset="0"/>
              </a:rPr>
              <a:t>['Bla', 'Ble', 'datoteke4.pptx', 'naloge1.txt', 'naloge2.txt', 'pregl.xlsx', 'ukaziDat.txt', 'velikostDatotek.py', 'velikostDatotek1.py', '~$datoteke4.pptx']</a:t>
            </a:r>
          </a:p>
          <a:p>
            <a:pPr marL="0" indent="0">
              <a:buNone/>
            </a:pPr>
            <a:r>
              <a:rPr lang="sl-SI" sz="2400" dirty="0">
                <a:latin typeface="Courier New" pitchFamily="49" charset="0"/>
                <a:cs typeface="Courier New" pitchFamily="49" charset="0"/>
              </a:rPr>
              <a:t>&gt;&gt;&gt; os.path.getsize('c:\\Primer\Bla')</a:t>
            </a:r>
          </a:p>
          <a:p>
            <a:pPr marL="0" indent="0">
              <a:buNone/>
            </a:pPr>
            <a:r>
              <a:rPr lang="sl-SI" sz="2400" dirty="0">
                <a:latin typeface="Courier New" pitchFamily="49" charset="0"/>
                <a:cs typeface="Courier New" pitchFamily="49" charset="0"/>
              </a:rPr>
              <a:t>0</a:t>
            </a:r>
          </a:p>
          <a:p>
            <a:r>
              <a:rPr lang="sl-SI" dirty="0" smtClean="0"/>
              <a:t>Torej smo sešteli le "vsebinske" datoteke na gornjem nivoju </a:t>
            </a:r>
            <a:endParaRPr lang="sl-SI" dirty="0"/>
          </a:p>
          <a:p>
            <a:endParaRPr lang="sl-SI" sz="2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42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Kaj pa podimeniki?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Sedaj: </a:t>
            </a:r>
            <a:r>
              <a:rPr lang="sl-SI" dirty="0"/>
              <a:t>upoštevamo le datoteke neposredno v tem imeniku</a:t>
            </a:r>
          </a:p>
          <a:p>
            <a:r>
              <a:rPr lang="sl-SI" dirty="0" smtClean="0"/>
              <a:t>Nov problem: </a:t>
            </a:r>
            <a:r>
              <a:rPr lang="sl-SI" dirty="0"/>
              <a:t>upoštevamo tudi datoteke v podimenikih (in njihovih podimeniki in …) tega imenika</a:t>
            </a:r>
          </a:p>
          <a:p>
            <a:endParaRPr lang="sl-SI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789040"/>
            <a:ext cx="630555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029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Ideja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Spet najprej naredimo seznam datotek</a:t>
            </a:r>
          </a:p>
          <a:p>
            <a:r>
              <a:rPr lang="sl-SI" dirty="0" smtClean="0"/>
              <a:t>Če je to običajna datoteka</a:t>
            </a:r>
          </a:p>
          <a:p>
            <a:pPr lvl="1"/>
            <a:r>
              <a:rPr lang="sl-SI" dirty="0" smtClean="0"/>
              <a:t>Metoda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os.path.isfile(ime datoteke) </a:t>
            </a:r>
            <a:r>
              <a:rPr lang="sl-SI" dirty="0" smtClean="0">
                <a:sym typeface="Wingdings" pitchFamily="2" charset="2"/>
              </a:rPr>
              <a:t> True</a:t>
            </a:r>
            <a:endParaRPr lang="sl-SI" dirty="0" smtClean="0"/>
          </a:p>
          <a:p>
            <a:pPr lvl="1"/>
            <a:r>
              <a:rPr lang="sl-SI" dirty="0" smtClean="0"/>
              <a:t>Kot do sedaj</a:t>
            </a:r>
          </a:p>
          <a:p>
            <a:r>
              <a:rPr lang="sl-SI" dirty="0" smtClean="0"/>
              <a:t>Če je imenik</a:t>
            </a:r>
          </a:p>
          <a:p>
            <a:pPr lvl="1"/>
            <a:r>
              <a:rPr lang="sl-SI" dirty="0" smtClean="0"/>
              <a:t>Potrebujemo velikost vseh datotek v tem podimeniku</a:t>
            </a:r>
          </a:p>
          <a:p>
            <a:pPr lvl="1"/>
            <a:r>
              <a:rPr lang="sl-SI" dirty="0" smtClean="0"/>
              <a:t>Rekurzivni klic!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85095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3</a:t>
            </a:r>
            <a:r>
              <a:rPr lang="sl-SI" dirty="0" smtClean="0"/>
              <a:t>. poskus 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1600" dirty="0">
                <a:latin typeface="Courier New" pitchFamily="49" charset="0"/>
                <a:cs typeface="Courier New" pitchFamily="49" charset="0"/>
              </a:rPr>
              <a:t>import os</a:t>
            </a:r>
          </a:p>
          <a:p>
            <a:pPr marL="0" indent="0">
              <a:buNone/>
            </a:pPr>
            <a:r>
              <a:rPr lang="sl-SI" sz="1600" dirty="0">
                <a:latin typeface="Courier New" pitchFamily="49" charset="0"/>
                <a:cs typeface="Courier New" pitchFamily="49" charset="0"/>
              </a:rPr>
              <a:t>def velikostDatotek2(imenik):</a:t>
            </a:r>
          </a:p>
          <a:p>
            <a:pPr marL="0" indent="0">
              <a:buNone/>
            </a:pPr>
            <a:r>
              <a:rPr lang="sl-SI" sz="1600" dirty="0">
                <a:latin typeface="Courier New" pitchFamily="49" charset="0"/>
                <a:cs typeface="Courier New" pitchFamily="49" charset="0"/>
              </a:rPr>
              <a:t>    skupnaVelikost = 0</a:t>
            </a:r>
          </a:p>
          <a:p>
            <a:pPr marL="0" indent="0">
              <a:buNone/>
            </a:pPr>
            <a:r>
              <a:rPr lang="sl-SI" sz="1600" dirty="0">
                <a:latin typeface="Courier New" pitchFamily="49" charset="0"/>
                <a:cs typeface="Courier New" pitchFamily="49" charset="0"/>
              </a:rPr>
              <a:t>    seznamDatotek = os.listdir(imenik)</a:t>
            </a:r>
          </a:p>
          <a:p>
            <a:pPr marL="0" indent="0">
              <a:buNone/>
            </a:pPr>
            <a:r>
              <a:rPr lang="sl-SI" sz="1600" dirty="0">
                <a:latin typeface="Courier New" pitchFamily="49" charset="0"/>
                <a:cs typeface="Courier New" pitchFamily="49" charset="0"/>
              </a:rPr>
              <a:t>    for dat in </a:t>
            </a:r>
            <a:r>
              <a:rPr lang="sl-SI" sz="1600" dirty="0" err="1">
                <a:latin typeface="Courier New" pitchFamily="49" charset="0"/>
                <a:cs typeface="Courier New" pitchFamily="49" charset="0"/>
              </a:rPr>
              <a:t>seznamDatotek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polnoIme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1600" dirty="0">
                <a:latin typeface="Courier New" pitchFamily="49" charset="0"/>
                <a:cs typeface="Courier New" pitchFamily="49" charset="0"/>
              </a:rPr>
              <a:t>= imenik + '\\' + dat</a:t>
            </a:r>
          </a:p>
          <a:p>
            <a:pPr marL="0" indent="0">
              <a:buNone/>
            </a:pP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sl-SI" sz="1600" dirty="0">
                <a:latin typeface="Courier New" pitchFamily="49" charset="0"/>
                <a:cs typeface="Courier New" pitchFamily="49" charset="0"/>
              </a:rPr>
              <a:t>if os.path.isfile(polnoIme) : # običajna datoteka </a:t>
            </a:r>
          </a:p>
          <a:p>
            <a:pPr marL="0" indent="0">
              <a:buNone/>
            </a:pPr>
            <a:r>
              <a:rPr lang="sl-SI" sz="1600" dirty="0">
                <a:latin typeface="Courier New" pitchFamily="49" charset="0"/>
                <a:cs typeface="Courier New" pitchFamily="49" charset="0"/>
              </a:rPr>
              <a:t>            velikost = os.path.getsize(polnoIme)</a:t>
            </a:r>
          </a:p>
          <a:p>
            <a:pPr marL="0" indent="0">
              <a:buNone/>
            </a:pPr>
            <a:r>
              <a:rPr lang="sl-SI" sz="1600" dirty="0">
                <a:latin typeface="Courier New" pitchFamily="49" charset="0"/>
                <a:cs typeface="Courier New" pitchFamily="49" charset="0"/>
              </a:rPr>
              <a:t>        else : # gre za imenik - rekurzija</a:t>
            </a:r>
          </a:p>
          <a:p>
            <a:pPr marL="0" indent="0">
              <a:buNone/>
            </a:pPr>
            <a:r>
              <a:rPr lang="sl-SI" sz="1600" dirty="0">
                <a:latin typeface="Courier New" pitchFamily="49" charset="0"/>
                <a:cs typeface="Courier New" pitchFamily="49" charset="0"/>
              </a:rPr>
              <a:t>            velikost = 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velikostDatotek2(polnoIme)</a:t>
            </a:r>
            <a:endParaRPr lang="sl-SI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sl-SI" sz="1600" dirty="0">
                <a:latin typeface="Courier New" pitchFamily="49" charset="0"/>
                <a:cs typeface="Courier New" pitchFamily="49" charset="0"/>
              </a:rPr>
              <a:t>        skupnaVelikost = skupnaVelikost + 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velikost</a:t>
            </a:r>
          </a:p>
          <a:p>
            <a:pPr marL="0" indent="0">
              <a:buNone/>
            </a:pP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sl-SI" sz="1600" dirty="0">
                <a:latin typeface="Courier New" pitchFamily="49" charset="0"/>
                <a:cs typeface="Courier New" pitchFamily="49" charset="0"/>
              </a:rPr>
              <a:t>return skupnaVelikost</a:t>
            </a:r>
          </a:p>
        </p:txBody>
      </p:sp>
    </p:spTree>
    <p:extLst>
      <p:ext uri="{BB962C8B-B14F-4D97-AF65-F5344CB8AC3E}">
        <p14:creationId xmlns:p14="http://schemas.microsoft.com/office/powerpoint/2010/main" val="3694702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Še različica z izpisovanjem po podimenikih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39341"/>
            <a:ext cx="885698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1600" dirty="0">
                <a:latin typeface="Courier New" pitchFamily="49" charset="0"/>
                <a:cs typeface="Courier New" pitchFamily="49" charset="0"/>
              </a:rPr>
              <a:t>import os</a:t>
            </a:r>
          </a:p>
          <a:p>
            <a:pPr marL="0" indent="0">
              <a:buNone/>
            </a:pPr>
            <a:r>
              <a:rPr lang="sl-SI" sz="1600" dirty="0">
                <a:latin typeface="Courier New" pitchFamily="49" charset="0"/>
                <a:cs typeface="Courier New" pitchFamily="49" charset="0"/>
              </a:rPr>
              <a:t>def velikostDatotek3(imenik, izpis=False):</a:t>
            </a:r>
          </a:p>
          <a:p>
            <a:pPr marL="0" indent="0">
              <a:buNone/>
            </a:pPr>
            <a:r>
              <a:rPr lang="sl-SI" sz="1600" dirty="0">
                <a:latin typeface="Courier New" pitchFamily="49" charset="0"/>
                <a:cs typeface="Courier New" pitchFamily="49" charset="0"/>
              </a:rPr>
              <a:t>    skupnaVelikost = 0</a:t>
            </a:r>
          </a:p>
          <a:p>
            <a:pPr marL="0" indent="0">
              <a:buNone/>
            </a:pPr>
            <a:r>
              <a:rPr lang="sl-SI" sz="1600" dirty="0">
                <a:latin typeface="Courier New" pitchFamily="49" charset="0"/>
                <a:cs typeface="Courier New" pitchFamily="49" charset="0"/>
              </a:rPr>
              <a:t>    seznamDatotek = os.listdir(imenik)</a:t>
            </a:r>
          </a:p>
          <a:p>
            <a:pPr marL="0" indent="0">
              <a:buNone/>
            </a:pPr>
            <a:r>
              <a:rPr lang="sl-SI" sz="1600" dirty="0">
                <a:latin typeface="Courier New" pitchFamily="49" charset="0"/>
                <a:cs typeface="Courier New" pitchFamily="49" charset="0"/>
              </a:rPr>
              <a:t>    for dat in seznamDatotek:</a:t>
            </a:r>
          </a:p>
          <a:p>
            <a:pPr marL="0" indent="0">
              <a:buNone/>
            </a:pPr>
            <a:r>
              <a:rPr lang="sl-SI" sz="1600" dirty="0">
                <a:latin typeface="Courier New" pitchFamily="49" charset="0"/>
                <a:cs typeface="Courier New" pitchFamily="49" charset="0"/>
              </a:rPr>
              <a:t>        polnoIme = 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imenik + '\\' </a:t>
            </a:r>
            <a:r>
              <a:rPr lang="sl-SI" sz="1600" dirty="0">
                <a:latin typeface="Courier New" pitchFamily="49" charset="0"/>
                <a:cs typeface="Courier New" pitchFamily="49" charset="0"/>
              </a:rPr>
              <a:t>+ dat</a:t>
            </a:r>
          </a:p>
          <a:p>
            <a:pPr marL="0" indent="0">
              <a:buNone/>
            </a:pPr>
            <a:r>
              <a:rPr lang="sl-SI" sz="1600" dirty="0">
                <a:latin typeface="Courier New" pitchFamily="49" charset="0"/>
                <a:cs typeface="Courier New" pitchFamily="49" charset="0"/>
              </a:rPr>
              <a:t>        if 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os.path.isfile(polnoIme</a:t>
            </a:r>
            <a:r>
              <a:rPr lang="sl-SI" sz="1600" dirty="0">
                <a:latin typeface="Courier New" pitchFamily="49" charset="0"/>
                <a:cs typeface="Courier New" pitchFamily="49" charset="0"/>
              </a:rPr>
              <a:t>) : # običajna datoteka </a:t>
            </a:r>
          </a:p>
          <a:p>
            <a:pPr marL="0" indent="0">
              <a:buNone/>
            </a:pPr>
            <a:r>
              <a:rPr lang="sl-SI" sz="1600" dirty="0">
                <a:latin typeface="Courier New" pitchFamily="49" charset="0"/>
                <a:cs typeface="Courier New" pitchFamily="49" charset="0"/>
              </a:rPr>
              <a:t>            velikost = os.path.getsize(polnoIme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sl-SI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sl-SI" sz="1600" dirty="0">
                <a:latin typeface="Courier New" pitchFamily="49" charset="0"/>
                <a:cs typeface="Courier New" pitchFamily="49" charset="0"/>
              </a:rPr>
              <a:t>        else : 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sl-SI" sz="1600" dirty="0">
                <a:latin typeface="Courier New" pitchFamily="49" charset="0"/>
                <a:cs typeface="Courier New" pitchFamily="49" charset="0"/>
              </a:rPr>
              <a:t>gre za imenik - rekurzija</a:t>
            </a:r>
          </a:p>
          <a:p>
            <a:pPr marL="0" indent="0">
              <a:buNone/>
            </a:pPr>
            <a:r>
              <a:rPr lang="sl-SI" sz="1600" dirty="0">
                <a:latin typeface="Courier New" pitchFamily="49" charset="0"/>
                <a:cs typeface="Courier New" pitchFamily="49" charset="0"/>
              </a:rPr>
              <a:t>            velikost = velikostDatotek3(polnoIme, 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izpis)</a:t>
            </a:r>
            <a:endParaRPr lang="sl-SI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sl-SI" sz="1600" dirty="0">
                <a:latin typeface="Courier New" pitchFamily="49" charset="0"/>
                <a:cs typeface="Courier New" pitchFamily="49" charset="0"/>
              </a:rPr>
              <a:t>        skupnaVelikost = skupnaVelikost + velikost</a:t>
            </a:r>
          </a:p>
          <a:p>
            <a:pPr marL="0" indent="0">
              <a:buNone/>
            </a:pPr>
            <a:r>
              <a:rPr lang="sl-SI" sz="1600" dirty="0">
                <a:latin typeface="Courier New" pitchFamily="49" charset="0"/>
                <a:cs typeface="Courier New" pitchFamily="49" charset="0"/>
              </a:rPr>
              <a:t>    if izpis :</a:t>
            </a:r>
          </a:p>
          <a:p>
            <a:pPr marL="0" indent="0">
              <a:buNone/>
            </a:pPr>
            <a:r>
              <a:rPr lang="sl-SI" sz="1600" dirty="0">
                <a:latin typeface="Courier New" pitchFamily="49" charset="0"/>
                <a:cs typeface="Courier New" pitchFamily="49" charset="0"/>
              </a:rPr>
              <a:t>        print(imenik, ' : ', skupnaVelikost)</a:t>
            </a:r>
          </a:p>
          <a:p>
            <a:pPr marL="0" indent="0">
              <a:buNone/>
            </a:pPr>
            <a:r>
              <a:rPr lang="sl-SI" sz="1600" dirty="0">
                <a:latin typeface="Courier New" pitchFamily="49" charset="0"/>
                <a:cs typeface="Courier New" pitchFamily="49" charset="0"/>
              </a:rPr>
              <a:t>    return skupnaVelikost</a:t>
            </a:r>
          </a:p>
          <a:p>
            <a:pPr marL="0" indent="0">
              <a:buNone/>
            </a:pPr>
            <a:endParaRPr lang="sl-SI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41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Določene težave</a:t>
            </a:r>
            <a:endParaRPr lang="sl-S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072"/>
          <a:stretch/>
        </p:blipFill>
        <p:spPr bwMode="auto">
          <a:xfrm>
            <a:off x="539552" y="2132856"/>
            <a:ext cx="7271736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1720" y="5085184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Sistemske datoteke, zaščitene datoteke …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96919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In "lepotni dodatki"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Kaj če niz ne predstavlja nekega imenika</a:t>
            </a:r>
          </a:p>
          <a:p>
            <a:pPr lvl="1"/>
            <a:r>
              <a:rPr lang="sl-SI" dirty="0" smtClean="0"/>
              <a:t>Vrzimo izjemo</a:t>
            </a:r>
          </a:p>
          <a:p>
            <a:pPr lvl="1"/>
            <a:r>
              <a:rPr lang="sl-SI" dirty="0" smtClean="0">
                <a:latin typeface="Courier New" pitchFamily="49" charset="0"/>
                <a:cs typeface="Courier New" pitchFamily="49" charset="0"/>
              </a:rPr>
              <a:t>os.path.isdir(pot): </a:t>
            </a:r>
            <a:r>
              <a:rPr lang="sl-SI" dirty="0" smtClean="0"/>
              <a:t>ali pot predstavlja obstoječ imenik</a:t>
            </a:r>
          </a:p>
          <a:p>
            <a:r>
              <a:rPr lang="sl-SI" dirty="0" smtClean="0"/>
              <a:t>Združiti obe različici v eno (parameter pove, ali gremo v globino ali ne – denimo, privzeto da)</a:t>
            </a:r>
          </a:p>
          <a:p>
            <a:r>
              <a:rPr lang="sl-SI" dirty="0" smtClean="0"/>
              <a:t>Parameter pove, ali računamo velikost v zlogih ali v kZlogih </a:t>
            </a:r>
          </a:p>
          <a:p>
            <a:pPr lvl="1"/>
            <a:r>
              <a:rPr lang="sl-SI" dirty="0" smtClean="0"/>
              <a:t>Ni dovolj preračun le na koncu, ampak sproti!</a:t>
            </a:r>
          </a:p>
          <a:p>
            <a:pPr lvl="1"/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186328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Različice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Določi število datotek (in ne njihovo velikost) in pri tem ne štej podimenikov</a:t>
            </a:r>
          </a:p>
          <a:p>
            <a:r>
              <a:rPr lang="sl-SI" dirty="0" smtClean="0"/>
              <a:t>Upoštevaj le datoteke določenega tipa (z določeno končnico - npr. </a:t>
            </a:r>
            <a:r>
              <a:rPr lang="sl-SI" dirty="0" err="1" smtClean="0"/>
              <a:t>jpg</a:t>
            </a:r>
            <a:r>
              <a:rPr lang="sl-SI" dirty="0" smtClean="0"/>
              <a:t>)</a:t>
            </a:r>
          </a:p>
          <a:p>
            <a:pPr lvl="1"/>
            <a:r>
              <a:rPr lang="sl-SI" dirty="0" smtClean="0"/>
              <a:t>Naj bo možnih končnic več (seznam)</a:t>
            </a:r>
          </a:p>
          <a:p>
            <a:r>
              <a:rPr lang="sl-SI" dirty="0" smtClean="0"/>
              <a:t>Izpiši vse datoteke /vključno s podimeniki/(z zamikanjem)</a:t>
            </a:r>
          </a:p>
          <a:p>
            <a:r>
              <a:rPr lang="sl-SI" dirty="0" smtClean="0"/>
              <a:t>…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6809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Problem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Ugotoviti moramo, koliko prostora v določenem imeniku zavzemajo datoteke </a:t>
            </a:r>
          </a:p>
          <a:p>
            <a:endParaRPr lang="sl-SI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056"/>
          <a:stretch/>
        </p:blipFill>
        <p:spPr bwMode="auto">
          <a:xfrm>
            <a:off x="2123728" y="2762589"/>
            <a:ext cx="6634509" cy="3437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416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Kaj potrebujemo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Seznam datotek v določenem imeniku</a:t>
            </a:r>
          </a:p>
          <a:p>
            <a:pPr marL="457200" lvl="1" indent="0"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import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os</a:t>
            </a:r>
          </a:p>
          <a:p>
            <a:pPr marL="457200" lvl="1" indent="0"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os.listdir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('L:\\Primer')</a:t>
            </a:r>
          </a:p>
          <a:p>
            <a:pPr marL="457200" lvl="1" indent="0"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['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Bla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', '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Ble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', '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naloge1.txt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', '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naloge2.txt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', '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pregl.xlsx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']</a:t>
            </a:r>
          </a:p>
          <a:p>
            <a:pPr marL="457200" lvl="1" indent="0"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&gt;&gt;&gt; </a:t>
            </a:r>
          </a:p>
          <a:p>
            <a:r>
              <a:rPr lang="sl-SI" dirty="0" smtClean="0"/>
              <a:t>Njihovo velikost</a:t>
            </a:r>
          </a:p>
          <a:p>
            <a:pPr marL="457200" lvl="1" indent="0">
              <a:buNone/>
            </a:pPr>
            <a:r>
              <a:rPr lang="sl-SI" sz="2200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sl-SI" sz="2200" dirty="0" err="1" smtClean="0">
                <a:latin typeface="Courier New" pitchFamily="49" charset="0"/>
                <a:cs typeface="Courier New" pitchFamily="49" charset="0"/>
              </a:rPr>
              <a:t>os.path.getsize</a:t>
            </a:r>
            <a:r>
              <a:rPr lang="sl-SI" sz="2200" dirty="0" smtClean="0">
                <a:latin typeface="Courier New" pitchFamily="49" charset="0"/>
                <a:cs typeface="Courier New" pitchFamily="49" charset="0"/>
              </a:rPr>
              <a:t>('L:\</a:t>
            </a:r>
            <a:r>
              <a:rPr lang="sl-SI" sz="2200" dirty="0" err="1" smtClean="0">
                <a:latin typeface="Courier New" pitchFamily="49" charset="0"/>
                <a:cs typeface="Courier New" pitchFamily="49" charset="0"/>
              </a:rPr>
              <a:t>Primer\pregl.xlsx</a:t>
            </a:r>
            <a:r>
              <a:rPr lang="sl-SI" sz="2200" dirty="0" smtClean="0">
                <a:latin typeface="Courier New" pitchFamily="49" charset="0"/>
                <a:cs typeface="Courier New" pitchFamily="49" charset="0"/>
              </a:rPr>
              <a:t>')</a:t>
            </a:r>
          </a:p>
          <a:p>
            <a:pPr marL="457200" lvl="1" indent="0">
              <a:buNone/>
            </a:pPr>
            <a:r>
              <a:rPr lang="sl-SI" sz="2200" dirty="0" smtClean="0">
                <a:latin typeface="Courier New" pitchFamily="49" charset="0"/>
                <a:cs typeface="Courier New" pitchFamily="49" charset="0"/>
              </a:rPr>
              <a:t>8829</a:t>
            </a:r>
          </a:p>
          <a:p>
            <a:pPr marL="457200" lvl="1" indent="0">
              <a:buNone/>
            </a:pPr>
            <a:r>
              <a:rPr lang="sl-SI" sz="2200" dirty="0" smtClean="0">
                <a:latin typeface="Courier New" pitchFamily="49" charset="0"/>
                <a:cs typeface="Courier New" pitchFamily="49" charset="0"/>
              </a:rPr>
              <a:t>&gt;&gt;&gt; </a:t>
            </a:r>
          </a:p>
          <a:p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5171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Opombi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l-SI" dirty="0" smtClean="0"/>
              <a:t>Velikost je v bytih (ne v kB, kot je izpis v WinExplorer)</a:t>
            </a:r>
          </a:p>
          <a:p>
            <a:r>
              <a:rPr lang="sl-SI" dirty="0" smtClean="0"/>
              <a:t>Pozor pri navajanju imen</a:t>
            </a:r>
          </a:p>
          <a:p>
            <a:pPr marL="457200" lvl="1" indent="0">
              <a:buNone/>
            </a:pPr>
            <a:r>
              <a:rPr lang="sl-SI" sz="2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sl-SI" sz="26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os.path.getsize</a:t>
            </a:r>
            <a:r>
              <a:rPr lang="sl-SI" sz="2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('L:\</a:t>
            </a:r>
            <a:r>
              <a:rPr lang="sl-SI" sz="26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Primer\naloge1.txt</a:t>
            </a:r>
            <a:r>
              <a:rPr lang="sl-SI" sz="2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')</a:t>
            </a:r>
          </a:p>
          <a:p>
            <a:pPr marL="457200" lvl="1" indent="0">
              <a:buNone/>
            </a:pPr>
            <a:r>
              <a:rPr lang="sl-SI" sz="26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Traceback</a:t>
            </a:r>
            <a:r>
              <a:rPr lang="sl-SI" sz="2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(most </a:t>
            </a:r>
            <a:r>
              <a:rPr lang="sl-SI" sz="26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recent</a:t>
            </a:r>
            <a:r>
              <a:rPr lang="sl-SI" sz="2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26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call</a:t>
            </a:r>
            <a:r>
              <a:rPr lang="sl-SI" sz="2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last):</a:t>
            </a:r>
          </a:p>
          <a:p>
            <a:pPr marL="457200" lvl="1" indent="0">
              <a:buNone/>
            </a:pPr>
            <a:r>
              <a:rPr lang="sl-SI" sz="2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File "&lt;</a:t>
            </a:r>
            <a:r>
              <a:rPr lang="sl-SI" sz="26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pyshell</a:t>
            </a:r>
            <a:r>
              <a:rPr lang="sl-SI" sz="2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#3&gt;", line 1, in &lt;module&gt;</a:t>
            </a:r>
          </a:p>
          <a:p>
            <a:pPr marL="457200" lvl="1" indent="0">
              <a:buNone/>
            </a:pPr>
            <a:r>
              <a:rPr lang="sl-SI" sz="2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sl-SI" sz="26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os.path.getsize</a:t>
            </a:r>
            <a:r>
              <a:rPr lang="sl-SI" sz="2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('L:\</a:t>
            </a:r>
            <a:r>
              <a:rPr lang="sl-SI" sz="26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Primer\naloge1.txt</a:t>
            </a:r>
            <a:r>
              <a:rPr lang="sl-SI" sz="2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')</a:t>
            </a:r>
          </a:p>
          <a:p>
            <a:pPr marL="457200" lvl="1" indent="0">
              <a:buNone/>
            </a:pPr>
            <a:r>
              <a:rPr lang="sl-SI" sz="2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File "C:\programi\Python31\lib\genericpath.py", line 49, in </a:t>
            </a:r>
            <a:r>
              <a:rPr lang="sl-SI" sz="26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getsize</a:t>
            </a:r>
            <a:endParaRPr lang="sl-SI" sz="2600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sl-SI" sz="2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sl-SI" sz="26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sl-SI" sz="2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26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os.stat</a:t>
            </a:r>
            <a:r>
              <a:rPr lang="sl-SI" sz="2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sl-SI" sz="26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filename</a:t>
            </a:r>
            <a:r>
              <a:rPr lang="sl-SI" sz="2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).st_</a:t>
            </a:r>
            <a:r>
              <a:rPr lang="sl-SI" sz="26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size</a:t>
            </a:r>
            <a:endParaRPr lang="sl-SI" sz="2600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sl-SI" sz="26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WindowsError</a:t>
            </a:r>
            <a:r>
              <a:rPr lang="sl-SI" sz="2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: [</a:t>
            </a:r>
            <a:r>
              <a:rPr lang="sl-SI" sz="26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Error</a:t>
            </a:r>
            <a:r>
              <a:rPr lang="sl-SI" sz="2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123] </a:t>
            </a:r>
            <a:r>
              <a:rPr lang="sl-SI" sz="26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The</a:t>
            </a:r>
            <a:r>
              <a:rPr lang="sl-SI" sz="2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26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filename</a:t>
            </a:r>
            <a:r>
              <a:rPr lang="sl-SI" sz="2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sl-SI" sz="26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directory</a:t>
            </a:r>
            <a:r>
              <a:rPr lang="sl-SI" sz="2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name, or </a:t>
            </a:r>
            <a:r>
              <a:rPr lang="sl-SI" sz="26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volume</a:t>
            </a:r>
            <a:r>
              <a:rPr lang="sl-SI" sz="2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26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label</a:t>
            </a:r>
            <a:r>
              <a:rPr lang="sl-SI" sz="2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26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syntax</a:t>
            </a:r>
            <a:r>
              <a:rPr lang="sl-SI" sz="2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is </a:t>
            </a:r>
            <a:r>
              <a:rPr lang="sl-SI" sz="26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incorrect</a:t>
            </a:r>
            <a:r>
              <a:rPr lang="sl-SI" sz="2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: 'L:\\</a:t>
            </a:r>
            <a:r>
              <a:rPr lang="sl-SI" sz="26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Primer\naloge1.txt</a:t>
            </a:r>
            <a:r>
              <a:rPr lang="sl-SI" sz="2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'</a:t>
            </a:r>
          </a:p>
          <a:p>
            <a:r>
              <a:rPr lang="sl-SI" dirty="0" smtClean="0"/>
              <a:t>Pravilno podano ime</a:t>
            </a:r>
          </a:p>
          <a:p>
            <a:pPr marL="457200" lvl="1" indent="0">
              <a:buNone/>
            </a:pPr>
            <a:r>
              <a:rPr lang="fr-FR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fr-FR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os.path.getsize</a:t>
            </a:r>
            <a:r>
              <a:rPr lang="fr-FR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('L:\\Primer\\naloge1.txt')</a:t>
            </a:r>
          </a:p>
          <a:p>
            <a:pPr marL="457200" lvl="1" indent="0">
              <a:buNone/>
            </a:pPr>
            <a:r>
              <a:rPr lang="fr-FR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1204</a:t>
            </a:r>
            <a:endParaRPr lang="sl-SI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05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Ideja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Ustvarimo seznam vseh datotek v imeniku</a:t>
            </a:r>
          </a:p>
          <a:p>
            <a:r>
              <a:rPr lang="sl-SI" dirty="0" smtClean="0"/>
              <a:t>Gremo preko vseh datotek v seznamu</a:t>
            </a:r>
          </a:p>
          <a:p>
            <a:r>
              <a:rPr lang="sl-SI" dirty="0" smtClean="0"/>
              <a:t>Seštevamo njihovo velikost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5834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1. poskus 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import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os</a:t>
            </a:r>
          </a:p>
          <a:p>
            <a:pPr marL="0" indent="0"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def velikostDatotek(imenik):</a:t>
            </a:r>
          </a:p>
          <a:p>
            <a:pPr marL="0" indent="0"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''' skupna velikost vseh datotek v imeniku '''</a:t>
            </a:r>
          </a:p>
          <a:p>
            <a:pPr marL="0" indent="0"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skupnaVelikost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0" indent="0"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seznamDatotek = os.listdir(imenik) </a:t>
            </a:r>
          </a:p>
          <a:p>
            <a:pPr marL="0" indent="0"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dat in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seznamDatotek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    velikost =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os.path.getsize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(dat)</a:t>
            </a:r>
          </a:p>
          <a:p>
            <a:pPr marL="0" indent="0"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skupnaVelikost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skupnaVelikost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+ velikost</a:t>
            </a:r>
          </a:p>
          <a:p>
            <a:pPr marL="0" indent="0"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skupnaVelikost</a:t>
            </a:r>
            <a:endParaRPr lang="sl-SI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665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In rezultat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velikostDatotek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('L:\\Primer')</a:t>
            </a:r>
          </a:p>
          <a:p>
            <a:pPr marL="0" indent="0">
              <a:buNone/>
            </a:pP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Traceback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(most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recent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call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last):</a:t>
            </a:r>
          </a:p>
          <a:p>
            <a:pPr marL="0" indent="0">
              <a:buNone/>
            </a:pP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 File "&lt;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pyshell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#14&gt;", line 1, in &lt;module&gt;</a:t>
            </a:r>
          </a:p>
          <a:p>
            <a:pPr marL="0" indent="0">
              <a:buNone/>
            </a:pP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velikostDatotek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('L:\\Primer')</a:t>
            </a:r>
          </a:p>
          <a:p>
            <a:pPr marL="0" indent="0">
              <a:buNone/>
            </a:pP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 File "L:/velikostDatotek.py", line 6, in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velikostDatotek</a:t>
            </a:r>
            <a:endParaRPr lang="sl-SI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   velikost =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os.path.getsize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(dat)</a:t>
            </a:r>
          </a:p>
          <a:p>
            <a:pPr marL="0" indent="0">
              <a:buNone/>
            </a:pP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 File "C:\programi\Python31\lib\genericpath.py", line 49, in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getsize</a:t>
            </a:r>
            <a:endParaRPr lang="sl-SI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os.stat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filename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).st_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size</a:t>
            </a:r>
            <a:endParaRPr lang="sl-SI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WindowsError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: [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Error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2]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The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system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cannot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the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 file 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specified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: '</a:t>
            </a:r>
            <a:r>
              <a:rPr lang="sl-SI" sz="1600" dirty="0" err="1" smtClean="0">
                <a:latin typeface="Courier New" pitchFamily="49" charset="0"/>
                <a:cs typeface="Courier New" pitchFamily="49" charset="0"/>
              </a:rPr>
              <a:t>Bla</a:t>
            </a: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'</a:t>
            </a:r>
          </a:p>
          <a:p>
            <a:pPr marL="0" indent="0">
              <a:buNone/>
            </a:pPr>
            <a:r>
              <a:rPr lang="sl-SI" sz="1600" dirty="0" smtClean="0">
                <a:latin typeface="Courier New" pitchFamily="49" charset="0"/>
                <a:cs typeface="Courier New" pitchFamily="49" charset="0"/>
              </a:rPr>
              <a:t>&gt;&gt;&gt; </a:t>
            </a:r>
          </a:p>
          <a:p>
            <a:r>
              <a:rPr lang="sl-SI" dirty="0" smtClean="0"/>
              <a:t>Zakaj</a:t>
            </a:r>
          </a:p>
          <a:p>
            <a:pPr lvl="1"/>
            <a:r>
              <a:rPr lang="sl-SI" dirty="0" smtClean="0"/>
              <a:t>Kaj vrne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listdir</a:t>
            </a:r>
            <a:r>
              <a:rPr lang="sl-SI" dirty="0" smtClean="0"/>
              <a:t>?</a:t>
            </a:r>
          </a:p>
          <a:p>
            <a:pPr marL="457200" lvl="1" indent="0">
              <a:buNone/>
            </a:pPr>
            <a:r>
              <a:rPr lang="sl-SI" sz="2100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sl-SI" sz="2100" dirty="0" err="1" smtClean="0">
                <a:latin typeface="Courier New" pitchFamily="49" charset="0"/>
                <a:cs typeface="Courier New" pitchFamily="49" charset="0"/>
              </a:rPr>
              <a:t>os.listdir</a:t>
            </a:r>
            <a:r>
              <a:rPr lang="sl-SI" sz="2100" dirty="0" smtClean="0">
                <a:latin typeface="Courier New" pitchFamily="49" charset="0"/>
                <a:cs typeface="Courier New" pitchFamily="49" charset="0"/>
              </a:rPr>
              <a:t>('L:\\Primer')</a:t>
            </a:r>
          </a:p>
          <a:p>
            <a:pPr marL="457200" lvl="1" indent="0">
              <a:buNone/>
            </a:pPr>
            <a:r>
              <a:rPr lang="sl-SI" sz="2100" dirty="0" smtClean="0">
                <a:latin typeface="Courier New" pitchFamily="49" charset="0"/>
                <a:cs typeface="Courier New" pitchFamily="49" charset="0"/>
              </a:rPr>
              <a:t>['</a:t>
            </a:r>
            <a:r>
              <a:rPr lang="sl-SI" sz="2100" dirty="0" err="1" smtClean="0">
                <a:latin typeface="Courier New" pitchFamily="49" charset="0"/>
                <a:cs typeface="Courier New" pitchFamily="49" charset="0"/>
              </a:rPr>
              <a:t>Bla</a:t>
            </a:r>
            <a:r>
              <a:rPr lang="sl-SI" sz="2100" dirty="0" smtClean="0">
                <a:latin typeface="Courier New" pitchFamily="49" charset="0"/>
                <a:cs typeface="Courier New" pitchFamily="49" charset="0"/>
              </a:rPr>
              <a:t>', '</a:t>
            </a:r>
            <a:r>
              <a:rPr lang="sl-SI" sz="2100" dirty="0" err="1" smtClean="0">
                <a:latin typeface="Courier New" pitchFamily="49" charset="0"/>
                <a:cs typeface="Courier New" pitchFamily="49" charset="0"/>
              </a:rPr>
              <a:t>Ble</a:t>
            </a:r>
            <a:r>
              <a:rPr lang="sl-SI" sz="2100" dirty="0" smtClean="0">
                <a:latin typeface="Courier New" pitchFamily="49" charset="0"/>
                <a:cs typeface="Courier New" pitchFamily="49" charset="0"/>
              </a:rPr>
              <a:t>', '</a:t>
            </a:r>
            <a:r>
              <a:rPr lang="sl-SI" sz="2100" dirty="0" err="1" smtClean="0">
                <a:latin typeface="Courier New" pitchFamily="49" charset="0"/>
                <a:cs typeface="Courier New" pitchFamily="49" charset="0"/>
              </a:rPr>
              <a:t>naloge1.txt</a:t>
            </a:r>
            <a:r>
              <a:rPr lang="sl-SI" sz="2100" dirty="0" smtClean="0">
                <a:latin typeface="Courier New" pitchFamily="49" charset="0"/>
                <a:cs typeface="Courier New" pitchFamily="49" charset="0"/>
              </a:rPr>
              <a:t>', '</a:t>
            </a:r>
            <a:r>
              <a:rPr lang="sl-SI" sz="2100" dirty="0" err="1" smtClean="0">
                <a:latin typeface="Courier New" pitchFamily="49" charset="0"/>
                <a:cs typeface="Courier New" pitchFamily="49" charset="0"/>
              </a:rPr>
              <a:t>naloge2.txt</a:t>
            </a:r>
            <a:r>
              <a:rPr lang="sl-SI" sz="2100" dirty="0" smtClean="0">
                <a:latin typeface="Courier New" pitchFamily="49" charset="0"/>
                <a:cs typeface="Courier New" pitchFamily="49" charset="0"/>
              </a:rPr>
              <a:t>', '</a:t>
            </a:r>
            <a:r>
              <a:rPr lang="sl-SI" sz="2100" dirty="0" err="1" smtClean="0">
                <a:latin typeface="Courier New" pitchFamily="49" charset="0"/>
                <a:cs typeface="Courier New" pitchFamily="49" charset="0"/>
              </a:rPr>
              <a:t>pregl.xlsx</a:t>
            </a:r>
            <a:r>
              <a:rPr lang="sl-SI" sz="2100" dirty="0" smtClean="0">
                <a:latin typeface="Courier New" pitchFamily="49" charset="0"/>
                <a:cs typeface="Courier New" pitchFamily="49" charset="0"/>
              </a:rPr>
              <a:t>']</a:t>
            </a:r>
          </a:p>
          <a:p>
            <a:pPr lvl="1"/>
            <a:r>
              <a:rPr lang="sl-SI" dirty="0" smtClean="0"/>
              <a:t>In potem poskušamo</a:t>
            </a:r>
          </a:p>
          <a:p>
            <a:pPr lvl="1"/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os.path.getsize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('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Bla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') </a:t>
            </a:r>
            <a:r>
              <a:rPr lang="sl-SI" dirty="0" smtClean="0"/>
              <a:t>namesto</a:t>
            </a:r>
          </a:p>
          <a:p>
            <a:pPr lvl="1"/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os.path.getsize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('L:\\Primer\\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Bla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')</a:t>
            </a:r>
          </a:p>
          <a:p>
            <a:pPr lvl="1"/>
            <a:endParaRPr lang="sl-SI" dirty="0" smtClean="0"/>
          </a:p>
          <a:p>
            <a:pPr lvl="1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2630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2</a:t>
            </a:r>
            <a:r>
              <a:rPr lang="sl-SI" dirty="0" smtClean="0"/>
              <a:t>. poskus 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import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os</a:t>
            </a:r>
          </a:p>
          <a:p>
            <a:pPr marL="0" indent="0"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def velikostDatotek1(imenik):</a:t>
            </a:r>
          </a:p>
          <a:p>
            <a:pPr marL="0" indent="0">
              <a:buNone/>
            </a:pPr>
            <a:r>
              <a:rPr lang="sl-SI" sz="2000" dirty="0">
                <a:latin typeface="Courier New" pitchFamily="49" charset="0"/>
                <a:cs typeface="Courier New" pitchFamily="49" charset="0"/>
              </a:rPr>
              <a:t>''' skupna 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velikost </a:t>
            </a:r>
            <a:r>
              <a:rPr lang="sl-SI" sz="2000" dirty="0">
                <a:latin typeface="Courier New" pitchFamily="49" charset="0"/>
                <a:cs typeface="Courier New" pitchFamily="49" charset="0"/>
              </a:rPr>
              <a:t>vseh datotek v imeniku 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'''</a:t>
            </a:r>
          </a:p>
          <a:p>
            <a:pPr marL="0" indent="0"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skupnaVelikost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0" indent="0"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seznamDatotek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os.listdir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(imenik)</a:t>
            </a:r>
          </a:p>
          <a:p>
            <a:pPr marL="0" indent="0"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for dat in seznamDatotek:</a:t>
            </a:r>
          </a:p>
          <a:p>
            <a:pPr marL="0" indent="0">
              <a:buNone/>
            </a:pPr>
            <a:r>
              <a:rPr lang="sl-SI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   # pozor na pravo ime!</a:t>
            </a:r>
          </a:p>
          <a:p>
            <a:pPr marL="0" indent="0"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    velikost =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os.path.getsize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(imenik + '\\' + dat)</a:t>
            </a:r>
          </a:p>
          <a:p>
            <a:pPr marL="0" indent="0"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skupnaVelikost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skupnaVelikost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+ velikost</a:t>
            </a:r>
          </a:p>
          <a:p>
            <a:pPr marL="0" indent="0"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skupnaVelikost</a:t>
            </a:r>
            <a:endParaRPr lang="sl-SI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09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In rezultat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&gt;&gt;&gt; velikostDatotek1('L:\\Primer')</a:t>
            </a:r>
          </a:p>
          <a:p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23277</a:t>
            </a:r>
          </a:p>
          <a:p>
            <a:r>
              <a:rPr lang="sl-SI" sz="2800" dirty="0" smtClean="0"/>
              <a:t>Ker</a:t>
            </a:r>
          </a:p>
          <a:p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&gt;&gt;&gt; 23277 / 1024</a:t>
            </a:r>
          </a:p>
          <a:p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22.7314453125</a:t>
            </a:r>
          </a:p>
          <a:p>
            <a:r>
              <a:rPr lang="sl-SI" sz="2400" dirty="0" smtClean="0">
                <a:cs typeface="Courier New" pitchFamily="49" charset="0"/>
              </a:rPr>
              <a:t>Smo očitno res sešteli le datoteke v tem imeniku (in ne v podimenikih) </a:t>
            </a:r>
          </a:p>
          <a:p>
            <a:r>
              <a:rPr lang="sl-SI" sz="2400" dirty="0" smtClean="0">
                <a:cs typeface="Courier New" pitchFamily="49" charset="0"/>
              </a:rPr>
              <a:t>Samo v seznamu so tudi imeniki:</a:t>
            </a:r>
          </a:p>
          <a:p>
            <a:pPr marL="457200" lvl="1" indent="0">
              <a:buNone/>
            </a:pPr>
            <a:r>
              <a:rPr lang="sl-SI" sz="1800" dirty="0">
                <a:latin typeface="Courier New" pitchFamily="49" charset="0"/>
                <a:cs typeface="Courier New" pitchFamily="49" charset="0"/>
              </a:rPr>
              <a:t>&gt;&gt;&gt; os.listdir('L:\\Primer')</a:t>
            </a:r>
          </a:p>
          <a:p>
            <a:pPr marL="457200" lvl="1" indent="0">
              <a:buNone/>
            </a:pPr>
            <a:r>
              <a:rPr lang="sl-SI" sz="1800" dirty="0">
                <a:latin typeface="Courier New" pitchFamily="49" charset="0"/>
                <a:cs typeface="Courier New" pitchFamily="49" charset="0"/>
              </a:rPr>
              <a:t>['Bla', 'Ble', 'naloge1.txt', 'naloge2.txt', 'pregl.xlsx']</a:t>
            </a:r>
          </a:p>
          <a:p>
            <a:endParaRPr lang="sl-SI" sz="2400" dirty="0" smtClean="0">
              <a:cs typeface="Courier New" pitchFamily="49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70" t="7963" b="48051"/>
          <a:stretch/>
        </p:blipFill>
        <p:spPr bwMode="auto">
          <a:xfrm>
            <a:off x="4788024" y="2060848"/>
            <a:ext cx="4032448" cy="184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7046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Datoteke, rekurzija, operacijski sistem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Problem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Kaj potrebujemo&amp;quot;&quot;/&gt;&lt;property id=&quot;20307&quot; value=&quot;259&quot;/&gt;&lt;/object&gt;&lt;object type=&quot;3&quot; unique_id=&quot;10006&quot;&gt;&lt;property id=&quot;20148&quot; value=&quot;5&quot;/&gt;&lt;property id=&quot;20300&quot; value=&quot;Slide 4 - &amp;quot;Opombi&amp;quot;&quot;/&gt;&lt;property id=&quot;20307&quot; value=&quot;262&quot;/&gt;&lt;/object&gt;&lt;object type=&quot;3&quot; unique_id=&quot;10007&quot;&gt;&lt;property id=&quot;20148&quot; value=&quot;5&quot;/&gt;&lt;property id=&quot;20300&quot; value=&quot;Slide 5 - &amp;quot;Ideja&amp;quot;&quot;/&gt;&lt;property id=&quot;20307&quot; value=&quot;260&quot;/&gt;&lt;/object&gt;&lt;object type=&quot;3&quot; unique_id=&quot;10008&quot;&gt;&lt;property id=&quot;20148&quot; value=&quot;5&quot;/&gt;&lt;property id=&quot;20300&quot; value=&quot;Slide 6 - &amp;quot;1. poskus &amp;quot;&quot;/&gt;&lt;property id=&quot;20307&quot; value=&quot;263&quot;/&gt;&lt;/object&gt;&lt;object type=&quot;3&quot; unique_id=&quot;10009&quot;&gt;&lt;property id=&quot;20148&quot; value=&quot;5&quot;/&gt;&lt;property id=&quot;20300&quot; value=&quot;Slide 7 - &amp;quot;In rezultat&amp;quot;&quot;/&gt;&lt;property id=&quot;20307&quot; value=&quot;264&quot;/&gt;&lt;/object&gt;&lt;object type=&quot;3&quot; unique_id=&quot;10010&quot;&gt;&lt;property id=&quot;20148&quot; value=&quot;5&quot;/&gt;&lt;property id=&quot;20300&quot; value=&quot;Slide 8 - &amp;quot;2. poskus &amp;quot;&quot;/&gt;&lt;property id=&quot;20307&quot; value=&quot;265&quot;/&gt;&lt;/object&gt;&lt;object type=&quot;3&quot; unique_id=&quot;10011&quot;&gt;&lt;property id=&quot;20148&quot; value=&quot;5&quot;/&gt;&lt;property id=&quot;20300&quot; value=&quot;Slide 9 - &amp;quot;In rezultat&amp;quot;&quot;/&gt;&lt;property id=&quot;20307&quot; value=&quot;266&quot;/&gt;&lt;/object&gt;&lt;object type=&quot;3&quot; unique_id=&quot;10012&quot;&gt;&lt;property id=&quot;20148&quot; value=&quot;5&quot;/&gt;&lt;property id=&quot;20300&quot; value=&quot;Slide 10 - &amp;quot;Velikost imenika&amp;quot;&quot;/&gt;&lt;property id=&quot;20307&quot; value=&quot;268&quot;/&gt;&lt;/object&gt;&lt;object type=&quot;3&quot; unique_id=&quot;10013&quot;&gt;&lt;property id=&quot;20148&quot; value=&quot;5&quot;/&gt;&lt;property id=&quot;20300&quot; value=&quot;Slide 11 - &amp;quot;Kaj pa podimeniki?&amp;quot;&quot;/&gt;&lt;property id=&quot;20307&quot; value=&quot;269&quot;/&gt;&lt;/object&gt;&lt;object type=&quot;3&quot; unique_id=&quot;10014&quot;&gt;&lt;property id=&quot;20148&quot; value=&quot;5&quot;/&gt;&lt;property id=&quot;20300&quot; value=&quot;Slide 12 - &amp;quot;Ideja&amp;quot;&quot;/&gt;&lt;property id=&quot;20307&quot; value=&quot;270&quot;/&gt;&lt;/object&gt;&lt;object type=&quot;3&quot; unique_id=&quot;10015&quot;&gt;&lt;property id=&quot;20148&quot; value=&quot;5&quot;/&gt;&lt;property id=&quot;20300&quot; value=&quot;Slide 13 - &amp;quot;3. poskus &amp;quot;&quot;/&gt;&lt;property id=&quot;20307&quot; value=&quot;272&quot;/&gt;&lt;/object&gt;&lt;object type=&quot;3&quot; unique_id=&quot;10016&quot;&gt;&lt;property id=&quot;20148&quot; value=&quot;5&quot;/&gt;&lt;property id=&quot;20300&quot; value=&quot;Slide 14 - &amp;quot;Še različica z izpisovanjem po podimenikih&amp;quot;&quot;/&gt;&lt;property id=&quot;20307&quot; value=&quot;273&quot;/&gt;&lt;/object&gt;&lt;object type=&quot;3&quot; unique_id=&quot;10017&quot;&gt;&lt;property id=&quot;20148&quot; value=&quot;5&quot;/&gt;&lt;property id=&quot;20300&quot; value=&quot;Slide 15 - &amp;quot;Določene težave&amp;quot;&quot;/&gt;&lt;property id=&quot;20307&quot; value=&quot;275&quot;/&gt;&lt;/object&gt;&lt;object type=&quot;3&quot; unique_id=&quot;10018&quot;&gt;&lt;property id=&quot;20148&quot; value=&quot;5&quot;/&gt;&lt;property id=&quot;20300&quot; value=&quot;Slide 16 - &amp;quot;In &amp;quot;lepotni dodatki&amp;quot;&amp;quot;&quot;/&gt;&lt;property id=&quot;20307&quot; value=&quot;274&quot;/&gt;&lt;/object&gt;&lt;object type=&quot;3&quot; unique_id=&quot;10019&quot;&gt;&lt;property id=&quot;20148&quot; value=&quot;5&quot;/&gt;&lt;property id=&quot;20300&quot; value=&quot;Slide 17 - &amp;quot;Različice&amp;quot;&quot;/&gt;&lt;property id=&quot;20307&quot; value=&quot;267&quot;/&gt;&lt;/object&gt;&lt;/object&gt;&lt;object type=&quot;8&quot; unique_id=&quot;10038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852</Words>
  <Application>Microsoft Office PowerPoint</Application>
  <PresentationFormat>On-screen Show (4:3)</PresentationFormat>
  <Paragraphs>141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Datoteke, rekurzija, operacijski sistem</vt:lpstr>
      <vt:lpstr>Problem</vt:lpstr>
      <vt:lpstr>Kaj potrebujemo</vt:lpstr>
      <vt:lpstr>Opombi</vt:lpstr>
      <vt:lpstr>Ideja</vt:lpstr>
      <vt:lpstr>1. poskus </vt:lpstr>
      <vt:lpstr>In rezultat</vt:lpstr>
      <vt:lpstr>2. poskus </vt:lpstr>
      <vt:lpstr>In rezultat</vt:lpstr>
      <vt:lpstr>Velikost imenika</vt:lpstr>
      <vt:lpstr>Kaj pa podimeniki?</vt:lpstr>
      <vt:lpstr>Ideja</vt:lpstr>
      <vt:lpstr>3. poskus </vt:lpstr>
      <vt:lpstr>Še različica z izpisovanjem po podimenikih</vt:lpstr>
      <vt:lpstr>Določene težave</vt:lpstr>
      <vt:lpstr>In "lepotni dodatki"</vt:lpstr>
      <vt:lpstr>Različice</vt:lpstr>
    </vt:vector>
  </TitlesOfParts>
  <Company>FMF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Datoteke, rekurzija, operacijski sistem</dc:title>
  <dc:creator>Matija</dc:creator>
  <cp:lastModifiedBy>Lokar, Matija</cp:lastModifiedBy>
  <cp:revision>17</cp:revision>
  <dcterms:created xsi:type="dcterms:W3CDTF">2011-05-22T09:01:06Z</dcterms:created>
  <dcterms:modified xsi:type="dcterms:W3CDTF">2013-05-08T07:49:40Z</dcterms:modified>
</cp:coreProperties>
</file>