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98" r:id="rId2"/>
    <p:sldId id="305" r:id="rId3"/>
    <p:sldId id="306" r:id="rId4"/>
    <p:sldId id="307" r:id="rId5"/>
    <p:sldId id="318" r:id="rId6"/>
    <p:sldId id="319" r:id="rId7"/>
    <p:sldId id="312" r:id="rId8"/>
    <p:sldId id="308" r:id="rId9"/>
    <p:sldId id="309" r:id="rId10"/>
    <p:sldId id="311" r:id="rId11"/>
    <p:sldId id="317" r:id="rId12"/>
    <p:sldId id="310" r:id="rId13"/>
    <p:sldId id="321" r:id="rId14"/>
    <p:sldId id="313" r:id="rId15"/>
    <p:sldId id="315" r:id="rId16"/>
  </p:sldIdLst>
  <p:sldSz cx="9144000" cy="6858000" type="screen4x3"/>
  <p:notesSz cx="6858000" cy="9144000"/>
  <p:custDataLst>
    <p:tags r:id="rId18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2F9A7-3CA7-415F-906D-91876525EA5D}" type="datetimeFigureOut">
              <a:rPr lang="sl-SI" smtClean="0"/>
              <a:pPr/>
              <a:t>27.2.2014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BA5F8-DED8-4CBB-AF53-7CCDF813E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27.2.2014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11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27.2.2014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12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27.2.2014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24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27.2.2014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27.2.2014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9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27.2.2014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0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27.2.2014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75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27.2.2014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49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27.2.2014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27.2.2014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43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27.2.2014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61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B393D-C7BB-4582-8AF5-FD96E3DEC692}" type="datetimeFigureOut">
              <a:rPr lang="sl-SI" smtClean="0"/>
              <a:pPr/>
              <a:t>27.2.2014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2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Naključna števila</a:t>
            </a:r>
            <a:endParaRPr lang="en-GB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47800"/>
            <a:ext cx="8352928" cy="4572000"/>
          </a:xfrm>
        </p:spPr>
        <p:txBody>
          <a:bodyPr>
            <a:normAutofit/>
          </a:bodyPr>
          <a:lstStyle/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sl-SI" dirty="0" smtClean="0"/>
              <a:t>Dobimo decimalno število </a:t>
            </a:r>
            <a:r>
              <a:rPr lang="sl-SI" dirty="0" smtClean="0"/>
              <a:t>z </a:t>
            </a:r>
            <a:r>
              <a:rPr lang="sl-SI" dirty="0" smtClean="0"/>
              <a:t>intervala [0.0, 1.0)</a:t>
            </a:r>
          </a:p>
          <a:p>
            <a:endParaRPr lang="sl-SI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Privzete vrednosti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 smtClean="0"/>
              <a:t>Moti nas,  da  moramo pri uporabi "običajnih" kart ob klicu vnašati tako dolga seznama.</a:t>
            </a:r>
          </a:p>
          <a:p>
            <a:r>
              <a:rPr lang="sl-SI" dirty="0" smtClean="0"/>
              <a:t>Funkciji zato določimo </a:t>
            </a:r>
            <a:r>
              <a:rPr lang="sl-SI" dirty="0" smtClean="0">
                <a:solidFill>
                  <a:srgbClr val="C00000"/>
                </a:solidFill>
              </a:rPr>
              <a:t>privzeto</a:t>
            </a:r>
            <a:r>
              <a:rPr lang="sl-SI" dirty="0" smtClean="0"/>
              <a:t> vrednost parametrov</a:t>
            </a:r>
          </a:p>
          <a:p>
            <a:r>
              <a:rPr lang="sl-SI" dirty="0" smtClean="0">
                <a:latin typeface="Courier New" pitchFamily="49" charset="0"/>
                <a:cs typeface="Courier New" pitchFamily="49" charset="0"/>
              </a:rPr>
              <a:t>def mojaFun(par1 </a:t>
            </a:r>
            <a:r>
              <a:rPr lang="sl-SI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10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, par2 </a:t>
            </a:r>
            <a:r>
              <a:rPr lang="sl-SI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5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 :</a:t>
            </a:r>
          </a:p>
          <a:p>
            <a:r>
              <a:rPr lang="sl-SI" dirty="0" smtClean="0"/>
              <a:t>Če kličemo: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mojaFun() </a:t>
            </a:r>
          </a:p>
          <a:p>
            <a:pPr lvl="2"/>
            <a:r>
              <a:rPr lang="sl-SI" dirty="0" smtClean="0"/>
              <a:t>je to enako, kot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mojaFun(10, 5) </a:t>
            </a:r>
            <a:endParaRPr lang="sl-SI" dirty="0"/>
          </a:p>
          <a:p>
            <a:pPr lvl="2"/>
            <a:r>
              <a:rPr lang="sl-SI" dirty="0" smtClean="0"/>
              <a:t>torej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par1</a:t>
            </a:r>
            <a:r>
              <a:rPr lang="sl-SI" dirty="0" smtClean="0"/>
              <a:t> je 10 in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par2</a:t>
            </a:r>
            <a:r>
              <a:rPr lang="sl-SI" dirty="0" smtClean="0"/>
              <a:t> je 5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mojaFun(2, 7)</a:t>
            </a:r>
          </a:p>
          <a:p>
            <a:pPr lvl="2"/>
            <a:r>
              <a:rPr lang="sl-SI" dirty="0" smtClean="0">
                <a:latin typeface="Courier New" pitchFamily="49" charset="0"/>
                <a:cs typeface="Courier New" pitchFamily="49" charset="0"/>
              </a:rPr>
              <a:t>par1</a:t>
            </a:r>
            <a:r>
              <a:rPr lang="sl-SI" dirty="0" smtClean="0"/>
              <a:t> je 2 in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par2</a:t>
            </a:r>
            <a:r>
              <a:rPr lang="sl-SI" dirty="0" smtClean="0"/>
              <a:t> je 7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mojaFun(3)</a:t>
            </a:r>
          </a:p>
          <a:p>
            <a:pPr lvl="2"/>
            <a:r>
              <a:rPr lang="sl-SI" dirty="0"/>
              <a:t>e</a:t>
            </a:r>
            <a:r>
              <a:rPr lang="sl-SI" dirty="0" smtClean="0"/>
              <a:t>nako kot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mojaFun(3, 5)</a:t>
            </a:r>
            <a:endParaRPr lang="sl-SI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Poimenovane vrednosti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l-SI" dirty="0" err="1" smtClean="0"/>
              <a:t>Keyword</a:t>
            </a:r>
            <a:r>
              <a:rPr lang="sl-SI" dirty="0" smtClean="0"/>
              <a:t> </a:t>
            </a:r>
            <a:r>
              <a:rPr lang="sl-SI" dirty="0" err="1" smtClean="0"/>
              <a:t>arguments</a:t>
            </a:r>
            <a:endParaRPr lang="sl-SI" dirty="0" smtClean="0"/>
          </a:p>
          <a:p>
            <a:r>
              <a:rPr lang="sl-SI" dirty="0" smtClean="0"/>
              <a:t>Če pa vemo, kako so poimenovani parametri v funkciji, lahko to izrabimo tudi pri </a:t>
            </a:r>
            <a:r>
              <a:rPr lang="sl-SI" dirty="0" smtClean="0"/>
              <a:t>klicu</a:t>
            </a:r>
          </a:p>
          <a:p>
            <a:pPr lvl="1"/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mojaFun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(par1, par2)</a:t>
            </a:r>
            <a:endParaRPr lang="sl-SI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l-SI" dirty="0" smtClean="0"/>
              <a:t>Ni pomemben vrstni red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mojaFun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(par2 = 2, par1 = 7)</a:t>
            </a:r>
          </a:p>
          <a:p>
            <a:pPr lvl="2"/>
            <a:r>
              <a:rPr lang="sl-SI" dirty="0" smtClean="0">
                <a:latin typeface="Courier New" pitchFamily="49" charset="0"/>
                <a:cs typeface="Courier New" pitchFamily="49" charset="0"/>
              </a:rPr>
              <a:t>par1</a:t>
            </a:r>
            <a:r>
              <a:rPr lang="sl-SI" dirty="0" smtClean="0"/>
              <a:t> je 7 in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par2</a:t>
            </a:r>
            <a:r>
              <a:rPr lang="sl-SI" dirty="0" smtClean="0"/>
              <a:t> je </a:t>
            </a:r>
            <a:r>
              <a:rPr lang="sl-SI" dirty="0" smtClean="0"/>
              <a:t>2</a:t>
            </a:r>
          </a:p>
          <a:p>
            <a:r>
              <a:rPr lang="sl-SI" dirty="0" smtClean="0"/>
              <a:t>Lahko najprej navedemo nekaj "navadnih" parametrov</a:t>
            </a:r>
            <a:endParaRPr lang="sl-SI" dirty="0" smtClean="0"/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mojaFun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(7, par2 = 2)</a:t>
            </a:r>
          </a:p>
          <a:p>
            <a:pPr lvl="2"/>
            <a:r>
              <a:rPr lang="sl-SI" dirty="0" smtClean="0">
                <a:latin typeface="Courier New" pitchFamily="49" charset="0"/>
                <a:cs typeface="Courier New" pitchFamily="49" charset="0"/>
              </a:rPr>
              <a:t>par1</a:t>
            </a:r>
            <a:r>
              <a:rPr lang="sl-SI" dirty="0" smtClean="0"/>
              <a:t> je 7 in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par2</a:t>
            </a:r>
            <a:r>
              <a:rPr lang="sl-SI" dirty="0" smtClean="0"/>
              <a:t> je 2</a:t>
            </a:r>
          </a:p>
          <a:p>
            <a:r>
              <a:rPr lang="sl-SI" dirty="0" smtClean="0"/>
              <a:t>Ampak  po uporabi poimenovanega parametra ne moremo več uporabiti </a:t>
            </a:r>
            <a:r>
              <a:rPr lang="sl-SI" dirty="0" err="1" smtClean="0"/>
              <a:t>nepoimenovanih</a:t>
            </a:r>
            <a:endParaRPr lang="sl-SI" dirty="0" smtClean="0"/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mojaFun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(par2 = 3, 5)</a:t>
            </a:r>
          </a:p>
          <a:p>
            <a:pPr lvl="2"/>
            <a:r>
              <a:rPr lang="sl-SI" dirty="0" err="1" smtClean="0">
                <a:solidFill>
                  <a:srgbClr val="FF0000"/>
                </a:solidFill>
              </a:rPr>
              <a:t>SyntaxError</a:t>
            </a:r>
            <a:r>
              <a:rPr lang="sl-SI" dirty="0" smtClean="0">
                <a:solidFill>
                  <a:srgbClr val="FF0000"/>
                </a:solidFill>
              </a:rPr>
              <a:t>: non-</a:t>
            </a:r>
            <a:r>
              <a:rPr lang="sl-SI" dirty="0" err="1" smtClean="0">
                <a:solidFill>
                  <a:srgbClr val="FF0000"/>
                </a:solidFill>
              </a:rPr>
              <a:t>keyword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arg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after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keyword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arg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>
                <a:solidFill>
                  <a:srgbClr val="7030A0"/>
                </a:solidFill>
              </a:rPr>
              <a:t>Kje smo to srečali?</a:t>
            </a:r>
          </a:p>
          <a:p>
            <a:pPr lvl="1"/>
            <a:r>
              <a:rPr lang="sl-SI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sl-SI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sl-SI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</a:t>
            </a:r>
            <a:r>
              <a:rPr lang="sl-SI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sl-SI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ble</a:t>
            </a:r>
            <a:r>
              <a:rPr lang="sl-SI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sl-SI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</a:t>
            </a:r>
            <a:r>
              <a:rPr lang="sl-SI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sep = '*', </a:t>
            </a:r>
            <a:r>
              <a:rPr lang="sl-SI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sl-SI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l-SI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'//')</a:t>
            </a:r>
            <a:endParaRPr lang="sl-SI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98520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429000"/>
            <a:ext cx="8444408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&gt;&gt;&gt; kartaImena()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('kara', '4')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&gt;&gt;&gt; kartaImena()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('srce', 'dama')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&gt;&gt;&gt; kartaImena(['kij', 'sablja',  'kupa',  'denar'])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('denar', '2')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&gt;&gt;&gt; kartaImena(['kij', 'sablja',  'kupa',  'denar'])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('denar', 'as')</a:t>
            </a:r>
          </a:p>
          <a:p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sl-SI" sz="1600" dirty="0">
                <a:latin typeface="Courier New" pitchFamily="49" charset="0"/>
                <a:cs typeface="Courier New" pitchFamily="49" charset="0"/>
              </a:rPr>
              <a:t>kartaImena(['rdeča','črna'], [1, 2, 3, 4, 5, 6])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('črna', 1)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&gt;&gt;&gt; kartaImena(['rdeča','črna'], [1, 2, 3, 4, 5, 6])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('rdeča', 3)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24" y="117693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sl-SI" sz="1600" dirty="0" err="1">
                <a:latin typeface="Courier New" pitchFamily="49" charset="0"/>
                <a:cs typeface="Courier New" pitchFamily="49" charset="0"/>
              </a:rPr>
              <a:t>kartaImena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(</a:t>
            </a:r>
            <a:br>
              <a:rPr lang="sl-SI" sz="1600" dirty="0" smtClean="0">
                <a:latin typeface="Courier New" pitchFamily="49" charset="0"/>
                <a:cs typeface="Courier New" pitchFamily="49" charset="0"/>
              </a:rPr>
            </a:b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seznamBarv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>
                <a:latin typeface="Courier New" pitchFamily="49" charset="0"/>
                <a:cs typeface="Courier New" pitchFamily="49" charset="0"/>
              </a:rPr>
              <a:t>= ['srce','križ','kara','pik'],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       seznamVrednosti = ['2','3','4','5','6','7','8','9',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                          '10', 'fant', 'dama', 'kralj', 'as']) :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    ''' vrne par (barva, vrednost) ki predstavlja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        neko naključno karto. Oba elementa sta niza.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    '''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    barvaStev = random.randint(0,len(seznamBarv) - 1) #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nakl. </a:t>
            </a:r>
            <a:r>
              <a:rPr lang="sl-SI" sz="1600" dirty="0">
                <a:latin typeface="Courier New" pitchFamily="49" charset="0"/>
                <a:cs typeface="Courier New" pitchFamily="49" charset="0"/>
              </a:rPr>
              <a:t>indeks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    barva = seznamBarv[barvaStev] # poberemo ustrezno barvo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    vrednostStev = random.randint(0, len(seznamVrednosti) - 1)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    vrednost = seznamVrednosti[vrednostStev]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    return (barva, vrednost)</a:t>
            </a:r>
          </a:p>
        </p:txBody>
      </p:sp>
    </p:spTree>
    <p:extLst>
      <p:ext uri="{BB962C8B-B14F-4D97-AF65-F5344CB8AC3E}">
        <p14:creationId xmlns:p14="http://schemas.microsoft.com/office/powerpoint/2010/main" val="26990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Seveda bi </a:t>
            </a:r>
            <a:r>
              <a:rPr lang="sl-SI" dirty="0" smtClean="0"/>
              <a:t>funkcijo lahko napisali tudi ...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def kartaImena2(seznamBarv = ['srce','križ','kara','pik'],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   seznamVrednosti = ['2','3','4','5','6','7','8','9',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'10</a:t>
            </a:r>
            <a:r>
              <a:rPr lang="sl-SI" sz="1800" dirty="0">
                <a:latin typeface="Courier New" pitchFamily="49" charset="0"/>
                <a:cs typeface="Courier New" pitchFamily="49" charset="0"/>
              </a:rPr>
              <a:t>', 'fant', 'dama', 'kralj', 'as'])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''' vrne par (barva, vrednost) ki predstavlja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    neko naključno karto.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'''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barva = random.choice(seznamBarv) #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ustrezna barva</a:t>
            </a:r>
            <a:endParaRPr lang="sl-SI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vrednost = random.choice(seznamVrednosti)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return (barva, vrednost)</a:t>
            </a:r>
          </a:p>
        </p:txBody>
      </p:sp>
    </p:spTree>
    <p:extLst>
      <p:ext uri="{BB962C8B-B14F-4D97-AF65-F5344CB8AC3E}">
        <p14:creationId xmlns:p14="http://schemas.microsoft.com/office/powerpoint/2010/main" val="19834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Funkcije v random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sz="2400" dirty="0" smtClean="0"/>
              <a:t>V random je cel kup uporabnih funkcij</a:t>
            </a:r>
          </a:p>
          <a:p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random.random()</a:t>
            </a:r>
          </a:p>
          <a:p>
            <a:pPr lvl="1"/>
            <a:r>
              <a:rPr lang="sl-SI" sz="2000" dirty="0" smtClean="0"/>
              <a:t>Naključno decimalno število med 0 in 1 /z 0 in brez 1/</a:t>
            </a:r>
          </a:p>
          <a:p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random.randint(a, b)</a:t>
            </a:r>
          </a:p>
          <a:p>
            <a:pPr lvl="1"/>
            <a:r>
              <a:rPr lang="sl-SI" sz="2000" dirty="0" smtClean="0"/>
              <a:t>Naključno celo število med a in b (vključno z a in b)</a:t>
            </a:r>
          </a:p>
          <a:p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random.uniform(a, b)</a:t>
            </a:r>
          </a:p>
          <a:p>
            <a:pPr lvl="1"/>
            <a:r>
              <a:rPr lang="sl-SI" sz="2000" dirty="0" smtClean="0"/>
              <a:t>Naključno decimalno število med a in b</a:t>
            </a:r>
          </a:p>
          <a:p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random.choice(sez)</a:t>
            </a:r>
          </a:p>
          <a:p>
            <a:pPr lvl="1"/>
            <a:r>
              <a:rPr lang="sl-SI" sz="2000" dirty="0" smtClean="0"/>
              <a:t>Vrne naključni element seznama sez</a:t>
            </a:r>
          </a:p>
          <a:p>
            <a:r>
              <a:rPr lang="sl-SI" sz="2400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andom.shufle(sez)</a:t>
            </a:r>
          </a:p>
          <a:p>
            <a:pPr lvl="1"/>
            <a:r>
              <a:rPr lang="sl-SI" sz="2000" dirty="0" smtClean="0"/>
              <a:t>Premeša seznam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sez</a:t>
            </a:r>
            <a:r>
              <a:rPr lang="sl-SI" sz="2000" dirty="0" smtClean="0"/>
              <a:t>. Seznam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sez</a:t>
            </a:r>
            <a:r>
              <a:rPr lang="sl-SI" sz="2000" dirty="0" smtClean="0"/>
              <a:t> je potem spremenjen!</a:t>
            </a:r>
          </a:p>
          <a:p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random.sample(vzorec, k)</a:t>
            </a:r>
          </a:p>
          <a:p>
            <a:pPr lvl="1"/>
            <a:r>
              <a:rPr lang="sl-SI" sz="2000" dirty="0" smtClean="0"/>
              <a:t>Vrne seznam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sl-SI" sz="2000" dirty="0" smtClean="0"/>
              <a:t> različnih naključnih elementov seznama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vzorec</a:t>
            </a:r>
            <a:endParaRPr lang="sl-SI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0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Nekaj zgledov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smtClean="0"/>
              <a:t>Izračunaj </a:t>
            </a:r>
            <a:r>
              <a:rPr lang="sl-SI" sz="2400" dirty="0"/>
              <a:t>Pi s pomočjo metode </a:t>
            </a:r>
            <a:r>
              <a:rPr lang="sl-SI" sz="2400" dirty="0" smtClean="0"/>
              <a:t>MonteCarlo</a:t>
            </a:r>
          </a:p>
          <a:p>
            <a:pPr lvl="1"/>
            <a:r>
              <a:rPr lang="sl-SI" sz="2000" dirty="0" smtClean="0"/>
              <a:t>Če naključno generiramo točke (x,y), kjer velja 0 &lt;= x &lt;= 1 in </a:t>
            </a:r>
            <a:br>
              <a:rPr lang="sl-SI" sz="2000" dirty="0" smtClean="0"/>
            </a:br>
            <a:r>
              <a:rPr lang="sl-SI" sz="2000" dirty="0" smtClean="0"/>
              <a:t>0 </a:t>
            </a:r>
            <a:r>
              <a:rPr lang="sl-SI" sz="2000" dirty="0"/>
              <a:t>&lt;= </a:t>
            </a:r>
            <a:r>
              <a:rPr lang="sl-SI" sz="2000" dirty="0" smtClean="0"/>
              <a:t>y </a:t>
            </a:r>
            <a:r>
              <a:rPr lang="sl-SI" sz="2000" dirty="0"/>
              <a:t>&lt;= </a:t>
            </a:r>
            <a:r>
              <a:rPr lang="sl-SI" sz="2000" dirty="0" smtClean="0"/>
              <a:t>1, je razmerje med točkami, ki so znotraj kroga s središčem v (0,0) in s polmerom 1 in vsemi točkami, pri dovolj velikem številu poskusov Pi/4 </a:t>
            </a:r>
          </a:p>
          <a:p>
            <a:r>
              <a:rPr lang="sl-SI" sz="2400" dirty="0" smtClean="0"/>
              <a:t>Preveri </a:t>
            </a:r>
            <a:r>
              <a:rPr lang="sl-SI" sz="2400" dirty="0"/>
              <a:t>kvaliteto računalniške kocke </a:t>
            </a:r>
            <a:endParaRPr lang="sl-SI" sz="2400" dirty="0" smtClean="0"/>
          </a:p>
          <a:p>
            <a:pPr lvl="1"/>
            <a:r>
              <a:rPr lang="sl-SI" sz="2000" dirty="0" smtClean="0"/>
              <a:t>Denimo, da n-krat vržemo računalniško kocko in štejemo, kolikokrat je padlo 5 pik. Če je n velik, mora biti </a:t>
            </a:r>
            <a:r>
              <a:rPr lang="sl-SI" sz="2000" dirty="0" smtClean="0"/>
              <a:t>(število padlih 5) </a:t>
            </a:r>
            <a:r>
              <a:rPr lang="sl-SI" sz="2000" dirty="0" smtClean="0"/>
              <a:t>/ n približno 1/6.</a:t>
            </a:r>
          </a:p>
          <a:p>
            <a:r>
              <a:rPr lang="sl-SI" sz="2400" dirty="0" smtClean="0"/>
              <a:t>Napolni </a:t>
            </a:r>
            <a:r>
              <a:rPr lang="sl-SI" sz="2400" dirty="0"/>
              <a:t>seznam </a:t>
            </a:r>
            <a:r>
              <a:rPr lang="sl-SI" sz="2400" dirty="0" smtClean="0"/>
              <a:t>celih števil z </a:t>
            </a:r>
            <a:r>
              <a:rPr lang="sl-SI" sz="2400" dirty="0"/>
              <a:t>naključnimi vrednostmi tako, da bo </a:t>
            </a:r>
            <a:r>
              <a:rPr lang="sl-SI" sz="2400" dirty="0" smtClean="0"/>
              <a:t>urejen nepadajoče</a:t>
            </a:r>
          </a:p>
          <a:p>
            <a:pPr lvl="1"/>
            <a:r>
              <a:rPr lang="sl-SI" sz="2000" dirty="0" smtClean="0"/>
              <a:t>A) Če je dovoljeno na koncu narediti sort()</a:t>
            </a:r>
          </a:p>
          <a:p>
            <a:pPr lvl="1"/>
            <a:r>
              <a:rPr lang="sl-SI" sz="2000" dirty="0" smtClean="0"/>
              <a:t>B) Če mora seznam sproti nastajati urejeno!</a:t>
            </a:r>
          </a:p>
        </p:txBody>
      </p:sp>
    </p:spTree>
    <p:extLst>
      <p:ext uri="{BB962C8B-B14F-4D97-AF65-F5344CB8AC3E}">
        <p14:creationId xmlns:p14="http://schemas.microsoft.com/office/powerpoint/2010/main" val="94250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random.randint(a, b)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Dobimo naključno celo število med </a:t>
            </a:r>
            <a:r>
              <a:rPr lang="sl-SI" dirty="0" smtClean="0">
                <a:solidFill>
                  <a:srgbClr val="FF0000"/>
                </a:solidFill>
              </a:rPr>
              <a:t>a</a:t>
            </a:r>
            <a:r>
              <a:rPr lang="sl-SI" dirty="0" smtClean="0"/>
              <a:t> in </a:t>
            </a:r>
            <a:r>
              <a:rPr lang="sl-SI" dirty="0" smtClean="0">
                <a:solidFill>
                  <a:srgbClr val="FF0000"/>
                </a:solidFill>
              </a:rPr>
              <a:t>b</a:t>
            </a:r>
            <a:r>
              <a:rPr lang="sl-SI" dirty="0" smtClean="0"/>
              <a:t>. Meji sta </a:t>
            </a:r>
            <a:r>
              <a:rPr lang="sl-SI" dirty="0" smtClean="0">
                <a:solidFill>
                  <a:srgbClr val="FF0000"/>
                </a:solidFill>
              </a:rPr>
              <a:t>vključeni</a:t>
            </a:r>
            <a:r>
              <a:rPr lang="sl-SI" dirty="0" smtClean="0"/>
              <a:t>, torej lahko dobimo tako </a:t>
            </a:r>
            <a:r>
              <a:rPr lang="sl-SI" dirty="0" smtClean="0">
                <a:solidFill>
                  <a:srgbClr val="FF0000"/>
                </a:solidFill>
              </a:rPr>
              <a:t>a</a:t>
            </a:r>
            <a:r>
              <a:rPr lang="sl-SI" dirty="0" smtClean="0"/>
              <a:t> kot tudi </a:t>
            </a:r>
            <a:r>
              <a:rPr lang="sl-SI" dirty="0" smtClean="0">
                <a:solidFill>
                  <a:srgbClr val="FF0000"/>
                </a:solidFill>
              </a:rPr>
              <a:t>b</a:t>
            </a:r>
            <a:r>
              <a:rPr lang="sl-SI" dirty="0" smtClean="0"/>
              <a:t>.</a:t>
            </a:r>
          </a:p>
          <a:p>
            <a:r>
              <a:rPr lang="sl-SI" dirty="0" smtClean="0"/>
              <a:t>Kocka:</a:t>
            </a:r>
          </a:p>
          <a:p>
            <a:pPr lvl="1"/>
            <a:r>
              <a:rPr lang="sl-SI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andom.randint(1,6)</a:t>
            </a:r>
          </a:p>
          <a:p>
            <a:r>
              <a:rPr lang="sl-SI" dirty="0" smtClean="0"/>
              <a:t>Ruleta (francoska):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random.randint(0, 36)</a:t>
            </a:r>
          </a:p>
          <a:p>
            <a:r>
              <a:rPr lang="sl-SI" dirty="0" smtClean="0"/>
              <a:t>Poker:</a:t>
            </a:r>
          </a:p>
          <a:p>
            <a:pPr lvl="1"/>
            <a:r>
              <a:rPr lang="sl-SI" dirty="0" smtClean="0"/>
              <a:t>Barva: </a:t>
            </a:r>
          </a:p>
          <a:p>
            <a:pPr lvl="2"/>
            <a:r>
              <a:rPr lang="sl-SI" dirty="0" smtClean="0">
                <a:latin typeface="Courier New" pitchFamily="49" charset="0"/>
                <a:cs typeface="Courier New" pitchFamily="49" charset="0"/>
              </a:rPr>
              <a:t>random.randint(1, 4)</a:t>
            </a:r>
          </a:p>
          <a:p>
            <a:pPr lvl="1"/>
            <a:r>
              <a:rPr lang="sl-SI" dirty="0" smtClean="0"/>
              <a:t>Vrednost: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sl-SI" dirty="0" smtClean="0">
                <a:latin typeface="Courier New" pitchFamily="49" charset="0"/>
                <a:cs typeface="Courier New" pitchFamily="49" charset="0"/>
              </a:rPr>
              <a:t>random.randint(2, 14)</a:t>
            </a:r>
          </a:p>
          <a:p>
            <a:pPr lvl="2"/>
            <a:endParaRPr lang="sl-SI" dirty="0"/>
          </a:p>
          <a:p>
            <a:pPr lvl="1"/>
            <a:endParaRPr lang="sl-SI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682925"/>
            <a:ext cx="16192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2352796"/>
            <a:ext cx="1440160" cy="1294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3800">
            <a:off x="5323305" y="4286417"/>
            <a:ext cx="1511895" cy="1929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88025" y="6416111"/>
            <a:ext cx="4031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Vir </a:t>
            </a:r>
            <a:r>
              <a:rPr lang="sl-SI" dirty="0"/>
              <a:t>slik: </a:t>
            </a:r>
            <a:r>
              <a:rPr lang="sl-SI" dirty="0">
                <a:hlinkClick r:id="rId5"/>
              </a:rPr>
              <a:t>http://</a:t>
            </a:r>
            <a:r>
              <a:rPr lang="sl-SI" dirty="0" smtClean="0">
                <a:hlinkClick r:id="rId5"/>
              </a:rPr>
              <a:t>commons.wikimedia.org</a:t>
            </a:r>
            <a:r>
              <a:rPr lang="sl-SI" dirty="0" smtClean="0"/>
              <a:t>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7496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Zgledi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Sestavi funkcijo, ki vrne par (barva, vrednost) , ki pomeni neko naključno karto</a:t>
            </a:r>
          </a:p>
          <a:p>
            <a:r>
              <a:rPr lang="sl-SI" dirty="0" smtClean="0"/>
              <a:t>Barva: 'srce', 'pik', 'kara', 'križ'</a:t>
            </a:r>
          </a:p>
          <a:p>
            <a:r>
              <a:rPr lang="sl-SI" dirty="0" smtClean="0"/>
              <a:t>Vrednost: 2, 3, ..., 10, fant, dama, kralj, as</a:t>
            </a:r>
          </a:p>
          <a:p>
            <a:r>
              <a:rPr lang="sl-SI" dirty="0" smtClean="0"/>
              <a:t>Ideja:</a:t>
            </a:r>
          </a:p>
          <a:p>
            <a:pPr lvl="1"/>
            <a:r>
              <a:rPr lang="sl-SI" dirty="0" smtClean="0"/>
              <a:t>Generiramo dve naključni števili. Prva je barva, druga vrednost.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81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8064" y="4149080"/>
            <a:ext cx="3744416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&gt;&gt;&gt; karta()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('kara', '2')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&gt;&gt;&gt; karta()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('pik', '6')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&gt;&gt;&gt; karta()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('srce', 'kralj')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&gt;&gt;&gt; karta()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('križ', '10')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&gt;&gt;&gt; karta()</a:t>
            </a:r>
          </a:p>
          <a:p>
            <a:r>
              <a:rPr lang="sl-SI" sz="1600" dirty="0">
                <a:latin typeface="Courier New" pitchFamily="49" charset="0"/>
                <a:cs typeface="Courier New" pitchFamily="49" charset="0"/>
              </a:rPr>
              <a:t>('kara', '7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')</a:t>
            </a:r>
            <a:endParaRPr lang="sl-SI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24" y="117693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latin typeface="Courier New" pitchFamily="49" charset="0"/>
                <a:cs typeface="Courier New" pitchFamily="49" charset="0"/>
              </a:rPr>
              <a:t>import random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def karta() :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''' vrne par (barva, vrednost) ki predstavlja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    neko naključno karto. Oba elementa sta niza.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'''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barvaStev = random.randint(1,4)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if barvaStev == 1 : barva = 'srce'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if barvaStev == 2 : barva = 'pik'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if barvaStev == 3 : barva = 'kara'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if barvaStev == 4 : barva = 'križ'</a:t>
            </a:r>
          </a:p>
          <a:p>
            <a:endParaRPr lang="sl-SI" dirty="0">
              <a:latin typeface="Courier New" pitchFamily="49" charset="0"/>
              <a:cs typeface="Courier New" pitchFamily="49" charset="0"/>
            </a:endParaRP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vrednostStev = random.randint(2, 14)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if vrednostStev &lt; 11 : # od 2 - 10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    vrednost = str(vrednostStev) # kot niz '2', ..., '10'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elif vrednostStev == 11 : # fant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    vrednost = 'fant'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elif vrednostStev == 12 :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    vrednost = 'dama'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elif vrednostStev == 13 :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    vrednost = 'kralj'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else :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    vrednost = 'as'</a:t>
            </a:r>
          </a:p>
          <a:p>
            <a:endParaRPr lang="sl-SI" dirty="0">
              <a:latin typeface="Courier New" pitchFamily="49" charset="0"/>
              <a:cs typeface="Courier New" pitchFamily="49" charset="0"/>
            </a:endParaRP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return (barva, vrednost)</a:t>
            </a:r>
          </a:p>
        </p:txBody>
      </p:sp>
    </p:spTree>
    <p:extLst>
      <p:ext uri="{BB962C8B-B14F-4D97-AF65-F5344CB8AC3E}">
        <p14:creationId xmlns:p14="http://schemas.microsoft.com/office/powerpoint/2010/main" val="266666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Če smo že boljši programerji ...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4" name="Rectangle 3"/>
          <p:cNvSpPr/>
          <p:nvPr/>
        </p:nvSpPr>
        <p:spPr>
          <a:xfrm>
            <a:off x="0" y="1340768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latin typeface="Courier New" pitchFamily="49" charset="0"/>
                <a:cs typeface="Courier New" pitchFamily="49" charset="0"/>
              </a:rPr>
              <a:t>import random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def karta() :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''' vrne neko naključno karto v obliki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    ('srce', '4')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    ('kara', 'kralj')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'''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barve = ['srce', 'pik', 'križ', 'kara'] # seznam možnih barv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barva = random.randint(0,3) # indeks ustrezne barve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barvaKarte = barve[barva] 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vrednost = random.randint(2, 14)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opisi = ['fant', 'kraljica', 'kralj', 'as']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if vrednost &gt; 10 :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    vrednostKarte = opisi[vrednost - 11]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else :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    vrednostKarte = str(vrednost)</a:t>
            </a:r>
          </a:p>
          <a:p>
            <a:endParaRPr lang="sl-SI" dirty="0">
              <a:latin typeface="Courier New" pitchFamily="49" charset="0"/>
              <a:cs typeface="Courier New" pitchFamily="49" charset="0"/>
            </a:endParaRP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return (barvaKarte, vrednostKarte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sl-SI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79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 uporabo 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choice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496" y="1700808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>
                <a:latin typeface="Courier New" pitchFamily="49" charset="0"/>
                <a:cs typeface="Courier New" pitchFamily="49" charset="0"/>
              </a:rPr>
              <a:t>karta() :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''' vrne neko naključno karto v obliki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    ('srce', '4')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    ('kara', 'kralj')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'''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barve = ['srce', 'pik', 'križ', 'kara'] # seznam možnih barv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barva = random.randint(0,3) # indeks ustrezne barve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barvaKarte =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random.choice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(barve) </a:t>
            </a:r>
            <a:endParaRPr lang="sl-SI" dirty="0">
              <a:latin typeface="Courier New" pitchFamily="49" charset="0"/>
              <a:cs typeface="Courier New" pitchFamily="49" charset="0"/>
            </a:endParaRP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vrednosti </a:t>
            </a:r>
            <a:r>
              <a:rPr lang="sl-SI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list(range(2,10)) + [</a:t>
            </a:r>
            <a:r>
              <a:rPr lang="sl-SI" dirty="0">
                <a:latin typeface="Courier New" pitchFamily="49" charset="0"/>
                <a:cs typeface="Courier New" pitchFamily="49" charset="0"/>
              </a:rPr>
              <a:t>'fant', 'kraljica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',</a:t>
            </a: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                                 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>
                <a:latin typeface="Courier New" pitchFamily="49" charset="0"/>
                <a:cs typeface="Courier New" pitchFamily="49" charset="0"/>
              </a:rPr>
              <a:t>'kralj', 'as']</a:t>
            </a:r>
          </a:p>
          <a:p>
            <a:r>
              <a:rPr lang="sl-SI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vrednostKarte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str(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random.choice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(vrednosti))</a:t>
            </a:r>
            <a:endParaRPr lang="sl-SI" dirty="0">
              <a:latin typeface="Courier New" pitchFamily="49" charset="0"/>
              <a:cs typeface="Courier New" pitchFamily="49" charset="0"/>
            </a:endParaRPr>
          </a:p>
          <a:p>
            <a:endParaRPr lang="sl-SI" dirty="0">
              <a:latin typeface="Courier New" pitchFamily="49" charset="0"/>
              <a:cs typeface="Courier New" pitchFamily="49" charset="0"/>
            </a:endParaRPr>
          </a:p>
          <a:p>
            <a:r>
              <a:rPr lang="sl-SI" dirty="0">
                <a:latin typeface="Courier New" pitchFamily="49" charset="0"/>
                <a:cs typeface="Courier New" pitchFamily="49" charset="0"/>
              </a:rPr>
              <a:t>    return (barvaKarte, vrednostKarte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sl-SI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72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Pari / nabori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 smtClean="0"/>
              <a:t>Kot rezultat dobimo npr.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('srce', '9')</a:t>
            </a:r>
          </a:p>
          <a:p>
            <a:r>
              <a:rPr lang="sl-SI" dirty="0" smtClean="0"/>
              <a:t>Kaj je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(a, b) </a:t>
            </a:r>
            <a:r>
              <a:rPr lang="sl-SI" dirty="0" smtClean="0"/>
              <a:t>?</a:t>
            </a:r>
          </a:p>
          <a:p>
            <a:r>
              <a:rPr lang="sl-SI" dirty="0" smtClean="0"/>
              <a:t>To je par, oziroma nabor (z dvema vrednostima)</a:t>
            </a:r>
          </a:p>
          <a:p>
            <a:r>
              <a:rPr lang="sl-SI" dirty="0" smtClean="0"/>
              <a:t>Nabori - enako kot seznami, le da jih ne moremo spreminjati po komponentah</a:t>
            </a:r>
          </a:p>
          <a:p>
            <a:r>
              <a:rPr lang="sl-SI" dirty="0" smtClean="0"/>
              <a:t>Uvod v programiranje:</a:t>
            </a:r>
          </a:p>
          <a:p>
            <a:pPr lvl="1"/>
            <a:r>
              <a:rPr lang="sl-SI" dirty="0" smtClean="0"/>
              <a:t>Vaja2 (</a:t>
            </a:r>
            <a:r>
              <a:rPr lang="pl-PL" dirty="0"/>
              <a:t>Izračunan kot naj bo v stopinjah in </a:t>
            </a:r>
            <a:r>
              <a:rPr lang="pl-PL" dirty="0" smtClean="0"/>
              <a:t>minutah)</a:t>
            </a:r>
            <a:endParaRPr lang="sl-SI" dirty="0" smtClean="0"/>
          </a:p>
          <a:p>
            <a:r>
              <a:rPr lang="sl-SI" dirty="0" smtClean="0">
                <a:latin typeface="Courier New" pitchFamily="49" charset="0"/>
                <a:cs typeface="Courier New" pitchFamily="49" charset="0"/>
              </a:rPr>
              <a:t>x = (2, 5)</a:t>
            </a:r>
          </a:p>
          <a:p>
            <a:r>
              <a:rPr lang="sl-SI" dirty="0" smtClean="0">
                <a:latin typeface="Courier New" pitchFamily="49" charset="0"/>
                <a:cs typeface="Courier New" pitchFamily="49" charset="0"/>
              </a:rPr>
              <a:t>x[1] # to je 5!</a:t>
            </a:r>
          </a:p>
          <a:p>
            <a:r>
              <a:rPr lang="sl-SI" dirty="0" smtClean="0"/>
              <a:t>Razpakiranje:</a:t>
            </a:r>
          </a:p>
          <a:p>
            <a:pPr lvl="1"/>
            <a:r>
              <a:rPr lang="sl-SI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rva, druga = (3, 5)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868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Druge karte, druga imena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Nemčija</a:t>
            </a:r>
            <a:r>
              <a:rPr lang="sl-SI" dirty="0"/>
              <a:t>:  </a:t>
            </a:r>
            <a:r>
              <a:rPr lang="sl-SI" dirty="0" smtClean="0"/>
              <a:t>želod, list, srce, kraguljček</a:t>
            </a:r>
          </a:p>
          <a:p>
            <a:r>
              <a:rPr lang="sl-SI" dirty="0" smtClean="0"/>
              <a:t>Italija</a:t>
            </a:r>
            <a:r>
              <a:rPr lang="sl-SI" dirty="0"/>
              <a:t>: </a:t>
            </a:r>
            <a:r>
              <a:rPr lang="sl-SI" dirty="0" smtClean="0"/>
              <a:t> kij, sablja,  kupa,  denar</a:t>
            </a:r>
          </a:p>
          <a:p>
            <a:r>
              <a:rPr lang="sl-SI" dirty="0"/>
              <a:t>Švica: </a:t>
            </a:r>
            <a:r>
              <a:rPr lang="sl-SI" dirty="0" smtClean="0"/>
              <a:t>želod, ščit, roža, kraguljček</a:t>
            </a:r>
          </a:p>
          <a:p>
            <a:r>
              <a:rPr lang="sl-SI" dirty="0" smtClean="0"/>
              <a:t>Lokalna poimenovanja</a:t>
            </a:r>
          </a:p>
          <a:p>
            <a:r>
              <a:rPr lang="sl-SI" dirty="0" smtClean="0"/>
              <a:t>Preferans:  od 7 do As</a:t>
            </a:r>
            <a:endParaRPr lang="sl-SI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6760">
            <a:off x="6401351" y="2350569"/>
            <a:ext cx="2654548" cy="153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3725">
            <a:off x="5237936" y="4077072"/>
            <a:ext cx="22764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800802"/>
            <a:ext cx="2160240" cy="167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48776" y="6309320"/>
            <a:ext cx="4031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Vir </a:t>
            </a:r>
            <a:r>
              <a:rPr lang="sl-SI" dirty="0"/>
              <a:t>slik: </a:t>
            </a:r>
            <a:r>
              <a:rPr lang="sl-SI" dirty="0">
                <a:hlinkClick r:id="rId5"/>
              </a:rPr>
              <a:t>http://</a:t>
            </a:r>
            <a:r>
              <a:rPr lang="sl-SI" dirty="0" smtClean="0">
                <a:hlinkClick r:id="rId5"/>
              </a:rPr>
              <a:t>commons.wikimedia.org</a:t>
            </a:r>
            <a:r>
              <a:rPr lang="sl-SI" dirty="0" smtClean="0"/>
              <a:t>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5023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Posplošena funkcija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47800"/>
            <a:ext cx="8856984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def karta (</a:t>
            </a:r>
            <a:r>
              <a:rPr lang="sl-SI" sz="2800" dirty="0" err="1" smtClean="0">
                <a:latin typeface="Courier New" pitchFamily="49" charset="0"/>
                <a:cs typeface="Courier New" pitchFamily="49" charset="0"/>
              </a:rPr>
              <a:t>seznamBarv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sl-SI" sz="2800" dirty="0" err="1" smtClean="0">
                <a:latin typeface="Courier New" pitchFamily="49" charset="0"/>
                <a:cs typeface="Courier New" pitchFamily="49" charset="0"/>
              </a:rPr>
              <a:t>seznamVrednosti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sl-SI" dirty="0" smtClean="0"/>
              <a:t>Ideja 1:</a:t>
            </a:r>
            <a:endParaRPr lang="sl-SI" dirty="0" smtClean="0"/>
          </a:p>
          <a:p>
            <a:pPr lvl="1"/>
            <a:r>
              <a:rPr lang="sl-SI" dirty="0" smtClean="0"/>
              <a:t>Generiramo indeks barve in indeks vrednosti</a:t>
            </a:r>
          </a:p>
          <a:p>
            <a:pPr lvl="1"/>
            <a:r>
              <a:rPr lang="sl-SI" dirty="0" smtClean="0"/>
              <a:t>Potem le vzamemo iz seznama</a:t>
            </a:r>
          </a:p>
          <a:p>
            <a:pPr lvl="1"/>
            <a:r>
              <a:rPr lang="sl-SI" dirty="0" smtClean="0"/>
              <a:t>Indeks barve: med 0 in dolžina seznama  –  </a:t>
            </a:r>
            <a:r>
              <a:rPr lang="sl-SI" dirty="0" smtClean="0"/>
              <a:t>1</a:t>
            </a:r>
          </a:p>
          <a:p>
            <a:pPr lvl="2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random.randint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, len(seznamBarv) – 1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sl-SI" dirty="0"/>
              <a:t>Ideja </a:t>
            </a:r>
            <a:r>
              <a:rPr lang="sl-SI" dirty="0" smtClean="0"/>
              <a:t>2:</a:t>
            </a:r>
            <a:endParaRPr lang="sl-SI" dirty="0"/>
          </a:p>
          <a:p>
            <a:pPr lvl="1"/>
            <a:r>
              <a:rPr lang="sl-SI" dirty="0" smtClean="0"/>
              <a:t>S </a:t>
            </a:r>
            <a:r>
              <a:rPr lang="sl-SI" dirty="0" err="1" smtClean="0"/>
              <a:t>choice</a:t>
            </a:r>
            <a:r>
              <a:rPr lang="sl-SI" dirty="0" smtClean="0"/>
              <a:t> vzamemo </a:t>
            </a:r>
            <a:r>
              <a:rPr lang="sl-SI" dirty="0"/>
              <a:t>iz seznama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random.choice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seznamBarv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sl-SI" dirty="0">
              <a:latin typeface="Courier New" pitchFamily="49" charset="0"/>
              <a:cs typeface="Courier New" pitchFamily="49" charset="0"/>
            </a:endParaRPr>
          </a:p>
          <a:p>
            <a:endParaRPr lang="sl-SI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4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5&quot;&gt;&lt;property id=&quot;20148&quot; value=&quot;5&quot;/&gt;&lt;property id=&quot;20300&quot; value=&quot;Slide 1 - &amp;quot;Naključna števila&amp;quot;&quot;/&gt;&lt;property id=&quot;20307&quot; value=&quot;298&quot;/&gt;&lt;/object&gt;&lt;object type=&quot;3&quot; unique_id=&quot;10007&quot;&gt;&lt;property id=&quot;20148&quot; value=&quot;5&quot;/&gt;&lt;property id=&quot;20300&quot; value=&quot;Slide 2 - &amp;quot;random.randint(a, b)&amp;quot;&quot;/&gt;&lt;property id=&quot;20307&quot; value=&quot;305&quot;/&gt;&lt;/object&gt;&lt;object type=&quot;3&quot; unique_id=&quot;10008&quot;&gt;&lt;property id=&quot;20148&quot; value=&quot;5&quot;/&gt;&lt;property id=&quot;20300&quot; value=&quot;Slide 3 - &amp;quot;Zgledi&amp;quot;&quot;/&gt;&lt;property id=&quot;20307&quot; value=&quot;306&quot;/&gt;&lt;/object&gt;&lt;object type=&quot;3&quot; unique_id=&quot;10009&quot;&gt;&lt;property id=&quot;20148&quot; value=&quot;5&quot;/&gt;&lt;property id=&quot;20300&quot; value=&quot;Slide 4&quot;/&gt;&lt;property id=&quot;20307&quot; value=&quot;307&quot;/&gt;&lt;/object&gt;&lt;object type=&quot;3&quot; unique_id=&quot;10010&quot;&gt;&lt;property id=&quot;20148&quot; value=&quot;5&quot;/&gt;&lt;property id=&quot;20300&quot; value=&quot;Slide 7 - &amp;quot;Pari / nabori&amp;quot;&quot;/&gt;&lt;property id=&quot;20307&quot; value=&quot;312&quot;/&gt;&lt;/object&gt;&lt;object type=&quot;3&quot; unique_id=&quot;10011&quot;&gt;&lt;property id=&quot;20148&quot; value=&quot;5&quot;/&gt;&lt;property id=&quot;20300&quot; value=&quot;Slide 8 - &amp;quot;Druge karte, druga imena&amp;quot;&quot;/&gt;&lt;property id=&quot;20307&quot; value=&quot;308&quot;/&gt;&lt;/object&gt;&lt;object type=&quot;3&quot; unique_id=&quot;10012&quot;&gt;&lt;property id=&quot;20148&quot; value=&quot;5&quot;/&gt;&lt;property id=&quot;20300&quot; value=&quot;Slide 9 - &amp;quot;Posplošena funkcija&amp;quot;&quot;/&gt;&lt;property id=&quot;20307&quot; value=&quot;309&quot;/&gt;&lt;/object&gt;&lt;object type=&quot;3&quot; unique_id=&quot;10013&quot;&gt;&lt;property id=&quot;20148&quot; value=&quot;5&quot;/&gt;&lt;property id=&quot;20300&quot; value=&quot;Slide 10 - &amp;quot;Privzete vrednosti&amp;quot;&quot;/&gt;&lt;property id=&quot;20307&quot; value=&quot;311&quot;/&gt;&lt;/object&gt;&lt;object type=&quot;3&quot; unique_id=&quot;10014&quot;&gt;&lt;property id=&quot;20148&quot; value=&quot;5&quot;/&gt;&lt;property id=&quot;20300&quot; value=&quot;Slide 12&quot;/&gt;&lt;property id=&quot;20307&quot; value=&quot;310&quot;/&gt;&lt;/object&gt;&lt;object type=&quot;3&quot; unique_id=&quot;10015&quot;&gt;&lt;property id=&quot;20148&quot; value=&quot;5&quot;/&gt;&lt;property id=&quot;20300&quot; value=&quot;Slide 14 - &amp;quot;Funkcije v random&amp;quot;&quot;/&gt;&lt;property id=&quot;20307&quot; value=&quot;313&quot;/&gt;&lt;/object&gt;&lt;object type=&quot;3&quot; unique_id=&quot;10017&quot;&gt;&lt;property id=&quot;20148&quot; value=&quot;5&quot;/&gt;&lt;property id=&quot;20300&quot; value=&quot;Slide 15 - &amp;quot;Nekaj zgledov&amp;quot;&quot;/&gt;&lt;property id=&quot;20307&quot; value=&quot;315&quot;/&gt;&lt;/object&gt;&lt;object type=&quot;3&quot; unique_id=&quot;10069&quot;&gt;&lt;property id=&quot;20148&quot; value=&quot;5&quot;/&gt;&lt;property id=&quot;20300&quot; value=&quot;Slide 11 - &amp;quot;Poimenovane vrednosti&amp;quot;&quot;/&gt;&lt;property id=&quot;20307&quot; value=&quot;317&quot;/&gt;&lt;/object&gt;&lt;object type=&quot;3&quot; unique_id=&quot;10116&quot;&gt;&lt;property id=&quot;20148&quot; value=&quot;5&quot;/&gt;&lt;property id=&quot;20300&quot; value=&quot;Slide 5 - &amp;quot;Če smo že boljši programerji ...&amp;#x0D;&amp;#x0A;&amp;quot;&quot;/&gt;&lt;property id=&quot;20307&quot; value=&quot;318&quot;/&gt;&lt;/object&gt;&lt;object type=&quot;3&quot; unique_id=&quot;10117&quot;&gt;&lt;property id=&quot;20148&quot; value=&quot;5&quot;/&gt;&lt;property id=&quot;20300&quot; value=&quot;Slide 6 - &amp;quot;Z uporabo choice&amp;quot;&quot;/&gt;&lt;property id=&quot;20307&quot; value=&quot;319&quot;/&gt;&lt;/object&gt;&lt;object type=&quot;3&quot; unique_id=&quot;10118&quot;&gt;&lt;property id=&quot;20148&quot; value=&quot;5&quot;/&gt;&lt;property id=&quot;20300&quot; value=&quot;Slide 13 - &amp;quot;Seveda bi funkcijo lahko napisali tudi ...&amp;quot;&quot;/&gt;&lt;property id=&quot;20307&quot; value=&quot;321&quot;/&gt;&lt;/object&gt;&lt;/object&gt;&lt;object type=&quot;8&quot; unique_id=&quot;1003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1193</Words>
  <Application>Microsoft Office PowerPoint</Application>
  <PresentationFormat>On-screen Show (4:3)</PresentationFormat>
  <Paragraphs>200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Naključna števila</vt:lpstr>
      <vt:lpstr>random.randint(a, b)</vt:lpstr>
      <vt:lpstr>Zgledi</vt:lpstr>
      <vt:lpstr>PowerPoint Presentation</vt:lpstr>
      <vt:lpstr>Če smo že boljši programerji ... </vt:lpstr>
      <vt:lpstr>Z uporabo choice</vt:lpstr>
      <vt:lpstr>Pari / nabori</vt:lpstr>
      <vt:lpstr>Druge karte, druga imena</vt:lpstr>
      <vt:lpstr>Posplošena funkcija</vt:lpstr>
      <vt:lpstr>Privzete vrednosti</vt:lpstr>
      <vt:lpstr>Poimenovane vrednosti</vt:lpstr>
      <vt:lpstr>PowerPoint Presentation</vt:lpstr>
      <vt:lpstr>Seveda bi funkcijo lahko napisali tudi ...</vt:lpstr>
      <vt:lpstr>Funkcije v random</vt:lpstr>
      <vt:lpstr>Nekaj zgledov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Matija Lokar</dc:creator>
  <cp:lastModifiedBy>Lokar, Matija</cp:lastModifiedBy>
  <cp:revision>56</cp:revision>
  <dcterms:created xsi:type="dcterms:W3CDTF">2009-10-14T11:33:25Z</dcterms:created>
  <dcterms:modified xsi:type="dcterms:W3CDTF">2014-02-27T07:29:17Z</dcterms:modified>
</cp:coreProperties>
</file>