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custDataLst>
    <p:tags r:id="rId15"/>
  </p:custDataLst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E39F7-320A-49BD-A70B-96DFEE4ECA63}" type="datetimeFigureOut">
              <a:rPr lang="sl-SI" smtClean="0"/>
              <a:t>17.3.2014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03A2-1EDC-4AA3-BBFA-6787F2F7569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76004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E39F7-320A-49BD-A70B-96DFEE4ECA63}" type="datetimeFigureOut">
              <a:rPr lang="sl-SI" smtClean="0"/>
              <a:t>17.3.2014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03A2-1EDC-4AA3-BBFA-6787F2F7569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5465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E39F7-320A-49BD-A70B-96DFEE4ECA63}" type="datetimeFigureOut">
              <a:rPr lang="sl-SI" smtClean="0"/>
              <a:t>17.3.2014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03A2-1EDC-4AA3-BBFA-6787F2F7569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10497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E39F7-320A-49BD-A70B-96DFEE4ECA63}" type="datetimeFigureOut">
              <a:rPr lang="sl-SI" smtClean="0"/>
              <a:t>17.3.2014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03A2-1EDC-4AA3-BBFA-6787F2F7569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99808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E39F7-320A-49BD-A70B-96DFEE4ECA63}" type="datetimeFigureOut">
              <a:rPr lang="sl-SI" smtClean="0"/>
              <a:t>17.3.2014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03A2-1EDC-4AA3-BBFA-6787F2F7569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97245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E39F7-320A-49BD-A70B-96DFEE4ECA63}" type="datetimeFigureOut">
              <a:rPr lang="sl-SI" smtClean="0"/>
              <a:t>17.3.2014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03A2-1EDC-4AA3-BBFA-6787F2F7569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57076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E39F7-320A-49BD-A70B-96DFEE4ECA63}" type="datetimeFigureOut">
              <a:rPr lang="sl-SI" smtClean="0"/>
              <a:t>17.3.2014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03A2-1EDC-4AA3-BBFA-6787F2F7569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53572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E39F7-320A-49BD-A70B-96DFEE4ECA63}" type="datetimeFigureOut">
              <a:rPr lang="sl-SI" smtClean="0"/>
              <a:t>17.3.2014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03A2-1EDC-4AA3-BBFA-6787F2F7569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60268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E39F7-320A-49BD-A70B-96DFEE4ECA63}" type="datetimeFigureOut">
              <a:rPr lang="sl-SI" smtClean="0"/>
              <a:t>17.3.2014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03A2-1EDC-4AA3-BBFA-6787F2F7569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5202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E39F7-320A-49BD-A70B-96DFEE4ECA63}" type="datetimeFigureOut">
              <a:rPr lang="sl-SI" smtClean="0"/>
              <a:t>17.3.2014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03A2-1EDC-4AA3-BBFA-6787F2F7569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83133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E39F7-320A-49BD-A70B-96DFEE4ECA63}" type="datetimeFigureOut">
              <a:rPr lang="sl-SI" smtClean="0"/>
              <a:t>17.3.2014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03A2-1EDC-4AA3-BBFA-6787F2F7569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60824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E39F7-320A-49BD-A70B-96DFEE4ECA63}" type="datetimeFigureOut">
              <a:rPr lang="sl-SI" smtClean="0"/>
              <a:t>17.3.2014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E03A2-1EDC-4AA3-BBFA-6787F2F7569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90197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l-SI" dirty="0" smtClean="0"/>
              <a:t>Napake in lov nanje</a:t>
            </a:r>
          </a:p>
        </p:txBody>
      </p:sp>
      <p:sp>
        <p:nvSpPr>
          <p:cNvPr id="15362" name="Rectang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sl-SI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35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Zgled - </a:t>
            </a:r>
            <a:r>
              <a:rPr lang="sl-SI" dirty="0" err="1" smtClean="0"/>
              <a:t>Inverz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800" dirty="0" smtClean="0"/>
              <a:t>Sestavi funkcijo </a:t>
            </a: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inverz(seznam, i), </a:t>
            </a:r>
            <a:r>
              <a:rPr lang="sl-SI" sz="2800" dirty="0" smtClean="0"/>
              <a:t>ki vrne inverz i-tega elementa seznama</a:t>
            </a:r>
          </a:p>
          <a:p>
            <a:pPr lvl="1"/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&gt;&gt;&gt; inverz([2, 3, 7], 1)</a:t>
            </a:r>
          </a:p>
          <a:p>
            <a:pPr lvl="1"/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0.5</a:t>
            </a:r>
          </a:p>
          <a:p>
            <a:pPr lvl="1"/>
            <a:r>
              <a:rPr lang="sl-SI" sz="2400" dirty="0">
                <a:latin typeface="Courier New" pitchFamily="49" charset="0"/>
                <a:cs typeface="Courier New" pitchFamily="49" charset="0"/>
              </a:rPr>
              <a:t>&gt;&gt;&gt; inverz([2, </a:t>
            </a: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4, </a:t>
            </a:r>
            <a:r>
              <a:rPr lang="sl-SI" sz="2400" dirty="0">
                <a:latin typeface="Courier New" pitchFamily="49" charset="0"/>
                <a:cs typeface="Courier New" pitchFamily="49" charset="0"/>
              </a:rPr>
              <a:t>7], </a:t>
            </a: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2)</a:t>
            </a:r>
            <a:endParaRPr lang="sl-SI" sz="24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0.25</a:t>
            </a:r>
          </a:p>
          <a:p>
            <a:pPr lvl="1"/>
            <a:r>
              <a:rPr lang="sl-SI" sz="2400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2400" dirty="0" err="1" smtClean="0">
                <a:latin typeface="Courier New" pitchFamily="49" charset="0"/>
                <a:cs typeface="Courier New" pitchFamily="49" charset="0"/>
              </a:rPr>
              <a:t>inverz</a:t>
            </a: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(seznam, </a:t>
            </a:r>
            <a:r>
              <a:rPr lang="sl-SI" sz="2400" dirty="0" err="1" smtClean="0">
                <a:latin typeface="Courier New" pitchFamily="49" charset="0"/>
                <a:cs typeface="Courier New" pitchFamily="49" charset="0"/>
              </a:rPr>
              <a:t>ind</a:t>
            </a: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 = 1):</a:t>
            </a:r>
          </a:p>
          <a:p>
            <a:pPr lvl="2"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1 / seznam[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ind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– 1]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9889AF-A65F-48D4-9181-4DEF1278CF17}" type="slidenum">
              <a:rPr lang="sl-SI" smtClean="0"/>
              <a:pPr>
                <a:defRPr/>
              </a:pPr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6678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Kaj gre lahko narobe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i-ti element je 0</a:t>
            </a:r>
          </a:p>
          <a:p>
            <a:r>
              <a:rPr lang="sl-SI" dirty="0" smtClean="0"/>
              <a:t>i-ti element ni število</a:t>
            </a:r>
          </a:p>
          <a:p>
            <a:r>
              <a:rPr lang="sl-SI" dirty="0" smtClean="0"/>
              <a:t>Ni i-tega elementa</a:t>
            </a:r>
          </a:p>
          <a:p>
            <a:r>
              <a:rPr lang="sl-SI" dirty="0" smtClean="0"/>
              <a:t>Poskusimo napake "poloviti". Če se zgodijo, naj funkcija vrne kar </a:t>
            </a:r>
            <a:r>
              <a:rPr lang="sl-SI" dirty="0" err="1" smtClean="0"/>
              <a:t>None</a:t>
            </a:r>
            <a:r>
              <a:rPr lang="sl-SI" dirty="0" smtClean="0"/>
              <a:t>.</a:t>
            </a:r>
          </a:p>
          <a:p>
            <a:pPr lvl="1"/>
            <a:r>
              <a:rPr lang="sl-SI" sz="2400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2400" dirty="0" err="1" smtClean="0">
                <a:latin typeface="Courier New" pitchFamily="49" charset="0"/>
                <a:cs typeface="Courier New" pitchFamily="49" charset="0"/>
              </a:rPr>
              <a:t>inverz</a:t>
            </a: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(seznam, </a:t>
            </a:r>
            <a:r>
              <a:rPr lang="sl-SI" sz="2400" dirty="0" err="1" smtClean="0">
                <a:latin typeface="Courier New" pitchFamily="49" charset="0"/>
                <a:cs typeface="Courier New" pitchFamily="49" charset="0"/>
              </a:rPr>
              <a:t>ind</a:t>
            </a: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 = 1):</a:t>
            </a:r>
          </a:p>
          <a:p>
            <a:pPr lvl="2"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try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:</a:t>
            </a:r>
          </a:p>
          <a:p>
            <a:pPr lvl="2"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1 / seznam[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ind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– 1]</a:t>
            </a:r>
          </a:p>
          <a:p>
            <a:pPr lvl="2"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except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:</a:t>
            </a:r>
          </a:p>
          <a:p>
            <a:pPr lvl="2"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None</a:t>
            </a:r>
            <a:endParaRPr lang="sl-SI" sz="20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sl-SI" dirty="0" smtClean="0"/>
          </a:p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9889AF-A65F-48D4-9181-4DEF1278CF17}" type="slidenum">
              <a:rPr lang="sl-SI" smtClean="0"/>
              <a:pPr>
                <a:defRPr/>
              </a:pPr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1772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dirty="0" smtClean="0"/>
              <a:t>Lovimo le sardine, ne pa cipljev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sl-SI" sz="2800" dirty="0" smtClean="0"/>
              <a:t>Lahko lovimo le določene izjeme</a:t>
            </a:r>
          </a:p>
          <a:p>
            <a:pPr eaLnBrk="1" hangingPunct="1">
              <a:lnSpc>
                <a:spcPct val="90000"/>
              </a:lnSpc>
            </a:pPr>
            <a:r>
              <a:rPr lang="sl-SI" sz="2800" dirty="0" smtClean="0"/>
              <a:t>Lahko predvidimo več varovalnih mrež</a:t>
            </a:r>
          </a:p>
          <a:p>
            <a:pPr eaLnBrk="1" hangingPunct="1">
              <a:lnSpc>
                <a:spcPct val="90000"/>
              </a:lnSpc>
            </a:pPr>
            <a:r>
              <a:rPr lang="sl-SI" sz="2400" dirty="0" err="1" smtClean="0">
                <a:latin typeface="Courier New" pitchFamily="49" charset="0"/>
              </a:rPr>
              <a:t>try</a:t>
            </a:r>
            <a:r>
              <a:rPr lang="sl-SI" sz="2400" dirty="0" smtClean="0">
                <a:latin typeface="Courier New" pitchFamily="49" charset="0"/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sl-SI" sz="2000" dirty="0" smtClean="0">
                <a:latin typeface="Courier New" pitchFamily="49" charset="0"/>
              </a:rPr>
              <a:t>...</a:t>
            </a:r>
          </a:p>
          <a:p>
            <a:pPr eaLnBrk="1" hangingPunct="1">
              <a:lnSpc>
                <a:spcPct val="90000"/>
              </a:lnSpc>
            </a:pPr>
            <a:r>
              <a:rPr lang="sl-SI" sz="2400" dirty="0" err="1" smtClean="0">
                <a:latin typeface="Courier New" pitchFamily="49" charset="0"/>
              </a:rPr>
              <a:t>except</a:t>
            </a:r>
            <a:r>
              <a:rPr lang="sl-SI" sz="2400" dirty="0" smtClean="0">
                <a:latin typeface="Courier New" pitchFamily="49" charset="0"/>
              </a:rPr>
              <a:t> </a:t>
            </a:r>
            <a:r>
              <a:rPr lang="sl-SI" sz="2400" dirty="0" err="1" smtClean="0">
                <a:latin typeface="Courier New" pitchFamily="49" charset="0"/>
              </a:rPr>
              <a:t>VrstaNapake</a:t>
            </a:r>
            <a:r>
              <a:rPr lang="sl-SI" sz="2400" dirty="0" smtClean="0">
                <a:latin typeface="Courier New" pitchFamily="49" charset="0"/>
              </a:rPr>
              <a:t>_1:</a:t>
            </a:r>
          </a:p>
          <a:p>
            <a:pPr lvl="1" eaLnBrk="1" hangingPunct="1">
              <a:lnSpc>
                <a:spcPct val="90000"/>
              </a:lnSpc>
            </a:pPr>
            <a:r>
              <a:rPr lang="sl-SI" sz="2000" dirty="0" smtClean="0">
                <a:latin typeface="Courier New" pitchFamily="49" charset="0"/>
              </a:rPr>
              <a:t>Kaj ob napaki 1</a:t>
            </a:r>
          </a:p>
          <a:p>
            <a:pPr eaLnBrk="1" hangingPunct="1">
              <a:lnSpc>
                <a:spcPct val="90000"/>
              </a:lnSpc>
            </a:pPr>
            <a:r>
              <a:rPr lang="sl-SI" sz="2400" dirty="0" err="1" smtClean="0">
                <a:latin typeface="Courier New" pitchFamily="49" charset="0"/>
              </a:rPr>
              <a:t>except</a:t>
            </a:r>
            <a:r>
              <a:rPr lang="sl-SI" sz="2400" dirty="0" smtClean="0">
                <a:latin typeface="Courier New" pitchFamily="49" charset="0"/>
              </a:rPr>
              <a:t> </a:t>
            </a:r>
            <a:r>
              <a:rPr lang="sl-SI" sz="2400" dirty="0" err="1" smtClean="0">
                <a:latin typeface="Courier New" pitchFamily="49" charset="0"/>
              </a:rPr>
              <a:t>VrstaNapake</a:t>
            </a:r>
            <a:r>
              <a:rPr lang="sl-SI" sz="2400" dirty="0" smtClean="0">
                <a:latin typeface="Courier New" pitchFamily="49" charset="0"/>
              </a:rPr>
              <a:t>_2 :</a:t>
            </a:r>
          </a:p>
          <a:p>
            <a:pPr lvl="1" eaLnBrk="1" hangingPunct="1">
              <a:lnSpc>
                <a:spcPct val="90000"/>
              </a:lnSpc>
            </a:pPr>
            <a:r>
              <a:rPr lang="sl-SI" sz="2000" dirty="0" smtClean="0">
                <a:latin typeface="Courier New" pitchFamily="49" charset="0"/>
              </a:rPr>
              <a:t>Kaj ob napaki 2</a:t>
            </a:r>
          </a:p>
          <a:p>
            <a:pPr eaLnBrk="1" hangingPunct="1">
              <a:lnSpc>
                <a:spcPct val="90000"/>
              </a:lnSpc>
            </a:pPr>
            <a:r>
              <a:rPr lang="sl-SI" sz="2400" dirty="0" smtClean="0">
                <a:latin typeface="Courier New" pitchFamily="49" charset="0"/>
              </a:rPr>
              <a:t>…</a:t>
            </a:r>
          </a:p>
          <a:p>
            <a:pPr eaLnBrk="1" hangingPunct="1">
              <a:lnSpc>
                <a:spcPct val="90000"/>
              </a:lnSpc>
            </a:pPr>
            <a:r>
              <a:rPr lang="sl-SI" sz="2400" dirty="0" err="1" smtClean="0">
                <a:latin typeface="Courier New" pitchFamily="49" charset="0"/>
              </a:rPr>
              <a:t>except</a:t>
            </a:r>
            <a:r>
              <a:rPr lang="sl-SI" sz="2400" dirty="0" smtClean="0">
                <a:latin typeface="Courier New" pitchFamily="49" charset="0"/>
              </a:rPr>
              <a:t> </a:t>
            </a:r>
            <a:r>
              <a:rPr lang="sl-SI" sz="2400" dirty="0" err="1" smtClean="0">
                <a:latin typeface="Courier New" pitchFamily="49" charset="0"/>
              </a:rPr>
              <a:t>VrstaNapake</a:t>
            </a:r>
            <a:r>
              <a:rPr lang="sl-SI" sz="2400" dirty="0" smtClean="0">
                <a:latin typeface="Courier New" pitchFamily="49" charset="0"/>
              </a:rPr>
              <a:t>_n :</a:t>
            </a:r>
          </a:p>
          <a:p>
            <a:pPr lvl="1" eaLnBrk="1" hangingPunct="1">
              <a:lnSpc>
                <a:spcPct val="90000"/>
              </a:lnSpc>
            </a:pPr>
            <a:r>
              <a:rPr lang="sl-SI" sz="2000" dirty="0" smtClean="0">
                <a:latin typeface="Courier New" pitchFamily="49" charset="0"/>
              </a:rPr>
              <a:t>Kaj ob napaki n</a:t>
            </a:r>
          </a:p>
          <a:p>
            <a:pPr eaLnBrk="1" hangingPunct="1">
              <a:lnSpc>
                <a:spcPct val="90000"/>
              </a:lnSpc>
            </a:pPr>
            <a:r>
              <a:rPr lang="sl-SI" sz="2800" dirty="0" smtClean="0"/>
              <a:t>In še marsikaj</a:t>
            </a:r>
          </a:p>
          <a:p>
            <a:pPr eaLnBrk="1" hangingPunct="1">
              <a:lnSpc>
                <a:spcPct val="90000"/>
              </a:lnSpc>
            </a:pPr>
            <a:endParaRPr lang="sl-SI" sz="2800" dirty="0" smtClean="0"/>
          </a:p>
        </p:txBody>
      </p:sp>
    </p:spTree>
    <p:extLst>
      <p:ext uri="{BB962C8B-B14F-4D97-AF65-F5344CB8AC3E}">
        <p14:creationId xmlns:p14="http://schemas.microsoft.com/office/powerpoint/2010/main" val="187112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Zgled z inverzom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Sestavi funkcijo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inverzV2(seznam</a:t>
            </a:r>
            <a:r>
              <a:rPr lang="sl-SI" dirty="0">
                <a:latin typeface="Courier New" pitchFamily="49" charset="0"/>
                <a:cs typeface="Courier New" pitchFamily="49" charset="0"/>
              </a:rPr>
              <a:t>, i), </a:t>
            </a:r>
            <a:r>
              <a:rPr lang="sl-SI" dirty="0"/>
              <a:t>ki vrne </a:t>
            </a:r>
            <a:r>
              <a:rPr lang="sl-SI" dirty="0" smtClean="0"/>
              <a:t>inverz i-tega </a:t>
            </a:r>
            <a:r>
              <a:rPr lang="sl-SI" dirty="0"/>
              <a:t>elementa seznama</a:t>
            </a:r>
          </a:p>
          <a:p>
            <a:pPr lvl="1"/>
            <a:r>
              <a:rPr lang="sl-SI" dirty="0" smtClean="0"/>
              <a:t>Sedaj pa poskrbimo, da bo uporabnik zvedel, kaj ga je "lomil"</a:t>
            </a:r>
          </a:p>
          <a:p>
            <a:r>
              <a:rPr lang="sl-SI" dirty="0" smtClean="0"/>
              <a:t>Omenjene napake so različne vrste!</a:t>
            </a:r>
          </a:p>
          <a:p>
            <a:r>
              <a:rPr lang="sl-SI" dirty="0" smtClean="0"/>
              <a:t>Kakšne: </a:t>
            </a:r>
          </a:p>
          <a:p>
            <a:pPr lvl="1"/>
            <a:r>
              <a:rPr lang="sl-SI" dirty="0" smtClean="0"/>
              <a:t>Naredimo jih in poglejmo, kaj sporoči </a:t>
            </a:r>
            <a:r>
              <a:rPr lang="sl-SI" dirty="0" err="1" smtClean="0"/>
              <a:t>Python</a:t>
            </a:r>
            <a:r>
              <a:rPr lang="sl-SI" dirty="0" smtClean="0"/>
              <a:t>!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9889AF-A65F-48D4-9181-4DEF1278CF17}" type="slidenum">
              <a:rPr lang="sl-SI" smtClean="0"/>
              <a:pPr>
                <a:defRPr/>
              </a:pPr>
              <a:t>13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154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dirty="0" smtClean="0"/>
              <a:t>Težave z deljenjem z nič</a:t>
            </a:r>
          </a:p>
        </p:txBody>
      </p:sp>
      <p:sp>
        <p:nvSpPr>
          <p:cNvPr id="86019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1612900"/>
          </a:xfrm>
        </p:spPr>
        <p:txBody>
          <a:bodyPr/>
          <a:lstStyle/>
          <a:p>
            <a:pPr eaLnBrk="1" hangingPunct="1"/>
            <a:r>
              <a:rPr lang="sl-SI" sz="2000" dirty="0" smtClean="0">
                <a:latin typeface="Courier New" pitchFamily="49" charset="0"/>
              </a:rPr>
              <a:t>a = </a:t>
            </a:r>
            <a:r>
              <a:rPr lang="sl-SI" sz="2000" dirty="0" err="1" smtClean="0">
                <a:latin typeface="Courier New" pitchFamily="49" charset="0"/>
              </a:rPr>
              <a:t>int</a:t>
            </a:r>
            <a:r>
              <a:rPr lang="sl-SI" sz="2000" dirty="0" smtClean="0">
                <a:latin typeface="Courier New" pitchFamily="49" charset="0"/>
              </a:rPr>
              <a:t>(</a:t>
            </a:r>
            <a:r>
              <a:rPr lang="sl-SI" sz="2000" dirty="0" err="1" smtClean="0">
                <a:latin typeface="Courier New" pitchFamily="49" charset="0"/>
              </a:rPr>
              <a:t>input</a:t>
            </a:r>
            <a:r>
              <a:rPr lang="sl-SI" sz="2000" dirty="0" smtClean="0">
                <a:latin typeface="Courier New" pitchFamily="49" charset="0"/>
              </a:rPr>
              <a:t>("Kaj delimo: "))</a:t>
            </a:r>
          </a:p>
          <a:p>
            <a:pPr eaLnBrk="1" hangingPunct="1"/>
            <a:r>
              <a:rPr lang="sl-SI" sz="2000" dirty="0" smtClean="0">
                <a:latin typeface="Courier New" pitchFamily="49" charset="0"/>
              </a:rPr>
              <a:t>b = </a:t>
            </a:r>
            <a:r>
              <a:rPr lang="sl-SI" sz="2000" dirty="0" err="1" smtClean="0">
                <a:latin typeface="Courier New" pitchFamily="49" charset="0"/>
              </a:rPr>
              <a:t>int</a:t>
            </a:r>
            <a:r>
              <a:rPr lang="sl-SI" sz="2000" dirty="0" smtClean="0">
                <a:latin typeface="Courier New" pitchFamily="49" charset="0"/>
              </a:rPr>
              <a:t>(</a:t>
            </a:r>
            <a:r>
              <a:rPr lang="sl-SI" sz="2000" dirty="0" err="1" smtClean="0">
                <a:latin typeface="Courier New" pitchFamily="49" charset="0"/>
              </a:rPr>
              <a:t>input</a:t>
            </a:r>
            <a:r>
              <a:rPr lang="sl-SI" sz="2000" dirty="0" smtClean="0">
                <a:latin typeface="Courier New" pitchFamily="49" charset="0"/>
              </a:rPr>
              <a:t>("S čim: "))</a:t>
            </a:r>
          </a:p>
          <a:p>
            <a:pPr eaLnBrk="1" hangingPunct="1"/>
            <a:r>
              <a:rPr lang="sl-SI" sz="2000" dirty="0" smtClean="0">
                <a:latin typeface="Courier New" pitchFamily="49" charset="0"/>
              </a:rPr>
              <a:t>rez = a / b</a:t>
            </a:r>
          </a:p>
          <a:p>
            <a:pPr eaLnBrk="1" hangingPunct="1"/>
            <a:r>
              <a:rPr lang="sl-SI" sz="2000" dirty="0" err="1" smtClean="0">
                <a:latin typeface="Courier New" pitchFamily="49" charset="0"/>
              </a:rPr>
              <a:t>print</a:t>
            </a:r>
            <a:r>
              <a:rPr lang="sl-SI" sz="2000" dirty="0" smtClean="0">
                <a:latin typeface="Courier New" pitchFamily="49" charset="0"/>
              </a:rPr>
              <a:t>(a, '/', b, '=', rez)</a:t>
            </a:r>
          </a:p>
          <a:p>
            <a:pPr eaLnBrk="1" hangingPunct="1"/>
            <a:endParaRPr lang="sl-SI" sz="2000" dirty="0" smtClean="0">
              <a:latin typeface="Courier New" pitchFamily="49" charset="0"/>
            </a:endParaRP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395288" y="3644900"/>
            <a:ext cx="2736850" cy="1474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>
                <a:latin typeface="Courier New" pitchFamily="49" charset="0"/>
              </a:rPr>
              <a:t>&gt;&gt;&gt; </a:t>
            </a:r>
          </a:p>
          <a:p>
            <a:r>
              <a:rPr lang="sl-SI">
                <a:latin typeface="Courier New" pitchFamily="49" charset="0"/>
              </a:rPr>
              <a:t>Kaj delimo: 3</a:t>
            </a:r>
          </a:p>
          <a:p>
            <a:r>
              <a:rPr lang="sl-SI">
                <a:latin typeface="Courier New" pitchFamily="49" charset="0"/>
              </a:rPr>
              <a:t>S čim: 4</a:t>
            </a:r>
          </a:p>
          <a:p>
            <a:r>
              <a:rPr lang="sl-SI">
                <a:latin typeface="Courier New" pitchFamily="49" charset="0"/>
              </a:rPr>
              <a:t>3 / 4 = 0.75</a:t>
            </a:r>
          </a:p>
          <a:p>
            <a:r>
              <a:rPr lang="sl-SI">
                <a:latin typeface="Courier New" pitchFamily="49" charset="0"/>
              </a:rPr>
              <a:t>&gt;&gt;&gt; </a:t>
            </a:r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2627313" y="4292600"/>
            <a:ext cx="6318250" cy="220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sz="1200">
                <a:latin typeface="Courier New" pitchFamily="49" charset="0"/>
              </a:rPr>
              <a:t>&gt;&gt;&gt; </a:t>
            </a:r>
          </a:p>
          <a:p>
            <a:pPr>
              <a:spcBef>
                <a:spcPct val="50000"/>
              </a:spcBef>
            </a:pPr>
            <a:r>
              <a:rPr lang="sl-SI" sz="1200">
                <a:latin typeface="Courier New" pitchFamily="49" charset="0"/>
              </a:rPr>
              <a:t>Kaj delimo: 3</a:t>
            </a:r>
          </a:p>
          <a:p>
            <a:pPr>
              <a:spcBef>
                <a:spcPct val="50000"/>
              </a:spcBef>
            </a:pPr>
            <a:r>
              <a:rPr lang="sl-SI" sz="1200">
                <a:latin typeface="Courier New" pitchFamily="49" charset="0"/>
              </a:rPr>
              <a:t>S čim: 0</a:t>
            </a:r>
          </a:p>
          <a:p>
            <a:pPr>
              <a:spcBef>
                <a:spcPct val="50000"/>
              </a:spcBef>
            </a:pPr>
            <a:r>
              <a:rPr lang="sl-SI" sz="1200">
                <a:solidFill>
                  <a:srgbClr val="FF0000"/>
                </a:solidFill>
                <a:latin typeface="Courier New" pitchFamily="49" charset="0"/>
              </a:rPr>
              <a:t>Traceback (most recent call last):</a:t>
            </a:r>
          </a:p>
          <a:p>
            <a:pPr>
              <a:spcBef>
                <a:spcPct val="50000"/>
              </a:spcBef>
            </a:pPr>
            <a:r>
              <a:rPr lang="sl-SI" sz="1200">
                <a:solidFill>
                  <a:srgbClr val="FF0000"/>
                </a:solidFill>
                <a:latin typeface="Courier New" pitchFamily="49" charset="0"/>
              </a:rPr>
              <a:t>  File "E:/PrJ/OOP/primerNap.py", line 3, in &lt;module&gt;</a:t>
            </a:r>
          </a:p>
          <a:p>
            <a:pPr>
              <a:spcBef>
                <a:spcPct val="50000"/>
              </a:spcBef>
            </a:pPr>
            <a:r>
              <a:rPr lang="sl-SI" sz="1200">
                <a:solidFill>
                  <a:srgbClr val="FF0000"/>
                </a:solidFill>
                <a:latin typeface="Courier New" pitchFamily="49" charset="0"/>
              </a:rPr>
              <a:t>    rez = a / b</a:t>
            </a:r>
          </a:p>
          <a:p>
            <a:pPr>
              <a:spcBef>
                <a:spcPct val="50000"/>
              </a:spcBef>
            </a:pPr>
            <a:r>
              <a:rPr lang="sl-SI" sz="1200">
                <a:solidFill>
                  <a:srgbClr val="FF0000"/>
                </a:solidFill>
                <a:latin typeface="Courier New" pitchFamily="49" charset="0"/>
              </a:rPr>
              <a:t>ZeroDivisionError: int division or modulo by zero</a:t>
            </a:r>
          </a:p>
          <a:p>
            <a:pPr>
              <a:spcBef>
                <a:spcPct val="50000"/>
              </a:spcBef>
            </a:pPr>
            <a:r>
              <a:rPr lang="sl-SI" sz="1200">
                <a:latin typeface="Courier New" pitchFamily="49" charset="0"/>
              </a:rPr>
              <a:t>&gt;&gt;&gt; </a:t>
            </a:r>
          </a:p>
        </p:txBody>
      </p:sp>
    </p:spTree>
    <p:extLst>
      <p:ext uri="{BB962C8B-B14F-4D97-AF65-F5344CB8AC3E}">
        <p14:creationId xmlns:p14="http://schemas.microsoft.com/office/powerpoint/2010/main" val="367465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 bldLvl="5"/>
      <p:bldP spid="86020" grpId="0" animBg="1"/>
      <p:bldP spid="860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Varovalna mreža</a:t>
            </a:r>
          </a:p>
        </p:txBody>
      </p:sp>
      <p:sp>
        <p:nvSpPr>
          <p:cNvPr id="8499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2981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sz="2800" dirty="0" err="1" smtClean="0"/>
              <a:t>try</a:t>
            </a:r>
            <a:r>
              <a:rPr lang="sl-SI" sz="2800" dirty="0" smtClean="0"/>
              <a:t> ... </a:t>
            </a:r>
            <a:r>
              <a:rPr lang="sl-SI" sz="2800" dirty="0" err="1" smtClean="0"/>
              <a:t>except</a:t>
            </a:r>
            <a:endParaRPr lang="sl-SI" sz="2800" dirty="0" smtClean="0"/>
          </a:p>
          <a:p>
            <a:pPr eaLnBrk="1" hangingPunct="1">
              <a:lnSpc>
                <a:spcPct val="90000"/>
              </a:lnSpc>
            </a:pPr>
            <a:endParaRPr lang="sl-SI" sz="2800" dirty="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sl-SI" sz="1400" dirty="0" smtClean="0">
                <a:latin typeface="Courier New" pitchFamily="49" charset="0"/>
              </a:rPr>
              <a:t>a = </a:t>
            </a:r>
            <a:r>
              <a:rPr lang="sl-SI" sz="1400" dirty="0" err="1" smtClean="0">
                <a:latin typeface="Courier New" pitchFamily="49" charset="0"/>
              </a:rPr>
              <a:t>int</a:t>
            </a:r>
            <a:r>
              <a:rPr lang="sl-SI" sz="1400" dirty="0" smtClean="0">
                <a:latin typeface="Courier New" pitchFamily="49" charset="0"/>
              </a:rPr>
              <a:t>(</a:t>
            </a:r>
            <a:r>
              <a:rPr lang="sl-SI" sz="1400" dirty="0" err="1" smtClean="0">
                <a:latin typeface="Courier New" pitchFamily="49" charset="0"/>
              </a:rPr>
              <a:t>input</a:t>
            </a:r>
            <a:r>
              <a:rPr lang="sl-SI" sz="1400" dirty="0" smtClean="0">
                <a:latin typeface="Courier New" pitchFamily="49" charset="0"/>
              </a:rPr>
              <a:t>("Kaj delimo: "))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sl-SI" sz="1400" dirty="0" smtClean="0">
                <a:latin typeface="Courier New" pitchFamily="49" charset="0"/>
              </a:rPr>
              <a:t>b = </a:t>
            </a:r>
            <a:r>
              <a:rPr lang="sl-SI" sz="1400" dirty="0" err="1" smtClean="0">
                <a:latin typeface="Courier New" pitchFamily="49" charset="0"/>
              </a:rPr>
              <a:t>int</a:t>
            </a:r>
            <a:r>
              <a:rPr lang="sl-SI" sz="1400" dirty="0" smtClean="0">
                <a:latin typeface="Courier New" pitchFamily="49" charset="0"/>
              </a:rPr>
              <a:t>(</a:t>
            </a:r>
            <a:r>
              <a:rPr lang="sl-SI" sz="1400" dirty="0" err="1" smtClean="0">
                <a:latin typeface="Courier New" pitchFamily="49" charset="0"/>
              </a:rPr>
              <a:t>input</a:t>
            </a:r>
            <a:r>
              <a:rPr lang="sl-SI" sz="1400" dirty="0" smtClean="0">
                <a:latin typeface="Courier New" pitchFamily="49" charset="0"/>
              </a:rPr>
              <a:t>("S čim: "))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sl-SI" sz="1400" dirty="0" err="1" smtClean="0">
                <a:latin typeface="Courier New" pitchFamily="49" charset="0"/>
              </a:rPr>
              <a:t>try</a:t>
            </a:r>
            <a:r>
              <a:rPr lang="sl-SI" sz="1400" dirty="0" smtClean="0">
                <a:latin typeface="Courier New" pitchFamily="49" charset="0"/>
              </a:rPr>
              <a:t> 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sl-SI" sz="1400" dirty="0" smtClean="0">
                <a:latin typeface="Courier New" pitchFamily="49" charset="0"/>
              </a:rPr>
              <a:t>    rez = a / b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sl-SI" sz="1400" dirty="0" smtClean="0">
                <a:latin typeface="Courier New" pitchFamily="49" charset="0"/>
              </a:rPr>
              <a:t>    </a:t>
            </a:r>
            <a:r>
              <a:rPr lang="sl-SI" sz="1400" dirty="0" err="1" smtClean="0">
                <a:latin typeface="Courier New" pitchFamily="49" charset="0"/>
              </a:rPr>
              <a:t>print</a:t>
            </a:r>
            <a:r>
              <a:rPr lang="sl-SI" sz="1400" dirty="0" smtClean="0">
                <a:latin typeface="Courier New" pitchFamily="49" charset="0"/>
              </a:rPr>
              <a:t>(a, '/', b, '=', rez)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sl-SI" sz="1400" dirty="0" err="1" smtClean="0">
                <a:latin typeface="Courier New" pitchFamily="49" charset="0"/>
              </a:rPr>
              <a:t>except</a:t>
            </a:r>
            <a:r>
              <a:rPr lang="sl-SI" sz="1400" dirty="0" smtClean="0">
                <a:latin typeface="Courier New" pitchFamily="49" charset="0"/>
              </a:rPr>
              <a:t> 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sl-SI" sz="1400" dirty="0" smtClean="0">
                <a:latin typeface="Courier New" pitchFamily="49" charset="0"/>
              </a:rPr>
              <a:t>    </a:t>
            </a:r>
            <a:r>
              <a:rPr lang="sl-SI" sz="1400" dirty="0" err="1" smtClean="0">
                <a:latin typeface="Courier New" pitchFamily="49" charset="0"/>
              </a:rPr>
              <a:t>print</a:t>
            </a:r>
            <a:r>
              <a:rPr lang="sl-SI" sz="1400" dirty="0" smtClean="0">
                <a:latin typeface="Courier New" pitchFamily="49" charset="0"/>
              </a:rPr>
              <a:t>('NAPAKA: Deljenje z 0 ni možno')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sl-SI" sz="1400" dirty="0" err="1" smtClean="0">
                <a:latin typeface="Courier New" pitchFamily="49" charset="0"/>
              </a:rPr>
              <a:t>print</a:t>
            </a:r>
            <a:r>
              <a:rPr lang="sl-SI" sz="1400" dirty="0" smtClean="0">
                <a:latin typeface="Courier New" pitchFamily="49" charset="0"/>
              </a:rPr>
              <a:t>('Nadaljevanje programa')</a:t>
            </a:r>
            <a:endParaRPr lang="sl-SI" sz="2800" dirty="0" smtClean="0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395288" y="4797425"/>
            <a:ext cx="3168650" cy="14747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>
                <a:latin typeface="Courier New" pitchFamily="49" charset="0"/>
              </a:rPr>
              <a:t>&gt;&gt;&gt; </a:t>
            </a:r>
          </a:p>
          <a:p>
            <a:r>
              <a:rPr lang="sl-SI">
                <a:latin typeface="Courier New" pitchFamily="49" charset="0"/>
              </a:rPr>
              <a:t>Kaj delimo: 3</a:t>
            </a:r>
          </a:p>
          <a:p>
            <a:r>
              <a:rPr lang="sl-SI">
                <a:latin typeface="Courier New" pitchFamily="49" charset="0"/>
              </a:rPr>
              <a:t>S čim: 4</a:t>
            </a:r>
          </a:p>
          <a:p>
            <a:r>
              <a:rPr lang="sl-SI">
                <a:latin typeface="Courier New" pitchFamily="49" charset="0"/>
              </a:rPr>
              <a:t>3 / 4 = 0.75</a:t>
            </a:r>
          </a:p>
          <a:p>
            <a:r>
              <a:rPr lang="sl-SI">
                <a:latin typeface="Courier New" pitchFamily="49" charset="0"/>
              </a:rPr>
              <a:t>Nadaljevanje programa</a:t>
            </a:r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4356100" y="4652963"/>
            <a:ext cx="4176713" cy="1749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>
                <a:latin typeface="Courier New" pitchFamily="49" charset="0"/>
              </a:rPr>
              <a:t>&gt;&gt;&gt; </a:t>
            </a:r>
          </a:p>
          <a:p>
            <a:r>
              <a:rPr lang="sl-SI">
                <a:latin typeface="Courier New" pitchFamily="49" charset="0"/>
              </a:rPr>
              <a:t>Kaj delimo: 3</a:t>
            </a:r>
          </a:p>
          <a:p>
            <a:r>
              <a:rPr lang="sl-SI">
                <a:latin typeface="Courier New" pitchFamily="49" charset="0"/>
              </a:rPr>
              <a:t>S čim: 0</a:t>
            </a:r>
          </a:p>
          <a:p>
            <a:r>
              <a:rPr lang="sl-SI">
                <a:latin typeface="Courier New" pitchFamily="49" charset="0"/>
              </a:rPr>
              <a:t>NAPAKA: Deljenje z 0 ni možno</a:t>
            </a:r>
          </a:p>
          <a:p>
            <a:r>
              <a:rPr lang="sl-SI">
                <a:latin typeface="Courier New" pitchFamily="49" charset="0"/>
              </a:rPr>
              <a:t>Nadaljevanje programa</a:t>
            </a:r>
          </a:p>
          <a:p>
            <a:r>
              <a:rPr lang="sl-SI">
                <a:latin typeface="Courier New" pitchFamily="49" charset="0"/>
              </a:rPr>
              <a:t>&gt;&gt;&gt; </a:t>
            </a:r>
          </a:p>
        </p:txBody>
      </p:sp>
    </p:spTree>
    <p:extLst>
      <p:ext uri="{BB962C8B-B14F-4D97-AF65-F5344CB8AC3E}">
        <p14:creationId xmlns:p14="http://schemas.microsoft.com/office/powerpoint/2010/main" val="1775850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 bldLvl="5"/>
      <p:bldP spid="84996" grpId="0" animBg="1"/>
      <p:bldP spid="8499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Try ... except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try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:</a:t>
            </a:r>
          </a:p>
          <a:p>
            <a:pPr lvl="1" eaLnBrk="1" hangingPunct="1"/>
            <a:r>
              <a:rPr lang="sl-SI" dirty="0" smtClean="0"/>
              <a:t>Poskusi izvesti stavke znotraj tega bloka</a:t>
            </a:r>
          </a:p>
          <a:p>
            <a:pPr lvl="1" eaLnBrk="1" hangingPunct="1"/>
            <a:r>
              <a:rPr lang="sl-SI" dirty="0" smtClean="0"/>
              <a:t>Če je vse </a:t>
            </a:r>
            <a:r>
              <a:rPr lang="sl-SI" dirty="0" err="1" smtClean="0"/>
              <a:t>ok</a:t>
            </a:r>
            <a:r>
              <a:rPr lang="sl-SI" dirty="0" smtClean="0"/>
              <a:t>, nadaljuj za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try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except</a:t>
            </a:r>
            <a:endParaRPr lang="sl-SI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except</a:t>
            </a:r>
            <a:r>
              <a:rPr lang="sl-SI" dirty="0" smtClean="0"/>
              <a:t>:</a:t>
            </a:r>
          </a:p>
          <a:p>
            <a:pPr lvl="1" eaLnBrk="1" hangingPunct="1"/>
            <a:r>
              <a:rPr lang="sl-SI" dirty="0" smtClean="0"/>
              <a:t>Če pride do napake, nadaljuj tukaj</a:t>
            </a:r>
          </a:p>
          <a:p>
            <a:pPr eaLnBrk="1" hangingPunct="1"/>
            <a:r>
              <a:rPr lang="sl-SI" dirty="0" smtClean="0"/>
              <a:t>Običajno nadaljevanje</a:t>
            </a:r>
            <a:endParaRPr lang="sl-SI" dirty="0" smtClean="0">
              <a:latin typeface="Arial" charset="0"/>
            </a:endParaRPr>
          </a:p>
          <a:p>
            <a:pPr eaLnBrk="1" hangingPunct="1"/>
            <a:r>
              <a:rPr lang="sl-SI" dirty="0" smtClean="0"/>
              <a:t>Seveda gre včasih /v zgledu prej/ tudi s stavkom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if</a:t>
            </a:r>
            <a:endParaRPr lang="sl-SI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/>
            <a:r>
              <a:rPr lang="sl-SI" dirty="0" smtClean="0">
                <a:cs typeface="Courier New" pitchFamily="49" charset="0"/>
              </a:rPr>
              <a:t>Kako (v prejšnjem zgledu)?</a:t>
            </a:r>
          </a:p>
          <a:p>
            <a:pPr lvl="1" eaLnBrk="1" hangingPunct="1">
              <a:buFont typeface="Arial" charset="0"/>
              <a:buNone/>
            </a:pP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245691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Kaj pa</a:t>
            </a:r>
          </a:p>
        </p:txBody>
      </p:sp>
      <p:sp>
        <p:nvSpPr>
          <p:cNvPr id="87043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892175"/>
          </a:xfrm>
        </p:spPr>
        <p:txBody>
          <a:bodyPr/>
          <a:lstStyle/>
          <a:p>
            <a:pPr eaLnBrk="1" hangingPunct="1"/>
            <a:endParaRPr lang="sl-SI" smtClean="0"/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971550" y="2276475"/>
            <a:ext cx="6985000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1400">
                <a:latin typeface="Courier New" pitchFamily="49" charset="0"/>
              </a:rPr>
              <a:t>&gt;&gt;&gt; </a:t>
            </a:r>
          </a:p>
          <a:p>
            <a:r>
              <a:rPr lang="sl-SI" sz="1400">
                <a:latin typeface="Courier New" pitchFamily="49" charset="0"/>
              </a:rPr>
              <a:t>Kaj delimo: 2</a:t>
            </a:r>
          </a:p>
          <a:p>
            <a:r>
              <a:rPr lang="sl-SI" sz="1400">
                <a:latin typeface="Courier New" pitchFamily="49" charset="0"/>
              </a:rPr>
              <a:t>S čim: 2abla</a:t>
            </a:r>
          </a:p>
          <a:p>
            <a:r>
              <a:rPr lang="sl-SI" sz="1400">
                <a:solidFill>
                  <a:srgbClr val="FF0000"/>
                </a:solidFill>
                <a:latin typeface="Courier New" pitchFamily="49" charset="0"/>
              </a:rPr>
              <a:t>Traceback (most recent call last):</a:t>
            </a:r>
          </a:p>
          <a:p>
            <a:r>
              <a:rPr lang="sl-SI" sz="1400">
                <a:solidFill>
                  <a:srgbClr val="FF0000"/>
                </a:solidFill>
                <a:latin typeface="Courier New" pitchFamily="49" charset="0"/>
              </a:rPr>
              <a:t>  File "E:/PrJ/OOP/primerNap.py", line 2, in &lt;module&gt;</a:t>
            </a:r>
          </a:p>
          <a:p>
            <a:r>
              <a:rPr lang="sl-SI" sz="1400">
                <a:solidFill>
                  <a:srgbClr val="FF0000"/>
                </a:solidFill>
                <a:latin typeface="Courier New" pitchFamily="49" charset="0"/>
              </a:rPr>
              <a:t>    b = int(input("S čim: "))</a:t>
            </a:r>
          </a:p>
          <a:p>
            <a:r>
              <a:rPr lang="sl-SI" sz="1400">
                <a:solidFill>
                  <a:srgbClr val="FF0000"/>
                </a:solidFill>
                <a:latin typeface="Courier New" pitchFamily="49" charset="0"/>
              </a:rPr>
              <a:t>ValueError: invalid literal for int() with base 10: '2abla'</a:t>
            </a:r>
          </a:p>
          <a:p>
            <a:r>
              <a:rPr lang="sl-SI" sz="1400">
                <a:latin typeface="Courier New" pitchFamily="49" charset="0"/>
              </a:rPr>
              <a:t>&gt;&gt;&gt; </a:t>
            </a:r>
          </a:p>
        </p:txBody>
      </p:sp>
      <p:sp>
        <p:nvSpPr>
          <p:cNvPr id="87047" name="Rectangle 7"/>
          <p:cNvSpPr>
            <a:spLocks/>
          </p:cNvSpPr>
          <p:nvPr/>
        </p:nvSpPr>
        <p:spPr bwMode="auto">
          <a:xfrm>
            <a:off x="684213" y="4508500"/>
            <a:ext cx="66960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sl-SI" sz="3200" dirty="0">
                <a:latin typeface="Calibri" pitchFamily="34" charset="0"/>
              </a:rPr>
              <a:t>Napaka pri vnosu! Ni v varovalni mreži</a:t>
            </a:r>
            <a:r>
              <a:rPr lang="sl-SI" sz="3200" dirty="0" smtClean="0">
                <a:latin typeface="Calibri" pitchFamily="34" charset="0"/>
              </a:rPr>
              <a:t>!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sl-SI" sz="3200" dirty="0" smtClean="0">
                <a:latin typeface="Calibri" pitchFamily="34" charset="0"/>
              </a:rPr>
              <a:t>Kako bi naredili zadevo s stavkom </a:t>
            </a:r>
            <a:r>
              <a:rPr lang="sl-SI" sz="3200" dirty="0" err="1" smtClean="0">
                <a:latin typeface="Calibri" pitchFamily="34" charset="0"/>
              </a:rPr>
              <a:t>if</a:t>
            </a:r>
            <a:r>
              <a:rPr lang="sl-SI" sz="3200" dirty="0" smtClean="0">
                <a:latin typeface="Calibri" pitchFamily="34" charset="0"/>
              </a:rPr>
              <a:t>?</a:t>
            </a:r>
            <a:endParaRPr lang="sl-SI" sz="3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55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 bldLvl="5"/>
      <p:bldP spid="87046" grpId="0"/>
      <p:bldP spid="870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dirty="0" smtClean="0"/>
              <a:t>Povečamo varovalno mrežo</a:t>
            </a:r>
          </a:p>
        </p:txBody>
      </p:sp>
      <p:sp>
        <p:nvSpPr>
          <p:cNvPr id="8806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29813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sl-SI" sz="1600" dirty="0" err="1" smtClean="0">
                <a:latin typeface="Courier New" pitchFamily="49" charset="0"/>
              </a:rPr>
              <a:t>try</a:t>
            </a:r>
            <a:r>
              <a:rPr lang="sl-SI" sz="1600" dirty="0" smtClean="0">
                <a:latin typeface="Courier New" pitchFamily="49" charset="0"/>
              </a:rPr>
              <a:t> :</a:t>
            </a:r>
          </a:p>
          <a:p>
            <a:pPr eaLnBrk="1" hangingPunct="1">
              <a:buFont typeface="Arial" charset="0"/>
              <a:buNone/>
            </a:pPr>
            <a:r>
              <a:rPr lang="sl-SI" sz="1600" dirty="0" smtClean="0">
                <a:latin typeface="Courier New" pitchFamily="49" charset="0"/>
              </a:rPr>
              <a:t>    a = </a:t>
            </a:r>
            <a:r>
              <a:rPr lang="sl-SI" sz="1600" dirty="0" err="1" smtClean="0">
                <a:latin typeface="Courier New" pitchFamily="49" charset="0"/>
              </a:rPr>
              <a:t>int</a:t>
            </a:r>
            <a:r>
              <a:rPr lang="sl-SI" sz="1600" dirty="0" smtClean="0">
                <a:latin typeface="Courier New" pitchFamily="49" charset="0"/>
              </a:rPr>
              <a:t>(</a:t>
            </a:r>
            <a:r>
              <a:rPr lang="sl-SI" sz="1600" dirty="0" err="1" smtClean="0">
                <a:latin typeface="Courier New" pitchFamily="49" charset="0"/>
              </a:rPr>
              <a:t>input</a:t>
            </a:r>
            <a:r>
              <a:rPr lang="sl-SI" sz="1600" dirty="0" smtClean="0">
                <a:latin typeface="Courier New" pitchFamily="49" charset="0"/>
              </a:rPr>
              <a:t>("Kaj delimo: "))</a:t>
            </a:r>
          </a:p>
          <a:p>
            <a:pPr eaLnBrk="1" hangingPunct="1">
              <a:buFont typeface="Arial" charset="0"/>
              <a:buNone/>
            </a:pPr>
            <a:r>
              <a:rPr lang="sl-SI" sz="1600" dirty="0" smtClean="0">
                <a:latin typeface="Courier New" pitchFamily="49" charset="0"/>
              </a:rPr>
              <a:t>    b = </a:t>
            </a:r>
            <a:r>
              <a:rPr lang="sl-SI" sz="1600" dirty="0" err="1" smtClean="0">
                <a:latin typeface="Courier New" pitchFamily="49" charset="0"/>
              </a:rPr>
              <a:t>int</a:t>
            </a:r>
            <a:r>
              <a:rPr lang="sl-SI" sz="1600" dirty="0" smtClean="0">
                <a:latin typeface="Courier New" pitchFamily="49" charset="0"/>
              </a:rPr>
              <a:t>(</a:t>
            </a:r>
            <a:r>
              <a:rPr lang="sl-SI" sz="1600" dirty="0" err="1" smtClean="0">
                <a:latin typeface="Courier New" pitchFamily="49" charset="0"/>
              </a:rPr>
              <a:t>input</a:t>
            </a:r>
            <a:r>
              <a:rPr lang="sl-SI" sz="1600" dirty="0" smtClean="0">
                <a:latin typeface="Courier New" pitchFamily="49" charset="0"/>
              </a:rPr>
              <a:t>("S čim: "))</a:t>
            </a:r>
          </a:p>
          <a:p>
            <a:pPr eaLnBrk="1" hangingPunct="1">
              <a:buFont typeface="Arial" charset="0"/>
              <a:buNone/>
            </a:pPr>
            <a:r>
              <a:rPr lang="sl-SI" sz="1600" dirty="0" smtClean="0">
                <a:latin typeface="Courier New" pitchFamily="49" charset="0"/>
              </a:rPr>
              <a:t>    rez = a / b</a:t>
            </a:r>
          </a:p>
          <a:p>
            <a:pPr eaLnBrk="1" hangingPunct="1">
              <a:buFont typeface="Arial" charset="0"/>
              <a:buNone/>
            </a:pPr>
            <a:r>
              <a:rPr lang="sl-SI" sz="1600" dirty="0" smtClean="0">
                <a:latin typeface="Courier New" pitchFamily="49" charset="0"/>
              </a:rPr>
              <a:t>    </a:t>
            </a:r>
            <a:r>
              <a:rPr lang="sl-SI" sz="1600" dirty="0" err="1" smtClean="0">
                <a:latin typeface="Courier New" pitchFamily="49" charset="0"/>
              </a:rPr>
              <a:t>print</a:t>
            </a:r>
            <a:r>
              <a:rPr lang="sl-SI" sz="1600" dirty="0" smtClean="0">
                <a:latin typeface="Courier New" pitchFamily="49" charset="0"/>
              </a:rPr>
              <a:t>(a, '/', b, '=', rez)</a:t>
            </a:r>
          </a:p>
          <a:p>
            <a:pPr eaLnBrk="1" hangingPunct="1">
              <a:buFont typeface="Arial" charset="0"/>
              <a:buNone/>
            </a:pPr>
            <a:r>
              <a:rPr lang="sl-SI" sz="1600" dirty="0" err="1" smtClean="0">
                <a:latin typeface="Courier New" pitchFamily="49" charset="0"/>
              </a:rPr>
              <a:t>except</a:t>
            </a:r>
            <a:r>
              <a:rPr lang="sl-SI" sz="1600" dirty="0" smtClean="0">
                <a:latin typeface="Courier New" pitchFamily="49" charset="0"/>
              </a:rPr>
              <a:t> :</a:t>
            </a:r>
          </a:p>
          <a:p>
            <a:pPr eaLnBrk="1" hangingPunct="1">
              <a:buFont typeface="Arial" charset="0"/>
              <a:buNone/>
            </a:pPr>
            <a:r>
              <a:rPr lang="sl-SI" sz="1600" dirty="0" smtClean="0">
                <a:latin typeface="Courier New" pitchFamily="49" charset="0"/>
              </a:rPr>
              <a:t>    </a:t>
            </a:r>
            <a:r>
              <a:rPr lang="sl-SI" sz="1600" dirty="0" err="1" smtClean="0">
                <a:latin typeface="Courier New" pitchFamily="49" charset="0"/>
              </a:rPr>
              <a:t>print</a:t>
            </a:r>
            <a:r>
              <a:rPr lang="sl-SI" sz="1600" dirty="0" smtClean="0">
                <a:latin typeface="Courier New" pitchFamily="49" charset="0"/>
              </a:rPr>
              <a:t>('NAPAKA: Deljenje z 0 ni možno')</a:t>
            </a:r>
          </a:p>
          <a:p>
            <a:pPr eaLnBrk="1" hangingPunct="1">
              <a:buFont typeface="Arial" charset="0"/>
              <a:buNone/>
            </a:pPr>
            <a:r>
              <a:rPr lang="sl-SI" sz="1600" dirty="0" err="1" smtClean="0">
                <a:latin typeface="Courier New" pitchFamily="49" charset="0"/>
              </a:rPr>
              <a:t>print</a:t>
            </a:r>
            <a:r>
              <a:rPr lang="sl-SI" sz="1600" dirty="0" smtClean="0">
                <a:latin typeface="Courier New" pitchFamily="49" charset="0"/>
              </a:rPr>
              <a:t>('Nadaljevanje programa')</a:t>
            </a: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395288" y="4797425"/>
            <a:ext cx="3168650" cy="14747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>
                <a:latin typeface="Courier New" pitchFamily="49" charset="0"/>
              </a:rPr>
              <a:t>&gt;&gt;&gt; </a:t>
            </a:r>
          </a:p>
          <a:p>
            <a:r>
              <a:rPr lang="sl-SI">
                <a:latin typeface="Courier New" pitchFamily="49" charset="0"/>
              </a:rPr>
              <a:t>Kaj delimo: 3</a:t>
            </a:r>
          </a:p>
          <a:p>
            <a:r>
              <a:rPr lang="sl-SI">
                <a:latin typeface="Courier New" pitchFamily="49" charset="0"/>
              </a:rPr>
              <a:t>S čim: 4</a:t>
            </a:r>
          </a:p>
          <a:p>
            <a:r>
              <a:rPr lang="sl-SI">
                <a:latin typeface="Courier New" pitchFamily="49" charset="0"/>
              </a:rPr>
              <a:t>3 / 4 = 0.75</a:t>
            </a:r>
          </a:p>
          <a:p>
            <a:r>
              <a:rPr lang="sl-SI">
                <a:latin typeface="Courier New" pitchFamily="49" charset="0"/>
              </a:rPr>
              <a:t>Nadaljevanje programa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4356100" y="4652963"/>
            <a:ext cx="4176713" cy="1749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ourier New" pitchFamily="49" charset="0"/>
              </a:rPr>
              <a:t>&gt;&gt;&gt; </a:t>
            </a:r>
          </a:p>
          <a:p>
            <a:r>
              <a:rPr lang="pl-PL">
                <a:latin typeface="Courier New" pitchFamily="49" charset="0"/>
              </a:rPr>
              <a:t>Kaj delimo: 3</a:t>
            </a:r>
          </a:p>
          <a:p>
            <a:r>
              <a:rPr lang="pl-PL">
                <a:latin typeface="Courier New" pitchFamily="49" charset="0"/>
              </a:rPr>
              <a:t>S čim: 2a</a:t>
            </a:r>
          </a:p>
          <a:p>
            <a:r>
              <a:rPr lang="pl-PL">
                <a:latin typeface="Courier New" pitchFamily="49" charset="0"/>
              </a:rPr>
              <a:t>NAPAKA: Deljenje z 0 ni možno</a:t>
            </a:r>
          </a:p>
          <a:p>
            <a:r>
              <a:rPr lang="pl-PL">
                <a:latin typeface="Courier New" pitchFamily="49" charset="0"/>
              </a:rPr>
              <a:t>Nadaljevanje programa</a:t>
            </a:r>
          </a:p>
          <a:p>
            <a:r>
              <a:rPr lang="pl-PL">
                <a:latin typeface="Courier New" pitchFamily="49" charset="0"/>
              </a:rPr>
              <a:t>&gt;&gt;&gt;</a:t>
            </a:r>
            <a:endParaRPr lang="sl-SI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306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 bldLvl="5"/>
      <p:bldP spid="88068" grpId="0" animBg="1"/>
      <p:bldP spid="8806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>
                <a:latin typeface="Arial" charset="0"/>
              </a:rPr>
              <a:t>Ampak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smtClean="0">
                <a:latin typeface="Arial" charset="0"/>
              </a:rPr>
              <a:t>Čudno obvestilo</a:t>
            </a:r>
          </a:p>
          <a:p>
            <a:r>
              <a:rPr lang="sl-SI" smtClean="0">
                <a:latin typeface="Arial" charset="0"/>
              </a:rPr>
              <a:t>Saj lahko zadeve razbijemo na več različnih varovalnih mrež</a:t>
            </a:r>
          </a:p>
          <a:p>
            <a:r>
              <a:rPr lang="sl-SI" smtClean="0">
                <a:latin typeface="Arial" charset="0"/>
              </a:rPr>
              <a:t>In v bloku except ni nujno, da le izpisujemo!</a:t>
            </a:r>
          </a:p>
          <a:p>
            <a:r>
              <a:rPr lang="sl-SI" smtClean="0">
                <a:latin typeface="Arial" charset="0"/>
              </a:rPr>
              <a:t>a = ....</a:t>
            </a:r>
          </a:p>
          <a:p>
            <a:r>
              <a:rPr lang="sl-SI" smtClean="0">
                <a:latin typeface="Arial" charset="0"/>
              </a:rPr>
              <a:t>b = ...</a:t>
            </a:r>
          </a:p>
        </p:txBody>
      </p:sp>
    </p:spTree>
    <p:extLst>
      <p:ext uri="{BB962C8B-B14F-4D97-AF65-F5344CB8AC3E}">
        <p14:creationId xmlns:p14="http://schemas.microsoft.com/office/powerpoint/2010/main" val="3855544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Varovalna mreža III</a:t>
            </a:r>
          </a:p>
        </p:txBody>
      </p:sp>
      <p:sp>
        <p:nvSpPr>
          <p:cNvPr id="8909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29813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sl-SI" sz="1000" dirty="0" err="1" smtClean="0">
                <a:latin typeface="Courier New" pitchFamily="49" charset="0"/>
              </a:rPr>
              <a:t>try</a:t>
            </a:r>
            <a:r>
              <a:rPr lang="sl-SI" sz="1000" dirty="0" smtClean="0">
                <a:latin typeface="Courier New" pitchFamily="49" charset="0"/>
              </a:rPr>
              <a:t> 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sl-SI" sz="1000" dirty="0" smtClean="0">
                <a:latin typeface="Courier New" pitchFamily="49" charset="0"/>
              </a:rPr>
              <a:t>    a = </a:t>
            </a:r>
            <a:r>
              <a:rPr lang="sl-SI" sz="1000" dirty="0" err="1" smtClean="0">
                <a:latin typeface="Courier New" pitchFamily="49" charset="0"/>
              </a:rPr>
              <a:t>int</a:t>
            </a:r>
            <a:r>
              <a:rPr lang="sl-SI" sz="1000" dirty="0" smtClean="0">
                <a:latin typeface="Courier New" pitchFamily="49" charset="0"/>
              </a:rPr>
              <a:t>(</a:t>
            </a:r>
            <a:r>
              <a:rPr lang="sl-SI" sz="1000" dirty="0" err="1" smtClean="0">
                <a:latin typeface="Courier New" pitchFamily="49" charset="0"/>
              </a:rPr>
              <a:t>input</a:t>
            </a:r>
            <a:r>
              <a:rPr lang="sl-SI" sz="1000" dirty="0" smtClean="0">
                <a:latin typeface="Courier New" pitchFamily="49" charset="0"/>
              </a:rPr>
              <a:t>("Kaj delimo: "))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sl-SI" sz="1000" dirty="0" err="1" smtClean="0">
                <a:latin typeface="Courier New" pitchFamily="49" charset="0"/>
              </a:rPr>
              <a:t>except</a:t>
            </a:r>
            <a:r>
              <a:rPr lang="sl-SI" sz="1000" dirty="0" smtClean="0">
                <a:latin typeface="Courier New" pitchFamily="49" charset="0"/>
              </a:rPr>
              <a:t> 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sl-SI" sz="1000" dirty="0" smtClean="0">
                <a:latin typeface="Courier New" pitchFamily="49" charset="0"/>
              </a:rPr>
              <a:t>    </a:t>
            </a:r>
            <a:r>
              <a:rPr lang="sl-SI" sz="1000" dirty="0" err="1" smtClean="0">
                <a:latin typeface="Courier New" pitchFamily="49" charset="0"/>
              </a:rPr>
              <a:t>print</a:t>
            </a:r>
            <a:r>
              <a:rPr lang="sl-SI" sz="1000" dirty="0" smtClean="0">
                <a:latin typeface="Courier New" pitchFamily="49" charset="0"/>
              </a:rPr>
              <a:t>('To ni število! Vzel bom kar 1')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sl-SI" sz="1000" dirty="0" smtClean="0">
                <a:latin typeface="Courier New" pitchFamily="49" charset="0"/>
              </a:rPr>
              <a:t>    a = 1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sl-SI" sz="1000" dirty="0" err="1" smtClean="0">
                <a:latin typeface="Courier New" pitchFamily="49" charset="0"/>
              </a:rPr>
              <a:t>ok</a:t>
            </a:r>
            <a:r>
              <a:rPr lang="sl-SI" sz="1000" dirty="0" smtClean="0">
                <a:latin typeface="Courier New" pitchFamily="49" charset="0"/>
              </a:rPr>
              <a:t> = </a:t>
            </a:r>
            <a:r>
              <a:rPr lang="sl-SI" sz="1000" dirty="0" err="1" smtClean="0">
                <a:latin typeface="Courier New" pitchFamily="49" charset="0"/>
              </a:rPr>
              <a:t>False</a:t>
            </a:r>
            <a:endParaRPr lang="sl-SI" sz="10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sl-SI" sz="1000" dirty="0" err="1" smtClean="0">
                <a:latin typeface="Courier New" pitchFamily="49" charset="0"/>
              </a:rPr>
              <a:t>while</a:t>
            </a:r>
            <a:r>
              <a:rPr lang="sl-SI" sz="1000" dirty="0" smtClean="0">
                <a:latin typeface="Courier New" pitchFamily="49" charset="0"/>
              </a:rPr>
              <a:t> not </a:t>
            </a:r>
            <a:r>
              <a:rPr lang="sl-SI" sz="1000" dirty="0" err="1" smtClean="0">
                <a:latin typeface="Courier New" pitchFamily="49" charset="0"/>
              </a:rPr>
              <a:t>ok</a:t>
            </a:r>
            <a:r>
              <a:rPr lang="sl-SI" sz="1000" dirty="0" smtClean="0">
                <a:latin typeface="Courier New" pitchFamily="49" charset="0"/>
              </a:rPr>
              <a:t> 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sl-SI" sz="1000" dirty="0" smtClean="0">
                <a:latin typeface="Courier New" pitchFamily="49" charset="0"/>
              </a:rPr>
              <a:t>   </a:t>
            </a:r>
            <a:r>
              <a:rPr lang="sl-SI" sz="1000" dirty="0" err="1" smtClean="0">
                <a:latin typeface="Courier New" pitchFamily="49" charset="0"/>
              </a:rPr>
              <a:t>try</a:t>
            </a:r>
            <a:r>
              <a:rPr lang="sl-SI" sz="1000" dirty="0" smtClean="0">
                <a:latin typeface="Courier New" pitchFamily="49" charset="0"/>
              </a:rPr>
              <a:t> 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sl-SI" sz="1000" dirty="0" smtClean="0">
                <a:latin typeface="Courier New" pitchFamily="49" charset="0"/>
              </a:rPr>
              <a:t>     b = </a:t>
            </a:r>
            <a:r>
              <a:rPr lang="sl-SI" sz="1000" dirty="0" err="1" smtClean="0">
                <a:latin typeface="Courier New" pitchFamily="49" charset="0"/>
              </a:rPr>
              <a:t>int</a:t>
            </a:r>
            <a:r>
              <a:rPr lang="sl-SI" sz="1000" dirty="0" smtClean="0">
                <a:latin typeface="Courier New" pitchFamily="49" charset="0"/>
              </a:rPr>
              <a:t>(</a:t>
            </a:r>
            <a:r>
              <a:rPr lang="sl-SI" sz="1000" dirty="0" err="1" smtClean="0">
                <a:latin typeface="Courier New" pitchFamily="49" charset="0"/>
              </a:rPr>
              <a:t>input</a:t>
            </a:r>
            <a:r>
              <a:rPr lang="sl-SI" sz="1000" dirty="0" smtClean="0">
                <a:latin typeface="Courier New" pitchFamily="49" charset="0"/>
              </a:rPr>
              <a:t>("S čim: "))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sl-SI" sz="1000" dirty="0" smtClean="0">
                <a:latin typeface="Courier New" pitchFamily="49" charset="0"/>
              </a:rPr>
              <a:t>     </a:t>
            </a:r>
            <a:r>
              <a:rPr lang="sl-SI" sz="1000" dirty="0" err="1" smtClean="0">
                <a:latin typeface="Courier New" pitchFamily="49" charset="0"/>
              </a:rPr>
              <a:t>ok</a:t>
            </a:r>
            <a:r>
              <a:rPr lang="sl-SI" sz="1000" dirty="0" smtClean="0">
                <a:latin typeface="Courier New" pitchFamily="49" charset="0"/>
              </a:rPr>
              <a:t> = </a:t>
            </a:r>
            <a:r>
              <a:rPr lang="sl-SI" sz="1000" dirty="0" err="1" smtClean="0">
                <a:latin typeface="Courier New" pitchFamily="49" charset="0"/>
              </a:rPr>
              <a:t>True</a:t>
            </a:r>
            <a:endParaRPr lang="sl-SI" sz="10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sl-SI" sz="1000" dirty="0" smtClean="0">
                <a:latin typeface="Courier New" pitchFamily="49" charset="0"/>
              </a:rPr>
              <a:t>   </a:t>
            </a:r>
            <a:r>
              <a:rPr lang="sl-SI" sz="1000" dirty="0" err="1" smtClean="0">
                <a:latin typeface="Courier New" pitchFamily="49" charset="0"/>
              </a:rPr>
              <a:t>except</a:t>
            </a:r>
            <a:r>
              <a:rPr lang="sl-SI" sz="1000" smtClean="0">
                <a:latin typeface="Courier New" pitchFamily="49" charset="0"/>
              </a:rPr>
              <a:t> :</a:t>
            </a:r>
            <a:endParaRPr lang="sl-SI" sz="10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sl-SI" sz="1000" dirty="0" smtClean="0">
                <a:latin typeface="Courier New" pitchFamily="49" charset="0"/>
              </a:rPr>
              <a:t>     </a:t>
            </a:r>
            <a:r>
              <a:rPr lang="sl-SI" sz="1000" dirty="0" err="1" smtClean="0">
                <a:latin typeface="Courier New" pitchFamily="49" charset="0"/>
              </a:rPr>
              <a:t>print</a:t>
            </a:r>
            <a:r>
              <a:rPr lang="sl-SI" sz="1000" dirty="0" smtClean="0">
                <a:latin typeface="Courier New" pitchFamily="49" charset="0"/>
              </a:rPr>
              <a:t>('To ni število! Vnesi ponovno')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sl-SI" sz="1000" dirty="0" smtClean="0">
                <a:latin typeface="Courier New" pitchFamily="49" charset="0"/>
              </a:rPr>
              <a:t># imamo tako a, kot b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sl-SI" sz="1000" dirty="0" err="1" smtClean="0">
                <a:latin typeface="Courier New" pitchFamily="49" charset="0"/>
              </a:rPr>
              <a:t>try</a:t>
            </a:r>
            <a:r>
              <a:rPr lang="sl-SI" sz="1000" dirty="0" smtClean="0">
                <a:latin typeface="Courier New" pitchFamily="49" charset="0"/>
              </a:rPr>
              <a:t> 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sl-SI" sz="1000" dirty="0" smtClean="0">
                <a:latin typeface="Courier New" pitchFamily="49" charset="0"/>
              </a:rPr>
              <a:t>    rez = a / b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sl-SI" sz="1000" dirty="0" smtClean="0">
                <a:latin typeface="Courier New" pitchFamily="49" charset="0"/>
              </a:rPr>
              <a:t>    </a:t>
            </a:r>
            <a:r>
              <a:rPr lang="sl-SI" sz="1000" dirty="0" err="1" smtClean="0">
                <a:latin typeface="Courier New" pitchFamily="49" charset="0"/>
              </a:rPr>
              <a:t>print</a:t>
            </a:r>
            <a:r>
              <a:rPr lang="sl-SI" sz="1000" dirty="0" smtClean="0">
                <a:latin typeface="Courier New" pitchFamily="49" charset="0"/>
              </a:rPr>
              <a:t>(a, '/', b, '=', rez)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sl-SI" sz="1000" dirty="0" err="1" smtClean="0">
                <a:latin typeface="Courier New" pitchFamily="49" charset="0"/>
              </a:rPr>
              <a:t>except</a:t>
            </a:r>
            <a:r>
              <a:rPr lang="sl-SI" sz="1000" dirty="0" smtClean="0">
                <a:latin typeface="Courier New" pitchFamily="49" charset="0"/>
              </a:rPr>
              <a:t> 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sl-SI" sz="1000" dirty="0" smtClean="0">
                <a:latin typeface="Courier New" pitchFamily="49" charset="0"/>
              </a:rPr>
              <a:t>    </a:t>
            </a:r>
            <a:r>
              <a:rPr lang="sl-SI" sz="1000" dirty="0" err="1" smtClean="0">
                <a:latin typeface="Courier New" pitchFamily="49" charset="0"/>
              </a:rPr>
              <a:t>print</a:t>
            </a:r>
            <a:r>
              <a:rPr lang="sl-SI" sz="1000" dirty="0" smtClean="0">
                <a:latin typeface="Courier New" pitchFamily="49" charset="0"/>
              </a:rPr>
              <a:t>('NAPAKA: Deljenje z 0 ni možno')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sl-SI" sz="1000" dirty="0" err="1" smtClean="0">
                <a:latin typeface="Courier New" pitchFamily="49" charset="0"/>
              </a:rPr>
              <a:t>print</a:t>
            </a:r>
            <a:r>
              <a:rPr lang="sl-SI" sz="1000" dirty="0" smtClean="0">
                <a:latin typeface="Courier New" pitchFamily="49" charset="0"/>
              </a:rPr>
              <a:t>('Nadaljevanje programa')</a:t>
            </a: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4284663" y="4221163"/>
            <a:ext cx="4751387" cy="2024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>
                <a:latin typeface="Courier New" pitchFamily="49" charset="0"/>
              </a:rPr>
              <a:t>&gt;&gt;&gt; </a:t>
            </a:r>
          </a:p>
          <a:p>
            <a:r>
              <a:rPr lang="sl-SI">
                <a:latin typeface="Courier New" pitchFamily="49" charset="0"/>
              </a:rPr>
              <a:t>Kaj delimo: q</a:t>
            </a:r>
          </a:p>
          <a:p>
            <a:r>
              <a:rPr lang="sl-SI">
                <a:latin typeface="Courier New" pitchFamily="49" charset="0"/>
              </a:rPr>
              <a:t>To ni število! Vzel bom kar 1</a:t>
            </a:r>
          </a:p>
          <a:p>
            <a:r>
              <a:rPr lang="sl-SI">
                <a:latin typeface="Courier New" pitchFamily="49" charset="0"/>
              </a:rPr>
              <a:t>S čim: 12</a:t>
            </a:r>
          </a:p>
          <a:p>
            <a:r>
              <a:rPr lang="sl-SI">
                <a:latin typeface="Courier New" pitchFamily="49" charset="0"/>
              </a:rPr>
              <a:t>1 / 12 = 0.0833333333333</a:t>
            </a:r>
          </a:p>
          <a:p>
            <a:r>
              <a:rPr lang="sl-SI">
                <a:latin typeface="Courier New" pitchFamily="49" charset="0"/>
              </a:rPr>
              <a:t>Nadaljevanje programa</a:t>
            </a:r>
          </a:p>
          <a:p>
            <a:r>
              <a:rPr lang="sl-SI">
                <a:latin typeface="Courier New" pitchFamily="49" charset="0"/>
              </a:rPr>
              <a:t>&gt;&gt;&gt; </a:t>
            </a: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4572000" y="1700213"/>
            <a:ext cx="4176713" cy="2298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ourier New" pitchFamily="49" charset="0"/>
              </a:rPr>
              <a:t>&gt;&gt;&gt; </a:t>
            </a:r>
          </a:p>
          <a:p>
            <a:r>
              <a:rPr lang="pl-PL">
                <a:latin typeface="Courier New" pitchFamily="49" charset="0"/>
              </a:rPr>
              <a:t>Kaj delimo: 3</a:t>
            </a:r>
          </a:p>
          <a:p>
            <a:r>
              <a:rPr lang="pl-PL">
                <a:latin typeface="Courier New" pitchFamily="49" charset="0"/>
              </a:rPr>
              <a:t>S čim: a</a:t>
            </a:r>
          </a:p>
          <a:p>
            <a:r>
              <a:rPr lang="pl-PL">
                <a:latin typeface="Courier New" pitchFamily="49" charset="0"/>
              </a:rPr>
              <a:t>To ni število! Vnesi ponovno</a:t>
            </a:r>
          </a:p>
          <a:p>
            <a:r>
              <a:rPr lang="pl-PL">
                <a:latin typeface="Courier New" pitchFamily="49" charset="0"/>
              </a:rPr>
              <a:t>S čim: 0</a:t>
            </a:r>
          </a:p>
          <a:p>
            <a:r>
              <a:rPr lang="pl-PL">
                <a:latin typeface="Courier New" pitchFamily="49" charset="0"/>
              </a:rPr>
              <a:t>NAPAKA: Deljenje z 0 ni možno</a:t>
            </a:r>
          </a:p>
          <a:p>
            <a:r>
              <a:rPr lang="pl-PL">
                <a:latin typeface="Courier New" pitchFamily="49" charset="0"/>
              </a:rPr>
              <a:t>Nadaljevanje programa</a:t>
            </a:r>
          </a:p>
          <a:p>
            <a:r>
              <a:rPr lang="pl-PL">
                <a:latin typeface="Courier New" pitchFamily="49" charset="0"/>
              </a:rPr>
              <a:t>&gt;&gt;&gt; </a:t>
            </a:r>
            <a:endParaRPr lang="sl-SI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16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 bldLvl="5"/>
      <p:bldP spid="89092" grpId="0" animBg="1"/>
      <p:bldP spid="8909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Try ... except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try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:</a:t>
            </a:r>
          </a:p>
          <a:p>
            <a:pPr lvl="1" eaLnBrk="1" hangingPunct="1"/>
            <a:r>
              <a:rPr lang="sl-SI" dirty="0" smtClean="0"/>
              <a:t>Poskusi izvesti stavke znotraj tega bloka</a:t>
            </a:r>
          </a:p>
          <a:p>
            <a:pPr lvl="1" eaLnBrk="1" hangingPunct="1"/>
            <a:r>
              <a:rPr lang="sl-SI" dirty="0" smtClean="0"/>
              <a:t>Če je vse </a:t>
            </a:r>
            <a:r>
              <a:rPr lang="sl-SI" dirty="0" err="1" smtClean="0"/>
              <a:t>ok</a:t>
            </a:r>
            <a:r>
              <a:rPr lang="sl-SI" dirty="0" smtClean="0"/>
              <a:t>, nadaljuj za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try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except</a:t>
            </a:r>
            <a:endParaRPr lang="sl-SI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except</a:t>
            </a:r>
            <a:r>
              <a:rPr lang="sl-SI" dirty="0" smtClean="0"/>
              <a:t>:</a:t>
            </a:r>
          </a:p>
          <a:p>
            <a:pPr lvl="1" eaLnBrk="1" hangingPunct="1"/>
            <a:r>
              <a:rPr lang="sl-SI" dirty="0" smtClean="0"/>
              <a:t>Če pride do napake, nadaljuj tukaj</a:t>
            </a:r>
          </a:p>
          <a:p>
            <a:pPr lvl="1" eaLnBrk="1" hangingPunct="1">
              <a:buFont typeface="Arial" charset="0"/>
              <a:buNone/>
            </a:pP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175140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Napake in lov nanje&amp;quot;&quot;/&gt;&lt;property id=&quot;20307&quot; value=&quot;257&quot;/&gt;&lt;/object&gt;&lt;object type=&quot;3&quot; unique_id=&quot;10004&quot;&gt;&lt;property id=&quot;20148&quot; value=&quot;5&quot;/&gt;&lt;property id=&quot;20300&quot; value=&quot;Slide 2 - &amp;quot;Težave z deljenjem z nič&amp;quot;&quot;/&gt;&lt;property id=&quot;20307&quot; value=&quot;261&quot;/&gt;&lt;/object&gt;&lt;object type=&quot;3&quot; unique_id=&quot;10005&quot;&gt;&lt;property id=&quot;20148&quot; value=&quot;5&quot;/&gt;&lt;property id=&quot;20300&quot; value=&quot;Slide 3 - &amp;quot;Varovalna mreža&amp;quot;&quot;/&gt;&lt;property id=&quot;20307&quot; value=&quot;262&quot;/&gt;&lt;/object&gt;&lt;object type=&quot;3&quot; unique_id=&quot;10006&quot;&gt;&lt;property id=&quot;20148&quot; value=&quot;5&quot;/&gt;&lt;property id=&quot;20300&quot; value=&quot;Slide 4 - &amp;quot;Try ... except&amp;quot;&quot;/&gt;&lt;property id=&quot;20307&quot; value=&quot;263&quot;/&gt;&lt;/object&gt;&lt;object type=&quot;3&quot; unique_id=&quot;10007&quot;&gt;&lt;property id=&quot;20148&quot; value=&quot;5&quot;/&gt;&lt;property id=&quot;20300&quot; value=&quot;Slide 5 - &amp;quot;Kaj pa&amp;quot;&quot;/&gt;&lt;property id=&quot;20307&quot; value=&quot;264&quot;/&gt;&lt;/object&gt;&lt;object type=&quot;3&quot; unique_id=&quot;10008&quot;&gt;&lt;property id=&quot;20148&quot; value=&quot;5&quot;/&gt;&lt;property id=&quot;20300&quot; value=&quot;Slide 6 - &amp;quot;Povečamo varovalno mrežo&amp;quot;&quot;/&gt;&lt;property id=&quot;20307&quot; value=&quot;265&quot;/&gt;&lt;/object&gt;&lt;object type=&quot;3&quot; unique_id=&quot;10009&quot;&gt;&lt;property id=&quot;20148&quot; value=&quot;5&quot;/&gt;&lt;property id=&quot;20300&quot; value=&quot;Slide 7 - &amp;quot;Ampak&amp;quot;&quot;/&gt;&lt;property id=&quot;20307&quot; value=&quot;266&quot;/&gt;&lt;/object&gt;&lt;object type=&quot;3&quot; unique_id=&quot;10010&quot;&gt;&lt;property id=&quot;20148&quot; value=&quot;5&quot;/&gt;&lt;property id=&quot;20300&quot; value=&quot;Slide 8 - &amp;quot;Varovalna mreža III&amp;quot;&quot;/&gt;&lt;property id=&quot;20307&quot; value=&quot;267&quot;/&gt;&lt;/object&gt;&lt;object type=&quot;3&quot; unique_id=&quot;10011&quot;&gt;&lt;property id=&quot;20148&quot; value=&quot;5&quot;/&gt;&lt;property id=&quot;20300&quot; value=&quot;Slide 9 - &amp;quot;Try ... except&amp;quot;&quot;/&gt;&lt;property id=&quot;20307&quot; value=&quot;268&quot;/&gt;&lt;/object&gt;&lt;object type=&quot;3&quot; unique_id=&quot;10012&quot;&gt;&lt;property id=&quot;20148&quot; value=&quot;5&quot;/&gt;&lt;property id=&quot;20300&quot; value=&quot;Slide 10 - &amp;quot;Zgled - Inverz&amp;quot;&quot;/&gt;&lt;property id=&quot;20307&quot; value=&quot;269&quot;/&gt;&lt;/object&gt;&lt;object type=&quot;3&quot; unique_id=&quot;10013&quot;&gt;&lt;property id=&quot;20148&quot; value=&quot;5&quot;/&gt;&lt;property id=&quot;20300&quot; value=&quot;Slide 11 - &amp;quot;Kaj gre lahko narobe&amp;quot;&quot;/&gt;&lt;property id=&quot;20307&quot; value=&quot;270&quot;/&gt;&lt;/object&gt;&lt;object type=&quot;3&quot; unique_id=&quot;10014&quot;&gt;&lt;property id=&quot;20148&quot; value=&quot;5&quot;/&gt;&lt;property id=&quot;20300&quot; value=&quot;Slide 12 - &amp;quot;Lovimo le sardine, ne pa cipljev&amp;quot;&quot;/&gt;&lt;property id=&quot;20307&quot; value=&quot;271&quot;/&gt;&lt;/object&gt;&lt;object type=&quot;3&quot; unique_id=&quot;10015&quot;&gt;&lt;property id=&quot;20148&quot; value=&quot;5&quot;/&gt;&lt;property id=&quot;20300&quot; value=&quot;Slide 13 - &amp;quot;Zgled z inverzom&amp;quot;&quot;/&gt;&lt;property id=&quot;20307&quot; value=&quot;272&quot;/&gt;&lt;/object&gt;&lt;/object&gt;&lt;object type=&quot;8&quot; unique_id=&quot;1004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824</Words>
  <Application>Microsoft Office PowerPoint</Application>
  <PresentationFormat>On-screen Show (4:3)</PresentationFormat>
  <Paragraphs>168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Napake in lov nanje</vt:lpstr>
      <vt:lpstr>Težave z deljenjem z nič</vt:lpstr>
      <vt:lpstr>Varovalna mreža</vt:lpstr>
      <vt:lpstr>Try ... except</vt:lpstr>
      <vt:lpstr>Kaj pa</vt:lpstr>
      <vt:lpstr>Povečamo varovalno mrežo</vt:lpstr>
      <vt:lpstr>Ampak</vt:lpstr>
      <vt:lpstr>Varovalna mreža III</vt:lpstr>
      <vt:lpstr>Try ... except</vt:lpstr>
      <vt:lpstr>Zgled - Inverz</vt:lpstr>
      <vt:lpstr>Kaj gre lahko narobe</vt:lpstr>
      <vt:lpstr>Lovimo le sardine, ne pa cipljev</vt:lpstr>
      <vt:lpstr>Zgled z inverzom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Napake in izjeme</dc:title>
  <dc:creator>Matija Lokar</dc:creator>
  <cp:lastModifiedBy>Lokar, Matija</cp:lastModifiedBy>
  <cp:revision>6</cp:revision>
  <dcterms:created xsi:type="dcterms:W3CDTF">2011-03-21T12:04:28Z</dcterms:created>
  <dcterms:modified xsi:type="dcterms:W3CDTF">2014-03-17T06:58:14Z</dcterms:modified>
</cp:coreProperties>
</file>