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8"/>
  </p:notesMasterIdLst>
  <p:handoutMasterIdLst>
    <p:handoutMasterId r:id="rId29"/>
  </p:handoutMasterIdLst>
  <p:sldIdLst>
    <p:sldId id="331" r:id="rId2"/>
    <p:sldId id="372" r:id="rId3"/>
    <p:sldId id="332" r:id="rId4"/>
    <p:sldId id="336" r:id="rId5"/>
    <p:sldId id="337" r:id="rId6"/>
    <p:sldId id="351" r:id="rId7"/>
    <p:sldId id="352" r:id="rId8"/>
    <p:sldId id="353" r:id="rId9"/>
    <p:sldId id="354" r:id="rId10"/>
    <p:sldId id="367" r:id="rId11"/>
    <p:sldId id="368" r:id="rId12"/>
    <p:sldId id="369" r:id="rId13"/>
    <p:sldId id="370" r:id="rId14"/>
    <p:sldId id="371" r:id="rId15"/>
    <p:sldId id="359" r:id="rId16"/>
    <p:sldId id="360" r:id="rId17"/>
    <p:sldId id="361" r:id="rId18"/>
    <p:sldId id="362" r:id="rId19"/>
    <p:sldId id="363" r:id="rId20"/>
    <p:sldId id="364" r:id="rId21"/>
    <p:sldId id="365" r:id="rId22"/>
    <p:sldId id="366" r:id="rId23"/>
    <p:sldId id="355" r:id="rId24"/>
    <p:sldId id="356" r:id="rId25"/>
    <p:sldId id="357" r:id="rId26"/>
    <p:sldId id="358" r:id="rId27"/>
  </p:sldIdLst>
  <p:sldSz cx="9144000" cy="6858000" type="screen4x3"/>
  <p:notesSz cx="7099300" cy="10234613"/>
  <p:custDataLst>
    <p:tags r:id="rId30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 autoAdjust="0"/>
    <p:restoredTop sz="94636" autoAdjust="0"/>
  </p:normalViewPr>
  <p:slideViewPr>
    <p:cSldViewPr>
      <p:cViewPr varScale="1">
        <p:scale>
          <a:sx n="77" d="100"/>
          <a:sy n="77" d="100"/>
        </p:scale>
        <p:origin x="-108" y="-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7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7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06D371EB-302C-47DB-B008-056567EF9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519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EC049A6-2033-44A5-9134-3433CE6DA0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7060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37DF1B-2E0E-4570-8285-B57F9D8384E7}" type="slidenum">
              <a:rPr lang="en-GB"/>
              <a:pPr/>
              <a:t>23</a:t>
            </a:fld>
            <a:endParaRPr lang="en-GB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C513EB-8ACB-4701-9416-B7F97AE810AE}" type="slidenum">
              <a:rPr lang="en-GB"/>
              <a:pPr/>
              <a:t>24</a:t>
            </a:fld>
            <a:endParaRPr lang="en-GB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F9AED0-2C80-41D2-84BD-388F9409DBA0}" type="slidenum">
              <a:rPr lang="en-GB"/>
              <a:pPr/>
              <a:t>25</a:t>
            </a:fld>
            <a:endParaRPr lang="en-GB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1" name="Picture 10" descr="CC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63" y="5786438"/>
            <a:ext cx="11176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Matija Lokar, FMF</a:t>
            </a:r>
            <a:endParaRPr lang="sl-SI"/>
          </a:p>
        </p:txBody>
      </p:sp>
      <p:sp>
        <p:nvSpPr>
          <p:cNvPr id="13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4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FDCC1B9-7887-4A5D-B2C8-4A76084BDD40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Matija Lokar, FMF</a:t>
            </a:r>
            <a:endParaRPr lang="sl-SI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E9C89-C05B-4A75-BE87-511E5D20A3D7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Matija Lokar, FMF</a:t>
            </a:r>
            <a:endParaRPr lang="sl-SI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8D9F6-ADA1-419C-A4A6-8C574D790840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Matija Lokar, FMF</a:t>
            </a:r>
            <a:endParaRPr lang="sl-SI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8BA2-FBAC-44BF-93B8-9184FA54BD32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Matija Lokar, FMF</a:t>
            </a:r>
            <a:endParaRPr lang="sl-SI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40833-C80D-4864-AA88-F740CB6D10B2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Matija Lokar, FMF</a:t>
            </a:r>
            <a:endParaRPr lang="sl-SI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9A170-D6DC-4561-B697-1989D5CD8881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Matija Lokar, FMF</a:t>
            </a:r>
            <a:endParaRPr lang="sl-SI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580D1-4002-4D8A-A0DD-E7B3F2AAFCC8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Matija Lokar, FMF</a:t>
            </a:r>
            <a:endParaRPr lang="sl-SI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25D7D-7AE3-45AE-A664-F918F05F30AC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Matija Lokar, FMF</a:t>
            </a:r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49FF9-ABFE-4DF6-8F82-22D70E245036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Matija Lokar, FMF</a:t>
            </a:r>
            <a:endParaRPr lang="sl-SI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15409-501D-4838-BAB1-7B8303F77887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Matija Lokar, FMF</a:t>
            </a:r>
            <a:endParaRPr lang="sl-SI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52EFF-CA99-4083-A399-CB7C1978ED7E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sl-SI" smtClean="0"/>
              <a:t>Matija Lokar, FMF</a:t>
            </a:r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B9A967AF-C61C-4CE3-A386-D436ED87061A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  <p:pic>
        <p:nvPicPr>
          <p:cNvPr id="1033" name="Picture 8" descr="CC.gif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6638" y="6686550"/>
            <a:ext cx="487362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bldLvl="5"/>
    </p:bld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Problemi</a:t>
            </a:r>
            <a:endParaRPr lang="en-GB" smtClean="0"/>
          </a:p>
        </p:txBody>
      </p:sp>
      <p:sp>
        <p:nvSpPr>
          <p:cNvPr id="3850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1447800"/>
            <a:ext cx="843528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l-SI" sz="2800" dirty="0" smtClean="0"/>
              <a:t>Imamo n sadežev. Za vsakega poznamo njegovo kalorično vrednost in glikemični indeks. Katere sadeže zmešamo v napitek, da bo ta imel kar se da visok glikemični indeks, hkrati pa ne bo presegel dovoljeno število kalorij.</a:t>
            </a:r>
          </a:p>
          <a:p>
            <a:pPr eaLnBrk="1" hangingPunct="1">
              <a:lnSpc>
                <a:spcPct val="80000"/>
              </a:lnSpc>
            </a:pPr>
            <a:r>
              <a:rPr lang="sl-SI" sz="2800" dirty="0" smtClean="0"/>
              <a:t>Izračunati moramo produkt n matrik A</a:t>
            </a:r>
            <a:r>
              <a:rPr lang="sl-SI" sz="2800" baseline="-25000" dirty="0" smtClean="0"/>
              <a:t>1</a:t>
            </a:r>
            <a:r>
              <a:rPr lang="sl-SI" sz="2800" dirty="0" smtClean="0"/>
              <a:t> * A</a:t>
            </a:r>
            <a:r>
              <a:rPr lang="sl-SI" sz="2800" baseline="-25000" dirty="0" smtClean="0"/>
              <a:t>2</a:t>
            </a:r>
            <a:r>
              <a:rPr lang="sl-SI" sz="2800" dirty="0" smtClean="0"/>
              <a:t> * ... * A</a:t>
            </a:r>
            <a:r>
              <a:rPr lang="sl-SI" sz="2800" baseline="-25000" dirty="0" smtClean="0"/>
              <a:t>n</a:t>
            </a:r>
            <a:r>
              <a:rPr lang="sl-SI" sz="2800" dirty="0" smtClean="0"/>
              <a:t>. V kakšnem vrstnem redu naj jih množimo (torej kako postaviti oklepaje), da bo najmanj dela (najmanj množenj realnih števil).</a:t>
            </a:r>
          </a:p>
          <a:p>
            <a:pPr lvl="1">
              <a:lnSpc>
                <a:spcPct val="80000"/>
              </a:lnSpc>
            </a:pPr>
            <a:r>
              <a:rPr lang="sl-SI" dirty="0" smtClean="0"/>
              <a:t>Matrike A,B,C dimenzij 3 x 4, 4 x 6 in 6 x 10 lahko zmnožimo</a:t>
            </a:r>
          </a:p>
          <a:p>
            <a:pPr lvl="2">
              <a:lnSpc>
                <a:spcPct val="80000"/>
              </a:lnSpc>
            </a:pPr>
            <a:r>
              <a:rPr lang="sl-SI" dirty="0" smtClean="0"/>
              <a:t>(AB)C, kar potrebuje 72 + 180 = 252 množenj realnih števil   ali pa kot</a:t>
            </a:r>
          </a:p>
          <a:p>
            <a:pPr lvl="2">
              <a:lnSpc>
                <a:spcPct val="80000"/>
              </a:lnSpc>
            </a:pPr>
            <a:r>
              <a:rPr lang="sl-SI" dirty="0" smtClean="0"/>
              <a:t>A(BC), 240 + 120 = 360 množenj</a:t>
            </a:r>
            <a:endParaRPr lang="sl-SI" sz="2800" dirty="0" smtClean="0"/>
          </a:p>
          <a:p>
            <a:pPr eaLnBrk="1" hangingPunct="1">
              <a:lnSpc>
                <a:spcPct val="80000"/>
              </a:lnSpc>
            </a:pPr>
            <a:r>
              <a:rPr lang="sl-SI" sz="2800" dirty="0" smtClean="0"/>
              <a:t>V neurejenem seznamu števil poišči 100ti podatek po velikosti</a:t>
            </a:r>
            <a:r>
              <a:rPr lang="sl-SI" sz="2800" dirty="0" smtClean="0"/>
              <a:t>.</a:t>
            </a:r>
            <a:endParaRPr lang="sl-SI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Seznam seznamov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sz="2000" dirty="0" smtClean="0"/>
              <a:t>Seznam seznamov celih števil je seznam, katerega elementi so bodisi cela števila, bodisi seznami seznamov celih števil.</a:t>
            </a:r>
          </a:p>
          <a:p>
            <a:r>
              <a:rPr lang="sl-SI" sz="2000" dirty="0" smtClean="0"/>
              <a:t>Da bo enostavneje, recimo, da je tudi prazen seznam SSCŠ.</a:t>
            </a:r>
          </a:p>
          <a:p>
            <a:r>
              <a:rPr lang="sl-SI" sz="2000" dirty="0" smtClean="0"/>
              <a:t>Nekaj primerov</a:t>
            </a:r>
          </a:p>
          <a:p>
            <a:pPr lvl="1"/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[1, 2, 3]</a:t>
            </a:r>
          </a:p>
          <a:p>
            <a:pPr lvl="1"/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[1, [2], 3, [2, 3, 4]]</a:t>
            </a:r>
          </a:p>
          <a:p>
            <a:pPr lvl="1"/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[[[[2]], 1], [2, [[3], [4]]]]</a:t>
            </a:r>
          </a:p>
          <a:p>
            <a:r>
              <a:rPr lang="sl-SI" sz="2000" dirty="0" smtClean="0"/>
              <a:t>Nekaj nalog</a:t>
            </a:r>
          </a:p>
          <a:p>
            <a:pPr lvl="1"/>
            <a:r>
              <a:rPr lang="sl-SI" sz="1800" dirty="0" smtClean="0"/>
              <a:t>Sestavi funkcijo, ki preveri, če je dan seznam res seznam seznamov celih števil</a:t>
            </a:r>
          </a:p>
          <a:p>
            <a:pPr lvl="1"/>
            <a:r>
              <a:rPr lang="sl-SI" sz="1800" dirty="0" smtClean="0"/>
              <a:t>Sestavi funkcijo, ki prešteje, koliko je v seznamu seznamov celih števil</a:t>
            </a:r>
          </a:p>
          <a:p>
            <a:pPr lvl="1"/>
            <a:r>
              <a:rPr lang="sl-SI" sz="1800" dirty="0" smtClean="0"/>
              <a:t>Sestavi funkcijo, ki ugotovi največjo "globino", na kateri je celo število</a:t>
            </a:r>
          </a:p>
          <a:p>
            <a:pPr lvl="1"/>
            <a:r>
              <a:rPr lang="sl-SI" sz="1800" dirty="0" smtClean="0"/>
              <a:t>Sestavi funkcijo, ki sešteje vsa cela števila v seznamu seznamov</a:t>
            </a:r>
          </a:p>
          <a:p>
            <a:pPr lvl="1"/>
            <a:r>
              <a:rPr lang="sl-SI" sz="1800" dirty="0" smtClean="0"/>
              <a:t>Sestavi funkcijo, ki "splošči" seznam seznamov v navaden seznam celih števil</a:t>
            </a:r>
          </a:p>
        </p:txBody>
      </p:sp>
    </p:spTree>
    <p:extLst>
      <p:ext uri="{BB962C8B-B14F-4D97-AF65-F5344CB8AC3E}">
        <p14:creationId xmlns:p14="http://schemas.microsoft.com/office/powerpoint/2010/main" val="2275004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Preštej cela števila v seznamu seznamov celih števil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Nekaj primerov</a:t>
            </a:r>
          </a:p>
          <a:p>
            <a:pPr lvl="1"/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preštejCelaSSCS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([1, 2, 3])</a:t>
            </a:r>
          </a:p>
          <a:p>
            <a:pPr lvl="2"/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3</a:t>
            </a:r>
          </a:p>
          <a:p>
            <a:pPr lvl="1"/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preštejCelaSSCS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([ 1, [2], 3, [2, 3, 4]])</a:t>
            </a:r>
          </a:p>
          <a:p>
            <a:pPr lvl="2"/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6</a:t>
            </a:r>
          </a:p>
          <a:p>
            <a:pPr lvl="1"/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preštejCelaSSCS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([[[[2]], 1], [2, [[3], [4]]]])</a:t>
            </a:r>
          </a:p>
          <a:p>
            <a:pPr lvl="2"/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5</a:t>
            </a:r>
          </a:p>
          <a:p>
            <a:pPr lvl="1"/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87429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Preštej cela števila v seznamu seznamov celih števil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Ideja</a:t>
            </a:r>
          </a:p>
          <a:p>
            <a:pPr lvl="1"/>
            <a:r>
              <a:rPr lang="sl-SI" dirty="0" smtClean="0"/>
              <a:t>Predpostavimo, da je parameter zagotovo seznam seznamov celih števil</a:t>
            </a:r>
          </a:p>
          <a:p>
            <a:pPr lvl="1"/>
            <a:r>
              <a:rPr lang="sl-SI" dirty="0" smtClean="0"/>
              <a:t>Nastavimo števec na nič</a:t>
            </a:r>
          </a:p>
          <a:p>
            <a:pPr lvl="1"/>
            <a:r>
              <a:rPr lang="sl-SI" dirty="0" smtClean="0"/>
              <a:t>Gremo preko seznama </a:t>
            </a:r>
          </a:p>
          <a:p>
            <a:pPr lvl="2"/>
            <a:r>
              <a:rPr lang="sl-SI" dirty="0" smtClean="0"/>
              <a:t>Če je element celo število (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isinstance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slt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sl-SI" dirty="0" smtClean="0"/>
              <a:t>), povečamo števec za 1</a:t>
            </a:r>
          </a:p>
          <a:p>
            <a:pPr lvl="2"/>
            <a:r>
              <a:rPr lang="sl-SI" dirty="0" smtClean="0"/>
              <a:t>Če pa element NI celo število, je seznam seznamov. Zato </a:t>
            </a:r>
            <a:r>
              <a:rPr lang="sl-SI" b="1" dirty="0" smtClean="0"/>
              <a:t>števec povečamo za število celih števil v tem seznamu</a:t>
            </a:r>
          </a:p>
          <a:p>
            <a:pPr lvl="3"/>
            <a:r>
              <a:rPr lang="sl-SI" dirty="0" smtClean="0"/>
              <a:t>Kar seveda ugotovimo z </a:t>
            </a:r>
            <a:r>
              <a:rPr lang="sl-SI" dirty="0" smtClean="0">
                <a:solidFill>
                  <a:srgbClr val="FF0000"/>
                </a:solidFill>
              </a:rPr>
              <a:t>rekurzivnim</a:t>
            </a:r>
            <a:r>
              <a:rPr lang="sl-SI" dirty="0" smtClean="0"/>
              <a:t> klicem</a:t>
            </a:r>
          </a:p>
          <a:p>
            <a:pPr lvl="1"/>
            <a:r>
              <a:rPr lang="sl-SI" dirty="0" smtClean="0"/>
              <a:t>Kaj pa ustavitveni pogoj?</a:t>
            </a:r>
          </a:p>
          <a:p>
            <a:pPr lvl="2"/>
            <a:r>
              <a:rPr lang="sl-SI" dirty="0" smtClean="0"/>
              <a:t>V praznem seznamu ni nobenega celega števila</a:t>
            </a:r>
          </a:p>
          <a:p>
            <a:pPr lvl="1"/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41721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ALGORITEM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sz="2800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2800" dirty="0" err="1" smtClean="0">
                <a:latin typeface="Courier New" pitchFamily="49" charset="0"/>
                <a:cs typeface="Courier New" pitchFamily="49" charset="0"/>
              </a:rPr>
              <a:t>preštejCelaSSCS</a:t>
            </a: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(seznam)</a:t>
            </a:r>
            <a:endParaRPr lang="sl-SI" dirty="0" smtClean="0"/>
          </a:p>
          <a:p>
            <a:r>
              <a:rPr lang="sl-SI" dirty="0" smtClean="0"/>
              <a:t>Če je seznam prazen: vrni rezultat 0</a:t>
            </a:r>
          </a:p>
          <a:p>
            <a:r>
              <a:rPr lang="sl-SI" dirty="0" err="1" smtClean="0"/>
              <a:t>kolikoJeŠtevil</a:t>
            </a:r>
            <a:r>
              <a:rPr lang="sl-SI" dirty="0" smtClean="0"/>
              <a:t> = 0</a:t>
            </a:r>
          </a:p>
          <a:p>
            <a:r>
              <a:rPr lang="sl-SI" dirty="0" smtClean="0"/>
              <a:t>Z </a:t>
            </a:r>
            <a:r>
              <a:rPr lang="sl-SI" dirty="0" err="1" smtClean="0"/>
              <a:t>elt</a:t>
            </a:r>
            <a:r>
              <a:rPr lang="sl-SI" dirty="0" smtClean="0"/>
              <a:t> preleti vse elemente seznama:</a:t>
            </a:r>
          </a:p>
          <a:p>
            <a:pPr lvl="1"/>
            <a:r>
              <a:rPr lang="sl-SI" dirty="0" smtClean="0"/>
              <a:t>Če je </a:t>
            </a:r>
            <a:r>
              <a:rPr lang="sl-SI" dirty="0" err="1" smtClean="0"/>
              <a:t>elt</a:t>
            </a:r>
            <a:r>
              <a:rPr lang="sl-SI" dirty="0" smtClean="0"/>
              <a:t> celo število: </a:t>
            </a:r>
            <a:r>
              <a:rPr lang="sl-SI" dirty="0" err="1" smtClean="0"/>
              <a:t>kolikoJeŠtevil</a:t>
            </a:r>
            <a:r>
              <a:rPr lang="sl-SI" dirty="0" smtClean="0"/>
              <a:t> += 1</a:t>
            </a:r>
          </a:p>
          <a:p>
            <a:pPr lvl="1"/>
            <a:r>
              <a:rPr lang="sl-SI" dirty="0" smtClean="0"/>
              <a:t>Sicer: # preštejemo, koliko jih je v tem seznamu</a:t>
            </a:r>
          </a:p>
          <a:p>
            <a:pPr lvl="2"/>
            <a:r>
              <a:rPr lang="sl-SI" dirty="0" err="1" smtClean="0"/>
              <a:t>kolikoVSeznamu</a:t>
            </a:r>
            <a:r>
              <a:rPr lang="sl-SI" dirty="0" smtClean="0"/>
              <a:t> </a:t>
            </a:r>
            <a:r>
              <a:rPr lang="sl-SI" dirty="0"/>
              <a:t>= </a:t>
            </a:r>
            <a:r>
              <a:rPr lang="sl-SI" dirty="0" err="1" smtClean="0">
                <a:solidFill>
                  <a:srgbClr val="FF0000"/>
                </a:solidFill>
              </a:rPr>
              <a:t>preštejCelaSSCS</a:t>
            </a:r>
            <a:r>
              <a:rPr lang="sl-SI" dirty="0" smtClean="0">
                <a:solidFill>
                  <a:srgbClr val="FF0000"/>
                </a:solidFill>
              </a:rPr>
              <a:t>(</a:t>
            </a:r>
            <a:r>
              <a:rPr lang="sl-SI" dirty="0" err="1" smtClean="0">
                <a:solidFill>
                  <a:srgbClr val="FF0000"/>
                </a:solidFill>
              </a:rPr>
              <a:t>elt</a:t>
            </a:r>
            <a:r>
              <a:rPr lang="sl-SI" dirty="0" smtClean="0">
                <a:solidFill>
                  <a:srgbClr val="FF0000"/>
                </a:solidFill>
              </a:rPr>
              <a:t>)</a:t>
            </a:r>
          </a:p>
          <a:p>
            <a:pPr lvl="2"/>
            <a:r>
              <a:rPr lang="sl-SI" dirty="0" err="1"/>
              <a:t>kolikoJeŠtevil</a:t>
            </a:r>
            <a:r>
              <a:rPr lang="sl-SI" dirty="0"/>
              <a:t> </a:t>
            </a:r>
            <a:r>
              <a:rPr lang="sl-SI" dirty="0" smtClean="0"/>
              <a:t>= </a:t>
            </a:r>
            <a:r>
              <a:rPr lang="sl-SI" dirty="0"/>
              <a:t>+= </a:t>
            </a:r>
            <a:r>
              <a:rPr lang="sl-SI" dirty="0" err="1"/>
              <a:t>kolikoVSeznamu</a:t>
            </a:r>
            <a:r>
              <a:rPr lang="sl-SI" dirty="0"/>
              <a:t> </a:t>
            </a:r>
          </a:p>
          <a:p>
            <a:r>
              <a:rPr lang="sl-SI" dirty="0" smtClean="0"/>
              <a:t>Vrni rezultat </a:t>
            </a:r>
            <a:r>
              <a:rPr lang="sl-SI" dirty="0" err="1" smtClean="0"/>
              <a:t>kolikoJeŠtevil</a:t>
            </a:r>
            <a:endParaRPr lang="sl-SI" dirty="0"/>
          </a:p>
          <a:p>
            <a:pPr lvl="2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21134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DEMO</a:t>
            </a:r>
            <a:endParaRPr lang="sl-SI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48488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Izpiši števila od 1 do 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err="1" smtClean="0"/>
              <a:t>Nerekurzivno</a:t>
            </a: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izpis(n) :</a:t>
            </a:r>
          </a:p>
          <a:p>
            <a:pPr>
              <a:buNone/>
            </a:pPr>
            <a:r>
              <a:rPr lang="sl-SI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i in range(1, n + 1):</a:t>
            </a:r>
          </a:p>
          <a:p>
            <a:pPr>
              <a:buNone/>
            </a:pPr>
            <a:r>
              <a:rPr lang="sl-SI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(i)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64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"Šefovsko razmišljanje"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sz="2000" dirty="0" smtClean="0"/>
              <a:t>Denimo, da znamo izpisati samo zadnje število (n). </a:t>
            </a:r>
          </a:p>
          <a:p>
            <a:r>
              <a:rPr lang="sl-SI" sz="2000" dirty="0" smtClean="0"/>
              <a:t>Potem potrebujemo nekoga, ki zna izpisati števila od 1 do n-1 </a:t>
            </a:r>
          </a:p>
          <a:p>
            <a:r>
              <a:rPr lang="sl-SI" sz="2000" dirty="0" smtClean="0"/>
              <a:t>Ali: imamo funkcijo izpisDoNminus1</a:t>
            </a:r>
          </a:p>
          <a:p>
            <a:pPr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izpis(n) :</a:t>
            </a:r>
          </a:p>
          <a:p>
            <a:pPr lvl="2">
              <a:buNone/>
            </a:pP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	  izpisDoNminus1(n – 1)</a:t>
            </a:r>
          </a:p>
          <a:p>
            <a:pPr lvl="2">
              <a:buNone/>
            </a:pP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sl-SI" sz="18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(n)</a:t>
            </a:r>
          </a:p>
          <a:p>
            <a:endParaRPr lang="sl-SI" sz="2000" dirty="0" smtClean="0"/>
          </a:p>
          <a:p>
            <a:r>
              <a:rPr lang="sl-SI" sz="2000" dirty="0" smtClean="0"/>
              <a:t>Kako bi bila videti funkcija izpisDoNminus1?</a:t>
            </a:r>
          </a:p>
          <a:p>
            <a:r>
              <a:rPr lang="sl-SI" sz="2000" dirty="0" smtClean="0"/>
              <a:t>Enako kot 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izpis</a:t>
            </a:r>
            <a:r>
              <a:rPr lang="sl-SI" sz="2000" dirty="0" smtClean="0"/>
              <a:t>!</a:t>
            </a:r>
          </a:p>
          <a:p>
            <a:pPr>
              <a:buNone/>
            </a:pPr>
            <a:endParaRPr lang="sl-SI" sz="2000" dirty="0" smtClean="0"/>
          </a:p>
          <a:p>
            <a:pPr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izpis(n) :</a:t>
            </a:r>
          </a:p>
          <a:p>
            <a:pPr lvl="2">
              <a:buNone/>
            </a:pP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	  izpis(n – 1)</a:t>
            </a:r>
          </a:p>
          <a:p>
            <a:pPr lvl="2">
              <a:buNone/>
            </a:pP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sl-SI" sz="18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(n)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6654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 n =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sz="2400" dirty="0" smtClean="0"/>
              <a:t>klic: </a:t>
            </a: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izpis(3)</a:t>
            </a:r>
          </a:p>
          <a:p>
            <a:r>
              <a:rPr lang="sl-SI" sz="2400" dirty="0" smtClean="0"/>
              <a:t>	klic: </a:t>
            </a: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izpis(2)</a:t>
            </a:r>
          </a:p>
          <a:p>
            <a:r>
              <a:rPr lang="sl-SI" sz="2400" dirty="0" smtClean="0"/>
              <a:t>		klic: </a:t>
            </a: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izpis(1)</a:t>
            </a:r>
          </a:p>
          <a:p>
            <a:r>
              <a:rPr lang="sl-SI" sz="2400" dirty="0" smtClean="0"/>
              <a:t>		</a:t>
            </a:r>
            <a:r>
              <a:rPr lang="sl-SI" sz="2400" dirty="0"/>
              <a:t> </a:t>
            </a:r>
            <a:r>
              <a:rPr lang="sl-SI" sz="2400" dirty="0" smtClean="0"/>
              <a:t>  klic: </a:t>
            </a: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izpis(0)</a:t>
            </a:r>
            <a:r>
              <a:rPr lang="sl-SI" sz="2400" dirty="0" smtClean="0"/>
              <a:t>, </a:t>
            </a:r>
          </a:p>
          <a:p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sl-SI" sz="2400" dirty="0" smtClean="0"/>
              <a:t>klic:</a:t>
            </a: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  izpis(-1)</a:t>
            </a:r>
          </a:p>
          <a:p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sl-SI" sz="2400" dirty="0" smtClean="0"/>
          </a:p>
          <a:p>
            <a:r>
              <a:rPr lang="sl-SI" sz="2400" dirty="0" smtClean="0"/>
              <a:t>vsak klic funkcije delo prelaga dalje. </a:t>
            </a:r>
          </a:p>
          <a:p>
            <a:r>
              <a:rPr lang="sl-SI" sz="2400" dirty="0" smtClean="0"/>
              <a:t>Če delo samo prelagamo, ne bo nikoli narejeno! </a:t>
            </a:r>
          </a:p>
          <a:p>
            <a:r>
              <a:rPr lang="sl-SI" sz="2400" dirty="0" smtClean="0"/>
              <a:t>Gordijski vozel prerežemo tako, da končno nekdo nekaj res naredi.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551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latin typeface="Courier New" pitchFamily="49" charset="0"/>
                <a:cs typeface="Courier New" pitchFamily="49" charset="0"/>
              </a:rPr>
              <a:t>Izpis(1)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Ne bo več prelagal dela, ampak res izpisal</a:t>
            </a:r>
            <a:br>
              <a:rPr lang="sl-SI" dirty="0" smtClean="0"/>
            </a:br>
            <a:endParaRPr lang="sl-SI" dirty="0" smtClean="0"/>
          </a:p>
          <a:p>
            <a:pPr>
              <a:buNone/>
            </a:pP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sl-SI" sz="2800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 izpis(n) :</a:t>
            </a:r>
          </a:p>
          <a:p>
            <a:pPr>
              <a:buNone/>
            </a:pP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sl-SI" sz="28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 n == 1:</a:t>
            </a:r>
          </a:p>
          <a:p>
            <a:pPr>
              <a:buNone/>
            </a:pP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sl-SI" sz="28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(1)</a:t>
            </a:r>
          </a:p>
          <a:p>
            <a:pPr lvl="2">
              <a:buNone/>
            </a:pP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	    else :</a:t>
            </a:r>
          </a:p>
          <a:p>
            <a:pPr lvl="2">
              <a:buNone/>
            </a:pP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       izpis(n – 1)</a:t>
            </a:r>
          </a:p>
          <a:p>
            <a:pPr lvl="2">
              <a:buNone/>
            </a:pP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       print(n)</a:t>
            </a:r>
          </a:p>
          <a:p>
            <a:pPr lvl="2">
              <a:buNone/>
            </a:pPr>
            <a:endParaRPr lang="sl-SI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30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Rekurzivno izpiši števila od 1 do n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Sestavi rekurzivno metodo, ki izpiše vsa števila od 1 do n</a:t>
            </a:r>
          </a:p>
          <a:p>
            <a:r>
              <a:rPr lang="sl-SI" dirty="0" smtClean="0"/>
              <a:t>Ideja:</a:t>
            </a:r>
          </a:p>
          <a:p>
            <a:pPr lvl="1"/>
            <a:r>
              <a:rPr lang="sl-SI" dirty="0" smtClean="0"/>
              <a:t>Najprej izpišemo števila od 1 do n – 1: </a:t>
            </a:r>
          </a:p>
          <a:p>
            <a:pPr lvl="2"/>
            <a:r>
              <a:rPr lang="sl-SI" dirty="0" smtClean="0"/>
              <a:t>enak problem – klic te funkcije</a:t>
            </a:r>
          </a:p>
          <a:p>
            <a:pPr lvl="1"/>
            <a:r>
              <a:rPr lang="sl-SI" dirty="0" smtClean="0"/>
              <a:t>Izpišemo  število n</a:t>
            </a:r>
          </a:p>
          <a:p>
            <a:r>
              <a:rPr lang="sl-SI" dirty="0" smtClean="0"/>
              <a:t>Potrebujemo še ustavitveni pogoj, ko "dela ne prelagamo naprej"</a:t>
            </a:r>
          </a:p>
          <a:p>
            <a:pPr lvl="1"/>
            <a:r>
              <a:rPr lang="sl-SI" dirty="0" smtClean="0"/>
              <a:t>Ko je n = 1, le izpišemo 1!</a:t>
            </a:r>
          </a:p>
          <a:p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1100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Problemi</a:t>
            </a:r>
            <a:endParaRPr lang="en-GB" smtClean="0"/>
          </a:p>
        </p:txBody>
      </p:sp>
      <p:sp>
        <p:nvSpPr>
          <p:cNvPr id="3850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66738" y="1341438"/>
            <a:ext cx="7662862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l-SI" sz="2400" smtClean="0"/>
              <a:t>Izračunaj volumen telesa, preluknjanega n-krat</a:t>
            </a:r>
          </a:p>
          <a:p>
            <a:pPr eaLnBrk="1" hangingPunct="1">
              <a:lnSpc>
                <a:spcPct val="80000"/>
              </a:lnSpc>
            </a:pPr>
            <a:endParaRPr lang="sl-SI" sz="2400" smtClean="0"/>
          </a:p>
          <a:p>
            <a:pPr eaLnBrk="1" hangingPunct="1">
              <a:lnSpc>
                <a:spcPct val="80000"/>
              </a:lnSpc>
            </a:pPr>
            <a:endParaRPr lang="sl-SI" sz="2400" smtClean="0"/>
          </a:p>
          <a:p>
            <a:pPr eaLnBrk="1" hangingPunct="1">
              <a:lnSpc>
                <a:spcPct val="80000"/>
              </a:lnSpc>
            </a:pPr>
            <a:endParaRPr lang="sl-SI" sz="2400" smtClean="0"/>
          </a:p>
          <a:p>
            <a:pPr eaLnBrk="1" hangingPunct="1">
              <a:lnSpc>
                <a:spcPct val="80000"/>
              </a:lnSpc>
            </a:pPr>
            <a:endParaRPr lang="sl-SI" sz="2400" smtClean="0"/>
          </a:p>
          <a:p>
            <a:pPr eaLnBrk="1" hangingPunct="1">
              <a:lnSpc>
                <a:spcPct val="80000"/>
              </a:lnSpc>
            </a:pPr>
            <a:endParaRPr lang="sl-SI" sz="2400" smtClean="0"/>
          </a:p>
          <a:p>
            <a:pPr eaLnBrk="1" hangingPunct="1">
              <a:lnSpc>
                <a:spcPct val="80000"/>
              </a:lnSpc>
            </a:pPr>
            <a:endParaRPr lang="sl-SI" sz="2400" smtClean="0"/>
          </a:p>
          <a:p>
            <a:pPr eaLnBrk="1" hangingPunct="1">
              <a:lnSpc>
                <a:spcPct val="80000"/>
              </a:lnSpc>
            </a:pPr>
            <a:r>
              <a:rPr lang="sl-SI" sz="2400" smtClean="0"/>
              <a:t>Poišči največje in najmanjše število v tabeli števil</a:t>
            </a:r>
          </a:p>
          <a:p>
            <a:pPr eaLnBrk="1" hangingPunct="1">
              <a:lnSpc>
                <a:spcPct val="80000"/>
              </a:lnSpc>
            </a:pPr>
            <a:r>
              <a:rPr lang="sl-SI" sz="2400" smtClean="0"/>
              <a:t>Uredi podatke po velikosti.</a:t>
            </a:r>
          </a:p>
          <a:p>
            <a:pPr eaLnBrk="1" hangingPunct="1">
              <a:lnSpc>
                <a:spcPct val="80000"/>
              </a:lnSpc>
            </a:pPr>
            <a:r>
              <a:rPr lang="sl-SI" sz="2400" smtClean="0"/>
              <a:t>Izračunaj produkt naravnih števil od 1 do n.</a:t>
            </a:r>
            <a:endParaRPr lang="en-GB" sz="900" smtClean="0"/>
          </a:p>
        </p:txBody>
      </p:sp>
      <p:sp>
        <p:nvSpPr>
          <p:cNvPr id="1126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sl-SI"/>
              <a:t>Matija Lokar, FMF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sl-SI"/>
          </a:p>
        </p:txBody>
      </p:sp>
      <p:pic>
        <p:nvPicPr>
          <p:cNvPr id="385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785926"/>
            <a:ext cx="19621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8489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5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5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5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5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5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5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5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5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7" grpId="0" build="p" bldLvl="5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latin typeface="Courier New" pitchFamily="49" charset="0"/>
                <a:cs typeface="Courier New" pitchFamily="49" charset="0"/>
              </a:rPr>
              <a:t>Metoda izpis(n)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sl-SI" sz="2800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 izpis(n) :</a:t>
            </a:r>
          </a:p>
          <a:p>
            <a:pPr>
              <a:buNone/>
            </a:pP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sl-SI" sz="28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 n == 1:</a:t>
            </a:r>
          </a:p>
          <a:p>
            <a:pPr>
              <a:buNone/>
            </a:pP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sl-SI" sz="28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(1)</a:t>
            </a:r>
          </a:p>
          <a:p>
            <a:pPr lvl="2">
              <a:buNone/>
            </a:pP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	    else :</a:t>
            </a:r>
          </a:p>
          <a:p>
            <a:pPr lvl="2">
              <a:buNone/>
            </a:pP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       izpis(n – 1)</a:t>
            </a:r>
          </a:p>
          <a:p>
            <a:pPr lvl="2">
              <a:buNone/>
            </a:pP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       print(n)</a:t>
            </a:r>
          </a:p>
          <a:p>
            <a:pPr lvl="2">
              <a:buNone/>
            </a:pPr>
            <a:endParaRPr lang="sl-SI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23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Dogajanje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sz="1800" dirty="0" smtClean="0"/>
              <a:t>klic: 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izpis(3)</a:t>
            </a:r>
          </a:p>
          <a:p>
            <a:pPr lvl="1"/>
            <a:r>
              <a:rPr lang="sl-SI" sz="1600" dirty="0" smtClean="0"/>
              <a:t>zaustavitveni pogoj ni izpolnjen, zato:</a:t>
            </a:r>
          </a:p>
          <a:p>
            <a:pPr lvl="1"/>
            <a:r>
              <a:rPr lang="sl-SI" sz="1600" dirty="0" smtClean="0"/>
              <a:t>klic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: izpis(2)</a:t>
            </a:r>
          </a:p>
          <a:p>
            <a:pPr lvl="1"/>
            <a:r>
              <a:rPr lang="sl-SI" sz="1600" dirty="0" smtClean="0"/>
              <a:t>	zaustavitveni pogoj ni izpolnjen, zato:</a:t>
            </a:r>
          </a:p>
          <a:p>
            <a:pPr lvl="1"/>
            <a:r>
              <a:rPr lang="sl-SI" sz="1600" dirty="0" smtClean="0"/>
              <a:t>	klic: 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izpis(1)</a:t>
            </a:r>
          </a:p>
          <a:p>
            <a:pPr lvl="1"/>
            <a:r>
              <a:rPr lang="sl-SI" sz="1600" dirty="0" smtClean="0"/>
              <a:t>		zaustavitveni pogoj je izpolnjen</a:t>
            </a:r>
          </a:p>
          <a:p>
            <a:pPr lvl="1"/>
            <a:r>
              <a:rPr lang="sl-SI" sz="1600" dirty="0" smtClean="0"/>
              <a:t>		</a:t>
            </a:r>
            <a:r>
              <a:rPr lang="sl-SI" sz="1600" dirty="0" smtClean="0">
                <a:solidFill>
                  <a:srgbClr val="FF0000"/>
                </a:solidFill>
              </a:rPr>
              <a:t>izpišemo 1</a:t>
            </a:r>
          </a:p>
          <a:p>
            <a:pPr lvl="1"/>
            <a:r>
              <a:rPr lang="sl-SI" sz="1600" dirty="0" smtClean="0"/>
              <a:t>		vrnemo se iz klica 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izpis(1)</a:t>
            </a:r>
          </a:p>
          <a:p>
            <a:pPr lvl="1"/>
            <a:r>
              <a:rPr lang="sl-SI" sz="1600" dirty="0" smtClean="0"/>
              <a:t>	vrnili smo se iz klica 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izpis(1)</a:t>
            </a:r>
          </a:p>
          <a:p>
            <a:pPr lvl="1"/>
            <a:r>
              <a:rPr lang="sl-SI" sz="1600" dirty="0" smtClean="0"/>
              <a:t>	</a:t>
            </a:r>
            <a:r>
              <a:rPr lang="sl-SI" sz="1600" dirty="0" smtClean="0">
                <a:solidFill>
                  <a:srgbClr val="FF0000"/>
                </a:solidFill>
              </a:rPr>
              <a:t>izpišemo 2</a:t>
            </a:r>
          </a:p>
          <a:p>
            <a:pPr lvl="1"/>
            <a:r>
              <a:rPr lang="sl-SI" sz="1600" dirty="0" smtClean="0"/>
              <a:t>	vrnemo se iz klica 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izpis(2)</a:t>
            </a:r>
          </a:p>
          <a:p>
            <a:pPr lvl="1"/>
            <a:r>
              <a:rPr lang="sl-SI" sz="1600" dirty="0" smtClean="0"/>
              <a:t>vrnili smo se iz klica 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izpis(2)</a:t>
            </a:r>
          </a:p>
          <a:p>
            <a:pPr lvl="1"/>
            <a:r>
              <a:rPr lang="sl-SI" sz="1600" dirty="0" smtClean="0">
                <a:solidFill>
                  <a:srgbClr val="FF0000"/>
                </a:solidFill>
              </a:rPr>
              <a:t>izpišemo 3</a:t>
            </a:r>
          </a:p>
          <a:p>
            <a:pPr lvl="1"/>
            <a:r>
              <a:rPr lang="sl-SI" sz="1600" dirty="0" smtClean="0"/>
              <a:t>vrnemo se iz klica 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izpis(3)</a:t>
            </a:r>
          </a:p>
          <a:p>
            <a:r>
              <a:rPr lang="sl-SI" sz="1800" dirty="0" smtClean="0"/>
              <a:t>vrnili smo se iz klica 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izpis(3)</a:t>
            </a:r>
          </a:p>
          <a:p>
            <a:r>
              <a:rPr lang="sl-SI" sz="1800" dirty="0" smtClean="0"/>
              <a:t>končamo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6312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Izpis nazaj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sl-SI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izpis(n) :</a:t>
            </a:r>
          </a:p>
          <a:p>
            <a:pPr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n == 1:</a:t>
            </a:r>
          </a:p>
          <a:p>
            <a:pPr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(1)</a:t>
            </a:r>
          </a:p>
          <a:p>
            <a:pPr lvl="2">
              <a:buNone/>
            </a:pP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sl-SI" sz="1800" dirty="0" err="1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 :</a:t>
            </a:r>
          </a:p>
          <a:p>
            <a:pPr lvl="2">
              <a:buNone/>
            </a:pP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      izpis(n – 1)</a:t>
            </a:r>
          </a:p>
          <a:p>
            <a:pPr lvl="2">
              <a:buNone/>
            </a:pP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sl-SI" sz="18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(n)</a:t>
            </a:r>
            <a:endParaRPr lang="sl-SI" sz="1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l-SI" sz="3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izpis</a:t>
            </a:r>
            <a:r>
              <a:rPr lang="sl-SI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Nazaj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(n) :</a:t>
            </a:r>
          </a:p>
          <a:p>
            <a:pPr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n == 1:</a:t>
            </a:r>
          </a:p>
          <a:p>
            <a:pPr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(1)</a:t>
            </a:r>
          </a:p>
          <a:p>
            <a:pPr lvl="2">
              <a:buNone/>
            </a:pP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sl-SI" sz="1800" dirty="0" err="1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 :</a:t>
            </a:r>
          </a:p>
          <a:p>
            <a:pPr lvl="2">
              <a:buNone/>
            </a:pP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sl-SI" sz="18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(n)</a:t>
            </a:r>
            <a:r>
              <a:rPr lang="sl-SI" sz="105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      </a:t>
            </a:r>
          </a:p>
          <a:p>
            <a:pPr lvl="2">
              <a:buNone/>
            </a:pP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sl-SI" sz="1800" dirty="0" err="1" smtClean="0">
                <a:latin typeface="Courier New" pitchFamily="49" charset="0"/>
                <a:cs typeface="Courier New" pitchFamily="49" charset="0"/>
              </a:rPr>
              <a:t>izpis</a:t>
            </a:r>
            <a:r>
              <a:rPr lang="sl-SI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Nazaj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(n – 1)</a:t>
            </a:r>
          </a:p>
          <a:p>
            <a:endParaRPr lang="en-US" sz="1400" dirty="0"/>
          </a:p>
        </p:txBody>
      </p:sp>
      <p:sp>
        <p:nvSpPr>
          <p:cNvPr id="6" name="Curved Left Arrow 5"/>
          <p:cNvSpPr/>
          <p:nvPr/>
        </p:nvSpPr>
        <p:spPr>
          <a:xfrm>
            <a:off x="5004048" y="3356992"/>
            <a:ext cx="2016224" cy="432048"/>
          </a:xfrm>
          <a:prstGeom prst="curvedLeftArrow">
            <a:avLst/>
          </a:prstGeom>
          <a:ln>
            <a:headEnd type="triangl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28184" y="234888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Le zamenjamo, kdaj se vračamo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8383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Faktoriela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sl-SI" sz="2000" dirty="0" smtClean="0"/>
              <a:t>7! = 1 * 2* 3 * 4 * 5 * 6 * 7</a:t>
            </a:r>
          </a:p>
          <a:p>
            <a:pPr eaLnBrk="1" hangingPunct="1"/>
            <a:r>
              <a:rPr lang="sl-SI" sz="2000" dirty="0" smtClean="0"/>
              <a:t>3! = 6</a:t>
            </a:r>
          </a:p>
          <a:p>
            <a:pPr eaLnBrk="1" hangingPunct="1"/>
            <a:r>
              <a:rPr lang="sl-SI" sz="2000" dirty="0" smtClean="0"/>
              <a:t>Zelo hitro naraščajoča zadeva </a:t>
            </a:r>
          </a:p>
          <a:p>
            <a:pPr lvl="1" eaLnBrk="1" hangingPunct="1"/>
            <a:r>
              <a:rPr lang="sl-SI" sz="1300" dirty="0" smtClean="0"/>
              <a:t>3! = 6</a:t>
            </a:r>
          </a:p>
          <a:p>
            <a:pPr lvl="1" eaLnBrk="1" hangingPunct="1"/>
            <a:r>
              <a:rPr lang="sl-SI" sz="1300" dirty="0" smtClean="0"/>
              <a:t>5! = 120</a:t>
            </a:r>
          </a:p>
          <a:p>
            <a:pPr lvl="1" eaLnBrk="1" hangingPunct="1"/>
            <a:r>
              <a:rPr lang="sl-SI" sz="1300" dirty="0" smtClean="0"/>
              <a:t>42! = 1405006117752879898543142606244511569936384000000000</a:t>
            </a:r>
          </a:p>
          <a:p>
            <a:pPr eaLnBrk="1" hangingPunct="1"/>
            <a:r>
              <a:rPr lang="sl-SI" sz="2000" dirty="0" smtClean="0"/>
              <a:t>Rekurzivna definicija:     </a:t>
            </a:r>
            <a:r>
              <a:rPr lang="en-US" sz="2000" i="1" dirty="0" smtClean="0"/>
              <a:t>n! = n * (n-1)!</a:t>
            </a:r>
            <a:r>
              <a:rPr lang="en-US" sz="2000" dirty="0" smtClean="0"/>
              <a:t> </a:t>
            </a:r>
            <a:endParaRPr lang="sl-SI" sz="2000" dirty="0" smtClean="0"/>
          </a:p>
          <a:p>
            <a:pPr eaLnBrk="1" hangingPunct="1"/>
            <a:r>
              <a:rPr lang="sl-SI" sz="2000" dirty="0" smtClean="0"/>
              <a:t>n! bomo izračunali, če bomo poznali (n-1)!</a:t>
            </a:r>
          </a:p>
          <a:p>
            <a:pPr eaLnBrk="1" hangingPunct="1"/>
            <a:r>
              <a:rPr lang="sl-SI" sz="2000" dirty="0" smtClean="0"/>
              <a:t>3! = 3 * 2! </a:t>
            </a:r>
          </a:p>
          <a:p>
            <a:pPr lvl="1" eaLnBrk="1" hangingPunct="1"/>
            <a:r>
              <a:rPr lang="sl-SI" sz="1800" dirty="0" smtClean="0"/>
              <a:t>2! = 2 * 1! =</a:t>
            </a:r>
          </a:p>
          <a:p>
            <a:pPr lvl="1" eaLnBrk="1" hangingPunct="1"/>
            <a:r>
              <a:rPr lang="sl-SI" sz="1800" dirty="0" smtClean="0"/>
              <a:t>1! = 1 * 0! =</a:t>
            </a:r>
          </a:p>
          <a:p>
            <a:pPr lvl="1" eaLnBrk="1" hangingPunct="1"/>
            <a:r>
              <a:rPr lang="sl-SI" sz="1800" dirty="0" smtClean="0"/>
              <a:t>0! = 0 * (-1)! = ???</a:t>
            </a:r>
          </a:p>
          <a:p>
            <a:pPr eaLnBrk="1" hangingPunct="1"/>
            <a:r>
              <a:rPr lang="sl-SI" sz="2000" dirty="0" smtClean="0"/>
              <a:t>1</a:t>
            </a:r>
            <a:r>
              <a:rPr lang="en-US" sz="2000" dirty="0" smtClean="0"/>
              <a:t>! = 1</a:t>
            </a:r>
            <a:endParaRPr lang="sl-SI" sz="2000" dirty="0" smtClean="0"/>
          </a:p>
          <a:p>
            <a:pPr eaLnBrk="1" hangingPunct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90538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7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7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7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7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7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7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7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7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7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7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7" grpId="0" build="p" bldLvl="4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Faktoriela</a:t>
            </a:r>
            <a:r>
              <a:rPr lang="sl-SI" smtClean="0"/>
              <a:t> - postopek</a:t>
            </a:r>
            <a:endParaRPr lang="en-US" smtClean="0"/>
          </a:p>
        </p:txBody>
      </p:sp>
      <p:sp>
        <p:nvSpPr>
          <p:cNvPr id="269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err="1" smtClean="0"/>
              <a:t>Faktoriela</a:t>
            </a:r>
            <a:r>
              <a:rPr lang="sl-SI" dirty="0" smtClean="0"/>
              <a:t>(n): </a:t>
            </a:r>
          </a:p>
          <a:p>
            <a:r>
              <a:rPr lang="sl-SI" dirty="0" smtClean="0"/>
              <a:t>   Če je n = 1, je rezultat 1</a:t>
            </a:r>
          </a:p>
          <a:p>
            <a:r>
              <a:rPr lang="sl-SI" dirty="0" smtClean="0"/>
              <a:t>   sicer pa </a:t>
            </a:r>
          </a:p>
          <a:p>
            <a:r>
              <a:rPr lang="sl-SI" dirty="0" smtClean="0"/>
              <a:t>       pom = </a:t>
            </a:r>
            <a:r>
              <a:rPr lang="sl-SI" dirty="0" err="1" smtClean="0"/>
              <a:t>faktoriela</a:t>
            </a:r>
            <a:r>
              <a:rPr lang="sl-SI" dirty="0" smtClean="0"/>
              <a:t>(n – 1)</a:t>
            </a:r>
          </a:p>
          <a:p>
            <a:r>
              <a:rPr lang="sl-SI" dirty="0" smtClean="0"/>
              <a:t>       rezultat = n * pom</a:t>
            </a:r>
          </a:p>
        </p:txBody>
      </p:sp>
    </p:spTree>
    <p:extLst>
      <p:ext uri="{BB962C8B-B14F-4D97-AF65-F5344CB8AC3E}">
        <p14:creationId xmlns:p14="http://schemas.microsoft.com/office/powerpoint/2010/main" val="312000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9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9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5" grpId="0" build="p" bldLvl="4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09588"/>
            <a:ext cx="8001000" cy="363537"/>
          </a:xfrm>
        </p:spPr>
        <p:txBody>
          <a:bodyPr/>
          <a:lstStyle/>
          <a:p>
            <a:pPr eaLnBrk="1" hangingPunct="1"/>
            <a:r>
              <a:rPr lang="en-US" smtClean="0"/>
              <a:t>Faktoriela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1412875"/>
            <a:ext cx="7772400" cy="1371600"/>
          </a:xfrm>
        </p:spPr>
        <p:txBody>
          <a:bodyPr/>
          <a:lstStyle/>
          <a:p>
            <a:pPr eaLnBrk="1" hangingPunct="1"/>
            <a:r>
              <a:rPr lang="sl-SI" dirty="0" smtClean="0"/>
              <a:t>1! = 1</a:t>
            </a:r>
            <a:endParaRPr lang="en-US" dirty="0" smtClean="0"/>
          </a:p>
          <a:p>
            <a:pPr eaLnBrk="1" hangingPunct="1"/>
            <a:r>
              <a:rPr lang="en-US" dirty="0" smtClean="0"/>
              <a:t>n! = n * (n-1)!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/>
        </p:nvSpPr>
        <p:spPr bwMode="auto">
          <a:xfrm>
            <a:off x="395288" y="2924175"/>
            <a:ext cx="80772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sl-SI" sz="2400" dirty="0" err="1" smtClean="0">
                <a:latin typeface="Courier New" pitchFamily="49" charset="0"/>
              </a:rPr>
              <a:t>def</a:t>
            </a:r>
            <a:r>
              <a:rPr lang="sl-SI" sz="2400" dirty="0" smtClean="0">
                <a:latin typeface="Courier New" pitchFamily="49" charset="0"/>
              </a:rPr>
              <a:t> </a:t>
            </a:r>
            <a:r>
              <a:rPr lang="en-GB" sz="2400" dirty="0" err="1" smtClean="0">
                <a:latin typeface="Courier New" pitchFamily="49" charset="0"/>
              </a:rPr>
              <a:t>faktoriela</a:t>
            </a:r>
            <a:r>
              <a:rPr lang="en-GB" sz="2400" dirty="0" smtClean="0">
                <a:latin typeface="Courier New" pitchFamily="49" charset="0"/>
              </a:rPr>
              <a:t>(n</a:t>
            </a:r>
            <a:r>
              <a:rPr lang="sl-SI" sz="2400" dirty="0" smtClean="0">
                <a:latin typeface="Courier New" pitchFamily="49" charset="0"/>
              </a:rPr>
              <a:t>) :</a:t>
            </a:r>
            <a:endParaRPr lang="en-GB" sz="2400" dirty="0">
              <a:latin typeface="Courier New" pitchFamily="49" charset="0"/>
            </a:endParaRPr>
          </a:p>
          <a:p>
            <a:pPr eaLnBrk="0" hangingPunct="0"/>
            <a:r>
              <a:rPr lang="en-GB" sz="2400" dirty="0">
                <a:latin typeface="Courier New" pitchFamily="49" charset="0"/>
              </a:rPr>
              <a:t>  if </a:t>
            </a:r>
            <a:r>
              <a:rPr lang="en-GB" sz="2400" dirty="0" smtClean="0">
                <a:latin typeface="Courier New" pitchFamily="49" charset="0"/>
              </a:rPr>
              <a:t>n </a:t>
            </a:r>
            <a:r>
              <a:rPr lang="en-GB" sz="2400" dirty="0">
                <a:latin typeface="Courier New" pitchFamily="49" charset="0"/>
              </a:rPr>
              <a:t>=</a:t>
            </a:r>
            <a:r>
              <a:rPr lang="sl-SI" sz="2400" dirty="0">
                <a:latin typeface="Courier New" pitchFamily="49" charset="0"/>
              </a:rPr>
              <a:t>=</a:t>
            </a:r>
            <a:r>
              <a:rPr lang="en-GB" sz="2400" dirty="0">
                <a:latin typeface="Courier New" pitchFamily="49" charset="0"/>
              </a:rPr>
              <a:t> </a:t>
            </a:r>
            <a:r>
              <a:rPr lang="sl-SI" sz="2400" dirty="0" smtClean="0">
                <a:latin typeface="Courier New" pitchFamily="49" charset="0"/>
              </a:rPr>
              <a:t>1 :</a:t>
            </a:r>
          </a:p>
          <a:p>
            <a:pPr eaLnBrk="0" hangingPunct="0"/>
            <a:r>
              <a:rPr lang="sl-SI" sz="2400" dirty="0">
                <a:latin typeface="Courier New" pitchFamily="49" charset="0"/>
              </a:rPr>
              <a:t> </a:t>
            </a:r>
            <a:r>
              <a:rPr lang="sl-SI" sz="2400" dirty="0" smtClean="0">
                <a:latin typeface="Courier New" pitchFamily="49" charset="0"/>
              </a:rPr>
              <a:t>   </a:t>
            </a:r>
            <a:r>
              <a:rPr lang="en-GB" sz="2400" dirty="0" smtClean="0">
                <a:latin typeface="Courier New" pitchFamily="49" charset="0"/>
              </a:rPr>
              <a:t> </a:t>
            </a:r>
            <a:r>
              <a:rPr lang="en-GB" sz="2400" dirty="0">
                <a:latin typeface="Courier New" pitchFamily="49" charset="0"/>
              </a:rPr>
              <a:t>return </a:t>
            </a:r>
            <a:r>
              <a:rPr lang="en-GB" sz="2400" dirty="0" smtClean="0">
                <a:latin typeface="Courier New" pitchFamily="49" charset="0"/>
              </a:rPr>
              <a:t>1</a:t>
            </a:r>
            <a:endParaRPr lang="en-GB" sz="2400" dirty="0">
              <a:latin typeface="Courier New" pitchFamily="49" charset="0"/>
            </a:endParaRPr>
          </a:p>
          <a:p>
            <a:pPr eaLnBrk="0" hangingPunct="0"/>
            <a:r>
              <a:rPr lang="en-GB" sz="2400" dirty="0">
                <a:latin typeface="Courier New" pitchFamily="49" charset="0"/>
              </a:rPr>
              <a:t>  else </a:t>
            </a:r>
            <a:r>
              <a:rPr lang="sl-SI" sz="2400" dirty="0" smtClean="0">
                <a:latin typeface="Courier New" pitchFamily="49" charset="0"/>
              </a:rPr>
              <a:t>:</a:t>
            </a:r>
          </a:p>
          <a:p>
            <a:pPr eaLnBrk="0" hangingPunct="0"/>
            <a:r>
              <a:rPr lang="sl-SI" sz="2400" dirty="0" smtClean="0">
                <a:latin typeface="Courier New" pitchFamily="49" charset="0"/>
              </a:rPr>
              <a:t>    doNm1 = </a:t>
            </a:r>
            <a:r>
              <a:rPr lang="en-GB" sz="2400" dirty="0" err="1" smtClean="0">
                <a:latin typeface="Courier New" pitchFamily="49" charset="0"/>
              </a:rPr>
              <a:t>faktoriela</a:t>
            </a:r>
            <a:r>
              <a:rPr lang="en-GB" sz="2400" dirty="0" smtClean="0">
                <a:latin typeface="Courier New" pitchFamily="49" charset="0"/>
              </a:rPr>
              <a:t>(n-1)</a:t>
            </a:r>
            <a:endParaRPr lang="sl-SI" sz="2400" dirty="0" smtClean="0">
              <a:latin typeface="Courier New" pitchFamily="49" charset="0"/>
            </a:endParaRPr>
          </a:p>
          <a:p>
            <a:pPr eaLnBrk="0" hangingPunct="0"/>
            <a:r>
              <a:rPr lang="sl-SI" sz="2400" dirty="0" smtClean="0">
                <a:latin typeface="Courier New" pitchFamily="49" charset="0"/>
              </a:rPr>
              <a:t>    rez = </a:t>
            </a:r>
            <a:r>
              <a:rPr lang="en-GB" sz="2400" dirty="0" smtClean="0">
                <a:latin typeface="Courier New" pitchFamily="49" charset="0"/>
              </a:rPr>
              <a:t>n *</a:t>
            </a:r>
            <a:r>
              <a:rPr lang="sl-SI" sz="2400" dirty="0" smtClean="0">
                <a:latin typeface="Courier New" pitchFamily="49" charset="0"/>
              </a:rPr>
              <a:t> doNm1 </a:t>
            </a:r>
          </a:p>
          <a:p>
            <a:pPr eaLnBrk="0" hangingPunct="0"/>
            <a:r>
              <a:rPr lang="sl-SI" sz="2400" dirty="0" smtClean="0">
                <a:latin typeface="Courier New" pitchFamily="49" charset="0"/>
              </a:rPr>
              <a:t>    </a:t>
            </a:r>
            <a:r>
              <a:rPr lang="sl-SI" sz="2400" dirty="0" err="1" smtClean="0">
                <a:latin typeface="Courier New" pitchFamily="49" charset="0"/>
              </a:rPr>
              <a:t>return</a:t>
            </a:r>
            <a:r>
              <a:rPr lang="sl-SI" sz="2400" dirty="0" smtClean="0">
                <a:latin typeface="Courier New" pitchFamily="49" charset="0"/>
              </a:rPr>
              <a:t> rez</a:t>
            </a:r>
          </a:p>
          <a:p>
            <a:pPr eaLnBrk="0" hangingPunct="0"/>
            <a:endParaRPr lang="sl-SI" sz="2400" dirty="0" smtClean="0">
              <a:latin typeface="Courier New" pitchFamily="49" charset="0"/>
            </a:endParaRPr>
          </a:p>
          <a:p>
            <a:pPr eaLnBrk="0" hangingPunct="0"/>
            <a:endParaRPr lang="sl-SI" sz="2400" dirty="0" smtClean="0">
              <a:latin typeface="Courier New" pitchFamily="49" charset="0"/>
            </a:endParaRPr>
          </a:p>
          <a:p>
            <a:pPr eaLnBrk="0" hangingPunct="0"/>
            <a:endParaRPr lang="sl-SI" sz="2400" dirty="0" smtClean="0">
              <a:latin typeface="Courier New" pitchFamily="49" charset="0"/>
            </a:endParaRPr>
          </a:p>
          <a:p>
            <a:pPr eaLnBrk="0" hangingPunct="0"/>
            <a:endParaRPr lang="en-GB" sz="2400" dirty="0">
              <a:latin typeface="Courier New" pitchFamily="49" charset="0"/>
            </a:endParaRPr>
          </a:p>
          <a:p>
            <a:pPr eaLnBrk="0" hangingPunct="0"/>
            <a:endParaRPr lang="en-US" sz="2400" dirty="0">
              <a:latin typeface="Times New Roman" pitchFamily="18" charset="0"/>
            </a:endParaRPr>
          </a:p>
        </p:txBody>
      </p:sp>
      <p:sp>
        <p:nvSpPr>
          <p:cNvPr id="271368" name="Rectangle 8"/>
          <p:cNvSpPr>
            <a:spLocks noChangeArrowheads="1"/>
          </p:cNvSpPr>
          <p:nvPr/>
        </p:nvSpPr>
        <p:spPr bwMode="auto">
          <a:xfrm>
            <a:off x="3067329" y="5572140"/>
            <a:ext cx="6067408" cy="396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l-SI" sz="2000" dirty="0" err="1" smtClean="0">
                <a:latin typeface="Courier New" pitchFamily="49" charset="0"/>
              </a:rPr>
              <a:t>print</a:t>
            </a:r>
            <a:r>
              <a:rPr lang="sl-SI" sz="2000" dirty="0" smtClean="0">
                <a:latin typeface="Courier New" pitchFamily="49" charset="0"/>
              </a:rPr>
              <a:t>("</a:t>
            </a:r>
            <a:r>
              <a:rPr lang="sl-SI" sz="2000" dirty="0">
                <a:latin typeface="Courier New" pitchFamily="49" charset="0"/>
              </a:rPr>
              <a:t>4! = " + </a:t>
            </a:r>
            <a:r>
              <a:rPr lang="sl-SI" sz="2000" dirty="0" smtClean="0">
                <a:latin typeface="Courier New" pitchFamily="49" charset="0"/>
              </a:rPr>
              <a:t>str(</a:t>
            </a:r>
            <a:r>
              <a:rPr lang="sl-SI" sz="2000" dirty="0" err="1" smtClean="0">
                <a:latin typeface="Courier New" pitchFamily="49" charset="0"/>
              </a:rPr>
              <a:t>faktoriela</a:t>
            </a:r>
            <a:r>
              <a:rPr lang="sl-SI" sz="2000" dirty="0" smtClean="0">
                <a:latin typeface="Courier New" pitchFamily="49" charset="0"/>
              </a:rPr>
              <a:t>(4)))</a:t>
            </a:r>
            <a:endParaRPr lang="en-US" sz="20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85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3" grpId="0" build="p" autoUpdateAnimBg="0"/>
      <p:bldP spid="271364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z="2600" smtClean="0"/>
              <a:t>Faktoriela  </a:t>
            </a:r>
            <a:endParaRPr lang="en-US" sz="2600" smtClean="0"/>
          </a:p>
        </p:txBody>
      </p:sp>
      <p:sp>
        <p:nvSpPr>
          <p:cNvPr id="363525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395288" y="1484313"/>
            <a:ext cx="8229600" cy="452596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l-SI" sz="2200" smtClean="0"/>
              <a:t>	Rekurzivno reševanje faktoriele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sl-SI" sz="220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sl-SI" sz="220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sl-SI" sz="220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sl-SI" sz="220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sl-SI" sz="220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sl-SI" sz="220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sl-SI" sz="220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sl-SI" sz="2200" smtClean="0"/>
          </a:p>
        </p:txBody>
      </p:sp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l-SI"/>
          </a:p>
        </p:txBody>
      </p:sp>
      <p:pic>
        <p:nvPicPr>
          <p:cNvPr id="3635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2133600"/>
            <a:ext cx="3529013" cy="352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3196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635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sl-SI" dirty="0" smtClean="0"/>
              <a:t>Različni problemi</a:t>
            </a:r>
          </a:p>
          <a:p>
            <a:pPr eaLnBrk="1" hangingPunct="1"/>
            <a:r>
              <a:rPr lang="sl-SI" dirty="0" smtClean="0"/>
              <a:t>Naloga:</a:t>
            </a:r>
          </a:p>
          <a:p>
            <a:pPr lvl="1" eaLnBrk="1" hangingPunct="1"/>
            <a:r>
              <a:rPr lang="sl-SI" dirty="0" smtClean="0"/>
              <a:t>Sestavi navodila (postopek), s katerim bi problem rešil</a:t>
            </a:r>
          </a:p>
          <a:p>
            <a:pPr eaLnBrk="1" hangingPunct="1"/>
            <a:r>
              <a:rPr lang="sl-SI" dirty="0" smtClean="0"/>
              <a:t>Navkljub različnosti:</a:t>
            </a:r>
          </a:p>
          <a:p>
            <a:pPr lvl="1" eaLnBrk="1" hangingPunct="1"/>
            <a:r>
              <a:rPr lang="sl-SI" dirty="0" smtClean="0"/>
              <a:t>Skupni prijem: </a:t>
            </a:r>
            <a:r>
              <a:rPr lang="sl-SI" b="1" dirty="0" smtClean="0">
                <a:solidFill>
                  <a:srgbClr val="FF0000"/>
                </a:solidFill>
              </a:rPr>
              <a:t>rekurzija</a:t>
            </a:r>
            <a:endParaRPr lang="en-GB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Rekurzija	</a:t>
            </a:r>
            <a:endParaRPr lang="en-GB" smtClean="0"/>
          </a:p>
        </p:txBody>
      </p:sp>
      <p:sp>
        <p:nvSpPr>
          <p:cNvPr id="266245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sl-SI" sz="2200" dirty="0" smtClean="0"/>
              <a:t>Rešitev problema – v določenem delu podana s samim problemom, le nad manjšim obsegom podatkov</a:t>
            </a:r>
          </a:p>
          <a:p>
            <a:pPr eaLnBrk="1" hangingPunct="1"/>
            <a:r>
              <a:rPr lang="sl-SI" sz="2200" dirty="0" smtClean="0"/>
              <a:t>V opisu postopka rešitve torej uporabimo  kar ta postopek </a:t>
            </a:r>
          </a:p>
          <a:p>
            <a:pPr eaLnBrk="1" hangingPunct="1"/>
            <a:r>
              <a:rPr lang="sl-SI" sz="2200" dirty="0" smtClean="0"/>
              <a:t>Torej:</a:t>
            </a:r>
          </a:p>
          <a:p>
            <a:pPr lvl="1"/>
            <a:r>
              <a:rPr lang="sl-SI" sz="2000" dirty="0" smtClean="0"/>
              <a:t>def </a:t>
            </a:r>
            <a:r>
              <a:rPr lang="sl-SI" sz="2000" dirty="0" smtClean="0">
                <a:solidFill>
                  <a:srgbClr val="FF0000"/>
                </a:solidFill>
              </a:rPr>
              <a:t>fun</a:t>
            </a:r>
            <a:r>
              <a:rPr lang="sl-SI" sz="2000" dirty="0" smtClean="0"/>
              <a:t>(parametri):</a:t>
            </a:r>
          </a:p>
          <a:p>
            <a:pPr lvl="2"/>
            <a:r>
              <a:rPr lang="sl-SI" sz="1600" dirty="0" smtClean="0"/>
              <a:t>...</a:t>
            </a:r>
          </a:p>
          <a:p>
            <a:pPr lvl="2"/>
            <a:r>
              <a:rPr lang="sl-SI" sz="1600" dirty="0" smtClean="0"/>
              <a:t>... </a:t>
            </a:r>
            <a:r>
              <a:rPr lang="sl-SI" sz="1600" dirty="0" smtClean="0">
                <a:solidFill>
                  <a:srgbClr val="FF0000"/>
                </a:solidFill>
              </a:rPr>
              <a:t>fun</a:t>
            </a:r>
            <a:r>
              <a:rPr lang="sl-SI" sz="1600" dirty="0" smtClean="0"/>
              <a:t>(drugi_parametri) // kličemo to isto funkcijo</a:t>
            </a:r>
          </a:p>
          <a:p>
            <a:pPr lvl="2"/>
            <a:r>
              <a:rPr lang="sl-SI" sz="1600" dirty="0" smtClean="0"/>
              <a:t>...</a:t>
            </a:r>
          </a:p>
          <a:p>
            <a:pPr eaLnBrk="1" hangingPunct="1"/>
            <a:r>
              <a:rPr lang="sl-SI" sz="2200" dirty="0" smtClean="0"/>
              <a:t>Če želimo priti do rešitve, ne moremo nadaljevati v nedogled </a:t>
            </a:r>
          </a:p>
          <a:p>
            <a:pPr eaLnBrk="1" hangingPunct="1"/>
            <a:r>
              <a:rPr lang="sl-SI" sz="2200" dirty="0" smtClean="0"/>
              <a:t>Ustavitveni pogoj:</a:t>
            </a:r>
          </a:p>
          <a:p>
            <a:pPr lvl="1" eaLnBrk="1" hangingPunct="1"/>
            <a:r>
              <a:rPr lang="sl-SI" sz="2000" dirty="0" smtClean="0"/>
              <a:t>Kdaj v postopku ne uporabimo istega postopka</a:t>
            </a:r>
          </a:p>
          <a:p>
            <a:pPr lvl="1" eaLnBrk="1" hangingPunct="1"/>
            <a:r>
              <a:rPr lang="sl-SI" sz="2000" dirty="0" smtClean="0"/>
              <a:t>Običajno: ko je problem "majhen" (enostaven)</a:t>
            </a: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6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6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6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6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6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6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62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62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62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62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REKURZIJA</a:t>
            </a:r>
            <a:endParaRPr lang="en-US" dirty="0" smtClean="0"/>
          </a:p>
        </p:txBody>
      </p:sp>
      <p:sp>
        <p:nvSpPr>
          <p:cNvPr id="3870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Splošni algoritem:</a:t>
            </a:r>
          </a:p>
          <a:p>
            <a:pPr lvl="1"/>
            <a:r>
              <a:rPr lang="sl-SI" dirty="0" smtClean="0"/>
              <a:t>Če je problem majhen, vrni rešitev</a:t>
            </a:r>
          </a:p>
          <a:p>
            <a:pPr lvl="1"/>
            <a:r>
              <a:rPr lang="sl-SI" dirty="0" smtClean="0"/>
              <a:t>Sicer pa</a:t>
            </a:r>
          </a:p>
          <a:p>
            <a:pPr lvl="2"/>
            <a:r>
              <a:rPr lang="sl-SI" dirty="0" smtClean="0"/>
              <a:t>Razdeli problem na manjše podprobleme iste vrste, kot je prvotni problem</a:t>
            </a:r>
          </a:p>
          <a:p>
            <a:pPr lvl="2"/>
            <a:r>
              <a:rPr lang="sl-SI" dirty="0" smtClean="0"/>
              <a:t>Z klicem istega algoritma (rekurzija) pridobi rešitve vseh podproblemov</a:t>
            </a:r>
          </a:p>
          <a:p>
            <a:pPr lvl="2"/>
            <a:r>
              <a:rPr lang="sl-SI" dirty="0" smtClean="0"/>
              <a:t>Združi rešitve podproblemov v enotno rešitev</a:t>
            </a:r>
          </a:p>
          <a:p>
            <a:pPr lvl="2"/>
            <a:endParaRPr lang="sl-SI" dirty="0" smtClean="0"/>
          </a:p>
          <a:p>
            <a:pPr lvl="1"/>
            <a:endParaRPr lang="sl-SI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7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7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7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7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7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7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87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4" grpId="0"/>
      <p:bldP spid="387075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68313" y="509588"/>
            <a:ext cx="8001000" cy="363537"/>
          </a:xfrm>
        </p:spPr>
        <p:txBody>
          <a:bodyPr/>
          <a:lstStyle/>
          <a:p>
            <a:pPr eaLnBrk="1" hangingPunct="1"/>
            <a:r>
              <a:rPr lang="sl-SI" smtClean="0"/>
              <a:t>y</a:t>
            </a:r>
            <a:r>
              <a:rPr lang="sl-SI" baseline="30000" smtClean="0"/>
              <a:t>n</a:t>
            </a:r>
            <a:endParaRPr lang="en-GB" smtClean="0"/>
          </a:p>
        </p:txBody>
      </p:sp>
      <p:sp>
        <p:nvSpPr>
          <p:cNvPr id="292867" name="Rectangle 102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sl-SI" smtClean="0"/>
              <a:t>n je potenca števila 2 (denimo 16)</a:t>
            </a:r>
          </a:p>
          <a:p>
            <a:pPr eaLnBrk="1" hangingPunct="1"/>
            <a:r>
              <a:rPr lang="sl-SI" smtClean="0"/>
              <a:t> y</a:t>
            </a:r>
            <a:r>
              <a:rPr lang="sl-SI" baseline="30000" smtClean="0"/>
              <a:t>16 </a:t>
            </a:r>
            <a:r>
              <a:rPr lang="sl-SI" smtClean="0"/>
              <a:t>= y y y y y y y y y y y y y y y y .... 15 množenj</a:t>
            </a:r>
          </a:p>
          <a:p>
            <a:pPr eaLnBrk="1" hangingPunct="1"/>
            <a:r>
              <a:rPr lang="sl-SI" smtClean="0"/>
              <a:t> y</a:t>
            </a:r>
            <a:r>
              <a:rPr lang="sl-SI" baseline="30000" smtClean="0"/>
              <a:t>16 </a:t>
            </a:r>
            <a:r>
              <a:rPr lang="sl-SI" smtClean="0"/>
              <a:t>= y</a:t>
            </a:r>
            <a:r>
              <a:rPr lang="sl-SI" baseline="30000" smtClean="0"/>
              <a:t>8 </a:t>
            </a:r>
            <a:r>
              <a:rPr lang="sl-SI" smtClean="0"/>
              <a:t>y</a:t>
            </a:r>
            <a:r>
              <a:rPr lang="sl-SI" baseline="30000" smtClean="0"/>
              <a:t>8 </a:t>
            </a:r>
          </a:p>
          <a:p>
            <a:pPr eaLnBrk="1" hangingPunct="1"/>
            <a:r>
              <a:rPr lang="sl-SI" smtClean="0"/>
              <a:t> y</a:t>
            </a:r>
            <a:r>
              <a:rPr lang="sl-SI" baseline="30000" smtClean="0"/>
              <a:t>8 </a:t>
            </a:r>
            <a:r>
              <a:rPr lang="sl-SI" smtClean="0"/>
              <a:t>=  y</a:t>
            </a:r>
            <a:r>
              <a:rPr lang="sl-SI" baseline="30000" smtClean="0"/>
              <a:t>4 </a:t>
            </a:r>
            <a:r>
              <a:rPr lang="sl-SI" smtClean="0"/>
              <a:t>y</a:t>
            </a:r>
            <a:r>
              <a:rPr lang="sl-SI" baseline="30000" smtClean="0"/>
              <a:t>4</a:t>
            </a:r>
            <a:endParaRPr lang="sl-SI" smtClean="0"/>
          </a:p>
          <a:p>
            <a:pPr eaLnBrk="1" hangingPunct="1"/>
            <a:r>
              <a:rPr lang="sl-SI" smtClean="0"/>
              <a:t> y</a:t>
            </a:r>
            <a:r>
              <a:rPr lang="sl-SI" baseline="30000" smtClean="0"/>
              <a:t>4 </a:t>
            </a:r>
            <a:r>
              <a:rPr lang="sl-SI" smtClean="0"/>
              <a:t>=  y</a:t>
            </a:r>
            <a:r>
              <a:rPr lang="sl-SI" baseline="30000" smtClean="0"/>
              <a:t>2 </a:t>
            </a:r>
            <a:r>
              <a:rPr lang="sl-SI" smtClean="0"/>
              <a:t>y</a:t>
            </a:r>
            <a:r>
              <a:rPr lang="sl-SI" baseline="30000" smtClean="0"/>
              <a:t>2</a:t>
            </a:r>
          </a:p>
          <a:p>
            <a:pPr eaLnBrk="1" hangingPunct="1"/>
            <a:r>
              <a:rPr lang="sl-SI" baseline="30000" smtClean="0"/>
              <a:t> </a:t>
            </a:r>
            <a:r>
              <a:rPr lang="sl-SI" smtClean="0"/>
              <a:t>y</a:t>
            </a:r>
            <a:r>
              <a:rPr lang="sl-SI" baseline="30000" smtClean="0"/>
              <a:t>2 </a:t>
            </a:r>
            <a:r>
              <a:rPr lang="sl-SI" smtClean="0"/>
              <a:t>=  y y   </a:t>
            </a:r>
          </a:p>
          <a:p>
            <a:pPr eaLnBrk="1" hangingPunct="1"/>
            <a:r>
              <a:rPr lang="sl-SI" smtClean="0"/>
              <a:t>.................... 4 množenja</a:t>
            </a:r>
            <a:endParaRPr lang="en-GB" smtClean="0"/>
          </a:p>
          <a:p>
            <a:pPr eaLnBrk="1" hangingPunct="1"/>
            <a:endParaRPr lang="sl-SI" baseline="30000" smtClean="0"/>
          </a:p>
        </p:txBody>
      </p:sp>
    </p:spTree>
    <p:extLst>
      <p:ext uri="{BB962C8B-B14F-4D97-AF65-F5344CB8AC3E}">
        <p14:creationId xmlns:p14="http://schemas.microsoft.com/office/powerpoint/2010/main" val="238094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2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2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2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2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2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2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2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2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2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09588"/>
            <a:ext cx="8001000" cy="363537"/>
          </a:xfrm>
        </p:spPr>
        <p:txBody>
          <a:bodyPr/>
          <a:lstStyle/>
          <a:p>
            <a:pPr eaLnBrk="1" hangingPunct="1"/>
            <a:r>
              <a:rPr lang="sl-SI" smtClean="0"/>
              <a:t>y</a:t>
            </a:r>
            <a:r>
              <a:rPr lang="sl-SI" baseline="30000" smtClean="0"/>
              <a:t>n</a:t>
            </a:r>
            <a:endParaRPr lang="en-GB" smtClean="0"/>
          </a:p>
        </p:txBody>
      </p:sp>
      <p:sp>
        <p:nvSpPr>
          <p:cNvPr id="2938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sl-SI" dirty="0" smtClean="0"/>
              <a:t>Kaj pa, če n </a:t>
            </a:r>
            <a:r>
              <a:rPr lang="sl-SI" dirty="0" err="1" smtClean="0"/>
              <a:t>npr.14</a:t>
            </a:r>
            <a:endParaRPr lang="sl-SI" dirty="0" smtClean="0"/>
          </a:p>
          <a:p>
            <a:pPr eaLnBrk="1" hangingPunct="1"/>
            <a:r>
              <a:rPr lang="sl-SI" dirty="0" smtClean="0"/>
              <a:t> y</a:t>
            </a:r>
            <a:r>
              <a:rPr lang="sl-SI" baseline="30000" dirty="0" smtClean="0"/>
              <a:t>14 </a:t>
            </a:r>
            <a:r>
              <a:rPr lang="sl-SI" dirty="0" smtClean="0"/>
              <a:t>= y</a:t>
            </a:r>
            <a:r>
              <a:rPr lang="sl-SI" baseline="30000" dirty="0" smtClean="0"/>
              <a:t>7 </a:t>
            </a:r>
            <a:r>
              <a:rPr lang="sl-SI" dirty="0" err="1" smtClean="0"/>
              <a:t>y</a:t>
            </a:r>
            <a:r>
              <a:rPr lang="sl-SI" baseline="30000" dirty="0" err="1" smtClean="0"/>
              <a:t>7</a:t>
            </a:r>
            <a:r>
              <a:rPr lang="sl-SI" baseline="30000" dirty="0" smtClean="0"/>
              <a:t> </a:t>
            </a:r>
          </a:p>
          <a:p>
            <a:r>
              <a:rPr lang="sl-SI" dirty="0" smtClean="0"/>
              <a:t>  y</a:t>
            </a:r>
            <a:r>
              <a:rPr lang="sl-SI" baseline="30000" dirty="0" smtClean="0"/>
              <a:t>7 </a:t>
            </a:r>
            <a:r>
              <a:rPr lang="sl-SI" dirty="0" smtClean="0"/>
              <a:t>=  y</a:t>
            </a:r>
            <a:r>
              <a:rPr lang="sl-SI" baseline="30000" dirty="0" smtClean="0"/>
              <a:t>6</a:t>
            </a:r>
            <a:r>
              <a:rPr lang="sl-SI" dirty="0" smtClean="0"/>
              <a:t>y</a:t>
            </a:r>
            <a:r>
              <a:rPr lang="sl-SI" baseline="30000" dirty="0" smtClean="0"/>
              <a:t> </a:t>
            </a:r>
            <a:endParaRPr lang="sl-SI" dirty="0" smtClean="0"/>
          </a:p>
          <a:p>
            <a:pPr eaLnBrk="1" hangingPunct="1"/>
            <a:r>
              <a:rPr lang="sl-SI" dirty="0" smtClean="0"/>
              <a:t>  y</a:t>
            </a:r>
            <a:r>
              <a:rPr lang="sl-SI" baseline="30000" dirty="0" smtClean="0"/>
              <a:t>6 </a:t>
            </a:r>
            <a:r>
              <a:rPr lang="sl-SI" dirty="0" smtClean="0"/>
              <a:t>=  y</a:t>
            </a:r>
            <a:r>
              <a:rPr lang="sl-SI" baseline="30000" dirty="0" smtClean="0"/>
              <a:t>3 </a:t>
            </a:r>
            <a:r>
              <a:rPr lang="sl-SI" dirty="0" err="1" smtClean="0"/>
              <a:t>y</a:t>
            </a:r>
            <a:r>
              <a:rPr lang="sl-SI" baseline="30000" dirty="0" err="1" smtClean="0"/>
              <a:t>3</a:t>
            </a:r>
            <a:endParaRPr lang="sl-SI" baseline="30000" dirty="0" smtClean="0"/>
          </a:p>
          <a:p>
            <a:r>
              <a:rPr lang="sl-SI" baseline="30000" dirty="0" smtClean="0"/>
              <a:t>  </a:t>
            </a:r>
            <a:r>
              <a:rPr lang="sl-SI" dirty="0" smtClean="0"/>
              <a:t>y</a:t>
            </a:r>
            <a:r>
              <a:rPr lang="sl-SI" baseline="30000" dirty="0" smtClean="0"/>
              <a:t>3 </a:t>
            </a:r>
            <a:r>
              <a:rPr lang="sl-SI" dirty="0" smtClean="0"/>
              <a:t>=  y</a:t>
            </a:r>
            <a:r>
              <a:rPr lang="sl-SI" baseline="30000" dirty="0" smtClean="0"/>
              <a:t>2</a:t>
            </a:r>
            <a:r>
              <a:rPr lang="sl-SI" dirty="0" smtClean="0"/>
              <a:t> y  </a:t>
            </a:r>
          </a:p>
          <a:p>
            <a:pPr eaLnBrk="1" hangingPunct="1"/>
            <a:r>
              <a:rPr lang="sl-SI" dirty="0" smtClean="0"/>
              <a:t> y</a:t>
            </a:r>
            <a:r>
              <a:rPr lang="sl-SI" baseline="30000" dirty="0" smtClean="0"/>
              <a:t>2</a:t>
            </a:r>
            <a:r>
              <a:rPr lang="sl-SI" dirty="0" smtClean="0"/>
              <a:t> =  y </a:t>
            </a:r>
            <a:r>
              <a:rPr lang="sl-SI" dirty="0" err="1" smtClean="0"/>
              <a:t>y</a:t>
            </a:r>
            <a:r>
              <a:rPr lang="sl-SI" dirty="0" smtClean="0"/>
              <a:t>   ......... 5 množenj</a:t>
            </a:r>
            <a:endParaRPr lang="en-GB" dirty="0" smtClean="0"/>
          </a:p>
          <a:p>
            <a:pPr eaLnBrk="1" hangingPunct="1"/>
            <a:endParaRPr lang="sl-SI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199401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7772400" cy="608013"/>
          </a:xfrm>
        </p:spPr>
        <p:txBody>
          <a:bodyPr/>
          <a:lstStyle/>
          <a:p>
            <a:pPr eaLnBrk="1" hangingPunct="1"/>
            <a:r>
              <a:rPr lang="sl-SI" smtClean="0"/>
              <a:t>y</a:t>
            </a:r>
            <a:r>
              <a:rPr lang="sl-SI" baseline="30000" smtClean="0"/>
              <a:t>n</a:t>
            </a:r>
            <a:endParaRPr lang="en-GB" smtClean="0"/>
          </a:p>
        </p:txBody>
      </p:sp>
      <p:sp>
        <p:nvSpPr>
          <p:cNvPr id="2949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1557338"/>
            <a:ext cx="8820150" cy="4171950"/>
          </a:xfrm>
        </p:spPr>
        <p:txBody>
          <a:bodyPr/>
          <a:lstStyle/>
          <a:p>
            <a:pPr marL="549275" lvl="2" indent="0">
              <a:lnSpc>
                <a:spcPct val="90000"/>
              </a:lnSpc>
              <a:buNone/>
            </a:pPr>
            <a:r>
              <a:rPr lang="sl-SI" sz="2400" dirty="0" err="1">
                <a:latin typeface="Courier New" pitchFamily="49" charset="0"/>
              </a:rPr>
              <a:t>d</a:t>
            </a:r>
            <a:r>
              <a:rPr lang="sl-SI" sz="2400" dirty="0" err="1" smtClean="0">
                <a:latin typeface="Courier New" pitchFamily="49" charset="0"/>
              </a:rPr>
              <a:t>ef</a:t>
            </a:r>
            <a:r>
              <a:rPr lang="sl-SI" sz="2400" dirty="0" smtClean="0">
                <a:latin typeface="Courier New" pitchFamily="49" charset="0"/>
              </a:rPr>
              <a:t> potenca(y, n) :</a:t>
            </a:r>
          </a:p>
          <a:p>
            <a:pPr marL="823913" lvl="3" indent="0">
              <a:lnSpc>
                <a:spcPct val="90000"/>
              </a:lnSpc>
              <a:buNone/>
            </a:pPr>
            <a:r>
              <a:rPr lang="sl-SI" sz="2400" dirty="0" err="1" smtClean="0">
                <a:latin typeface="Courier New" pitchFamily="49" charset="0"/>
              </a:rPr>
              <a:t>if</a:t>
            </a:r>
            <a:r>
              <a:rPr lang="sl-SI" sz="2400" dirty="0" smtClean="0">
                <a:latin typeface="Courier New" pitchFamily="49" charset="0"/>
              </a:rPr>
              <a:t> n == 1 :</a:t>
            </a:r>
            <a:br>
              <a:rPr lang="sl-SI" sz="2400" dirty="0" smtClean="0">
                <a:latin typeface="Courier New" pitchFamily="49" charset="0"/>
              </a:rPr>
            </a:br>
            <a:r>
              <a:rPr lang="sl-SI" sz="2400" dirty="0" smtClean="0">
                <a:latin typeface="Courier New" pitchFamily="49" charset="0"/>
              </a:rPr>
              <a:t>   </a:t>
            </a:r>
            <a:r>
              <a:rPr lang="sl-SI" sz="2400" dirty="0" err="1" smtClean="0">
                <a:latin typeface="Courier New" pitchFamily="49" charset="0"/>
              </a:rPr>
              <a:t>return</a:t>
            </a:r>
            <a:r>
              <a:rPr lang="sl-SI" sz="2400" dirty="0" smtClean="0">
                <a:latin typeface="Courier New" pitchFamily="49" charset="0"/>
              </a:rPr>
              <a:t> y</a:t>
            </a:r>
            <a:br>
              <a:rPr lang="sl-SI" sz="2400" dirty="0" smtClean="0">
                <a:latin typeface="Courier New" pitchFamily="49" charset="0"/>
              </a:rPr>
            </a:br>
            <a:r>
              <a:rPr lang="sl-SI" sz="2400" dirty="0" err="1" smtClean="0">
                <a:latin typeface="Courier New" pitchFamily="49" charset="0"/>
              </a:rPr>
              <a:t>else</a:t>
            </a:r>
            <a:r>
              <a:rPr lang="sl-SI" sz="2400" dirty="0" smtClean="0">
                <a:latin typeface="Courier New" pitchFamily="49" charset="0"/>
              </a:rPr>
              <a:t> :</a:t>
            </a:r>
            <a:br>
              <a:rPr lang="sl-SI" sz="2400" dirty="0" smtClean="0">
                <a:latin typeface="Courier New" pitchFamily="49" charset="0"/>
              </a:rPr>
            </a:br>
            <a:r>
              <a:rPr lang="sl-SI" sz="2400" dirty="0" smtClean="0">
                <a:latin typeface="Courier New" pitchFamily="49" charset="0"/>
              </a:rPr>
              <a:t>  pom = pot(y, n // 2) </a:t>
            </a:r>
            <a:br>
              <a:rPr lang="sl-SI" sz="2400" dirty="0" smtClean="0">
                <a:latin typeface="Courier New" pitchFamily="49" charset="0"/>
              </a:rPr>
            </a:br>
            <a:r>
              <a:rPr lang="sl-SI" sz="2400" dirty="0" smtClean="0">
                <a:latin typeface="Courier New" pitchFamily="49" charset="0"/>
              </a:rPr>
              <a:t>  </a:t>
            </a:r>
            <a:r>
              <a:rPr lang="sl-SI" sz="2400" dirty="0" err="1" smtClean="0">
                <a:latin typeface="Courier New" pitchFamily="49" charset="0"/>
              </a:rPr>
              <a:t>if</a:t>
            </a:r>
            <a:r>
              <a:rPr lang="sl-SI" sz="2400" dirty="0" smtClean="0">
                <a:latin typeface="Courier New" pitchFamily="49" charset="0"/>
              </a:rPr>
              <a:t> n % 2 == 0 :  </a:t>
            </a:r>
            <a:br>
              <a:rPr lang="sl-SI" sz="2400" dirty="0" smtClean="0">
                <a:latin typeface="Courier New" pitchFamily="49" charset="0"/>
              </a:rPr>
            </a:br>
            <a:r>
              <a:rPr lang="sl-SI" sz="2400" dirty="0" smtClean="0">
                <a:latin typeface="Courier New" pitchFamily="49" charset="0"/>
              </a:rPr>
              <a:t>    </a:t>
            </a:r>
            <a:r>
              <a:rPr lang="sl-SI" sz="2400" dirty="0" err="1" smtClean="0">
                <a:latin typeface="Courier New" pitchFamily="49" charset="0"/>
              </a:rPr>
              <a:t>return</a:t>
            </a:r>
            <a:r>
              <a:rPr lang="sl-SI" sz="2400" dirty="0" smtClean="0">
                <a:latin typeface="Courier New" pitchFamily="49" charset="0"/>
              </a:rPr>
              <a:t> pom * pom</a:t>
            </a:r>
            <a:br>
              <a:rPr lang="sl-SI" sz="2400" dirty="0" smtClean="0">
                <a:latin typeface="Courier New" pitchFamily="49" charset="0"/>
              </a:rPr>
            </a:br>
            <a:r>
              <a:rPr lang="sl-SI" sz="2400" dirty="0" smtClean="0">
                <a:latin typeface="Courier New" pitchFamily="49" charset="0"/>
              </a:rPr>
              <a:t>  </a:t>
            </a:r>
            <a:r>
              <a:rPr lang="sl-SI" sz="2400" dirty="0" err="1" smtClean="0">
                <a:latin typeface="Courier New" pitchFamily="49" charset="0"/>
              </a:rPr>
              <a:t>else</a:t>
            </a:r>
            <a:r>
              <a:rPr lang="sl-SI" sz="2400" dirty="0" smtClean="0">
                <a:latin typeface="Courier New" pitchFamily="49" charset="0"/>
              </a:rPr>
              <a:t> :</a:t>
            </a:r>
            <a:br>
              <a:rPr lang="sl-SI" sz="2400" dirty="0" smtClean="0">
                <a:latin typeface="Courier New" pitchFamily="49" charset="0"/>
              </a:rPr>
            </a:br>
            <a:r>
              <a:rPr lang="sl-SI" sz="2400" dirty="0" smtClean="0">
                <a:latin typeface="Courier New" pitchFamily="49" charset="0"/>
              </a:rPr>
              <a:t>    </a:t>
            </a:r>
            <a:r>
              <a:rPr lang="sl-SI" sz="2400" dirty="0" err="1" smtClean="0">
                <a:latin typeface="Courier New" pitchFamily="49" charset="0"/>
              </a:rPr>
              <a:t>return</a:t>
            </a:r>
            <a:r>
              <a:rPr lang="sl-SI" sz="2400" dirty="0" smtClean="0">
                <a:latin typeface="Courier New" pitchFamily="49" charset="0"/>
              </a:rPr>
              <a:t> y * pom * pom</a:t>
            </a:r>
            <a:br>
              <a:rPr lang="sl-SI" sz="2400" dirty="0" smtClean="0">
                <a:latin typeface="Courier New" pitchFamily="49" charset="0"/>
              </a:rPr>
            </a:br>
            <a:endParaRPr lang="en-GB" sz="240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34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Kaj je torej rekurzija</a:t>
            </a:r>
            <a:endParaRPr lang="en-GB" smtClean="0"/>
          </a:p>
        </p:txBody>
      </p:sp>
      <p:sp>
        <p:nvSpPr>
          <p:cNvPr id="2867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sl-SI" smtClean="0"/>
              <a:t>Kako je v slovarju definirana beseda 'rekurzivno' </a:t>
            </a:r>
            <a:r>
              <a:rPr lang="en-GB" smtClean="0"/>
              <a:t>?</a:t>
            </a:r>
          </a:p>
          <a:p>
            <a:pPr eaLnBrk="1" hangingPunct="1"/>
            <a:r>
              <a:rPr lang="sl-SI" i="1" smtClean="0"/>
              <a:t>Piše: </a:t>
            </a:r>
            <a:r>
              <a:rPr lang="sl-SI" smtClean="0"/>
              <a:t>Glej</a:t>
            </a:r>
            <a:r>
              <a:rPr lang="en-GB" smtClean="0"/>
              <a:t> 're</a:t>
            </a:r>
            <a:r>
              <a:rPr lang="sl-SI" smtClean="0"/>
              <a:t>k</a:t>
            </a:r>
            <a:r>
              <a:rPr lang="en-GB" smtClean="0"/>
              <a:t>ur</a:t>
            </a:r>
            <a:r>
              <a:rPr lang="sl-SI" smtClean="0"/>
              <a:t>z</a:t>
            </a:r>
            <a:r>
              <a:rPr lang="en-GB" smtClean="0"/>
              <a:t>iv</a:t>
            </a:r>
            <a:r>
              <a:rPr lang="sl-SI" smtClean="0"/>
              <a:t>no</a:t>
            </a:r>
            <a:r>
              <a:rPr lang="en-GB" smtClean="0"/>
              <a:t>'. </a:t>
            </a:r>
          </a:p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71266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Problemi&amp;quot;&quot;/&gt;&lt;property id=&quot;20307&quot; value=&quot;331&quot;/&gt;&lt;/object&gt;&lt;object type=&quot;3&quot; unique_id=&quot;10004&quot;&gt;&lt;property id=&quot;20148&quot; value=&quot;5&quot;/&gt;&lt;property id=&quot;20300&quot; value=&quot;Slide 3&quot;/&gt;&lt;property id=&quot;20307&quot; value=&quot;332&quot;/&gt;&lt;/object&gt;&lt;object type=&quot;3&quot; unique_id=&quot;10005&quot;&gt;&lt;property id=&quot;20148&quot; value=&quot;5&quot;/&gt;&lt;property id=&quot;20300&quot; value=&quot;Slide 4 - &amp;quot;Rekurzija&amp;amp;#x09;&amp;quot;&quot;/&gt;&lt;property id=&quot;20307&quot; value=&quot;336&quot;/&gt;&lt;/object&gt;&lt;object type=&quot;3&quot; unique_id=&quot;10006&quot;&gt;&lt;property id=&quot;20148&quot; value=&quot;5&quot;/&gt;&lt;property id=&quot;20300&quot; value=&quot;Slide 5 - &amp;quot;REKURZIJA&amp;quot;&quot;/&gt;&lt;property id=&quot;20307&quot; value=&quot;337&quot;/&gt;&lt;/object&gt;&lt;object type=&quot;3&quot; unique_id=&quot;10015&quot;&gt;&lt;property id=&quot;20148&quot; value=&quot;5&quot;/&gt;&lt;property id=&quot;20300&quot; value=&quot;Slide 6 - &amp;quot;yn&amp;quot;&quot;/&gt;&lt;property id=&quot;20307&quot; value=&quot;351&quot;/&gt;&lt;/object&gt;&lt;object type=&quot;3&quot; unique_id=&quot;10016&quot;&gt;&lt;property id=&quot;20148&quot; value=&quot;5&quot;/&gt;&lt;property id=&quot;20300&quot; value=&quot;Slide 7 - &amp;quot;yn&amp;quot;&quot;/&gt;&lt;property id=&quot;20307&quot; value=&quot;352&quot;/&gt;&lt;/object&gt;&lt;object type=&quot;3&quot; unique_id=&quot;10017&quot;&gt;&lt;property id=&quot;20148&quot; value=&quot;5&quot;/&gt;&lt;property id=&quot;20300&quot; value=&quot;Slide 8 - &amp;quot;yn&amp;quot;&quot;/&gt;&lt;property id=&quot;20307&quot; value=&quot;353&quot;/&gt;&lt;/object&gt;&lt;object type=&quot;3&quot; unique_id=&quot;10018&quot;&gt;&lt;property id=&quot;20148&quot; value=&quot;5&quot;/&gt;&lt;property id=&quot;20300&quot; value=&quot;Slide 9 - &amp;quot;Kaj je torej rekurzija&amp;quot;&quot;/&gt;&lt;property id=&quot;20307&quot; value=&quot;354&quot;/&gt;&lt;/object&gt;&lt;object type=&quot;3&quot; unique_id=&quot;10019&quot;&gt;&lt;property id=&quot;20148&quot; value=&quot;5&quot;/&gt;&lt;property id=&quot;20300&quot; value=&quot;Slide 23 - &amp;quot;Faktoriela&amp;quot;&quot;/&gt;&lt;property id=&quot;20307&quot; value=&quot;355&quot;/&gt;&lt;/object&gt;&lt;object type=&quot;3&quot; unique_id=&quot;10020&quot;&gt;&lt;property id=&quot;20148&quot; value=&quot;5&quot;/&gt;&lt;property id=&quot;20300&quot; value=&quot;Slide 24 - &amp;quot;Faktoriela - postopek&amp;quot;&quot;/&gt;&lt;property id=&quot;20307&quot; value=&quot;356&quot;/&gt;&lt;/object&gt;&lt;object type=&quot;3&quot; unique_id=&quot;10021&quot;&gt;&lt;property id=&quot;20148&quot; value=&quot;5&quot;/&gt;&lt;property id=&quot;20300&quot; value=&quot;Slide 25 - &amp;quot;Faktoriela&amp;quot;&quot;/&gt;&lt;property id=&quot;20307&quot; value=&quot;357&quot;/&gt;&lt;/object&gt;&lt;object type=&quot;3&quot; unique_id=&quot;10022&quot;&gt;&lt;property id=&quot;20148&quot; value=&quot;5&quot;/&gt;&lt;property id=&quot;20300&quot; value=&quot;Slide 26 - &amp;quot;Faktoriela  &amp;quot;&quot;/&gt;&lt;property id=&quot;20307&quot; value=&quot;358&quot;/&gt;&lt;/object&gt;&lt;object type=&quot;3&quot; unique_id=&quot;10287&quot;&gt;&lt;property id=&quot;20148&quot; value=&quot;5&quot;/&gt;&lt;property id=&quot;20300&quot; value=&quot;Slide 10 - &amp;quot;Seznam seznamov&amp;quot;&quot;/&gt;&lt;property id=&quot;20307&quot; value=&quot;367&quot;/&gt;&lt;/object&gt;&lt;object type=&quot;3&quot; unique_id=&quot;10288&quot;&gt;&lt;property id=&quot;20148&quot; value=&quot;5&quot;/&gt;&lt;property id=&quot;20300&quot; value=&quot;Slide 11 - &amp;quot;Preštej cela števila v seznamu seznamov celih števil&amp;quot;&quot;/&gt;&lt;property id=&quot;20307&quot; value=&quot;368&quot;/&gt;&lt;/object&gt;&lt;object type=&quot;3&quot; unique_id=&quot;10289&quot;&gt;&lt;property id=&quot;20148&quot; value=&quot;5&quot;/&gt;&lt;property id=&quot;20300&quot; value=&quot;Slide 15 - &amp;quot;Izpiši števila od 1 do n&amp;quot;&quot;/&gt;&lt;property id=&quot;20307&quot; value=&quot;359&quot;/&gt;&lt;/object&gt;&lt;object type=&quot;3&quot; unique_id=&quot;10290&quot;&gt;&lt;property id=&quot;20148&quot; value=&quot;5&quot;/&gt;&lt;property id=&quot;20300&quot; value=&quot;Slide 16 - &amp;quot;&amp;quot;Šefovsko razmišljanje&amp;quot;&amp;quot;&quot;/&gt;&lt;property id=&quot;20307&quot; value=&quot;360&quot;/&gt;&lt;/object&gt;&lt;object type=&quot;3&quot; unique_id=&quot;10291&quot;&gt;&lt;property id=&quot;20148&quot; value=&quot;5&quot;/&gt;&lt;property id=&quot;20300&quot; value=&quot;Slide 17 - &amp;quot;Za n = 3&amp;quot;&quot;/&gt;&lt;property id=&quot;20307&quot; value=&quot;361&quot;/&gt;&lt;/object&gt;&lt;object type=&quot;3&quot; unique_id=&quot;10292&quot;&gt;&lt;property id=&quot;20148&quot; value=&quot;5&quot;/&gt;&lt;property id=&quot;20300&quot; value=&quot;Slide 18 - &amp;quot;Izpis(1)&amp;quot;&quot;/&gt;&lt;property id=&quot;20307&quot; value=&quot;362&quot;/&gt;&lt;/object&gt;&lt;object type=&quot;3&quot; unique_id=&quot;10293&quot;&gt;&lt;property id=&quot;20148&quot; value=&quot;5&quot;/&gt;&lt;property id=&quot;20300&quot; value=&quot;Slide 19 - &amp;quot;Rekurzivno izpiši števila od 1 do n&amp;quot;&quot;/&gt;&lt;property id=&quot;20307&quot; value=&quot;363&quot;/&gt;&lt;/object&gt;&lt;object type=&quot;3&quot; unique_id=&quot;10294&quot;&gt;&lt;property id=&quot;20148&quot; value=&quot;5&quot;/&gt;&lt;property id=&quot;20300&quot; value=&quot;Slide 20 - &amp;quot;Metoda izpis(n)&amp;quot;&quot;/&gt;&lt;property id=&quot;20307&quot; value=&quot;364&quot;/&gt;&lt;/object&gt;&lt;object type=&quot;3&quot; unique_id=&quot;10295&quot;&gt;&lt;property id=&quot;20148&quot; value=&quot;5&quot;/&gt;&lt;property id=&quot;20300&quot; value=&quot;Slide 21 - &amp;quot;Dogajanje&amp;quot;&quot;/&gt;&lt;property id=&quot;20307&quot; value=&quot;365&quot;/&gt;&lt;/object&gt;&lt;object type=&quot;3&quot; unique_id=&quot;10296&quot;&gt;&lt;property id=&quot;20148&quot; value=&quot;5&quot;/&gt;&lt;property id=&quot;20300&quot; value=&quot;Slide 22 - &amp;quot;Izpis nazaj&amp;quot;&quot;/&gt;&lt;property id=&quot;20307&quot; value=&quot;366&quot;/&gt;&lt;/object&gt;&lt;object type=&quot;3&quot; unique_id=&quot;10586&quot;&gt;&lt;property id=&quot;20148&quot; value=&quot;5&quot;/&gt;&lt;property id=&quot;20300&quot; value=&quot;Slide 12 - &amp;quot;Preštej cela števila v seznamu seznamov celih števil&amp;quot;&quot;/&gt;&lt;property id=&quot;20307&quot; value=&quot;369&quot;/&gt;&lt;/object&gt;&lt;object type=&quot;3&quot; unique_id=&quot;10587&quot;&gt;&lt;property id=&quot;20148&quot; value=&quot;5&quot;/&gt;&lt;property id=&quot;20300&quot; value=&quot;Slide 13 - &amp;quot;ALGORITEM&amp;quot;&quot;/&gt;&lt;property id=&quot;20307&quot; value=&quot;370&quot;/&gt;&lt;/object&gt;&lt;object type=&quot;3&quot; unique_id=&quot;10588&quot;&gt;&lt;property id=&quot;20148&quot; value=&quot;5&quot;/&gt;&lt;property id=&quot;20300&quot; value=&quot;Slide 14 - &amp;quot;DEMO&amp;quot;&quot;/&gt;&lt;property id=&quot;20307&quot; value=&quot;371&quot;/&gt;&lt;/object&gt;&lt;object type=&quot;3&quot; unique_id=&quot;10617&quot;&gt;&lt;property id=&quot;20148&quot; value=&quot;5&quot;/&gt;&lt;property id=&quot;20300&quot; value=&quot;Slide 2 - &amp;quot;Problemi&amp;quot;&quot;/&gt;&lt;property id=&quot;20307&quot; value=&quot;372&quot;/&gt;&lt;/object&gt;&lt;/object&gt;&lt;object type=&quot;8&quot; unique_id=&quot;10044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Python-nizi</Template>
  <TotalTime>1592</TotalTime>
  <Words>1128</Words>
  <Application>Microsoft Office PowerPoint</Application>
  <PresentationFormat>On-screen Show (4:3)</PresentationFormat>
  <Paragraphs>237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Equity</vt:lpstr>
      <vt:lpstr>Problemi</vt:lpstr>
      <vt:lpstr>Problemi</vt:lpstr>
      <vt:lpstr>PowerPoint Presentation</vt:lpstr>
      <vt:lpstr>Rekurzija </vt:lpstr>
      <vt:lpstr>REKURZIJA</vt:lpstr>
      <vt:lpstr>yn</vt:lpstr>
      <vt:lpstr>yn</vt:lpstr>
      <vt:lpstr>yn</vt:lpstr>
      <vt:lpstr>Kaj je torej rekurzija</vt:lpstr>
      <vt:lpstr>Seznam seznamov</vt:lpstr>
      <vt:lpstr>Preštej cela števila v seznamu seznamov celih števil</vt:lpstr>
      <vt:lpstr>Preštej cela števila v seznamu seznamov celih števil</vt:lpstr>
      <vt:lpstr>ALGORITEM</vt:lpstr>
      <vt:lpstr>DEMO</vt:lpstr>
      <vt:lpstr>Izpiši števila od 1 do n</vt:lpstr>
      <vt:lpstr>"Šefovsko razmišljanje"</vt:lpstr>
      <vt:lpstr>Za n = 3</vt:lpstr>
      <vt:lpstr>Izpis(1)</vt:lpstr>
      <vt:lpstr>Rekurzivno izpiši števila od 1 do n</vt:lpstr>
      <vt:lpstr>Metoda izpis(n)</vt:lpstr>
      <vt:lpstr>Dogajanje</vt:lpstr>
      <vt:lpstr>Izpis nazaj</vt:lpstr>
      <vt:lpstr>Faktoriela</vt:lpstr>
      <vt:lpstr>Faktoriela - postopek</vt:lpstr>
      <vt:lpstr>Faktoriela</vt:lpstr>
      <vt:lpstr>Faktoriela  </vt:lpstr>
    </vt:vector>
  </TitlesOfParts>
  <Company>FMF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rekurzija</dc:title>
  <dc:creator>Matija Lokar</dc:creator>
  <cp:lastModifiedBy>Lokar, Matija</cp:lastModifiedBy>
  <cp:revision>80</cp:revision>
  <dcterms:created xsi:type="dcterms:W3CDTF">2001-11-26T12:48:07Z</dcterms:created>
  <dcterms:modified xsi:type="dcterms:W3CDTF">2014-04-02T08:53:06Z</dcterms:modified>
</cp:coreProperties>
</file>