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23"/>
  </p:notesMasterIdLst>
  <p:handoutMasterIdLst>
    <p:handoutMasterId r:id="rId24"/>
  </p:handoutMasterIdLst>
  <p:sldIdLst>
    <p:sldId id="368" r:id="rId2"/>
    <p:sldId id="369" r:id="rId3"/>
    <p:sldId id="324" r:id="rId4"/>
    <p:sldId id="327" r:id="rId5"/>
    <p:sldId id="326" r:id="rId6"/>
    <p:sldId id="325" r:id="rId7"/>
    <p:sldId id="328" r:id="rId8"/>
    <p:sldId id="344" r:id="rId9"/>
    <p:sldId id="345" r:id="rId10"/>
    <p:sldId id="349" r:id="rId11"/>
    <p:sldId id="350" r:id="rId12"/>
    <p:sldId id="351" r:id="rId13"/>
    <p:sldId id="352" r:id="rId14"/>
    <p:sldId id="353" r:id="rId15"/>
    <p:sldId id="354" r:id="rId16"/>
    <p:sldId id="355" r:id="rId17"/>
    <p:sldId id="360" r:id="rId18"/>
    <p:sldId id="362" r:id="rId19"/>
    <p:sldId id="364" r:id="rId20"/>
    <p:sldId id="365" r:id="rId21"/>
    <p:sldId id="367" r:id="rId22"/>
  </p:sldIdLst>
  <p:sldSz cx="9144000" cy="6858000" type="screen4x3"/>
  <p:notesSz cx="7099300" cy="10234613"/>
  <p:custDataLst>
    <p:tags r:id="rId25"/>
  </p:custDataLst>
  <p:defaultTextStyle>
    <a:defPPr>
      <a:defRPr lang="en-GB"/>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6" autoAdjust="0"/>
    <p:restoredTop sz="94636" autoAdjust="0"/>
  </p:normalViewPr>
  <p:slideViewPr>
    <p:cSldViewPr>
      <p:cViewPr varScale="1">
        <p:scale>
          <a:sx n="112" d="100"/>
          <a:sy n="112" d="100"/>
        </p:scale>
        <p:origin x="-10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713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smtClean="0">
                <a:latin typeface="Times New Roman" pitchFamily="18" charset="0"/>
              </a:defRPr>
            </a:lvl1pPr>
          </a:lstStyle>
          <a:p>
            <a:pPr>
              <a:defRPr/>
            </a:pPr>
            <a:endParaRPr lang="en-US"/>
          </a:p>
        </p:txBody>
      </p:sp>
      <p:sp>
        <p:nvSpPr>
          <p:cNvPr id="347139"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smtClean="0">
                <a:latin typeface="Times New Roman" pitchFamily="18" charset="0"/>
              </a:defRPr>
            </a:lvl1pPr>
          </a:lstStyle>
          <a:p>
            <a:pPr>
              <a:defRPr/>
            </a:pPr>
            <a:endParaRPr lang="en-US"/>
          </a:p>
        </p:txBody>
      </p:sp>
      <p:sp>
        <p:nvSpPr>
          <p:cNvPr id="347140"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smtClean="0">
                <a:latin typeface="Times New Roman" pitchFamily="18" charset="0"/>
              </a:defRPr>
            </a:lvl1pPr>
          </a:lstStyle>
          <a:p>
            <a:pPr>
              <a:defRPr/>
            </a:pPr>
            <a:endParaRPr lang="en-US"/>
          </a:p>
        </p:txBody>
      </p:sp>
      <p:sp>
        <p:nvSpPr>
          <p:cNvPr id="347141"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smtClean="0">
                <a:latin typeface="Times New Roman" pitchFamily="18" charset="0"/>
              </a:defRPr>
            </a:lvl1pPr>
          </a:lstStyle>
          <a:p>
            <a:pPr>
              <a:defRPr/>
            </a:pPr>
            <a:fld id="{06D371EB-302C-47DB-B008-056567EF962F}" type="slidenum">
              <a:rPr lang="en-US"/>
              <a:pPr>
                <a:defRPr/>
              </a:pPr>
              <a:t>‹#›</a:t>
            </a:fld>
            <a:endParaRPr lang="en-US"/>
          </a:p>
        </p:txBody>
      </p:sp>
    </p:spTree>
    <p:extLst>
      <p:ext uri="{BB962C8B-B14F-4D97-AF65-F5344CB8AC3E}">
        <p14:creationId xmlns:p14="http://schemas.microsoft.com/office/powerpoint/2010/main" val="721219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smtClean="0">
                <a:latin typeface="Times New Roman" pitchFamily="18" charset="0"/>
              </a:defRPr>
            </a:lvl1pPr>
          </a:lstStyle>
          <a:p>
            <a:pPr>
              <a:defRPr/>
            </a:pPr>
            <a:endParaRPr lang="en-GB"/>
          </a:p>
        </p:txBody>
      </p:sp>
      <p:sp>
        <p:nvSpPr>
          <p:cNvPr id="90115"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smtClean="0">
                <a:latin typeface="Times New Roman" pitchFamily="18" charset="0"/>
              </a:defRPr>
            </a:lvl1pPr>
          </a:lstStyle>
          <a:p>
            <a:pPr>
              <a:defRPr/>
            </a:pPr>
            <a:endParaRPr lang="en-GB"/>
          </a:p>
        </p:txBody>
      </p:sp>
      <p:sp>
        <p:nvSpPr>
          <p:cNvPr id="35844" name="Rectangle 4"/>
          <p:cNvSpPr>
            <a:spLocks noGrp="1" noRot="1" noChangeAspect="1" noChangeArrowheads="1" noTextEdit="1"/>
          </p:cNvSpPr>
          <p:nvPr>
            <p:ph type="sldImg" idx="2"/>
          </p:nvPr>
        </p:nvSpPr>
        <p:spPr bwMode="auto">
          <a:xfrm>
            <a:off x="990600" y="768350"/>
            <a:ext cx="5118100" cy="3838575"/>
          </a:xfrm>
          <a:prstGeom prst="rect">
            <a:avLst/>
          </a:prstGeom>
          <a:noFill/>
          <a:ln w="9525">
            <a:solidFill>
              <a:srgbClr val="000000"/>
            </a:solidFill>
            <a:miter lim="800000"/>
            <a:headEnd/>
            <a:tailEnd/>
          </a:ln>
        </p:spPr>
      </p:sp>
      <p:sp>
        <p:nvSpPr>
          <p:cNvPr id="90117" name="Rectangle 5"/>
          <p:cNvSpPr>
            <a:spLocks noGrp="1" noChangeArrowheads="1"/>
          </p:cNvSpPr>
          <p:nvPr>
            <p:ph type="body" sz="quarter" idx="3"/>
          </p:nvPr>
        </p:nvSpPr>
        <p:spPr bwMode="auto">
          <a:xfrm>
            <a:off x="946150" y="4862513"/>
            <a:ext cx="5207000" cy="46037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90118"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smtClean="0">
                <a:latin typeface="Times New Roman" pitchFamily="18" charset="0"/>
              </a:defRPr>
            </a:lvl1pPr>
          </a:lstStyle>
          <a:p>
            <a:pPr>
              <a:defRPr/>
            </a:pPr>
            <a:endParaRPr lang="en-GB"/>
          </a:p>
        </p:txBody>
      </p:sp>
      <p:sp>
        <p:nvSpPr>
          <p:cNvPr id="90119"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smtClean="0">
                <a:latin typeface="Times New Roman" pitchFamily="18" charset="0"/>
              </a:defRPr>
            </a:lvl1pPr>
          </a:lstStyle>
          <a:p>
            <a:pPr>
              <a:defRPr/>
            </a:pPr>
            <a:fld id="{1EC049A6-2033-44A5-9134-3433CE6DA0D5}" type="slidenum">
              <a:rPr lang="en-GB"/>
              <a:pPr>
                <a:defRPr/>
              </a:pPr>
              <a:t>‹#›</a:t>
            </a:fld>
            <a:endParaRPr lang="en-GB"/>
          </a:p>
        </p:txBody>
      </p:sp>
    </p:spTree>
    <p:extLst>
      <p:ext uri="{BB962C8B-B14F-4D97-AF65-F5344CB8AC3E}">
        <p14:creationId xmlns:p14="http://schemas.microsoft.com/office/powerpoint/2010/main" val="29007430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pic>
        <p:nvPicPr>
          <p:cNvPr id="11" name="Picture 10" descr="CC.gif"/>
          <p:cNvPicPr>
            <a:picLocks noChangeAspect="1"/>
          </p:cNvPicPr>
          <p:nvPr/>
        </p:nvPicPr>
        <p:blipFill>
          <a:blip r:embed="rId2" cstate="print"/>
          <a:srcRect/>
          <a:stretch>
            <a:fillRect/>
          </a:stretch>
        </p:blipFill>
        <p:spPr bwMode="auto">
          <a:xfrm>
            <a:off x="7929563" y="5786438"/>
            <a:ext cx="1117600" cy="393700"/>
          </a:xfrm>
          <a:prstGeom prst="rect">
            <a:avLst/>
          </a:prstGeom>
          <a:noFill/>
          <a:ln w="9525">
            <a:noFill/>
            <a:miter lim="800000"/>
            <a:headEnd/>
            <a:tailEnd/>
          </a:ln>
        </p:spPr>
      </p:pic>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2" name="Date Placeholder 27"/>
          <p:cNvSpPr>
            <a:spLocks noGrp="1"/>
          </p:cNvSpPr>
          <p:nvPr>
            <p:ph type="dt" sz="half" idx="10"/>
          </p:nvPr>
        </p:nvSpPr>
        <p:spPr/>
        <p:txBody>
          <a:bodyPr/>
          <a:lstStyle>
            <a:lvl1pPr>
              <a:defRPr/>
            </a:lvl1pPr>
          </a:lstStyle>
          <a:p>
            <a:pPr>
              <a:defRPr/>
            </a:pPr>
            <a:r>
              <a:rPr lang="sl-SI" smtClean="0"/>
              <a:t>Matija Lokar, FMF</a:t>
            </a:r>
            <a:endParaRPr lang="sl-SI"/>
          </a:p>
        </p:txBody>
      </p:sp>
      <p:sp>
        <p:nvSpPr>
          <p:cNvPr id="13" name="Footer Placeholder 16"/>
          <p:cNvSpPr>
            <a:spLocks noGrp="1"/>
          </p:cNvSpPr>
          <p:nvPr>
            <p:ph type="ftr" sz="quarter" idx="11"/>
          </p:nvPr>
        </p:nvSpPr>
        <p:spPr/>
        <p:txBody>
          <a:bodyPr/>
          <a:lstStyle>
            <a:lvl1pPr>
              <a:defRPr/>
            </a:lvl1pPr>
          </a:lstStyle>
          <a:p>
            <a:pPr>
              <a:defRPr/>
            </a:pPr>
            <a:endParaRPr lang="sl-SI"/>
          </a:p>
        </p:txBody>
      </p:sp>
      <p:sp>
        <p:nvSpPr>
          <p:cNvPr id="14" name="Slide Number Placeholder 28"/>
          <p:cNvSpPr>
            <a:spLocks noGrp="1"/>
          </p:cNvSpPr>
          <p:nvPr>
            <p:ph type="sldNum" sz="quarter" idx="12"/>
          </p:nvPr>
        </p:nvSpPr>
        <p:spPr/>
        <p:txBody>
          <a:bodyPr/>
          <a:lstStyle>
            <a:lvl1pPr>
              <a:defRPr sz="1400" smtClean="0">
                <a:solidFill>
                  <a:srgbClr val="FFFFFF"/>
                </a:solidFill>
              </a:defRPr>
            </a:lvl1pPr>
          </a:lstStyle>
          <a:p>
            <a:pPr>
              <a:defRPr/>
            </a:pPr>
            <a:fld id="{7FDCC1B9-7887-4A5D-B2C8-4A76084BDD40}" type="slidenum">
              <a:rPr lang="sl-SI" smtClean="0"/>
              <a:pPr>
                <a:defRPr/>
              </a:pPr>
              <a:t>‹#›</a:t>
            </a:fld>
            <a:endParaRPr lang="sl-SI"/>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sl-SI" smtClean="0"/>
              <a:t>Matija Lokar, FMF</a:t>
            </a:r>
            <a:endParaRPr lang="sl-SI"/>
          </a:p>
        </p:txBody>
      </p:sp>
      <p:sp>
        <p:nvSpPr>
          <p:cNvPr id="5" name="Footer Placeholder 2"/>
          <p:cNvSpPr>
            <a:spLocks noGrp="1"/>
          </p:cNvSpPr>
          <p:nvPr>
            <p:ph type="ftr" sz="quarter" idx="11"/>
          </p:nvPr>
        </p:nvSpPr>
        <p:spPr/>
        <p:txBody>
          <a:bodyPr/>
          <a:lstStyle>
            <a:lvl1pPr>
              <a:defRPr/>
            </a:lvl1pPr>
          </a:lstStyle>
          <a:p>
            <a:pPr>
              <a:defRPr/>
            </a:pPr>
            <a:endParaRPr lang="sl-SI"/>
          </a:p>
        </p:txBody>
      </p:sp>
      <p:sp>
        <p:nvSpPr>
          <p:cNvPr id="6" name="Slide Number Placeholder 22"/>
          <p:cNvSpPr>
            <a:spLocks noGrp="1"/>
          </p:cNvSpPr>
          <p:nvPr>
            <p:ph type="sldNum" sz="quarter" idx="12"/>
          </p:nvPr>
        </p:nvSpPr>
        <p:spPr/>
        <p:txBody>
          <a:bodyPr/>
          <a:lstStyle>
            <a:lvl1pPr>
              <a:defRPr/>
            </a:lvl1pPr>
          </a:lstStyle>
          <a:p>
            <a:pPr>
              <a:defRPr/>
            </a:pPr>
            <a:fld id="{840E9C89-C05B-4A75-BE87-511E5D20A3D7}" type="slidenum">
              <a:rPr lang="sl-SI" smtClean="0"/>
              <a:pPr>
                <a:defRPr/>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sl-SI" smtClean="0"/>
              <a:t>Matija Lokar, FMF</a:t>
            </a:r>
            <a:endParaRPr lang="sl-SI"/>
          </a:p>
        </p:txBody>
      </p:sp>
      <p:sp>
        <p:nvSpPr>
          <p:cNvPr id="5" name="Footer Placeholder 2"/>
          <p:cNvSpPr>
            <a:spLocks noGrp="1"/>
          </p:cNvSpPr>
          <p:nvPr>
            <p:ph type="ftr" sz="quarter" idx="11"/>
          </p:nvPr>
        </p:nvSpPr>
        <p:spPr/>
        <p:txBody>
          <a:bodyPr/>
          <a:lstStyle>
            <a:lvl1pPr>
              <a:defRPr/>
            </a:lvl1pPr>
          </a:lstStyle>
          <a:p>
            <a:pPr>
              <a:defRPr/>
            </a:pPr>
            <a:endParaRPr lang="sl-SI"/>
          </a:p>
        </p:txBody>
      </p:sp>
      <p:sp>
        <p:nvSpPr>
          <p:cNvPr id="6" name="Slide Number Placeholder 22"/>
          <p:cNvSpPr>
            <a:spLocks noGrp="1"/>
          </p:cNvSpPr>
          <p:nvPr>
            <p:ph type="sldNum" sz="quarter" idx="12"/>
          </p:nvPr>
        </p:nvSpPr>
        <p:spPr/>
        <p:txBody>
          <a:bodyPr/>
          <a:lstStyle>
            <a:lvl1pPr>
              <a:defRPr/>
            </a:lvl1pPr>
          </a:lstStyle>
          <a:p>
            <a:pPr>
              <a:defRPr/>
            </a:pPr>
            <a:fld id="{E908D9F6-ADA1-419C-A4A6-8C574D790840}" type="slidenum">
              <a:rPr lang="sl-SI" smtClean="0"/>
              <a:pPr>
                <a:defRPr/>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r>
              <a:rPr lang="sl-SI" smtClean="0"/>
              <a:t>Matija Lokar, FMF</a:t>
            </a:r>
            <a:endParaRPr lang="sl-SI"/>
          </a:p>
        </p:txBody>
      </p:sp>
      <p:sp>
        <p:nvSpPr>
          <p:cNvPr id="5" name="Footer Placeholder 2"/>
          <p:cNvSpPr>
            <a:spLocks noGrp="1"/>
          </p:cNvSpPr>
          <p:nvPr>
            <p:ph type="ftr" sz="quarter" idx="11"/>
          </p:nvPr>
        </p:nvSpPr>
        <p:spPr/>
        <p:txBody>
          <a:bodyPr/>
          <a:lstStyle>
            <a:lvl1pPr>
              <a:defRPr/>
            </a:lvl1pPr>
          </a:lstStyle>
          <a:p>
            <a:pPr>
              <a:defRPr/>
            </a:pPr>
            <a:endParaRPr lang="sl-SI"/>
          </a:p>
        </p:txBody>
      </p:sp>
      <p:sp>
        <p:nvSpPr>
          <p:cNvPr id="6" name="Slide Number Placeholder 22"/>
          <p:cNvSpPr>
            <a:spLocks noGrp="1"/>
          </p:cNvSpPr>
          <p:nvPr>
            <p:ph type="sldNum" sz="quarter" idx="12"/>
          </p:nvPr>
        </p:nvSpPr>
        <p:spPr/>
        <p:txBody>
          <a:bodyPr/>
          <a:lstStyle>
            <a:lvl1pPr>
              <a:defRPr/>
            </a:lvl1pPr>
          </a:lstStyle>
          <a:p>
            <a:pPr>
              <a:defRPr/>
            </a:pPr>
            <a:fld id="{848C8BA2-FBAC-44BF-93B8-9184FA54BD32}" type="slidenum">
              <a:rPr lang="sl-SI" smtClean="0"/>
              <a:pPr>
                <a:defRPr/>
              </a:pPr>
              <a:t>‹#›</a:t>
            </a:fld>
            <a:endParaRPr lang="sl-SI"/>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r>
              <a:rPr lang="sl-SI" smtClean="0"/>
              <a:t>Matija Lokar, FMF</a:t>
            </a:r>
            <a:endParaRPr lang="sl-SI"/>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sl-SI"/>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A3940833-C80D-4864-AA88-F740CB6D10B2}" type="slidenum">
              <a:rPr lang="sl-SI" smtClean="0"/>
              <a:pPr>
                <a:defRPr/>
              </a:pPr>
              <a:t>‹#›</a:t>
            </a:fld>
            <a:endParaRPr lang="sl-SI"/>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r>
              <a:rPr lang="sl-SI" smtClean="0"/>
              <a:t>Matija Lokar, FMF</a:t>
            </a:r>
            <a:endParaRPr lang="sl-SI"/>
          </a:p>
        </p:txBody>
      </p:sp>
      <p:sp>
        <p:nvSpPr>
          <p:cNvPr id="6" name="Footer Placeholder 2"/>
          <p:cNvSpPr>
            <a:spLocks noGrp="1"/>
          </p:cNvSpPr>
          <p:nvPr>
            <p:ph type="ftr" sz="quarter" idx="11"/>
          </p:nvPr>
        </p:nvSpPr>
        <p:spPr/>
        <p:txBody>
          <a:bodyPr/>
          <a:lstStyle>
            <a:lvl1pPr>
              <a:defRPr/>
            </a:lvl1pPr>
          </a:lstStyle>
          <a:p>
            <a:pPr>
              <a:defRPr/>
            </a:pPr>
            <a:endParaRPr lang="sl-SI"/>
          </a:p>
        </p:txBody>
      </p:sp>
      <p:sp>
        <p:nvSpPr>
          <p:cNvPr id="7" name="Slide Number Placeholder 22"/>
          <p:cNvSpPr>
            <a:spLocks noGrp="1"/>
          </p:cNvSpPr>
          <p:nvPr>
            <p:ph type="sldNum" sz="quarter" idx="12"/>
          </p:nvPr>
        </p:nvSpPr>
        <p:spPr/>
        <p:txBody>
          <a:bodyPr/>
          <a:lstStyle>
            <a:lvl1pPr>
              <a:defRPr/>
            </a:lvl1pPr>
          </a:lstStyle>
          <a:p>
            <a:pPr>
              <a:defRPr/>
            </a:pPr>
            <a:fld id="{DA99A170-D6DC-4561-B697-1989D5CD8881}" type="slidenum">
              <a:rPr lang="sl-SI" smtClean="0"/>
              <a:pPr>
                <a:defRPr/>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r>
              <a:rPr lang="sl-SI" smtClean="0"/>
              <a:t>Matija Lokar, FMF</a:t>
            </a:r>
            <a:endParaRPr lang="sl-SI"/>
          </a:p>
        </p:txBody>
      </p:sp>
      <p:sp>
        <p:nvSpPr>
          <p:cNvPr id="8" name="Footer Placeholder 2"/>
          <p:cNvSpPr>
            <a:spLocks noGrp="1"/>
          </p:cNvSpPr>
          <p:nvPr>
            <p:ph type="ftr" sz="quarter" idx="11"/>
          </p:nvPr>
        </p:nvSpPr>
        <p:spPr/>
        <p:txBody>
          <a:bodyPr/>
          <a:lstStyle>
            <a:lvl1pPr>
              <a:defRPr/>
            </a:lvl1pPr>
          </a:lstStyle>
          <a:p>
            <a:pPr>
              <a:defRPr/>
            </a:pPr>
            <a:endParaRPr lang="sl-SI"/>
          </a:p>
        </p:txBody>
      </p:sp>
      <p:sp>
        <p:nvSpPr>
          <p:cNvPr id="9" name="Slide Number Placeholder 22"/>
          <p:cNvSpPr>
            <a:spLocks noGrp="1"/>
          </p:cNvSpPr>
          <p:nvPr>
            <p:ph type="sldNum" sz="quarter" idx="12"/>
          </p:nvPr>
        </p:nvSpPr>
        <p:spPr/>
        <p:txBody>
          <a:bodyPr/>
          <a:lstStyle>
            <a:lvl1pPr>
              <a:defRPr/>
            </a:lvl1pPr>
          </a:lstStyle>
          <a:p>
            <a:pPr>
              <a:defRPr/>
            </a:pPr>
            <a:fld id="{0E5580D1-4002-4D8A-A0DD-E7B3F2AAFCC8}" type="slidenum">
              <a:rPr lang="sl-SI" smtClean="0"/>
              <a:pPr>
                <a:defRPr/>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r>
              <a:rPr lang="sl-SI" smtClean="0"/>
              <a:t>Matija Lokar, FMF</a:t>
            </a:r>
            <a:endParaRPr lang="sl-SI"/>
          </a:p>
        </p:txBody>
      </p:sp>
      <p:sp>
        <p:nvSpPr>
          <p:cNvPr id="4" name="Footer Placeholder 2"/>
          <p:cNvSpPr>
            <a:spLocks noGrp="1"/>
          </p:cNvSpPr>
          <p:nvPr>
            <p:ph type="ftr" sz="quarter" idx="11"/>
          </p:nvPr>
        </p:nvSpPr>
        <p:spPr/>
        <p:txBody>
          <a:bodyPr/>
          <a:lstStyle>
            <a:lvl1pPr>
              <a:defRPr/>
            </a:lvl1pPr>
          </a:lstStyle>
          <a:p>
            <a:pPr>
              <a:defRPr/>
            </a:pPr>
            <a:endParaRPr lang="sl-SI"/>
          </a:p>
        </p:txBody>
      </p:sp>
      <p:sp>
        <p:nvSpPr>
          <p:cNvPr id="5" name="Slide Number Placeholder 22"/>
          <p:cNvSpPr>
            <a:spLocks noGrp="1"/>
          </p:cNvSpPr>
          <p:nvPr>
            <p:ph type="sldNum" sz="quarter" idx="12"/>
          </p:nvPr>
        </p:nvSpPr>
        <p:spPr/>
        <p:txBody>
          <a:bodyPr/>
          <a:lstStyle>
            <a:lvl1pPr>
              <a:defRPr/>
            </a:lvl1pPr>
          </a:lstStyle>
          <a:p>
            <a:pPr>
              <a:defRPr/>
            </a:pPr>
            <a:fld id="{7CB25D7D-7AE3-45AE-A664-F918F05F30AC}" type="slidenum">
              <a:rPr lang="sl-SI" smtClean="0"/>
              <a:pPr>
                <a:defRPr/>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r>
              <a:rPr lang="sl-SI" smtClean="0"/>
              <a:t>Matija Lokar, FMF</a:t>
            </a:r>
            <a:endParaRPr lang="sl-SI"/>
          </a:p>
        </p:txBody>
      </p:sp>
      <p:sp>
        <p:nvSpPr>
          <p:cNvPr id="3" name="Footer Placeholder 2"/>
          <p:cNvSpPr>
            <a:spLocks noGrp="1"/>
          </p:cNvSpPr>
          <p:nvPr>
            <p:ph type="ftr" sz="quarter" idx="11"/>
          </p:nvPr>
        </p:nvSpPr>
        <p:spPr/>
        <p:txBody>
          <a:bodyPr/>
          <a:lstStyle>
            <a:lvl1pPr>
              <a:defRPr/>
            </a:lvl1pPr>
          </a:lstStyle>
          <a:p>
            <a:pPr>
              <a:defRPr/>
            </a:pPr>
            <a:endParaRPr lang="sl-SI"/>
          </a:p>
        </p:txBody>
      </p:sp>
      <p:sp>
        <p:nvSpPr>
          <p:cNvPr id="4" name="Slide Number Placeholder 22"/>
          <p:cNvSpPr>
            <a:spLocks noGrp="1"/>
          </p:cNvSpPr>
          <p:nvPr>
            <p:ph type="sldNum" sz="quarter" idx="12"/>
          </p:nvPr>
        </p:nvSpPr>
        <p:spPr/>
        <p:txBody>
          <a:bodyPr/>
          <a:lstStyle>
            <a:lvl1pPr>
              <a:defRPr/>
            </a:lvl1pPr>
          </a:lstStyle>
          <a:p>
            <a:pPr>
              <a:defRPr/>
            </a:pPr>
            <a:fld id="{E4449FF9-ABFE-4DF6-8F82-22D70E245036}" type="slidenum">
              <a:rPr lang="sl-SI" smtClean="0"/>
              <a:pPr>
                <a:defRPr/>
              </a:pPr>
              <a:t>‹#›</a:t>
            </a:fld>
            <a:endParaRPr lang="sl-SI"/>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r>
              <a:rPr lang="sl-SI" smtClean="0"/>
              <a:t>Matija Lokar, FMF</a:t>
            </a:r>
            <a:endParaRPr lang="sl-SI"/>
          </a:p>
        </p:txBody>
      </p:sp>
      <p:sp>
        <p:nvSpPr>
          <p:cNvPr id="8" name="Footer Placeholder 5"/>
          <p:cNvSpPr>
            <a:spLocks noGrp="1"/>
          </p:cNvSpPr>
          <p:nvPr>
            <p:ph type="ftr" sz="quarter" idx="11"/>
          </p:nvPr>
        </p:nvSpPr>
        <p:spPr/>
        <p:txBody>
          <a:bodyPr/>
          <a:lstStyle>
            <a:lvl1pPr>
              <a:defRPr/>
            </a:lvl1pPr>
          </a:lstStyle>
          <a:p>
            <a:pPr>
              <a:defRPr/>
            </a:pPr>
            <a:endParaRPr lang="sl-SI"/>
          </a:p>
        </p:txBody>
      </p:sp>
      <p:sp>
        <p:nvSpPr>
          <p:cNvPr id="9" name="Slide Number Placeholder 6"/>
          <p:cNvSpPr>
            <a:spLocks noGrp="1"/>
          </p:cNvSpPr>
          <p:nvPr>
            <p:ph type="sldNum" sz="quarter" idx="12"/>
          </p:nvPr>
        </p:nvSpPr>
        <p:spPr/>
        <p:txBody>
          <a:bodyPr/>
          <a:lstStyle>
            <a:lvl1pPr>
              <a:defRPr/>
            </a:lvl1pPr>
          </a:lstStyle>
          <a:p>
            <a:pPr>
              <a:defRPr/>
            </a:pPr>
            <a:fld id="{B2B15409-501D-4838-BAB1-7B8303F77887}" type="slidenum">
              <a:rPr lang="sl-SI" smtClean="0"/>
              <a:pPr>
                <a:defRPr/>
              </a:pPr>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r>
              <a:rPr lang="sl-SI" smtClean="0"/>
              <a:t>Matija Lokar, FMF</a:t>
            </a:r>
            <a:endParaRPr lang="sl-SI"/>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sl-SI"/>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D9452EFF-CA99-4083-A399-CB7C1978ED7E}" type="slidenum">
              <a:rPr lang="sl-SI" smtClean="0"/>
              <a:pPr>
                <a:defRPr/>
              </a:pPr>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3"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smtClean="0">
                <a:solidFill>
                  <a:schemeClr val="tx2"/>
                </a:solidFill>
              </a:defRPr>
            </a:lvl1pPr>
          </a:lstStyle>
          <a:p>
            <a:pPr>
              <a:defRPr/>
            </a:pPr>
            <a:r>
              <a:rPr lang="sl-SI" smtClean="0"/>
              <a:t>Matija Lokar, FMF</a:t>
            </a:r>
            <a:endParaRPr lang="sl-SI"/>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smtClean="0">
                <a:solidFill>
                  <a:schemeClr val="tx2"/>
                </a:solidFill>
              </a:defRPr>
            </a:lvl1pPr>
          </a:lstStyle>
          <a:p>
            <a:pPr>
              <a:defRPr/>
            </a:pPr>
            <a:endParaRPr lang="sl-SI"/>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smtClean="0">
                <a:solidFill>
                  <a:srgbClr val="FFFFFF"/>
                </a:solidFill>
                <a:latin typeface="+mj-lt"/>
                <a:ea typeface="+mj-ea"/>
                <a:cs typeface="+mj-cs"/>
              </a:defRPr>
            </a:lvl1pPr>
          </a:lstStyle>
          <a:p>
            <a:pPr>
              <a:defRPr/>
            </a:pPr>
            <a:fld id="{B9A967AF-C61C-4CE3-A386-D436ED87061A}" type="slidenum">
              <a:rPr lang="sl-SI" smtClean="0"/>
              <a:pPr>
                <a:defRPr/>
              </a:pPr>
              <a:t>‹#›</a:t>
            </a:fld>
            <a:endParaRPr lang="sl-SI"/>
          </a:p>
        </p:txBody>
      </p:sp>
      <p:pic>
        <p:nvPicPr>
          <p:cNvPr id="1033" name="Picture 8" descr="CC.gif"/>
          <p:cNvPicPr>
            <a:picLocks noChangeAspect="1"/>
          </p:cNvPicPr>
          <p:nvPr/>
        </p:nvPicPr>
        <p:blipFill>
          <a:blip r:embed="rId13" cstate="print"/>
          <a:srcRect/>
          <a:stretch>
            <a:fillRect/>
          </a:stretch>
        </p:blipFill>
        <p:spPr bwMode="auto">
          <a:xfrm>
            <a:off x="8656638" y="6686550"/>
            <a:ext cx="487362" cy="1714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bldLvl="5"/>
    </p:bldLst>
  </p:timing>
  <p:hf sldNum="0" hdr="0"/>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Franklin Gothic Book" pitchFamily="34" charset="0"/>
        </a:defRPr>
      </a:lvl2pPr>
      <a:lvl3pPr algn="l" rtl="0" eaLnBrk="1" fontAlgn="base" hangingPunct="1">
        <a:spcBef>
          <a:spcPct val="0"/>
        </a:spcBef>
        <a:spcAft>
          <a:spcPct val="0"/>
        </a:spcAft>
        <a:defRPr sz="4000">
          <a:solidFill>
            <a:schemeClr val="tx2"/>
          </a:solidFill>
          <a:latin typeface="Franklin Gothic Book" pitchFamily="34" charset="0"/>
        </a:defRPr>
      </a:lvl3pPr>
      <a:lvl4pPr algn="l" rtl="0" eaLnBrk="1" fontAlgn="base" hangingPunct="1">
        <a:spcBef>
          <a:spcPct val="0"/>
        </a:spcBef>
        <a:spcAft>
          <a:spcPct val="0"/>
        </a:spcAft>
        <a:defRPr sz="4000">
          <a:solidFill>
            <a:schemeClr val="tx2"/>
          </a:solidFill>
          <a:latin typeface="Franklin Gothic Book" pitchFamily="34" charset="0"/>
        </a:defRPr>
      </a:lvl4pPr>
      <a:lvl5pPr algn="l" rtl="0" eaLnBrk="1" fontAlgn="base" hangingPunct="1">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1" fontAlgn="base" hangingPunct="1">
        <a:spcBef>
          <a:spcPts val="575"/>
        </a:spcBef>
        <a:spcAft>
          <a:spcPct val="0"/>
        </a:spcAft>
        <a:buClr>
          <a:schemeClr val="accent1"/>
        </a:buClr>
        <a:buSzPct val="85000"/>
        <a:buFont typeface="Wingdings 2" pitchFamily="18" charset="2"/>
        <a:buChar char=""/>
        <a:defRPr sz="2600" kern="1200">
          <a:solidFill>
            <a:schemeClr val="tx1"/>
          </a:solidFill>
          <a:latin typeface="Calibri" pitchFamily="34" charset="0"/>
          <a:ea typeface="+mn-ea"/>
          <a:cs typeface="+mn-cs"/>
        </a:defRPr>
      </a:lvl1pPr>
      <a:lvl2pPr marL="547688" indent="-228600" algn="l" rtl="0" eaLnBrk="1" fontAlgn="base" hangingPunct="1">
        <a:spcBef>
          <a:spcPts val="375"/>
        </a:spcBef>
        <a:spcAft>
          <a:spcPct val="0"/>
        </a:spcAft>
        <a:buClr>
          <a:schemeClr val="accent2"/>
        </a:buClr>
        <a:buSzPct val="85000"/>
        <a:buFont typeface="Wingdings 2" pitchFamily="18" charset="2"/>
        <a:buChar char=""/>
        <a:defRPr sz="2400" kern="1200">
          <a:solidFill>
            <a:schemeClr val="tx1"/>
          </a:solidFill>
          <a:latin typeface="Calibri" pitchFamily="34" charset="0"/>
          <a:ea typeface="+mn-ea"/>
          <a:cs typeface="+mn-cs"/>
        </a:defRPr>
      </a:lvl2pPr>
      <a:lvl3pPr marL="822325" indent="-228600" algn="l" rtl="0" eaLnBrk="1" fontAlgn="base" hangingPunct="1">
        <a:spcBef>
          <a:spcPts val="375"/>
        </a:spcBef>
        <a:spcAft>
          <a:spcPct val="0"/>
        </a:spcAft>
        <a:buClr>
          <a:srgbClr val="E6B1AB"/>
        </a:buClr>
        <a:buSzPct val="85000"/>
        <a:buFont typeface="Wingdings 2" pitchFamily="18" charset="2"/>
        <a:buChar char=""/>
        <a:defRPr sz="2000" kern="1200">
          <a:solidFill>
            <a:schemeClr val="tx1"/>
          </a:solidFill>
          <a:latin typeface="Calibri" pitchFamily="34" charset="0"/>
          <a:ea typeface="+mn-ea"/>
          <a:cs typeface="+mn-cs"/>
        </a:defRPr>
      </a:lvl3pPr>
      <a:lvl4pPr marL="1096963" indent="-228600" algn="l" rtl="0" eaLnBrk="1" fontAlgn="base" hangingPunct="1">
        <a:spcBef>
          <a:spcPts val="375"/>
        </a:spcBef>
        <a:spcAft>
          <a:spcPct val="0"/>
        </a:spcAft>
        <a:buClr>
          <a:srgbClr val="A28E6A"/>
        </a:buClr>
        <a:buSzPct val="80000"/>
        <a:buFont typeface="Wingdings 2" pitchFamily="18" charset="2"/>
        <a:buChar char=""/>
        <a:defRPr sz="2000" kern="1200">
          <a:solidFill>
            <a:schemeClr val="tx1"/>
          </a:solidFill>
          <a:latin typeface="Calibri" pitchFamily="34" charset="0"/>
          <a:ea typeface="+mn-ea"/>
          <a:cs typeface="+mn-cs"/>
        </a:defRPr>
      </a:lvl4pPr>
      <a:lvl5pPr marL="1371600" indent="-228600" algn="l" rtl="0" eaLnBrk="1" fontAlgn="base" hangingPunct="1">
        <a:spcBef>
          <a:spcPts val="375"/>
        </a:spcBef>
        <a:spcAft>
          <a:spcPct val="0"/>
        </a:spcAft>
        <a:buClr>
          <a:srgbClr val="A28E6A"/>
        </a:buClr>
        <a:buChar char="o"/>
        <a:defRPr sz="2000" kern="1200">
          <a:solidFill>
            <a:schemeClr val="tx1"/>
          </a:solidFill>
          <a:latin typeface="Calibri" pitchFamily="34" charset="0"/>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sl-SI" b="1" smtClean="0"/>
              <a:t>Kaj je kaj</a:t>
            </a:r>
            <a:endParaRPr lang="sl-SI" smtClean="0"/>
          </a:p>
        </p:txBody>
      </p:sp>
      <p:sp>
        <p:nvSpPr>
          <p:cNvPr id="11267" name="Content Placeholder 2"/>
          <p:cNvSpPr>
            <a:spLocks noGrp="1"/>
          </p:cNvSpPr>
          <p:nvPr>
            <p:ph sz="quarter" idx="1"/>
          </p:nvPr>
        </p:nvSpPr>
        <p:spPr/>
        <p:txBody>
          <a:bodyPr/>
          <a:lstStyle/>
          <a:p>
            <a:pPr eaLnBrk="1" hangingPunct="1"/>
            <a:r>
              <a:rPr lang="sl-SI" sz="2000" dirty="0" smtClean="0"/>
              <a:t>Oglej si naslednji rekurzivni program:</a:t>
            </a:r>
          </a:p>
          <a:p>
            <a:pPr lvl="1">
              <a:buNone/>
            </a:pPr>
            <a:r>
              <a:rPr lang="sl-SI" sz="1200" dirty="0" err="1" smtClean="0">
                <a:latin typeface="Courier New" pitchFamily="49" charset="0"/>
                <a:cs typeface="Courier New" pitchFamily="49" charset="0"/>
              </a:rPr>
              <a:t>def</a:t>
            </a:r>
            <a:r>
              <a:rPr lang="sl-SI"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RazvozlajMe</a:t>
            </a:r>
            <a:r>
              <a:rPr lang="en-US" sz="1200" dirty="0" smtClean="0">
                <a:latin typeface="Courier New" pitchFamily="49" charset="0"/>
                <a:cs typeface="Courier New" pitchFamily="49" charset="0"/>
              </a:rPr>
              <a:t>(</a:t>
            </a:r>
            <a:r>
              <a:rPr lang="en-US" sz="1200" dirty="0" err="1" smtClean="0">
                <a:latin typeface="Courier New" pitchFamily="49" charset="0"/>
                <a:cs typeface="Courier New" pitchFamily="49" charset="0"/>
              </a:rPr>
              <a:t>osnova</a:t>
            </a: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meja</a:t>
            </a:r>
            <a:r>
              <a:rPr lang="en-US" sz="1200" dirty="0" smtClean="0">
                <a:latin typeface="Courier New" pitchFamily="49" charset="0"/>
                <a:cs typeface="Courier New" pitchFamily="49" charset="0"/>
              </a:rPr>
              <a:t>) </a:t>
            </a:r>
            <a:r>
              <a:rPr lang="sl-SI" sz="1200" dirty="0" smtClean="0">
                <a:latin typeface="Courier New" pitchFamily="49" charset="0"/>
                <a:cs typeface="Courier New" pitchFamily="49" charset="0"/>
              </a:rPr>
              <a:t>:</a:t>
            </a:r>
          </a:p>
          <a:p>
            <a:pPr lvl="1">
              <a:buNone/>
            </a:pPr>
            <a:r>
              <a:rPr lang="sl-SI"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osnova</a:t>
            </a:r>
            <a:r>
              <a:rPr lang="en-US" sz="1200" dirty="0" smtClean="0">
                <a:latin typeface="Courier New" pitchFamily="49" charset="0"/>
                <a:cs typeface="Courier New" pitchFamily="49" charset="0"/>
              </a:rPr>
              <a:t> in </a:t>
            </a:r>
            <a:r>
              <a:rPr lang="en-US" sz="1200" dirty="0" err="1" smtClean="0">
                <a:latin typeface="Courier New" pitchFamily="49" charset="0"/>
                <a:cs typeface="Courier New" pitchFamily="49" charset="0"/>
              </a:rPr>
              <a:t>meja</a:t>
            </a: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sta</a:t>
            </a: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nenegativni</a:t>
            </a: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števili</a:t>
            </a:r>
            <a:endParaRPr lang="sl-SI" sz="1200" dirty="0" smtClean="0">
              <a:latin typeface="Courier New" pitchFamily="49" charset="0"/>
              <a:cs typeface="Courier New" pitchFamily="49" charset="0"/>
            </a:endParaRPr>
          </a:p>
          <a:p>
            <a:pPr lvl="1">
              <a:buNone/>
            </a:pPr>
            <a:r>
              <a:rPr lang="en-US" sz="1200" dirty="0" smtClean="0">
                <a:latin typeface="Courier New" pitchFamily="49" charset="0"/>
                <a:cs typeface="Courier New" pitchFamily="49" charset="0"/>
              </a:rPr>
              <a:t>  if </a:t>
            </a:r>
            <a:r>
              <a:rPr lang="en-US" sz="1200" dirty="0" err="1" smtClean="0">
                <a:latin typeface="Courier New" pitchFamily="49" charset="0"/>
                <a:cs typeface="Courier New" pitchFamily="49" charset="0"/>
              </a:rPr>
              <a:t>osnova</a:t>
            </a:r>
            <a:r>
              <a:rPr lang="en-US" sz="1200" dirty="0" smtClean="0">
                <a:latin typeface="Courier New" pitchFamily="49" charset="0"/>
                <a:cs typeface="Courier New" pitchFamily="49" charset="0"/>
              </a:rPr>
              <a:t> &gt; </a:t>
            </a:r>
            <a:r>
              <a:rPr lang="en-US" sz="1200" dirty="0" err="1" smtClean="0">
                <a:latin typeface="Courier New" pitchFamily="49" charset="0"/>
                <a:cs typeface="Courier New" pitchFamily="49" charset="0"/>
              </a:rPr>
              <a:t>meja</a:t>
            </a:r>
            <a:r>
              <a:rPr lang="en-US" sz="1200" dirty="0" smtClean="0">
                <a:latin typeface="Courier New" pitchFamily="49" charset="0"/>
                <a:cs typeface="Courier New" pitchFamily="49" charset="0"/>
              </a:rPr>
              <a:t> </a:t>
            </a:r>
            <a:r>
              <a:rPr lang="sl-SI" sz="1200" dirty="0" smtClean="0">
                <a:latin typeface="Courier New" pitchFamily="49" charset="0"/>
                <a:cs typeface="Courier New" pitchFamily="49" charset="0"/>
              </a:rPr>
              <a:t>:</a:t>
            </a:r>
          </a:p>
          <a:p>
            <a:pPr lvl="1">
              <a:buNone/>
            </a:pPr>
            <a:r>
              <a:rPr lang="en-US" sz="1200" dirty="0" smtClean="0">
                <a:latin typeface="Courier New" pitchFamily="49" charset="0"/>
                <a:cs typeface="Courier New" pitchFamily="49" charset="0"/>
              </a:rPr>
              <a:t>    return -1</a:t>
            </a:r>
            <a:endParaRPr lang="sl-SI" sz="1200" dirty="0" smtClean="0">
              <a:latin typeface="Courier New" pitchFamily="49" charset="0"/>
              <a:cs typeface="Courier New" pitchFamily="49" charset="0"/>
            </a:endParaRPr>
          </a:p>
          <a:p>
            <a:pPr lvl="1">
              <a:buNone/>
            </a:pPr>
            <a:r>
              <a:rPr lang="en-US" sz="1200" dirty="0" smtClean="0">
                <a:latin typeface="Courier New" pitchFamily="49" charset="0"/>
                <a:cs typeface="Courier New" pitchFamily="49" charset="0"/>
              </a:rPr>
              <a:t>  else </a:t>
            </a:r>
            <a:r>
              <a:rPr lang="sl-SI" sz="1200" dirty="0" smtClean="0">
                <a:latin typeface="Courier New" pitchFamily="49" charset="0"/>
                <a:cs typeface="Courier New" pitchFamily="49" charset="0"/>
              </a:rPr>
              <a:t>:</a:t>
            </a:r>
          </a:p>
          <a:p>
            <a:pPr lvl="1">
              <a:buNone/>
            </a:pPr>
            <a:r>
              <a:rPr lang="en-US" sz="1200" dirty="0" smtClean="0">
                <a:latin typeface="Courier New" pitchFamily="49" charset="0"/>
                <a:cs typeface="Courier New" pitchFamily="49" charset="0"/>
              </a:rPr>
              <a:t>    if </a:t>
            </a:r>
            <a:r>
              <a:rPr lang="en-US" sz="1200" dirty="0" err="1" smtClean="0">
                <a:latin typeface="Courier New" pitchFamily="49" charset="0"/>
                <a:cs typeface="Courier New" pitchFamily="49" charset="0"/>
              </a:rPr>
              <a:t>osnova</a:t>
            </a:r>
            <a:r>
              <a:rPr lang="en-US" sz="1200" dirty="0" smtClean="0">
                <a:latin typeface="Courier New" pitchFamily="49" charset="0"/>
                <a:cs typeface="Courier New" pitchFamily="49" charset="0"/>
              </a:rPr>
              <a:t> == </a:t>
            </a:r>
            <a:r>
              <a:rPr lang="en-US" sz="1200" dirty="0" err="1" smtClean="0">
                <a:latin typeface="Courier New" pitchFamily="49" charset="0"/>
                <a:cs typeface="Courier New" pitchFamily="49" charset="0"/>
              </a:rPr>
              <a:t>meja</a:t>
            </a:r>
            <a:r>
              <a:rPr lang="en-US" sz="1200" dirty="0" smtClean="0">
                <a:latin typeface="Courier New" pitchFamily="49" charset="0"/>
                <a:cs typeface="Courier New" pitchFamily="49" charset="0"/>
              </a:rPr>
              <a:t> </a:t>
            </a:r>
            <a:r>
              <a:rPr lang="sl-SI" sz="1200" dirty="0" smtClean="0">
                <a:latin typeface="Courier New" pitchFamily="49" charset="0"/>
                <a:cs typeface="Courier New" pitchFamily="49" charset="0"/>
              </a:rPr>
              <a:t>:</a:t>
            </a:r>
          </a:p>
          <a:p>
            <a:pPr lvl="1">
              <a:buNone/>
            </a:pPr>
            <a:r>
              <a:rPr lang="en-US" sz="1200" dirty="0" smtClean="0">
                <a:latin typeface="Courier New" pitchFamily="49" charset="0"/>
                <a:cs typeface="Courier New" pitchFamily="49" charset="0"/>
              </a:rPr>
              <a:t>      return 1</a:t>
            </a:r>
            <a:endParaRPr lang="sl-SI" sz="1200" dirty="0" smtClean="0">
              <a:latin typeface="Courier New" pitchFamily="49" charset="0"/>
              <a:cs typeface="Courier New" pitchFamily="49" charset="0"/>
            </a:endParaRPr>
          </a:p>
          <a:p>
            <a:pPr lvl="1">
              <a:buNone/>
            </a:pPr>
            <a:r>
              <a:rPr lang="en-US" sz="1200" dirty="0" smtClean="0">
                <a:latin typeface="Courier New" pitchFamily="49" charset="0"/>
                <a:cs typeface="Courier New" pitchFamily="49" charset="0"/>
              </a:rPr>
              <a:t>    else </a:t>
            </a:r>
            <a:r>
              <a:rPr lang="sl-SI" sz="1200" dirty="0" smtClean="0">
                <a:latin typeface="Courier New" pitchFamily="49" charset="0"/>
                <a:cs typeface="Courier New" pitchFamily="49" charset="0"/>
              </a:rPr>
              <a:t>:</a:t>
            </a:r>
          </a:p>
          <a:p>
            <a:pPr lvl="1">
              <a:buNone/>
            </a:pPr>
            <a:r>
              <a:rPr lang="en-US" sz="1200" dirty="0" smtClean="0">
                <a:latin typeface="Courier New" pitchFamily="49" charset="0"/>
                <a:cs typeface="Courier New" pitchFamily="49" charset="0"/>
              </a:rPr>
              <a:t>      return </a:t>
            </a:r>
            <a:r>
              <a:rPr lang="en-US" sz="1200" dirty="0" err="1" smtClean="0">
                <a:latin typeface="Courier New" pitchFamily="49" charset="0"/>
                <a:cs typeface="Courier New" pitchFamily="49" charset="0"/>
              </a:rPr>
              <a:t>osnova</a:t>
            </a:r>
            <a:r>
              <a:rPr lang="en-US" sz="1200" dirty="0" smtClean="0">
                <a:latin typeface="Courier New" pitchFamily="49" charset="0"/>
                <a:cs typeface="Courier New" pitchFamily="49" charset="0"/>
              </a:rPr>
              <a:t> * </a:t>
            </a:r>
            <a:r>
              <a:rPr lang="en-US" sz="1200" dirty="0" err="1" smtClean="0">
                <a:latin typeface="Courier New" pitchFamily="49" charset="0"/>
                <a:cs typeface="Courier New" pitchFamily="49" charset="0"/>
              </a:rPr>
              <a:t>RazvozlajMe</a:t>
            </a:r>
            <a:r>
              <a:rPr lang="en-US" sz="1200" dirty="0" smtClean="0">
                <a:latin typeface="Courier New" pitchFamily="49" charset="0"/>
                <a:cs typeface="Courier New" pitchFamily="49" charset="0"/>
              </a:rPr>
              <a:t>(</a:t>
            </a:r>
            <a:r>
              <a:rPr lang="en-US" sz="1200" dirty="0" err="1" smtClean="0">
                <a:latin typeface="Courier New" pitchFamily="49" charset="0"/>
                <a:cs typeface="Courier New" pitchFamily="49" charset="0"/>
              </a:rPr>
              <a:t>osnova</a:t>
            </a:r>
            <a:r>
              <a:rPr lang="en-US" sz="1200" dirty="0" smtClean="0">
                <a:latin typeface="Courier New" pitchFamily="49" charset="0"/>
                <a:cs typeface="Courier New" pitchFamily="49" charset="0"/>
              </a:rPr>
              <a:t> + 1, </a:t>
            </a:r>
            <a:r>
              <a:rPr lang="en-US" sz="1200" dirty="0" err="1" smtClean="0">
                <a:latin typeface="Courier New" pitchFamily="49" charset="0"/>
                <a:cs typeface="Courier New" pitchFamily="49" charset="0"/>
              </a:rPr>
              <a:t>meja</a:t>
            </a:r>
            <a:r>
              <a:rPr lang="en-US" sz="1200" dirty="0" smtClean="0">
                <a:latin typeface="Courier New" pitchFamily="49" charset="0"/>
                <a:cs typeface="Courier New" pitchFamily="49" charset="0"/>
              </a:rPr>
              <a:t>)</a:t>
            </a:r>
            <a:endParaRPr lang="sl-SI" sz="1200" dirty="0" smtClean="0">
              <a:latin typeface="Courier New" pitchFamily="49" charset="0"/>
              <a:cs typeface="Courier New" pitchFamily="49" charset="0"/>
            </a:endParaRPr>
          </a:p>
          <a:p>
            <a:pPr eaLnBrk="1" hangingPunct="1"/>
            <a:r>
              <a:rPr lang="sl-SI" sz="2000" dirty="0" smtClean="0"/>
              <a:t>Kateri del metode </a:t>
            </a:r>
            <a:r>
              <a:rPr lang="sl-SI" sz="2000" dirty="0" err="1" smtClean="0"/>
              <a:t>RazvozlajMe</a:t>
            </a:r>
            <a:r>
              <a:rPr lang="sl-SI" sz="2000" dirty="0" smtClean="0"/>
              <a:t> je ustavitveni pogoj? </a:t>
            </a:r>
          </a:p>
          <a:p>
            <a:pPr eaLnBrk="1" hangingPunct="1"/>
            <a:r>
              <a:rPr lang="sl-SI" sz="2000" dirty="0" smtClean="0"/>
              <a:t>Kje se izvede rekurzivni klic? </a:t>
            </a:r>
          </a:p>
          <a:p>
            <a:pPr eaLnBrk="1" hangingPunct="1"/>
            <a:r>
              <a:rPr lang="sl-SI" sz="2000" dirty="0" smtClean="0"/>
              <a:t>Kaj izpišejo sledeči stavki:  </a:t>
            </a:r>
          </a:p>
          <a:p>
            <a:pPr lvl="1" eaLnBrk="1" hangingPunct="1"/>
            <a:r>
              <a:rPr lang="sl-SI" sz="1600" dirty="0" err="1" smtClean="0">
                <a:latin typeface="Courier New" pitchFamily="49" charset="0"/>
                <a:cs typeface="Courier New" pitchFamily="49" charset="0"/>
              </a:rPr>
              <a:t>RazvozlajMe</a:t>
            </a:r>
            <a:r>
              <a:rPr lang="sl-SI" sz="1600" dirty="0" smtClean="0">
                <a:latin typeface="Courier New" pitchFamily="49" charset="0"/>
                <a:cs typeface="Courier New" pitchFamily="49" charset="0"/>
              </a:rPr>
              <a:t>(14,10)</a:t>
            </a:r>
          </a:p>
          <a:p>
            <a:pPr lvl="1" eaLnBrk="1" hangingPunct="1"/>
            <a:r>
              <a:rPr lang="sl-SI" sz="1600" dirty="0" err="1" smtClean="0">
                <a:latin typeface="Courier New" pitchFamily="49" charset="0"/>
                <a:cs typeface="Courier New" pitchFamily="49" charset="0"/>
              </a:rPr>
              <a:t>RazvozlajMe</a:t>
            </a:r>
            <a:r>
              <a:rPr lang="sl-SI" sz="1600" dirty="0" smtClean="0">
                <a:latin typeface="Courier New" pitchFamily="49" charset="0"/>
                <a:cs typeface="Courier New" pitchFamily="49" charset="0"/>
              </a:rPr>
              <a:t>(4,7)</a:t>
            </a:r>
          </a:p>
          <a:p>
            <a:pPr lvl="1" eaLnBrk="1" hangingPunct="1"/>
            <a:r>
              <a:rPr lang="sl-SI" sz="1600" dirty="0" err="1" smtClean="0">
                <a:latin typeface="Courier New" pitchFamily="49" charset="0"/>
                <a:cs typeface="Courier New" pitchFamily="49" charset="0"/>
              </a:rPr>
              <a:t>RazvozlajMe</a:t>
            </a:r>
            <a:r>
              <a:rPr lang="sl-SI" sz="1600" dirty="0" smtClean="0">
                <a:latin typeface="Courier New" pitchFamily="49" charset="0"/>
                <a:cs typeface="Courier New" pitchFamily="49" charset="0"/>
              </a:rPr>
              <a:t>(0,0)</a:t>
            </a:r>
          </a:p>
        </p:txBody>
      </p:sp>
      <p:sp>
        <p:nvSpPr>
          <p:cNvPr id="11268" name="Date Placeholder 3"/>
          <p:cNvSpPr>
            <a:spLocks noGrp="1"/>
          </p:cNvSpPr>
          <p:nvPr>
            <p:ph type="dt" sz="half" idx="10"/>
          </p:nvPr>
        </p:nvSpPr>
        <p:spPr bwMode="auto">
          <a:noFill/>
          <a:ln>
            <a:miter lim="800000"/>
            <a:headEnd/>
            <a:tailEnd/>
          </a:ln>
        </p:spPr>
        <p:txBody>
          <a:bodyPr wrap="square" lIns="91440" tIns="45720" rIns="91440" bIns="45720" numCol="1" anchor="t" anchorCtr="0" compatLnSpc="1">
            <a:prstTxWarp prst="textNoShape">
              <a:avLst/>
            </a:prstTxWarp>
          </a:bodyPr>
          <a:lstStyle/>
          <a:p>
            <a:r>
              <a:rPr lang="sl-SI" smtClean="0"/>
              <a:t>Matija Lokar</a:t>
            </a:r>
          </a:p>
        </p:txBody>
      </p:sp>
      <p:sp>
        <p:nvSpPr>
          <p:cNvPr id="11269"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endParaRPr lang="sl-SI"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Seznam besed v nizu</a:t>
            </a:r>
            <a:endParaRPr lang="en-US" dirty="0"/>
          </a:p>
        </p:txBody>
      </p:sp>
      <p:sp>
        <p:nvSpPr>
          <p:cNvPr id="3" name="Content Placeholder 2"/>
          <p:cNvSpPr>
            <a:spLocks noGrp="1"/>
          </p:cNvSpPr>
          <p:nvPr>
            <p:ph sz="quarter" idx="1"/>
          </p:nvPr>
        </p:nvSpPr>
        <p:spPr/>
        <p:txBody>
          <a:bodyPr/>
          <a:lstStyle/>
          <a:p>
            <a:r>
              <a:rPr lang="sl-SI" dirty="0" smtClean="0"/>
              <a:t>'Matija </a:t>
            </a:r>
            <a:r>
              <a:rPr lang="sl-SI" dirty="0" err="1" smtClean="0"/>
              <a:t>Mataja</a:t>
            </a:r>
            <a:r>
              <a:rPr lang="sl-SI" dirty="0" smtClean="0"/>
              <a:t> hruške prodaja'</a:t>
            </a:r>
          </a:p>
          <a:p>
            <a:pPr lvl="1"/>
            <a:r>
              <a:rPr lang="sl-SI" dirty="0" smtClean="0"/>
              <a:t>['Matija', '</a:t>
            </a:r>
            <a:r>
              <a:rPr lang="sl-SI" dirty="0" err="1" smtClean="0"/>
              <a:t>Mataja</a:t>
            </a:r>
            <a:r>
              <a:rPr lang="sl-SI" dirty="0" smtClean="0"/>
              <a:t>', 'hruške', 'prodaja']</a:t>
            </a:r>
          </a:p>
          <a:p>
            <a:r>
              <a:rPr lang="sl-SI" sz="1600" dirty="0" smtClean="0">
                <a:latin typeface="Courier New" pitchFamily="49" charset="0"/>
                <a:cs typeface="Courier New" pitchFamily="49" charset="0"/>
              </a:rPr>
              <a:t>&gt;&gt;&gt; niz = 'Matija </a:t>
            </a:r>
            <a:r>
              <a:rPr lang="sl-SI" sz="1600" dirty="0" err="1" smtClean="0">
                <a:latin typeface="Courier New" pitchFamily="49" charset="0"/>
                <a:cs typeface="Courier New" pitchFamily="49" charset="0"/>
              </a:rPr>
              <a:t>Mataja</a:t>
            </a:r>
            <a:r>
              <a:rPr lang="sl-SI" sz="1600" dirty="0" smtClean="0">
                <a:latin typeface="Courier New" pitchFamily="49" charset="0"/>
                <a:cs typeface="Courier New" pitchFamily="49" charset="0"/>
              </a:rPr>
              <a:t> hruške prodaja'</a:t>
            </a:r>
          </a:p>
          <a:p>
            <a:r>
              <a:rPr lang="sl-SI" sz="1600" dirty="0" smtClean="0">
                <a:latin typeface="Courier New" pitchFamily="49" charset="0"/>
                <a:cs typeface="Courier New" pitchFamily="49" charset="0"/>
              </a:rPr>
              <a:t>&gt;&gt;&gt; </a:t>
            </a:r>
            <a:r>
              <a:rPr lang="sl-SI" sz="1600" dirty="0" err="1" smtClean="0">
                <a:latin typeface="Courier New" pitchFamily="49" charset="0"/>
                <a:cs typeface="Courier New" pitchFamily="49" charset="0"/>
              </a:rPr>
              <a:t>sez</a:t>
            </a:r>
            <a:r>
              <a:rPr lang="sl-SI" sz="1600" dirty="0" smtClean="0">
                <a:latin typeface="Courier New" pitchFamily="49" charset="0"/>
                <a:cs typeface="Courier New" pitchFamily="49" charset="0"/>
              </a:rPr>
              <a:t> = </a:t>
            </a:r>
            <a:r>
              <a:rPr lang="sl-SI" sz="1600" dirty="0" err="1" smtClean="0">
                <a:latin typeface="Courier New" pitchFamily="49" charset="0"/>
                <a:cs typeface="Courier New" pitchFamily="49" charset="0"/>
              </a:rPr>
              <a:t>niz.split</a:t>
            </a:r>
            <a:r>
              <a:rPr lang="sl-SI" sz="1600" dirty="0" smtClean="0">
                <a:latin typeface="Courier New" pitchFamily="49" charset="0"/>
                <a:cs typeface="Courier New" pitchFamily="49" charset="0"/>
              </a:rPr>
              <a:t>(' ')</a:t>
            </a:r>
          </a:p>
          <a:p>
            <a:r>
              <a:rPr lang="sl-SI" sz="1600" dirty="0" smtClean="0">
                <a:latin typeface="Courier New" pitchFamily="49" charset="0"/>
                <a:cs typeface="Courier New" pitchFamily="49" charset="0"/>
              </a:rPr>
              <a:t>&gt;&gt;&gt; </a:t>
            </a:r>
            <a:r>
              <a:rPr lang="sl-SI" sz="1600" dirty="0" err="1" smtClean="0">
                <a:latin typeface="Courier New" pitchFamily="49" charset="0"/>
                <a:cs typeface="Courier New" pitchFamily="49" charset="0"/>
              </a:rPr>
              <a:t>sez</a:t>
            </a:r>
            <a:endParaRPr lang="sl-SI" sz="1600" dirty="0" smtClean="0">
              <a:latin typeface="Courier New" pitchFamily="49" charset="0"/>
              <a:cs typeface="Courier New" pitchFamily="49" charset="0"/>
            </a:endParaRPr>
          </a:p>
          <a:p>
            <a:r>
              <a:rPr lang="sl-SI" sz="1600" dirty="0" smtClean="0">
                <a:latin typeface="Courier New" pitchFamily="49" charset="0"/>
                <a:cs typeface="Courier New" pitchFamily="49" charset="0"/>
              </a:rPr>
              <a:t>['Matija', '</a:t>
            </a:r>
            <a:r>
              <a:rPr lang="sl-SI" sz="1600" dirty="0" err="1" smtClean="0">
                <a:latin typeface="Courier New" pitchFamily="49" charset="0"/>
                <a:cs typeface="Courier New" pitchFamily="49" charset="0"/>
              </a:rPr>
              <a:t>Mataja</a:t>
            </a:r>
            <a:r>
              <a:rPr lang="sl-SI" sz="1600" dirty="0" smtClean="0">
                <a:latin typeface="Courier New" pitchFamily="49" charset="0"/>
                <a:cs typeface="Courier New" pitchFamily="49" charset="0"/>
              </a:rPr>
              <a:t>', 'hruške', 'prodaja']</a:t>
            </a:r>
          </a:p>
          <a:p>
            <a:r>
              <a:rPr lang="sl-SI" sz="1600" dirty="0" smtClean="0">
                <a:latin typeface="Courier New" pitchFamily="49" charset="0"/>
                <a:cs typeface="Courier New" pitchFamily="49" charset="0"/>
              </a:rPr>
              <a:t>&gt;&gt;&gt; niz = 'Matija   </a:t>
            </a:r>
            <a:r>
              <a:rPr lang="sl-SI" sz="1600" dirty="0" err="1" smtClean="0">
                <a:latin typeface="Courier New" pitchFamily="49" charset="0"/>
                <a:cs typeface="Courier New" pitchFamily="49" charset="0"/>
              </a:rPr>
              <a:t>Mataja</a:t>
            </a:r>
            <a:r>
              <a:rPr lang="sl-SI" sz="1600" dirty="0" smtClean="0">
                <a:latin typeface="Courier New" pitchFamily="49" charset="0"/>
                <a:cs typeface="Courier New" pitchFamily="49" charset="0"/>
              </a:rPr>
              <a:t>       hruške prodaja'</a:t>
            </a:r>
          </a:p>
          <a:p>
            <a:r>
              <a:rPr lang="sl-SI" sz="1600" dirty="0" smtClean="0">
                <a:latin typeface="Courier New" pitchFamily="49" charset="0"/>
                <a:cs typeface="Courier New" pitchFamily="49" charset="0"/>
              </a:rPr>
              <a:t>&gt;&gt;&gt; </a:t>
            </a:r>
            <a:r>
              <a:rPr lang="sl-SI" sz="1600" dirty="0" err="1" smtClean="0">
                <a:latin typeface="Courier New" pitchFamily="49" charset="0"/>
                <a:cs typeface="Courier New" pitchFamily="49" charset="0"/>
              </a:rPr>
              <a:t>sez</a:t>
            </a:r>
            <a:r>
              <a:rPr lang="sl-SI" sz="1600" dirty="0" smtClean="0">
                <a:latin typeface="Courier New" pitchFamily="49" charset="0"/>
                <a:cs typeface="Courier New" pitchFamily="49" charset="0"/>
              </a:rPr>
              <a:t> = </a:t>
            </a:r>
            <a:r>
              <a:rPr lang="sl-SI" sz="1600" dirty="0" err="1" smtClean="0">
                <a:latin typeface="Courier New" pitchFamily="49" charset="0"/>
                <a:cs typeface="Courier New" pitchFamily="49" charset="0"/>
              </a:rPr>
              <a:t>niz.split</a:t>
            </a:r>
            <a:r>
              <a:rPr lang="sl-SI" sz="1600" dirty="0" smtClean="0">
                <a:latin typeface="Courier New" pitchFamily="49" charset="0"/>
                <a:cs typeface="Courier New" pitchFamily="49" charset="0"/>
              </a:rPr>
              <a:t>(' ')</a:t>
            </a:r>
          </a:p>
          <a:p>
            <a:r>
              <a:rPr lang="sl-SI" sz="1600" dirty="0" smtClean="0">
                <a:latin typeface="Courier New" pitchFamily="49" charset="0"/>
                <a:cs typeface="Courier New" pitchFamily="49" charset="0"/>
              </a:rPr>
              <a:t>&gt;&gt;&gt; </a:t>
            </a:r>
            <a:r>
              <a:rPr lang="sl-SI" sz="1600" dirty="0" err="1" smtClean="0">
                <a:latin typeface="Courier New" pitchFamily="49" charset="0"/>
                <a:cs typeface="Courier New" pitchFamily="49" charset="0"/>
              </a:rPr>
              <a:t>sez</a:t>
            </a:r>
            <a:endParaRPr lang="sl-SI" sz="1600" dirty="0" smtClean="0">
              <a:latin typeface="Courier New" pitchFamily="49" charset="0"/>
              <a:cs typeface="Courier New" pitchFamily="49" charset="0"/>
            </a:endParaRPr>
          </a:p>
          <a:p>
            <a:r>
              <a:rPr lang="sl-SI" sz="1600" dirty="0" smtClean="0">
                <a:latin typeface="Courier New" pitchFamily="49" charset="0"/>
                <a:cs typeface="Courier New" pitchFamily="49" charset="0"/>
              </a:rPr>
              <a:t>['Matija', '', '', '</a:t>
            </a:r>
            <a:r>
              <a:rPr lang="sl-SI" sz="1600" dirty="0" err="1" smtClean="0">
                <a:latin typeface="Courier New" pitchFamily="49" charset="0"/>
                <a:cs typeface="Courier New" pitchFamily="49" charset="0"/>
              </a:rPr>
              <a:t>Mataja</a:t>
            </a:r>
            <a:r>
              <a:rPr lang="sl-SI" sz="1600" dirty="0" smtClean="0">
                <a:latin typeface="Courier New" pitchFamily="49" charset="0"/>
                <a:cs typeface="Courier New" pitchFamily="49" charset="0"/>
              </a:rPr>
              <a:t>', '', '', '', '', '', '', 'hruške', 'prodaja']</a:t>
            </a:r>
          </a:p>
          <a:p>
            <a:r>
              <a:rPr lang="sl-SI" sz="1600" dirty="0" smtClean="0">
                <a:latin typeface="Courier New" pitchFamily="49" charset="0"/>
                <a:cs typeface="Courier New" pitchFamily="49" charset="0"/>
              </a:rPr>
              <a:t>&gt;&gt;&gt; </a:t>
            </a:r>
          </a:p>
          <a:p>
            <a:pPr lvl="1"/>
            <a:endParaRPr lang="en-US" dirty="0"/>
          </a:p>
        </p:txBody>
      </p:sp>
      <p:sp>
        <p:nvSpPr>
          <p:cNvPr id="4" name="Date Placeholder 3"/>
          <p:cNvSpPr>
            <a:spLocks noGrp="1"/>
          </p:cNvSpPr>
          <p:nvPr>
            <p:ph type="dt" sz="half" idx="10"/>
          </p:nvPr>
        </p:nvSpPr>
        <p:spPr/>
        <p:txBody>
          <a:bodyPr/>
          <a:lstStyle/>
          <a:p>
            <a:pPr>
              <a:defRPr/>
            </a:pPr>
            <a:r>
              <a:rPr lang="sl-SI" smtClean="0"/>
              <a:t>Matija Lokar, FMF</a:t>
            </a:r>
            <a:endParaRPr lang="sl-SI"/>
          </a:p>
        </p:txBody>
      </p:sp>
      <p:sp>
        <p:nvSpPr>
          <p:cNvPr id="5" name="Footer Placeholder 4"/>
          <p:cNvSpPr>
            <a:spLocks noGrp="1"/>
          </p:cNvSpPr>
          <p:nvPr>
            <p:ph type="ftr" sz="quarter" idx="11"/>
          </p:nvPr>
        </p:nvSpPr>
        <p:spPr/>
        <p:txBody>
          <a:bodyPr/>
          <a:lstStyle/>
          <a:p>
            <a:pPr>
              <a:defRPr/>
            </a:pPr>
            <a:endParaRPr lang="sl-SI"/>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Malo čaranja</a:t>
            </a:r>
            <a:endParaRPr lang="en-US" dirty="0"/>
          </a:p>
        </p:txBody>
      </p:sp>
      <p:sp>
        <p:nvSpPr>
          <p:cNvPr id="3" name="Content Placeholder 2"/>
          <p:cNvSpPr>
            <a:spLocks noGrp="1"/>
          </p:cNvSpPr>
          <p:nvPr>
            <p:ph sz="quarter" idx="1"/>
          </p:nvPr>
        </p:nvSpPr>
        <p:spPr/>
        <p:txBody>
          <a:bodyPr/>
          <a:lstStyle/>
          <a:p>
            <a:r>
              <a:rPr lang="sl-SI" sz="1800" dirty="0" err="1" smtClean="0">
                <a:latin typeface="Courier New" pitchFamily="49" charset="0"/>
                <a:cs typeface="Courier New" pitchFamily="49" charset="0"/>
              </a:rPr>
              <a:t>def</a:t>
            </a:r>
            <a:r>
              <a:rPr lang="sl-SI" sz="1800" dirty="0" smtClean="0">
                <a:latin typeface="Courier New" pitchFamily="49" charset="0"/>
                <a:cs typeface="Courier New" pitchFamily="49" charset="0"/>
              </a:rPr>
              <a:t> </a:t>
            </a:r>
            <a:r>
              <a:rPr lang="sl-SI" sz="1800" dirty="0" err="1" smtClean="0">
                <a:latin typeface="Courier New" pitchFamily="49" charset="0"/>
                <a:cs typeface="Courier New" pitchFamily="49" charset="0"/>
              </a:rPr>
              <a:t>seznamBesed</a:t>
            </a:r>
            <a:r>
              <a:rPr lang="sl-SI" sz="1800" dirty="0" smtClean="0">
                <a:latin typeface="Courier New" pitchFamily="49" charset="0"/>
                <a:cs typeface="Courier New" pitchFamily="49" charset="0"/>
              </a:rPr>
              <a:t>(niz):</a:t>
            </a:r>
          </a:p>
          <a:p>
            <a:r>
              <a:rPr lang="sl-SI" sz="1800" dirty="0" smtClean="0">
                <a:latin typeface="Courier New" pitchFamily="49" charset="0"/>
                <a:cs typeface="Courier New" pitchFamily="49" charset="0"/>
              </a:rPr>
              <a:t>    </a:t>
            </a:r>
            <a:r>
              <a:rPr lang="sl-SI" sz="1800" dirty="0" err="1" smtClean="0">
                <a:latin typeface="Courier New" pitchFamily="49" charset="0"/>
                <a:cs typeface="Courier New" pitchFamily="49" charset="0"/>
              </a:rPr>
              <a:t>return</a:t>
            </a:r>
            <a:r>
              <a:rPr lang="sl-SI" sz="1800" dirty="0" smtClean="0">
                <a:latin typeface="Courier New" pitchFamily="49" charset="0"/>
                <a:cs typeface="Courier New" pitchFamily="49" charset="0"/>
              </a:rPr>
              <a:t> [i </a:t>
            </a:r>
            <a:r>
              <a:rPr lang="sl-SI" sz="1800" dirty="0" err="1" smtClean="0">
                <a:latin typeface="Courier New" pitchFamily="49" charset="0"/>
                <a:cs typeface="Courier New" pitchFamily="49" charset="0"/>
              </a:rPr>
              <a:t>for</a:t>
            </a:r>
            <a:r>
              <a:rPr lang="sl-SI" sz="1800" dirty="0" smtClean="0">
                <a:latin typeface="Courier New" pitchFamily="49" charset="0"/>
                <a:cs typeface="Courier New" pitchFamily="49" charset="0"/>
              </a:rPr>
              <a:t> i in </a:t>
            </a:r>
            <a:r>
              <a:rPr lang="sl-SI" sz="1800" dirty="0" err="1" smtClean="0">
                <a:latin typeface="Courier New" pitchFamily="49" charset="0"/>
                <a:cs typeface="Courier New" pitchFamily="49" charset="0"/>
              </a:rPr>
              <a:t>niz.split</a:t>
            </a:r>
            <a:r>
              <a:rPr lang="sl-SI" sz="1800" dirty="0" smtClean="0">
                <a:latin typeface="Courier New" pitchFamily="49" charset="0"/>
                <a:cs typeface="Courier New" pitchFamily="49" charset="0"/>
              </a:rPr>
              <a:t>(" ") </a:t>
            </a:r>
            <a:r>
              <a:rPr lang="sl-SI" sz="1800" dirty="0" err="1" smtClean="0">
                <a:latin typeface="Courier New" pitchFamily="49" charset="0"/>
                <a:cs typeface="Courier New" pitchFamily="49" charset="0"/>
              </a:rPr>
              <a:t>if</a:t>
            </a:r>
            <a:r>
              <a:rPr lang="sl-SI" sz="1800" dirty="0" smtClean="0">
                <a:latin typeface="Courier New" pitchFamily="49" charset="0"/>
                <a:cs typeface="Courier New" pitchFamily="49" charset="0"/>
              </a:rPr>
              <a:t> i != ""]</a:t>
            </a:r>
          </a:p>
          <a:p>
            <a:r>
              <a:rPr lang="sl-SI" sz="2000" dirty="0" smtClean="0"/>
              <a:t>Seznamski izrazi</a:t>
            </a:r>
          </a:p>
          <a:p>
            <a:pPr lvl="1"/>
            <a:r>
              <a:rPr lang="sl-SI" dirty="0" smtClean="0"/>
              <a:t> </a:t>
            </a:r>
            <a:r>
              <a:rPr lang="sl-SI" dirty="0" smtClean="0">
                <a:latin typeface="Courier New" pitchFamily="49" charset="0"/>
                <a:cs typeface="Courier New" pitchFamily="49" charset="0"/>
              </a:rPr>
              <a:t>[izraz seznam pogoj]</a:t>
            </a:r>
          </a:p>
          <a:p>
            <a:r>
              <a:rPr lang="sl-SI" sz="2400" dirty="0" smtClean="0"/>
              <a:t>Seveda znamo tudi brez čaranja</a:t>
            </a:r>
          </a:p>
          <a:p>
            <a:r>
              <a:rPr lang="sl-SI" sz="2400" dirty="0" smtClean="0"/>
              <a:t>Recimo kar</a:t>
            </a:r>
          </a:p>
          <a:p>
            <a:r>
              <a:rPr lang="sl-SI" sz="2400" dirty="0" err="1" smtClean="0">
                <a:latin typeface="Courier New" pitchFamily="49" charset="0"/>
                <a:cs typeface="Courier New" pitchFamily="49" charset="0"/>
              </a:rPr>
              <a:t>def</a:t>
            </a:r>
            <a:r>
              <a:rPr lang="sl-SI" sz="2400" dirty="0" smtClean="0">
                <a:latin typeface="Courier New" pitchFamily="49" charset="0"/>
                <a:cs typeface="Courier New" pitchFamily="49" charset="0"/>
              </a:rPr>
              <a:t> </a:t>
            </a:r>
            <a:r>
              <a:rPr lang="sl-SI" sz="2400" dirty="0" err="1" smtClean="0">
                <a:latin typeface="Courier New" pitchFamily="49" charset="0"/>
                <a:cs typeface="Courier New" pitchFamily="49" charset="0"/>
              </a:rPr>
              <a:t>seznamBesed</a:t>
            </a:r>
            <a:r>
              <a:rPr lang="sl-SI" sz="2400" dirty="0" smtClean="0">
                <a:latin typeface="Courier New" pitchFamily="49" charset="0"/>
                <a:cs typeface="Courier New" pitchFamily="49" charset="0"/>
              </a:rPr>
              <a:t>(niz):</a:t>
            </a:r>
          </a:p>
          <a:p>
            <a:r>
              <a:rPr lang="sl-SI" sz="2400" dirty="0" smtClean="0">
                <a:latin typeface="Courier New" pitchFamily="49" charset="0"/>
                <a:cs typeface="Courier New" pitchFamily="49" charset="0"/>
              </a:rPr>
              <a:t>    </a:t>
            </a:r>
            <a:r>
              <a:rPr lang="sl-SI" sz="2400" dirty="0" err="1" smtClean="0">
                <a:latin typeface="Courier New" pitchFamily="49" charset="0"/>
                <a:cs typeface="Courier New" pitchFamily="49" charset="0"/>
              </a:rPr>
              <a:t>return</a:t>
            </a:r>
            <a:r>
              <a:rPr lang="sl-SI" sz="2400" dirty="0" smtClean="0">
                <a:latin typeface="Courier New" pitchFamily="49" charset="0"/>
                <a:cs typeface="Courier New" pitchFamily="49" charset="0"/>
              </a:rPr>
              <a:t> </a:t>
            </a:r>
            <a:r>
              <a:rPr lang="sl-SI" sz="2400" dirty="0" err="1" smtClean="0">
                <a:latin typeface="Courier New" pitchFamily="49" charset="0"/>
                <a:cs typeface="Courier New" pitchFamily="49" charset="0"/>
              </a:rPr>
              <a:t>niz.split</a:t>
            </a:r>
            <a:r>
              <a:rPr lang="sl-SI" sz="2400" dirty="0" smtClean="0">
                <a:latin typeface="Courier New" pitchFamily="49" charset="0"/>
                <a:cs typeface="Courier New" pitchFamily="49" charset="0"/>
              </a:rPr>
              <a:t>()</a:t>
            </a:r>
          </a:p>
          <a:p>
            <a:endParaRPr lang="sl-SI" sz="2400" dirty="0" smtClean="0"/>
          </a:p>
          <a:p>
            <a:endParaRPr lang="sl-SI" sz="2400" dirty="0" smtClean="0">
              <a:latin typeface="Courier New" pitchFamily="49" charset="0"/>
              <a:cs typeface="Courier New" pitchFamily="49" charset="0"/>
            </a:endParaRPr>
          </a:p>
          <a:p>
            <a:endParaRPr lang="en-US" dirty="0"/>
          </a:p>
        </p:txBody>
      </p:sp>
      <p:sp>
        <p:nvSpPr>
          <p:cNvPr id="4" name="Date Placeholder 3"/>
          <p:cNvSpPr>
            <a:spLocks noGrp="1"/>
          </p:cNvSpPr>
          <p:nvPr>
            <p:ph type="dt" sz="half" idx="10"/>
          </p:nvPr>
        </p:nvSpPr>
        <p:spPr/>
        <p:txBody>
          <a:bodyPr/>
          <a:lstStyle/>
          <a:p>
            <a:pPr>
              <a:defRPr/>
            </a:pPr>
            <a:r>
              <a:rPr lang="sl-SI" smtClean="0"/>
              <a:t>Matija Lokar, FMF</a:t>
            </a:r>
            <a:endParaRPr lang="sl-SI"/>
          </a:p>
        </p:txBody>
      </p:sp>
      <p:sp>
        <p:nvSpPr>
          <p:cNvPr id="5" name="Footer Placeholder 4"/>
          <p:cNvSpPr>
            <a:spLocks noGrp="1"/>
          </p:cNvSpPr>
          <p:nvPr>
            <p:ph type="ftr" sz="quarter" idx="11"/>
          </p:nvPr>
        </p:nvSpPr>
        <p:spPr/>
        <p:txBody>
          <a:bodyPr/>
          <a:lstStyle/>
          <a:p>
            <a:pPr>
              <a:defRPr/>
            </a:pPr>
            <a:endParaRPr lang="sl-SI"/>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Kaj pa z rekurzijo?</a:t>
            </a:r>
            <a:endParaRPr lang="en-US" dirty="0"/>
          </a:p>
        </p:txBody>
      </p:sp>
      <p:sp>
        <p:nvSpPr>
          <p:cNvPr id="3" name="Content Placeholder 2"/>
          <p:cNvSpPr>
            <a:spLocks noGrp="1"/>
          </p:cNvSpPr>
          <p:nvPr>
            <p:ph sz="quarter" idx="1"/>
          </p:nvPr>
        </p:nvSpPr>
        <p:spPr/>
        <p:txBody>
          <a:bodyPr/>
          <a:lstStyle/>
          <a:p>
            <a:r>
              <a:rPr lang="sl-SI" dirty="0" smtClean="0"/>
              <a:t>Brez </a:t>
            </a:r>
            <a:r>
              <a:rPr lang="sl-SI" dirty="0" err="1" smtClean="0"/>
              <a:t>split</a:t>
            </a:r>
            <a:r>
              <a:rPr lang="sl-SI" dirty="0" smtClean="0"/>
              <a:t> seveda!</a:t>
            </a:r>
          </a:p>
          <a:p>
            <a:pPr lvl="0"/>
            <a:r>
              <a:rPr lang="sl-SI" dirty="0" smtClean="0"/>
              <a:t>Postopek</a:t>
            </a:r>
          </a:p>
          <a:p>
            <a:pPr lvl="1"/>
            <a:r>
              <a:rPr lang="sl-SI" dirty="0" smtClean="0"/>
              <a:t>Določi prvo besedo bes</a:t>
            </a:r>
            <a:r>
              <a:rPr lang="en-US" dirty="0" smtClean="0"/>
              <a:t>,</a:t>
            </a:r>
            <a:endParaRPr lang="sl-SI" dirty="0" smtClean="0"/>
          </a:p>
          <a:p>
            <a:pPr lvl="1"/>
            <a:r>
              <a:rPr lang="sl-SI" dirty="0" smtClean="0"/>
              <a:t>na preostanku niza niz rekurzivno izračunaj seznam besed </a:t>
            </a:r>
            <a:r>
              <a:rPr lang="sl-SI" dirty="0" err="1" smtClean="0"/>
              <a:t>sez</a:t>
            </a:r>
            <a:r>
              <a:rPr lang="en-US" dirty="0" smtClean="0"/>
              <a:t>,</a:t>
            </a:r>
            <a:endParaRPr lang="sl-SI" dirty="0" smtClean="0"/>
          </a:p>
          <a:p>
            <a:pPr lvl="1"/>
            <a:r>
              <a:rPr lang="sl-SI" dirty="0" smtClean="0"/>
              <a:t>prvo besedo dodaj na začetek seznama </a:t>
            </a:r>
            <a:r>
              <a:rPr lang="sl-SI" dirty="0" err="1" smtClean="0"/>
              <a:t>sez</a:t>
            </a:r>
            <a:r>
              <a:rPr lang="sl-SI" dirty="0" smtClean="0"/>
              <a:t> in vrni tako popravljen seznam </a:t>
            </a:r>
            <a:r>
              <a:rPr lang="sl-SI" dirty="0" err="1" smtClean="0"/>
              <a:t>sez</a:t>
            </a:r>
            <a:r>
              <a:rPr lang="sl-SI" dirty="0" smtClean="0"/>
              <a:t>.</a:t>
            </a:r>
          </a:p>
          <a:p>
            <a:endParaRPr lang="en-US" dirty="0"/>
          </a:p>
        </p:txBody>
      </p:sp>
      <p:sp>
        <p:nvSpPr>
          <p:cNvPr id="4" name="Date Placeholder 3"/>
          <p:cNvSpPr>
            <a:spLocks noGrp="1"/>
          </p:cNvSpPr>
          <p:nvPr>
            <p:ph type="dt" sz="half" idx="10"/>
          </p:nvPr>
        </p:nvSpPr>
        <p:spPr/>
        <p:txBody>
          <a:bodyPr/>
          <a:lstStyle/>
          <a:p>
            <a:pPr>
              <a:defRPr/>
            </a:pPr>
            <a:r>
              <a:rPr lang="sl-SI" smtClean="0"/>
              <a:t>Matija Lokar, FMF</a:t>
            </a:r>
            <a:endParaRPr lang="sl-SI"/>
          </a:p>
        </p:txBody>
      </p:sp>
      <p:sp>
        <p:nvSpPr>
          <p:cNvPr id="5" name="Footer Placeholder 4"/>
          <p:cNvSpPr>
            <a:spLocks noGrp="1"/>
          </p:cNvSpPr>
          <p:nvPr>
            <p:ph type="ftr" sz="quarter" idx="11"/>
          </p:nvPr>
        </p:nvSpPr>
        <p:spPr/>
        <p:txBody>
          <a:bodyPr/>
          <a:lstStyle/>
          <a:p>
            <a:pPr>
              <a:defRPr/>
            </a:pPr>
            <a:endParaRPr lang="sl-SI"/>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Zaustavitveni pogoj</a:t>
            </a:r>
            <a:endParaRPr lang="en-US" dirty="0"/>
          </a:p>
        </p:txBody>
      </p:sp>
      <p:sp>
        <p:nvSpPr>
          <p:cNvPr id="3" name="Content Placeholder 2"/>
          <p:cNvSpPr>
            <a:spLocks noGrp="1"/>
          </p:cNvSpPr>
          <p:nvPr>
            <p:ph sz="quarter" idx="1"/>
          </p:nvPr>
        </p:nvSpPr>
        <p:spPr/>
        <p:txBody>
          <a:bodyPr/>
          <a:lstStyle/>
          <a:p>
            <a:r>
              <a:rPr lang="sl-SI" dirty="0" smtClean="0"/>
              <a:t>Več jih je!</a:t>
            </a:r>
          </a:p>
          <a:p>
            <a:r>
              <a:rPr lang="sl-SI" dirty="0" smtClean="0"/>
              <a:t>Ko v obdelavo dobimo </a:t>
            </a:r>
          </a:p>
          <a:p>
            <a:pPr lvl="1"/>
            <a:r>
              <a:rPr lang="sl-SI" dirty="0" smtClean="0"/>
              <a:t>niz z eno besedo </a:t>
            </a:r>
            <a:endParaRPr lang="sl-SI" dirty="0" smtClean="0">
              <a:sym typeface="Wingdings" pitchFamily="2" charset="2"/>
            </a:endParaRPr>
          </a:p>
          <a:p>
            <a:pPr lvl="2"/>
            <a:r>
              <a:rPr lang="sl-SI" dirty="0" smtClean="0">
                <a:sym typeface="Wingdings" pitchFamily="2" charset="2"/>
              </a:rPr>
              <a:t>[beseda]</a:t>
            </a:r>
            <a:endParaRPr lang="sl-SI" dirty="0" smtClean="0"/>
          </a:p>
          <a:p>
            <a:pPr lvl="1"/>
            <a:r>
              <a:rPr lang="sl-SI" dirty="0" smtClean="0"/>
              <a:t>niz sestavljen iz samih presledkov</a:t>
            </a:r>
          </a:p>
          <a:p>
            <a:pPr lvl="2"/>
            <a:r>
              <a:rPr lang="sl-SI" dirty="0" smtClean="0">
                <a:sym typeface="Wingdings" pitchFamily="2" charset="2"/>
              </a:rPr>
              <a:t>[]</a:t>
            </a:r>
            <a:endParaRPr lang="sl-SI" dirty="0" smtClean="0"/>
          </a:p>
          <a:p>
            <a:pPr lvl="1"/>
            <a:r>
              <a:rPr lang="sl-SI" dirty="0" smtClean="0"/>
              <a:t>prazen niz </a:t>
            </a:r>
          </a:p>
          <a:p>
            <a:pPr lvl="2"/>
            <a:r>
              <a:rPr lang="sl-SI" dirty="0" smtClean="0">
                <a:sym typeface="Wingdings" pitchFamily="2" charset="2"/>
              </a:rPr>
              <a:t>[]</a:t>
            </a:r>
            <a:endParaRPr lang="sl-SI" dirty="0" smtClean="0"/>
          </a:p>
          <a:p>
            <a:r>
              <a:rPr lang="sl-SI" dirty="0" smtClean="0"/>
              <a:t>Kako prepoznamo primere:</a:t>
            </a:r>
          </a:p>
          <a:p>
            <a:pPr lvl="1"/>
            <a:r>
              <a:rPr lang="sl-SI" dirty="0" smtClean="0"/>
              <a:t>preostanek je prazen niz</a:t>
            </a:r>
          </a:p>
          <a:p>
            <a:pPr lvl="1"/>
            <a:r>
              <a:rPr lang="sl-SI" dirty="0" smtClean="0"/>
              <a:t>poskušamo pridobiti prvo besedo, a neuspešno</a:t>
            </a:r>
          </a:p>
          <a:p>
            <a:pPr lvl="1"/>
            <a:r>
              <a:rPr lang="sl-SI" dirty="0" smtClean="0"/>
              <a:t>== ''</a:t>
            </a:r>
            <a:endParaRPr lang="en-US" dirty="0"/>
          </a:p>
        </p:txBody>
      </p:sp>
      <p:sp>
        <p:nvSpPr>
          <p:cNvPr id="4" name="Date Placeholder 3"/>
          <p:cNvSpPr>
            <a:spLocks noGrp="1"/>
          </p:cNvSpPr>
          <p:nvPr>
            <p:ph type="dt" sz="half" idx="10"/>
          </p:nvPr>
        </p:nvSpPr>
        <p:spPr/>
        <p:txBody>
          <a:bodyPr/>
          <a:lstStyle/>
          <a:p>
            <a:pPr>
              <a:defRPr/>
            </a:pPr>
            <a:r>
              <a:rPr lang="sl-SI" smtClean="0"/>
              <a:t>Matija Lokar, FMF</a:t>
            </a:r>
            <a:endParaRPr lang="sl-SI"/>
          </a:p>
        </p:txBody>
      </p:sp>
      <p:sp>
        <p:nvSpPr>
          <p:cNvPr id="5" name="Footer Placeholder 4"/>
          <p:cNvSpPr>
            <a:spLocks noGrp="1"/>
          </p:cNvSpPr>
          <p:nvPr>
            <p:ph type="ftr" sz="quarter" idx="11"/>
          </p:nvPr>
        </p:nvSpPr>
        <p:spPr/>
        <p:txBody>
          <a:bodyPr/>
          <a:lstStyle/>
          <a:p>
            <a:pPr>
              <a:defRPr/>
            </a:pPr>
            <a:endParaRPr lang="sl-SI"/>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Koda</a:t>
            </a:r>
            <a:endParaRPr lang="en-US" dirty="0"/>
          </a:p>
        </p:txBody>
      </p:sp>
      <p:sp>
        <p:nvSpPr>
          <p:cNvPr id="3" name="Content Placeholder 2"/>
          <p:cNvSpPr>
            <a:spLocks noGrp="1"/>
          </p:cNvSpPr>
          <p:nvPr>
            <p:ph sz="quarter" idx="1"/>
          </p:nvPr>
        </p:nvSpPr>
        <p:spPr>
          <a:xfrm>
            <a:off x="285720" y="1447800"/>
            <a:ext cx="8858280" cy="4572000"/>
          </a:xfrm>
        </p:spPr>
        <p:txBody>
          <a:bodyPr/>
          <a:lstStyle/>
          <a:p>
            <a:pPr>
              <a:buNone/>
            </a:pPr>
            <a:r>
              <a:rPr lang="sl-SI" sz="2400" dirty="0" err="1" smtClean="0">
                <a:latin typeface="Courier New" pitchFamily="49" charset="0"/>
                <a:cs typeface="Courier New" pitchFamily="49" charset="0"/>
              </a:rPr>
              <a:t>def</a:t>
            </a:r>
            <a:r>
              <a:rPr lang="sl-SI" sz="2400" dirty="0" smtClean="0">
                <a:latin typeface="Courier New" pitchFamily="49" charset="0"/>
                <a:cs typeface="Courier New" pitchFamily="49" charset="0"/>
              </a:rPr>
              <a:t> </a:t>
            </a:r>
            <a:r>
              <a:rPr lang="sl-SI" sz="2400" dirty="0" err="1" smtClean="0">
                <a:latin typeface="Courier New" pitchFamily="49" charset="0"/>
                <a:cs typeface="Courier New" pitchFamily="49" charset="0"/>
              </a:rPr>
              <a:t>seznamBesed</a:t>
            </a:r>
            <a:r>
              <a:rPr lang="sl-SI" sz="2400" dirty="0" smtClean="0">
                <a:latin typeface="Courier New" pitchFamily="49" charset="0"/>
                <a:cs typeface="Courier New" pitchFamily="49" charset="0"/>
              </a:rPr>
              <a:t>(niz):</a:t>
            </a:r>
          </a:p>
          <a:p>
            <a:pPr>
              <a:buNone/>
            </a:pPr>
            <a:r>
              <a:rPr lang="sl-SI" sz="2400" dirty="0" smtClean="0">
                <a:latin typeface="Courier New" pitchFamily="49" charset="0"/>
                <a:cs typeface="Courier New" pitchFamily="49" charset="0"/>
              </a:rPr>
              <a:t>    </a:t>
            </a:r>
            <a:r>
              <a:rPr lang="sl-SI" sz="2400" dirty="0" err="1" smtClean="0">
                <a:latin typeface="Courier New" pitchFamily="49" charset="0"/>
                <a:cs typeface="Courier New" pitchFamily="49" charset="0"/>
              </a:rPr>
              <a:t>if</a:t>
            </a:r>
            <a:r>
              <a:rPr lang="sl-SI" sz="2400" dirty="0" smtClean="0">
                <a:latin typeface="Courier New" pitchFamily="49" charset="0"/>
                <a:cs typeface="Courier New" pitchFamily="49" charset="0"/>
              </a:rPr>
              <a:t> niz == "":</a:t>
            </a:r>
          </a:p>
          <a:p>
            <a:pPr>
              <a:buNone/>
            </a:pPr>
            <a:r>
              <a:rPr lang="sl-SI" sz="2400" dirty="0" smtClean="0">
                <a:latin typeface="Courier New" pitchFamily="49" charset="0"/>
                <a:cs typeface="Courier New" pitchFamily="49" charset="0"/>
              </a:rPr>
              <a:t>        </a:t>
            </a:r>
            <a:r>
              <a:rPr lang="sl-SI" sz="2400" dirty="0" err="1" smtClean="0">
                <a:latin typeface="Courier New" pitchFamily="49" charset="0"/>
                <a:cs typeface="Courier New" pitchFamily="49" charset="0"/>
              </a:rPr>
              <a:t>return</a:t>
            </a:r>
            <a:r>
              <a:rPr lang="sl-SI" sz="2400" dirty="0" smtClean="0">
                <a:latin typeface="Courier New" pitchFamily="49" charset="0"/>
                <a:cs typeface="Courier New" pitchFamily="49" charset="0"/>
              </a:rPr>
              <a:t> []    </a:t>
            </a:r>
          </a:p>
          <a:p>
            <a:pPr>
              <a:buNone/>
            </a:pPr>
            <a:r>
              <a:rPr lang="sl-SI" sz="2400" dirty="0" smtClean="0">
                <a:latin typeface="Courier New" pitchFamily="49" charset="0"/>
                <a:cs typeface="Courier New" pitchFamily="49" charset="0"/>
              </a:rPr>
              <a:t>    bes, preostanek = </a:t>
            </a:r>
            <a:r>
              <a:rPr lang="sl-SI" sz="2400" dirty="0" err="1" smtClean="0">
                <a:latin typeface="Courier New" pitchFamily="49" charset="0"/>
                <a:cs typeface="Courier New" pitchFamily="49" charset="0"/>
              </a:rPr>
              <a:t>razdeliNaPrviBesedi</a:t>
            </a:r>
            <a:r>
              <a:rPr lang="sl-SI" sz="2400" dirty="0" smtClean="0">
                <a:latin typeface="Courier New" pitchFamily="49" charset="0"/>
                <a:cs typeface="Courier New" pitchFamily="49" charset="0"/>
              </a:rPr>
              <a:t>(niz)</a:t>
            </a:r>
          </a:p>
          <a:p>
            <a:pPr>
              <a:buNone/>
            </a:pPr>
            <a:r>
              <a:rPr lang="sl-SI" sz="2400" dirty="0" smtClean="0">
                <a:latin typeface="Courier New" pitchFamily="49" charset="0"/>
                <a:cs typeface="Courier New" pitchFamily="49" charset="0"/>
              </a:rPr>
              <a:t>    </a:t>
            </a:r>
            <a:r>
              <a:rPr lang="sl-SI" sz="2400" dirty="0" err="1" smtClean="0">
                <a:latin typeface="Courier New" pitchFamily="49" charset="0"/>
                <a:cs typeface="Courier New" pitchFamily="49" charset="0"/>
              </a:rPr>
              <a:t>if</a:t>
            </a:r>
            <a:r>
              <a:rPr lang="sl-SI" sz="2400" dirty="0" smtClean="0">
                <a:latin typeface="Courier New" pitchFamily="49" charset="0"/>
                <a:cs typeface="Courier New" pitchFamily="49" charset="0"/>
              </a:rPr>
              <a:t> bes == "":</a:t>
            </a:r>
          </a:p>
          <a:p>
            <a:pPr>
              <a:buNone/>
            </a:pPr>
            <a:r>
              <a:rPr lang="sl-SI" sz="2400" dirty="0" smtClean="0">
                <a:latin typeface="Courier New" pitchFamily="49" charset="0"/>
                <a:cs typeface="Courier New" pitchFamily="49" charset="0"/>
              </a:rPr>
              <a:t>        </a:t>
            </a:r>
            <a:r>
              <a:rPr lang="sl-SI" sz="2400" dirty="0" err="1" smtClean="0">
                <a:latin typeface="Courier New" pitchFamily="49" charset="0"/>
                <a:cs typeface="Courier New" pitchFamily="49" charset="0"/>
              </a:rPr>
              <a:t>return</a:t>
            </a:r>
            <a:r>
              <a:rPr lang="sl-SI" sz="2400" dirty="0" smtClean="0">
                <a:latin typeface="Courier New" pitchFamily="49" charset="0"/>
                <a:cs typeface="Courier New" pitchFamily="49" charset="0"/>
              </a:rPr>
              <a:t> []</a:t>
            </a:r>
          </a:p>
          <a:p>
            <a:pPr>
              <a:buNone/>
            </a:pPr>
            <a:r>
              <a:rPr lang="sl-SI" sz="2400" dirty="0" smtClean="0">
                <a:latin typeface="Courier New" pitchFamily="49" charset="0"/>
                <a:cs typeface="Courier New" pitchFamily="49" charset="0"/>
              </a:rPr>
              <a:t>    </a:t>
            </a:r>
            <a:r>
              <a:rPr lang="sl-SI" sz="2400" dirty="0" err="1" smtClean="0">
                <a:latin typeface="Courier New" pitchFamily="49" charset="0"/>
                <a:cs typeface="Courier New" pitchFamily="49" charset="0"/>
              </a:rPr>
              <a:t>if</a:t>
            </a:r>
            <a:r>
              <a:rPr lang="sl-SI" sz="2400" dirty="0" smtClean="0">
                <a:latin typeface="Courier New" pitchFamily="49" charset="0"/>
                <a:cs typeface="Courier New" pitchFamily="49" charset="0"/>
              </a:rPr>
              <a:t> preostanek == "":</a:t>
            </a:r>
          </a:p>
          <a:p>
            <a:pPr>
              <a:buNone/>
            </a:pPr>
            <a:r>
              <a:rPr lang="sl-SI" sz="2400" dirty="0" smtClean="0">
                <a:latin typeface="Courier New" pitchFamily="49" charset="0"/>
                <a:cs typeface="Courier New" pitchFamily="49" charset="0"/>
              </a:rPr>
              <a:t>        </a:t>
            </a:r>
            <a:r>
              <a:rPr lang="sl-SI" sz="2400" dirty="0" err="1" smtClean="0">
                <a:latin typeface="Courier New" pitchFamily="49" charset="0"/>
                <a:cs typeface="Courier New" pitchFamily="49" charset="0"/>
              </a:rPr>
              <a:t>return</a:t>
            </a:r>
            <a:r>
              <a:rPr lang="sl-SI" sz="2400" dirty="0" smtClean="0">
                <a:latin typeface="Courier New" pitchFamily="49" charset="0"/>
                <a:cs typeface="Courier New" pitchFamily="49" charset="0"/>
              </a:rPr>
              <a:t> [bes]</a:t>
            </a:r>
          </a:p>
          <a:p>
            <a:pPr>
              <a:buNone/>
            </a:pPr>
            <a:r>
              <a:rPr lang="sl-SI" sz="2400" dirty="0" smtClean="0">
                <a:latin typeface="Courier New" pitchFamily="49" charset="0"/>
                <a:cs typeface="Courier New" pitchFamily="49" charset="0"/>
              </a:rPr>
              <a:t>    </a:t>
            </a:r>
            <a:r>
              <a:rPr lang="sl-SI" sz="2400" dirty="0" err="1" smtClean="0">
                <a:latin typeface="Courier New" pitchFamily="49" charset="0"/>
                <a:cs typeface="Courier New" pitchFamily="49" charset="0"/>
              </a:rPr>
              <a:t>sez</a:t>
            </a:r>
            <a:r>
              <a:rPr lang="sl-SI" sz="2400" dirty="0" smtClean="0">
                <a:latin typeface="Courier New" pitchFamily="49" charset="0"/>
                <a:cs typeface="Courier New" pitchFamily="49" charset="0"/>
              </a:rPr>
              <a:t> = </a:t>
            </a:r>
            <a:r>
              <a:rPr lang="sl-SI" sz="2400" dirty="0" err="1" smtClean="0">
                <a:latin typeface="Courier New" pitchFamily="49" charset="0"/>
                <a:cs typeface="Courier New" pitchFamily="49" charset="0"/>
              </a:rPr>
              <a:t>seznamBesed</a:t>
            </a:r>
            <a:r>
              <a:rPr lang="sl-SI" sz="2400" dirty="0" smtClean="0">
                <a:latin typeface="Courier New" pitchFamily="49" charset="0"/>
                <a:cs typeface="Courier New" pitchFamily="49" charset="0"/>
              </a:rPr>
              <a:t>(preostanek)</a:t>
            </a:r>
          </a:p>
          <a:p>
            <a:pPr>
              <a:buNone/>
            </a:pPr>
            <a:r>
              <a:rPr lang="sl-SI" sz="2400" dirty="0" smtClean="0">
                <a:latin typeface="Courier New" pitchFamily="49" charset="0"/>
                <a:cs typeface="Courier New" pitchFamily="49" charset="0"/>
              </a:rPr>
              <a:t>    </a:t>
            </a:r>
            <a:r>
              <a:rPr lang="sl-SI" sz="2400" dirty="0" err="1" smtClean="0">
                <a:latin typeface="Courier New" pitchFamily="49" charset="0"/>
                <a:cs typeface="Courier New" pitchFamily="49" charset="0"/>
              </a:rPr>
              <a:t>sez.insert</a:t>
            </a:r>
            <a:r>
              <a:rPr lang="sl-SI" sz="2400" dirty="0" smtClean="0">
                <a:latin typeface="Courier New" pitchFamily="49" charset="0"/>
                <a:cs typeface="Courier New" pitchFamily="49" charset="0"/>
              </a:rPr>
              <a:t>(0, bes)</a:t>
            </a:r>
          </a:p>
          <a:p>
            <a:pPr>
              <a:buNone/>
            </a:pPr>
            <a:r>
              <a:rPr lang="sl-SI" sz="2400" dirty="0" smtClean="0">
                <a:latin typeface="Courier New" pitchFamily="49" charset="0"/>
                <a:cs typeface="Courier New" pitchFamily="49" charset="0"/>
              </a:rPr>
              <a:t>    </a:t>
            </a:r>
            <a:r>
              <a:rPr lang="sl-SI" sz="2400" dirty="0" err="1" smtClean="0">
                <a:latin typeface="Courier New" pitchFamily="49" charset="0"/>
                <a:cs typeface="Courier New" pitchFamily="49" charset="0"/>
              </a:rPr>
              <a:t>return</a:t>
            </a:r>
            <a:r>
              <a:rPr lang="sl-SI" sz="2400" dirty="0" smtClean="0">
                <a:latin typeface="Courier New" pitchFamily="49" charset="0"/>
                <a:cs typeface="Courier New" pitchFamily="49" charset="0"/>
              </a:rPr>
              <a:t> </a:t>
            </a:r>
            <a:r>
              <a:rPr lang="sl-SI" sz="2400" dirty="0" err="1" smtClean="0">
                <a:latin typeface="Courier New" pitchFamily="49" charset="0"/>
                <a:cs typeface="Courier New" pitchFamily="49" charset="0"/>
              </a:rPr>
              <a:t>sez</a:t>
            </a:r>
            <a:endParaRPr lang="en-US" sz="2400" dirty="0">
              <a:latin typeface="Courier New" pitchFamily="49" charset="0"/>
              <a:cs typeface="Courier New" pitchFamily="49" charset="0"/>
            </a:endParaRPr>
          </a:p>
        </p:txBody>
      </p:sp>
      <p:sp>
        <p:nvSpPr>
          <p:cNvPr id="4" name="Date Placeholder 3"/>
          <p:cNvSpPr>
            <a:spLocks noGrp="1"/>
          </p:cNvSpPr>
          <p:nvPr>
            <p:ph type="dt" sz="half" idx="10"/>
          </p:nvPr>
        </p:nvSpPr>
        <p:spPr/>
        <p:txBody>
          <a:bodyPr/>
          <a:lstStyle/>
          <a:p>
            <a:pPr>
              <a:defRPr/>
            </a:pPr>
            <a:r>
              <a:rPr lang="sl-SI" smtClean="0"/>
              <a:t>Matija Lokar, FMF</a:t>
            </a:r>
            <a:endParaRPr lang="sl-SI"/>
          </a:p>
        </p:txBody>
      </p:sp>
      <p:sp>
        <p:nvSpPr>
          <p:cNvPr id="5" name="Footer Placeholder 4"/>
          <p:cNvSpPr>
            <a:spLocks noGrp="1"/>
          </p:cNvSpPr>
          <p:nvPr>
            <p:ph type="ftr" sz="quarter" idx="11"/>
          </p:nvPr>
        </p:nvSpPr>
        <p:spPr/>
        <p:txBody>
          <a:bodyPr/>
          <a:lstStyle/>
          <a:p>
            <a:pPr>
              <a:defRPr/>
            </a:pPr>
            <a:endParaRPr lang="sl-SI"/>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err="1" smtClean="0"/>
              <a:t>razdeliNaPrviBesedi</a:t>
            </a:r>
            <a:endParaRPr lang="en-US" dirty="0"/>
          </a:p>
        </p:txBody>
      </p:sp>
      <p:sp>
        <p:nvSpPr>
          <p:cNvPr id="3" name="Content Placeholder 2"/>
          <p:cNvSpPr>
            <a:spLocks noGrp="1"/>
          </p:cNvSpPr>
          <p:nvPr>
            <p:ph sz="quarter" idx="1"/>
          </p:nvPr>
        </p:nvSpPr>
        <p:spPr/>
        <p:txBody>
          <a:bodyPr/>
          <a:lstStyle/>
          <a:p>
            <a:r>
              <a:rPr lang="sl-SI" dirty="0" smtClean="0"/>
              <a:t>Vračamo dva podatka!</a:t>
            </a:r>
          </a:p>
          <a:p>
            <a:r>
              <a:rPr lang="sl-SI" dirty="0" smtClean="0"/>
              <a:t>Če niza "ni", vrnemo dva prazna niza (besedo in preostanek)</a:t>
            </a:r>
          </a:p>
          <a:p>
            <a:r>
              <a:rPr lang="sl-SI" dirty="0" smtClean="0"/>
              <a:t>Če je prvi znak presledek</a:t>
            </a:r>
          </a:p>
          <a:p>
            <a:pPr lvl="1"/>
            <a:r>
              <a:rPr lang="sl-SI" dirty="0" smtClean="0"/>
              <a:t>Rezultat je tak, kot bi uporabili to funkcijo na nizu brez prvega (rekurzivni klic)</a:t>
            </a:r>
          </a:p>
          <a:p>
            <a:r>
              <a:rPr lang="sl-SI" dirty="0" smtClean="0"/>
              <a:t>Če pa prvi ni presledek</a:t>
            </a:r>
          </a:p>
          <a:p>
            <a:pPr lvl="1"/>
            <a:r>
              <a:rPr lang="sl-SI" dirty="0" smtClean="0"/>
              <a:t>Poiščemo mesto, kje nastopa prvič</a:t>
            </a:r>
          </a:p>
          <a:p>
            <a:pPr lvl="1"/>
            <a:r>
              <a:rPr lang="sl-SI" dirty="0" err="1" smtClean="0"/>
              <a:t>Find</a:t>
            </a:r>
            <a:endParaRPr lang="sl-SI" dirty="0" smtClean="0"/>
          </a:p>
          <a:p>
            <a:pPr lvl="2"/>
            <a:r>
              <a:rPr lang="sl-SI" dirty="0" smtClean="0"/>
              <a:t>Če vrne &lt; 0 – presledka ni</a:t>
            </a:r>
          </a:p>
          <a:p>
            <a:pPr lvl="2"/>
            <a:r>
              <a:rPr lang="sl-SI" dirty="0" smtClean="0"/>
              <a:t>Če pa je, le razrežemo niz</a:t>
            </a:r>
          </a:p>
          <a:p>
            <a:pPr lvl="1"/>
            <a:endParaRPr lang="en-US" dirty="0"/>
          </a:p>
        </p:txBody>
      </p:sp>
      <p:sp>
        <p:nvSpPr>
          <p:cNvPr id="4" name="Date Placeholder 3"/>
          <p:cNvSpPr>
            <a:spLocks noGrp="1"/>
          </p:cNvSpPr>
          <p:nvPr>
            <p:ph type="dt" sz="half" idx="10"/>
          </p:nvPr>
        </p:nvSpPr>
        <p:spPr/>
        <p:txBody>
          <a:bodyPr/>
          <a:lstStyle/>
          <a:p>
            <a:pPr>
              <a:defRPr/>
            </a:pPr>
            <a:r>
              <a:rPr lang="sl-SI" smtClean="0"/>
              <a:t>Matija Lokar, FMF</a:t>
            </a:r>
            <a:endParaRPr lang="sl-SI"/>
          </a:p>
        </p:txBody>
      </p:sp>
      <p:sp>
        <p:nvSpPr>
          <p:cNvPr id="5" name="Footer Placeholder 4"/>
          <p:cNvSpPr>
            <a:spLocks noGrp="1"/>
          </p:cNvSpPr>
          <p:nvPr>
            <p:ph type="ftr" sz="quarter" idx="11"/>
          </p:nvPr>
        </p:nvSpPr>
        <p:spPr/>
        <p:txBody>
          <a:bodyPr/>
          <a:lstStyle/>
          <a:p>
            <a:pPr>
              <a:defRPr/>
            </a:pPr>
            <a:endParaRPr lang="sl-SI"/>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Koda</a:t>
            </a:r>
            <a:endParaRPr lang="en-US" dirty="0"/>
          </a:p>
        </p:txBody>
      </p:sp>
      <p:sp>
        <p:nvSpPr>
          <p:cNvPr id="3" name="Content Placeholder 2"/>
          <p:cNvSpPr>
            <a:spLocks noGrp="1"/>
          </p:cNvSpPr>
          <p:nvPr>
            <p:ph sz="quarter" idx="1"/>
          </p:nvPr>
        </p:nvSpPr>
        <p:spPr>
          <a:xfrm>
            <a:off x="142844" y="1447800"/>
            <a:ext cx="8858312" cy="4572000"/>
          </a:xfrm>
        </p:spPr>
        <p:txBody>
          <a:bodyPr/>
          <a:lstStyle/>
          <a:p>
            <a:pPr>
              <a:buNone/>
            </a:pPr>
            <a:r>
              <a:rPr lang="sl-SI" dirty="0" err="1" smtClean="0">
                <a:latin typeface="Courier New" pitchFamily="49" charset="0"/>
                <a:cs typeface="Courier New" pitchFamily="49" charset="0"/>
              </a:rPr>
              <a:t>def</a:t>
            </a:r>
            <a:r>
              <a:rPr lang="sl-SI" dirty="0" smtClean="0">
                <a:latin typeface="Courier New" pitchFamily="49" charset="0"/>
                <a:cs typeface="Courier New" pitchFamily="49" charset="0"/>
              </a:rPr>
              <a:t> </a:t>
            </a:r>
            <a:r>
              <a:rPr lang="sl-SI" dirty="0" err="1" smtClean="0">
                <a:latin typeface="Courier New" pitchFamily="49" charset="0"/>
                <a:cs typeface="Courier New" pitchFamily="49" charset="0"/>
              </a:rPr>
              <a:t>razdeliNaPrviBesedi</a:t>
            </a:r>
            <a:r>
              <a:rPr lang="sl-SI" dirty="0" smtClean="0">
                <a:latin typeface="Courier New" pitchFamily="49" charset="0"/>
                <a:cs typeface="Courier New" pitchFamily="49" charset="0"/>
              </a:rPr>
              <a:t>(niz):</a:t>
            </a:r>
          </a:p>
          <a:p>
            <a:pPr>
              <a:buNone/>
            </a:pPr>
            <a:r>
              <a:rPr lang="sl-SI" dirty="0" smtClean="0">
                <a:latin typeface="Courier New" pitchFamily="49" charset="0"/>
                <a:cs typeface="Courier New" pitchFamily="49" charset="0"/>
              </a:rPr>
              <a:t>    </a:t>
            </a:r>
            <a:r>
              <a:rPr lang="sl-SI" dirty="0" err="1" smtClean="0">
                <a:latin typeface="Courier New" pitchFamily="49" charset="0"/>
                <a:cs typeface="Courier New" pitchFamily="49" charset="0"/>
              </a:rPr>
              <a:t>if</a:t>
            </a:r>
            <a:r>
              <a:rPr lang="sl-SI" dirty="0" smtClean="0">
                <a:latin typeface="Courier New" pitchFamily="49" charset="0"/>
                <a:cs typeface="Courier New" pitchFamily="49" charset="0"/>
              </a:rPr>
              <a:t> niz == "":</a:t>
            </a:r>
          </a:p>
          <a:p>
            <a:pPr>
              <a:buNone/>
            </a:pPr>
            <a:r>
              <a:rPr lang="sl-SI" dirty="0" smtClean="0">
                <a:latin typeface="Courier New" pitchFamily="49" charset="0"/>
                <a:cs typeface="Courier New" pitchFamily="49" charset="0"/>
              </a:rPr>
              <a:t>        </a:t>
            </a:r>
            <a:r>
              <a:rPr lang="sl-SI" dirty="0" err="1" smtClean="0">
                <a:latin typeface="Courier New" pitchFamily="49" charset="0"/>
                <a:cs typeface="Courier New" pitchFamily="49" charset="0"/>
              </a:rPr>
              <a:t>return</a:t>
            </a:r>
            <a:r>
              <a:rPr lang="sl-SI" dirty="0" smtClean="0">
                <a:latin typeface="Courier New" pitchFamily="49" charset="0"/>
                <a:cs typeface="Courier New" pitchFamily="49" charset="0"/>
              </a:rPr>
              <a:t> "", ""</a:t>
            </a:r>
          </a:p>
          <a:p>
            <a:pPr>
              <a:buNone/>
            </a:pPr>
            <a:r>
              <a:rPr lang="sl-SI" dirty="0" smtClean="0">
                <a:latin typeface="Courier New" pitchFamily="49" charset="0"/>
                <a:cs typeface="Courier New" pitchFamily="49" charset="0"/>
              </a:rPr>
              <a:t>    </a:t>
            </a:r>
            <a:r>
              <a:rPr lang="sl-SI" dirty="0" err="1" smtClean="0">
                <a:latin typeface="Courier New" pitchFamily="49" charset="0"/>
                <a:cs typeface="Courier New" pitchFamily="49" charset="0"/>
              </a:rPr>
              <a:t>if</a:t>
            </a:r>
            <a:r>
              <a:rPr lang="sl-SI" dirty="0" smtClean="0">
                <a:latin typeface="Courier New" pitchFamily="49" charset="0"/>
                <a:cs typeface="Courier New" pitchFamily="49" charset="0"/>
              </a:rPr>
              <a:t> niz[0] == " ":</a:t>
            </a:r>
          </a:p>
          <a:p>
            <a:pPr>
              <a:buNone/>
            </a:pPr>
            <a:r>
              <a:rPr lang="sl-SI" dirty="0" smtClean="0">
                <a:latin typeface="Courier New" pitchFamily="49" charset="0"/>
                <a:cs typeface="Courier New" pitchFamily="49" charset="0"/>
              </a:rPr>
              <a:t>        </a:t>
            </a:r>
            <a:r>
              <a:rPr lang="sl-SI" dirty="0" err="1" smtClean="0">
                <a:latin typeface="Courier New" pitchFamily="49" charset="0"/>
                <a:cs typeface="Courier New" pitchFamily="49" charset="0"/>
              </a:rPr>
              <a:t>return</a:t>
            </a:r>
            <a:r>
              <a:rPr lang="sl-SI" dirty="0" smtClean="0">
                <a:latin typeface="Courier New" pitchFamily="49" charset="0"/>
                <a:cs typeface="Courier New" pitchFamily="49" charset="0"/>
              </a:rPr>
              <a:t> </a:t>
            </a:r>
            <a:r>
              <a:rPr lang="sl-SI" dirty="0" err="1" smtClean="0">
                <a:latin typeface="Courier New" pitchFamily="49" charset="0"/>
                <a:cs typeface="Courier New" pitchFamily="49" charset="0"/>
              </a:rPr>
              <a:t>razdeliNaPrviBesedi</a:t>
            </a:r>
            <a:r>
              <a:rPr lang="sl-SI" dirty="0" smtClean="0">
                <a:latin typeface="Courier New" pitchFamily="49" charset="0"/>
                <a:cs typeface="Courier New" pitchFamily="49" charset="0"/>
              </a:rPr>
              <a:t>(niz[1:])</a:t>
            </a:r>
          </a:p>
          <a:p>
            <a:pPr>
              <a:buNone/>
            </a:pPr>
            <a:r>
              <a:rPr lang="sl-SI" dirty="0" smtClean="0">
                <a:latin typeface="Courier New" pitchFamily="49" charset="0"/>
                <a:cs typeface="Courier New" pitchFamily="49" charset="0"/>
              </a:rPr>
              <a:t>    </a:t>
            </a:r>
            <a:r>
              <a:rPr lang="sl-SI" dirty="0" err="1" smtClean="0">
                <a:latin typeface="Courier New" pitchFamily="49" charset="0"/>
                <a:cs typeface="Courier New" pitchFamily="49" charset="0"/>
              </a:rPr>
              <a:t>ind</a:t>
            </a:r>
            <a:r>
              <a:rPr lang="sl-SI" dirty="0" smtClean="0">
                <a:latin typeface="Courier New" pitchFamily="49" charset="0"/>
                <a:cs typeface="Courier New" pitchFamily="49" charset="0"/>
              </a:rPr>
              <a:t> = </a:t>
            </a:r>
            <a:r>
              <a:rPr lang="sl-SI" dirty="0" err="1" smtClean="0">
                <a:latin typeface="Courier New" pitchFamily="49" charset="0"/>
                <a:cs typeface="Courier New" pitchFamily="49" charset="0"/>
              </a:rPr>
              <a:t>niz.find</a:t>
            </a:r>
            <a:r>
              <a:rPr lang="sl-SI" dirty="0" smtClean="0">
                <a:latin typeface="Courier New" pitchFamily="49" charset="0"/>
                <a:cs typeface="Courier New" pitchFamily="49" charset="0"/>
              </a:rPr>
              <a:t>(" ")</a:t>
            </a:r>
          </a:p>
          <a:p>
            <a:pPr>
              <a:buNone/>
            </a:pPr>
            <a:r>
              <a:rPr lang="sl-SI" dirty="0" smtClean="0">
                <a:latin typeface="Courier New" pitchFamily="49" charset="0"/>
                <a:cs typeface="Courier New" pitchFamily="49" charset="0"/>
              </a:rPr>
              <a:t>    </a:t>
            </a:r>
            <a:r>
              <a:rPr lang="sl-SI" dirty="0" err="1" smtClean="0">
                <a:latin typeface="Courier New" pitchFamily="49" charset="0"/>
                <a:cs typeface="Courier New" pitchFamily="49" charset="0"/>
              </a:rPr>
              <a:t>if</a:t>
            </a:r>
            <a:r>
              <a:rPr lang="sl-SI" dirty="0" smtClean="0">
                <a:latin typeface="Courier New" pitchFamily="49" charset="0"/>
                <a:cs typeface="Courier New" pitchFamily="49" charset="0"/>
              </a:rPr>
              <a:t> </a:t>
            </a:r>
            <a:r>
              <a:rPr lang="sl-SI" dirty="0" err="1" smtClean="0">
                <a:latin typeface="Courier New" pitchFamily="49" charset="0"/>
                <a:cs typeface="Courier New" pitchFamily="49" charset="0"/>
              </a:rPr>
              <a:t>ind</a:t>
            </a:r>
            <a:r>
              <a:rPr lang="sl-SI" dirty="0" smtClean="0">
                <a:latin typeface="Courier New" pitchFamily="49" charset="0"/>
                <a:cs typeface="Courier New" pitchFamily="49" charset="0"/>
              </a:rPr>
              <a:t> &lt; 0:</a:t>
            </a:r>
          </a:p>
          <a:p>
            <a:pPr>
              <a:buNone/>
            </a:pPr>
            <a:r>
              <a:rPr lang="sl-SI" dirty="0" smtClean="0">
                <a:latin typeface="Courier New" pitchFamily="49" charset="0"/>
                <a:cs typeface="Courier New" pitchFamily="49" charset="0"/>
              </a:rPr>
              <a:t>        </a:t>
            </a:r>
            <a:r>
              <a:rPr lang="sl-SI" dirty="0" err="1" smtClean="0">
                <a:latin typeface="Courier New" pitchFamily="49" charset="0"/>
                <a:cs typeface="Courier New" pitchFamily="49" charset="0"/>
              </a:rPr>
              <a:t>return</a:t>
            </a:r>
            <a:r>
              <a:rPr lang="sl-SI" dirty="0" smtClean="0">
                <a:latin typeface="Courier New" pitchFamily="49" charset="0"/>
                <a:cs typeface="Courier New" pitchFamily="49" charset="0"/>
              </a:rPr>
              <a:t> niz, ""</a:t>
            </a:r>
          </a:p>
          <a:p>
            <a:pPr>
              <a:buNone/>
            </a:pPr>
            <a:r>
              <a:rPr lang="sl-SI" dirty="0" smtClean="0">
                <a:latin typeface="Courier New" pitchFamily="49" charset="0"/>
                <a:cs typeface="Courier New" pitchFamily="49" charset="0"/>
              </a:rPr>
              <a:t>    </a:t>
            </a:r>
            <a:r>
              <a:rPr lang="sl-SI" dirty="0" err="1" smtClean="0">
                <a:latin typeface="Courier New" pitchFamily="49" charset="0"/>
                <a:cs typeface="Courier New" pitchFamily="49" charset="0"/>
              </a:rPr>
              <a:t>return</a:t>
            </a:r>
            <a:r>
              <a:rPr lang="sl-SI" dirty="0" smtClean="0">
                <a:latin typeface="Courier New" pitchFamily="49" charset="0"/>
                <a:cs typeface="Courier New" pitchFamily="49" charset="0"/>
              </a:rPr>
              <a:t> niz[:</a:t>
            </a:r>
            <a:r>
              <a:rPr lang="sl-SI" dirty="0" err="1" smtClean="0">
                <a:latin typeface="Courier New" pitchFamily="49" charset="0"/>
                <a:cs typeface="Courier New" pitchFamily="49" charset="0"/>
              </a:rPr>
              <a:t>ind</a:t>
            </a:r>
            <a:r>
              <a:rPr lang="sl-SI" dirty="0" smtClean="0">
                <a:latin typeface="Courier New" pitchFamily="49" charset="0"/>
                <a:cs typeface="Courier New" pitchFamily="49" charset="0"/>
              </a:rPr>
              <a:t>], niz[</a:t>
            </a:r>
            <a:r>
              <a:rPr lang="sl-SI" dirty="0" err="1" smtClean="0">
                <a:latin typeface="Courier New" pitchFamily="49" charset="0"/>
                <a:cs typeface="Courier New" pitchFamily="49" charset="0"/>
              </a:rPr>
              <a:t>ind</a:t>
            </a:r>
            <a:r>
              <a:rPr lang="sl-SI" dirty="0" smtClean="0">
                <a:latin typeface="Courier New" pitchFamily="49" charset="0"/>
                <a:cs typeface="Courier New" pitchFamily="49" charset="0"/>
              </a:rPr>
              <a:t> + 1:]</a:t>
            </a:r>
          </a:p>
          <a:p>
            <a:endParaRPr lang="en-US" dirty="0"/>
          </a:p>
        </p:txBody>
      </p:sp>
      <p:sp>
        <p:nvSpPr>
          <p:cNvPr id="4" name="Date Placeholder 3"/>
          <p:cNvSpPr>
            <a:spLocks noGrp="1"/>
          </p:cNvSpPr>
          <p:nvPr>
            <p:ph type="dt" sz="half" idx="10"/>
          </p:nvPr>
        </p:nvSpPr>
        <p:spPr/>
        <p:txBody>
          <a:bodyPr/>
          <a:lstStyle/>
          <a:p>
            <a:pPr>
              <a:defRPr/>
            </a:pPr>
            <a:r>
              <a:rPr lang="sl-SI" smtClean="0"/>
              <a:t>Matija Lokar, FMF</a:t>
            </a:r>
            <a:endParaRPr lang="sl-SI"/>
          </a:p>
        </p:txBody>
      </p:sp>
      <p:sp>
        <p:nvSpPr>
          <p:cNvPr id="5" name="Footer Placeholder 4"/>
          <p:cNvSpPr>
            <a:spLocks noGrp="1"/>
          </p:cNvSpPr>
          <p:nvPr>
            <p:ph type="ftr" sz="quarter" idx="11"/>
          </p:nvPr>
        </p:nvSpPr>
        <p:spPr/>
        <p:txBody>
          <a:bodyPr/>
          <a:lstStyle/>
          <a:p>
            <a:pPr>
              <a:defRPr/>
            </a:pPr>
            <a:endParaRPr lang="sl-SI"/>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sl-SI" smtClean="0"/>
              <a:t>Obrni niz</a:t>
            </a:r>
            <a:br>
              <a:rPr lang="sl-SI" smtClean="0"/>
            </a:br>
            <a:endParaRPr lang="sl-SI" smtClean="0"/>
          </a:p>
        </p:txBody>
      </p:sp>
      <p:sp>
        <p:nvSpPr>
          <p:cNvPr id="13315" name="Content Placeholder 2"/>
          <p:cNvSpPr>
            <a:spLocks noGrp="1"/>
          </p:cNvSpPr>
          <p:nvPr>
            <p:ph sz="quarter" idx="1"/>
          </p:nvPr>
        </p:nvSpPr>
        <p:spPr/>
        <p:txBody>
          <a:bodyPr/>
          <a:lstStyle/>
          <a:p>
            <a:r>
              <a:rPr lang="sl-SI" sz="2400" smtClean="0"/>
              <a:t>Napiši funkcijo, ki s pomočjo rekurzije vrne obrnjeni niz. </a:t>
            </a:r>
          </a:p>
          <a:p>
            <a:r>
              <a:rPr lang="sl-SI" sz="2400" smtClean="0"/>
              <a:t>Ideja:</a:t>
            </a:r>
          </a:p>
          <a:p>
            <a:pPr lvl="1"/>
            <a:r>
              <a:rPr lang="sl-SI" sz="2000" smtClean="0"/>
              <a:t>Matija – M + atija</a:t>
            </a:r>
          </a:p>
          <a:p>
            <a:pPr lvl="1"/>
            <a:r>
              <a:rPr lang="sl-SI" sz="2000" smtClean="0"/>
              <a:t>Obrnjeni niz dobimo tako, da M dodamo na konec obrnjenega niza atija!</a:t>
            </a:r>
          </a:p>
          <a:p>
            <a:pPr lvl="1"/>
            <a:r>
              <a:rPr lang="sl-SI" sz="2000" smtClean="0"/>
              <a:t>In kako dobimo obrnjeni niz 'atija' – z istim postopkom!</a:t>
            </a:r>
          </a:p>
          <a:p>
            <a:pPr lvl="1"/>
            <a:r>
              <a:rPr lang="sl-SI" sz="2000" smtClean="0"/>
              <a:t>Ustavitveni pogoj?</a:t>
            </a:r>
          </a:p>
          <a:p>
            <a:r>
              <a:rPr lang="sl-SI" sz="2400" smtClean="0"/>
              <a:t>Ideja 2:</a:t>
            </a:r>
          </a:p>
          <a:p>
            <a:pPr lvl="1"/>
            <a:r>
              <a:rPr lang="sl-SI" sz="2000" smtClean="0"/>
              <a:t>Obrnjeni niz dobimo tako, da a dodamo na začetek obrnjenega niza 'Matij'</a:t>
            </a:r>
          </a:p>
          <a:p>
            <a:r>
              <a:rPr lang="sl-SI" sz="2400" smtClean="0"/>
              <a:t>Ideja 3:</a:t>
            </a:r>
          </a:p>
          <a:p>
            <a:pPr lvl="1"/>
            <a:r>
              <a:rPr lang="sl-SI" sz="2000" smtClean="0"/>
              <a:t>Niz razdelimo na pol, obrnemo vsako polovico in staknemo dobljena niza</a:t>
            </a:r>
            <a:endParaRPr lang="sl-SI" sz="2000" dirty="0" smtClean="0"/>
          </a:p>
        </p:txBody>
      </p:sp>
      <p:sp>
        <p:nvSpPr>
          <p:cNvPr id="13316" name="Date Placeholder 3"/>
          <p:cNvSpPr>
            <a:spLocks noGrp="1"/>
          </p:cNvSpPr>
          <p:nvPr>
            <p:ph type="dt" sz="half" idx="10"/>
          </p:nvPr>
        </p:nvSpPr>
        <p:spPr/>
        <p:txBody>
          <a:bodyPr/>
          <a:lstStyle/>
          <a:p>
            <a:r>
              <a:rPr lang="sl-SI" smtClean="0"/>
              <a:t>Matija Lokar</a:t>
            </a:r>
          </a:p>
        </p:txBody>
      </p:sp>
      <p:sp>
        <p:nvSpPr>
          <p:cNvPr id="13317" name="Footer Placeholder 4"/>
          <p:cNvSpPr>
            <a:spLocks noGrp="1"/>
          </p:cNvSpPr>
          <p:nvPr>
            <p:ph type="ftr" sz="quarter" idx="11"/>
          </p:nvPr>
        </p:nvSpPr>
        <p:spPr/>
        <p:txBody>
          <a:bodyPr/>
          <a:lstStyle/>
          <a:p>
            <a:endParaRPr lang="sl-SI"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Palindrom</a:t>
            </a:r>
            <a:endParaRPr lang="en-US" dirty="0"/>
          </a:p>
        </p:txBody>
      </p:sp>
      <p:sp>
        <p:nvSpPr>
          <p:cNvPr id="3" name="Content Placeholder 2"/>
          <p:cNvSpPr>
            <a:spLocks noGrp="1"/>
          </p:cNvSpPr>
          <p:nvPr>
            <p:ph sz="quarter" idx="1"/>
          </p:nvPr>
        </p:nvSpPr>
        <p:spPr/>
        <p:txBody>
          <a:bodyPr/>
          <a:lstStyle/>
          <a:p>
            <a:r>
              <a:rPr lang="en-US" sz="2000" dirty="0" smtClean="0"/>
              <a:t>S </a:t>
            </a:r>
            <a:r>
              <a:rPr lang="en-US" sz="2000" dirty="0" err="1" smtClean="0"/>
              <a:t>pomočjo</a:t>
            </a:r>
            <a:r>
              <a:rPr lang="en-US" sz="2000" dirty="0" smtClean="0"/>
              <a:t> </a:t>
            </a:r>
            <a:r>
              <a:rPr lang="en-US" sz="2000" dirty="0" err="1" smtClean="0"/>
              <a:t>rekurzije</a:t>
            </a:r>
            <a:r>
              <a:rPr lang="en-US" sz="2000" dirty="0" smtClean="0"/>
              <a:t> </a:t>
            </a:r>
            <a:r>
              <a:rPr lang="en-US" sz="2000" dirty="0" err="1" smtClean="0"/>
              <a:t>preveri</a:t>
            </a:r>
            <a:r>
              <a:rPr lang="en-US" sz="2000" dirty="0" smtClean="0"/>
              <a:t>, </a:t>
            </a:r>
            <a:r>
              <a:rPr lang="en-US" sz="2000" dirty="0" err="1" smtClean="0"/>
              <a:t>če</a:t>
            </a:r>
            <a:r>
              <a:rPr lang="en-US" sz="2000" dirty="0" smtClean="0"/>
              <a:t> je </a:t>
            </a:r>
            <a:r>
              <a:rPr lang="en-US" sz="2000" dirty="0" err="1" smtClean="0"/>
              <a:t>niz</a:t>
            </a:r>
            <a:r>
              <a:rPr lang="en-US" sz="2000" dirty="0" smtClean="0"/>
              <a:t> </a:t>
            </a:r>
            <a:r>
              <a:rPr lang="en-US" sz="2000" dirty="0" err="1" smtClean="0"/>
              <a:t>palindrom</a:t>
            </a:r>
            <a:r>
              <a:rPr lang="en-US" sz="2000" dirty="0" smtClean="0"/>
              <a:t>.</a:t>
            </a:r>
            <a:endParaRPr lang="sl-SI" sz="2000" dirty="0" smtClean="0"/>
          </a:p>
          <a:p>
            <a:r>
              <a:rPr lang="sl-SI" sz="2000" dirty="0" smtClean="0"/>
              <a:t>Niz je </a:t>
            </a:r>
            <a:r>
              <a:rPr lang="sl-SI" sz="2000" dirty="0" err="1" smtClean="0"/>
              <a:t>palindom</a:t>
            </a:r>
            <a:r>
              <a:rPr lang="sl-SI" sz="2000" dirty="0" smtClean="0"/>
              <a:t>, če velja:</a:t>
            </a:r>
          </a:p>
          <a:p>
            <a:pPr lvl="1"/>
            <a:r>
              <a:rPr lang="sl-SI" sz="1800" dirty="0" smtClean="0"/>
              <a:t>Prvi znak je enak zadnjemu</a:t>
            </a:r>
          </a:p>
          <a:p>
            <a:pPr lvl="1"/>
            <a:r>
              <a:rPr lang="sl-SI" sz="1800" dirty="0" smtClean="0"/>
              <a:t>Vsi znaki brez prvega in zadnjega so tudi </a:t>
            </a:r>
            <a:r>
              <a:rPr lang="sl-SI" sz="1800" dirty="0" err="1" smtClean="0"/>
              <a:t>palindromski</a:t>
            </a:r>
            <a:r>
              <a:rPr lang="sl-SI" sz="1800" dirty="0" smtClean="0"/>
              <a:t> niz</a:t>
            </a:r>
          </a:p>
          <a:p>
            <a:r>
              <a:rPr lang="sl-SI" sz="2000" dirty="0" smtClean="0"/>
              <a:t>Različica naloge:</a:t>
            </a:r>
          </a:p>
          <a:p>
            <a:pPr lvl="1"/>
            <a:r>
              <a:rPr lang="sl-SI" sz="1800" dirty="0" smtClean="0"/>
              <a:t>Dan je seznam. S pomočjo rekurzije preveri, če je "</a:t>
            </a:r>
            <a:r>
              <a:rPr lang="sl-SI" sz="1800" dirty="0" err="1" smtClean="0"/>
              <a:t>palindromski</a:t>
            </a:r>
            <a:r>
              <a:rPr lang="sl-SI" sz="1800" dirty="0" smtClean="0"/>
              <a:t>".  Npr. [1, 3, 3, 1] je </a:t>
            </a:r>
            <a:r>
              <a:rPr lang="sl-SI" sz="1800" dirty="0" err="1" smtClean="0"/>
              <a:t>palindromski</a:t>
            </a:r>
            <a:r>
              <a:rPr lang="sl-SI" sz="1800" dirty="0" smtClean="0"/>
              <a:t> seznam</a:t>
            </a:r>
          </a:p>
          <a:p>
            <a:r>
              <a:rPr lang="sl-SI" sz="2000" dirty="0" smtClean="0"/>
              <a:t>Različica naloge:</a:t>
            </a:r>
          </a:p>
          <a:p>
            <a:pPr lvl="1"/>
            <a:r>
              <a:rPr lang="sl-SI" sz="1800" dirty="0" smtClean="0"/>
              <a:t>Dan je seznam nizov. Preveri, če je dvojno </a:t>
            </a:r>
            <a:r>
              <a:rPr lang="sl-SI" sz="1800" dirty="0" err="1" smtClean="0"/>
              <a:t>palindromski</a:t>
            </a:r>
            <a:r>
              <a:rPr lang="sl-SI" sz="1800" dirty="0" smtClean="0"/>
              <a:t>. To pomeni, da je kot seznam </a:t>
            </a:r>
            <a:r>
              <a:rPr lang="sl-SI" sz="1800" dirty="0" err="1" smtClean="0"/>
              <a:t>palindromski</a:t>
            </a:r>
            <a:r>
              <a:rPr lang="sl-SI" sz="1800" dirty="0" smtClean="0"/>
              <a:t>  in da so tudi nizi, ki ga sestavljajo, palindromi. </a:t>
            </a:r>
          </a:p>
          <a:p>
            <a:r>
              <a:rPr lang="sl-SI" sz="2000" dirty="0" smtClean="0"/>
              <a:t>Različica naloge:</a:t>
            </a:r>
          </a:p>
          <a:p>
            <a:pPr lvl="1"/>
            <a:r>
              <a:rPr lang="sl-SI" sz="1800" dirty="0" smtClean="0"/>
              <a:t>Dan je seznam števil. Preveri, če je dvojno </a:t>
            </a:r>
            <a:r>
              <a:rPr lang="sl-SI" sz="1800" dirty="0" err="1" smtClean="0"/>
              <a:t>palindromski</a:t>
            </a:r>
            <a:r>
              <a:rPr lang="sl-SI" sz="1800" dirty="0" smtClean="0"/>
              <a:t>. To pomeni, da je kot seznam </a:t>
            </a:r>
            <a:r>
              <a:rPr lang="sl-SI" sz="1800" dirty="0" err="1" smtClean="0"/>
              <a:t>palindromski</a:t>
            </a:r>
            <a:r>
              <a:rPr lang="sl-SI" sz="1800" dirty="0" smtClean="0"/>
              <a:t>  in da so tudi števila, ki ga sestavljajo, </a:t>
            </a:r>
            <a:r>
              <a:rPr lang="sl-SI" sz="1800" dirty="0" err="1" smtClean="0"/>
              <a:t>palindromska</a:t>
            </a:r>
            <a:r>
              <a:rPr lang="sl-SI" sz="1800" dirty="0" smtClean="0"/>
              <a:t>. Število je </a:t>
            </a:r>
            <a:r>
              <a:rPr lang="sl-SI" sz="1800" dirty="0" err="1" smtClean="0"/>
              <a:t>palindomsko</a:t>
            </a:r>
            <a:r>
              <a:rPr lang="sl-SI" sz="1800" dirty="0" smtClean="0"/>
              <a:t>, če se z leve bere enako kot z desne. </a:t>
            </a:r>
          </a:p>
        </p:txBody>
      </p:sp>
      <p:sp>
        <p:nvSpPr>
          <p:cNvPr id="4" name="Date Placeholder 3"/>
          <p:cNvSpPr>
            <a:spLocks noGrp="1"/>
          </p:cNvSpPr>
          <p:nvPr>
            <p:ph type="dt" sz="half" idx="10"/>
          </p:nvPr>
        </p:nvSpPr>
        <p:spPr/>
        <p:txBody>
          <a:bodyPr/>
          <a:lstStyle/>
          <a:p>
            <a:pPr>
              <a:defRPr/>
            </a:pPr>
            <a:r>
              <a:rPr lang="sl-SI" smtClean="0"/>
              <a:t>Matija Lokar</a:t>
            </a:r>
            <a:endParaRPr lang="sl-SI"/>
          </a:p>
        </p:txBody>
      </p:sp>
      <p:sp>
        <p:nvSpPr>
          <p:cNvPr id="5" name="Footer Placeholder 4"/>
          <p:cNvSpPr>
            <a:spLocks noGrp="1"/>
          </p:cNvSpPr>
          <p:nvPr>
            <p:ph type="ftr" sz="quarter" idx="11"/>
          </p:nvPr>
        </p:nvSpPr>
        <p:spPr/>
        <p:txBody>
          <a:bodyPr/>
          <a:lstStyle/>
          <a:p>
            <a:pPr>
              <a:defRPr/>
            </a:pPr>
            <a:endParaRPr lang="sl-SI"/>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Urejanje z zlivanjem</a:t>
            </a:r>
            <a:endParaRPr lang="en-US" dirty="0"/>
          </a:p>
        </p:txBody>
      </p:sp>
      <p:sp>
        <p:nvSpPr>
          <p:cNvPr id="3" name="Content Placeholder 2"/>
          <p:cNvSpPr>
            <a:spLocks noGrp="1"/>
          </p:cNvSpPr>
          <p:nvPr>
            <p:ph sz="quarter" idx="1"/>
          </p:nvPr>
        </p:nvSpPr>
        <p:spPr/>
        <p:txBody>
          <a:bodyPr/>
          <a:lstStyle/>
          <a:p>
            <a:r>
              <a:rPr lang="sl-SI" dirty="0" smtClean="0"/>
              <a:t>Seznam števil lahko uredimo po naslednjem postopku</a:t>
            </a:r>
          </a:p>
          <a:p>
            <a:r>
              <a:rPr lang="sl-SI" dirty="0" smtClean="0"/>
              <a:t>Razdelimo ga na pol na dva seznama.</a:t>
            </a:r>
          </a:p>
          <a:p>
            <a:r>
              <a:rPr lang="sl-SI" dirty="0" smtClean="0"/>
              <a:t>Oba dobljena seznama uredimo z enakim postopkom (rekurzivna klica).</a:t>
            </a:r>
          </a:p>
          <a:p>
            <a:r>
              <a:rPr lang="sl-SI" dirty="0" smtClean="0"/>
              <a:t>Dobljena urejena seznama združimo v novega, prav tako urejenega s postopkom, ki mu rečemo, zlivanje.</a:t>
            </a:r>
            <a:endParaRPr lang="en-US" dirty="0"/>
          </a:p>
        </p:txBody>
      </p:sp>
      <p:sp>
        <p:nvSpPr>
          <p:cNvPr id="4" name="Date Placeholder 3"/>
          <p:cNvSpPr>
            <a:spLocks noGrp="1"/>
          </p:cNvSpPr>
          <p:nvPr>
            <p:ph type="dt" sz="half" idx="10"/>
          </p:nvPr>
        </p:nvSpPr>
        <p:spPr/>
        <p:txBody>
          <a:bodyPr/>
          <a:lstStyle/>
          <a:p>
            <a:pPr>
              <a:defRPr/>
            </a:pPr>
            <a:r>
              <a:rPr lang="sl-SI" smtClean="0"/>
              <a:t>Matija Lokar</a:t>
            </a:r>
            <a:endParaRPr lang="sl-SI"/>
          </a:p>
        </p:txBody>
      </p:sp>
      <p:sp>
        <p:nvSpPr>
          <p:cNvPr id="5" name="Footer Placeholder 4"/>
          <p:cNvSpPr>
            <a:spLocks noGrp="1"/>
          </p:cNvSpPr>
          <p:nvPr>
            <p:ph type="ftr" sz="quarter" idx="11"/>
          </p:nvPr>
        </p:nvSpPr>
        <p:spPr/>
        <p:txBody>
          <a:bodyPr/>
          <a:lstStyle/>
          <a:p>
            <a:pPr>
              <a:defRPr/>
            </a:pPr>
            <a:endParaRPr lang="sl-SI"/>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sl-SI" b="1" smtClean="0"/>
              <a:t>Osnove rekurzije</a:t>
            </a:r>
            <a:endParaRPr lang="sl-SI" smtClean="0"/>
          </a:p>
        </p:txBody>
      </p:sp>
      <p:sp>
        <p:nvSpPr>
          <p:cNvPr id="12291" name="Content Placeholder 2"/>
          <p:cNvSpPr>
            <a:spLocks noGrp="1"/>
          </p:cNvSpPr>
          <p:nvPr>
            <p:ph sz="quarter" idx="1"/>
          </p:nvPr>
        </p:nvSpPr>
        <p:spPr/>
        <p:txBody>
          <a:bodyPr/>
          <a:lstStyle/>
          <a:p>
            <a:pPr eaLnBrk="1" hangingPunct="1"/>
            <a:r>
              <a:rPr lang="sl-SI" dirty="0" smtClean="0"/>
              <a:t>Dana je rekurzivna metoda. Preberi jo in ugotovi, kaj dela. </a:t>
            </a:r>
          </a:p>
          <a:p>
            <a:pPr lvl="1">
              <a:buNone/>
            </a:pPr>
            <a:endParaRPr lang="sl-SI" sz="1000" dirty="0" smtClean="0">
              <a:latin typeface="Courier New" pitchFamily="49" charset="0"/>
              <a:cs typeface="Courier New" pitchFamily="49" charset="0"/>
            </a:endParaRPr>
          </a:p>
          <a:p>
            <a:pPr lvl="1">
              <a:buNone/>
            </a:pPr>
            <a:r>
              <a:rPr lang="sl-SI" dirty="0" err="1" smtClean="0">
                <a:latin typeface="Courier New" pitchFamily="49" charset="0"/>
                <a:cs typeface="Courier New" pitchFamily="49" charset="0"/>
              </a:rPr>
              <a:t>def</a:t>
            </a:r>
            <a:r>
              <a:rPr lang="sl-SI" dirty="0" smtClean="0">
                <a:latin typeface="Courier New" pitchFamily="49" charset="0"/>
                <a:cs typeface="Courier New" pitchFamily="49" charset="0"/>
              </a:rPr>
              <a:t> k</a:t>
            </a:r>
            <a:r>
              <a:rPr lang="en-US" dirty="0" err="1" smtClean="0">
                <a:latin typeface="Courier New" pitchFamily="49" charset="0"/>
                <a:cs typeface="Courier New" pitchFamily="49" charset="0"/>
              </a:rPr>
              <a:t>ajDelam</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stevec</a:t>
            </a:r>
            <a:r>
              <a:rPr lang="en-US" dirty="0" smtClean="0">
                <a:latin typeface="Courier New" pitchFamily="49" charset="0"/>
                <a:cs typeface="Courier New" pitchFamily="49" charset="0"/>
              </a:rPr>
              <a:t>) </a:t>
            </a:r>
            <a:r>
              <a:rPr lang="sl-SI" dirty="0" smtClean="0">
                <a:latin typeface="Courier New" pitchFamily="49" charset="0"/>
                <a:cs typeface="Courier New" pitchFamily="49" charset="0"/>
              </a:rPr>
              <a:t>:</a:t>
            </a:r>
          </a:p>
          <a:p>
            <a:pPr lvl="1">
              <a:buNone/>
            </a:pPr>
            <a:r>
              <a:rPr lang="en-US" dirty="0" smtClean="0">
                <a:latin typeface="Courier New" pitchFamily="49" charset="0"/>
                <a:cs typeface="Courier New" pitchFamily="49" charset="0"/>
              </a:rPr>
              <a:t>  if(</a:t>
            </a:r>
            <a:r>
              <a:rPr lang="en-US" dirty="0" err="1" smtClean="0">
                <a:latin typeface="Courier New" pitchFamily="49" charset="0"/>
                <a:cs typeface="Courier New" pitchFamily="49" charset="0"/>
              </a:rPr>
              <a:t>stevec</a:t>
            </a:r>
            <a:r>
              <a:rPr lang="en-US" dirty="0" smtClean="0">
                <a:latin typeface="Courier New" pitchFamily="49" charset="0"/>
                <a:cs typeface="Courier New" pitchFamily="49" charset="0"/>
              </a:rPr>
              <a:t> &lt;= 0) </a:t>
            </a:r>
            <a:r>
              <a:rPr lang="sl-SI" dirty="0" smtClean="0">
                <a:latin typeface="Courier New" pitchFamily="49" charset="0"/>
                <a:cs typeface="Courier New" pitchFamily="49" charset="0"/>
              </a:rPr>
              <a:t>:</a:t>
            </a:r>
          </a:p>
          <a:p>
            <a:pPr lvl="1">
              <a:buNone/>
            </a:pPr>
            <a:r>
              <a:rPr lang="en-US" dirty="0" smtClean="0">
                <a:latin typeface="Courier New" pitchFamily="49" charset="0"/>
                <a:cs typeface="Courier New" pitchFamily="49" charset="0"/>
              </a:rPr>
              <a:t>     return ""</a:t>
            </a:r>
            <a:endParaRPr lang="sl-SI" dirty="0" smtClean="0">
              <a:latin typeface="Courier New" pitchFamily="49" charset="0"/>
              <a:cs typeface="Courier New" pitchFamily="49" charset="0"/>
            </a:endParaRPr>
          </a:p>
          <a:p>
            <a:pPr lvl="1">
              <a:buNone/>
            </a:pPr>
            <a:r>
              <a:rPr lang="en-US" dirty="0" smtClean="0">
                <a:latin typeface="Courier New" pitchFamily="49" charset="0"/>
                <a:cs typeface="Courier New" pitchFamily="49" charset="0"/>
              </a:rPr>
              <a:t>  else </a:t>
            </a:r>
            <a:r>
              <a:rPr lang="sl-SI" dirty="0" smtClean="0">
                <a:latin typeface="Courier New" pitchFamily="49" charset="0"/>
                <a:cs typeface="Courier New" pitchFamily="49" charset="0"/>
              </a:rPr>
              <a:t>:</a:t>
            </a:r>
          </a:p>
          <a:p>
            <a:pPr lvl="1">
              <a:buNone/>
            </a:pPr>
            <a:r>
              <a:rPr lang="en-US" dirty="0" smtClean="0">
                <a:latin typeface="Courier New" pitchFamily="49" charset="0"/>
                <a:cs typeface="Courier New" pitchFamily="49" charset="0"/>
              </a:rPr>
              <a:t>     return "" + </a:t>
            </a:r>
            <a:r>
              <a:rPr lang="sl-SI" dirty="0" smtClean="0">
                <a:latin typeface="Courier New" pitchFamily="49" charset="0"/>
                <a:cs typeface="Courier New" pitchFamily="49" charset="0"/>
              </a:rPr>
              <a:t>str(</a:t>
            </a:r>
            <a:r>
              <a:rPr lang="en-US" dirty="0" err="1" smtClean="0">
                <a:latin typeface="Courier New" pitchFamily="49" charset="0"/>
                <a:cs typeface="Courier New" pitchFamily="49" charset="0"/>
              </a:rPr>
              <a:t>stevec</a:t>
            </a:r>
            <a:r>
              <a:rPr lang="sl-SI" dirty="0" smtClean="0">
                <a:latin typeface="Courier New" pitchFamily="49" charset="0"/>
                <a:cs typeface="Courier New" pitchFamily="49" charset="0"/>
              </a:rPr>
              <a:t>)</a:t>
            </a:r>
            <a:r>
              <a:rPr lang="en-US" dirty="0" smtClean="0">
                <a:latin typeface="Courier New" pitchFamily="49" charset="0"/>
                <a:cs typeface="Courier New" pitchFamily="49" charset="0"/>
              </a:rPr>
              <a:t> + ", " + </a:t>
            </a:r>
            <a:endParaRPr lang="sl-SI" dirty="0" smtClean="0">
              <a:latin typeface="Courier New" pitchFamily="49" charset="0"/>
              <a:cs typeface="Courier New" pitchFamily="49" charset="0"/>
            </a:endParaRPr>
          </a:p>
          <a:p>
            <a:pPr lvl="1">
              <a:buNone/>
            </a:pPr>
            <a:r>
              <a:rPr lang="sl-SI" dirty="0" smtClean="0">
                <a:latin typeface="Courier New" pitchFamily="49" charset="0"/>
                <a:cs typeface="Courier New" pitchFamily="49" charset="0"/>
              </a:rPr>
              <a:t>          k</a:t>
            </a:r>
            <a:r>
              <a:rPr lang="en-US" dirty="0" err="1" smtClean="0">
                <a:latin typeface="Courier New" pitchFamily="49" charset="0"/>
                <a:cs typeface="Courier New" pitchFamily="49" charset="0"/>
              </a:rPr>
              <a:t>ajDelam</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stevec</a:t>
            </a:r>
            <a:r>
              <a:rPr lang="en-US" dirty="0" smtClean="0">
                <a:latin typeface="Courier New" pitchFamily="49" charset="0"/>
                <a:cs typeface="Courier New" pitchFamily="49" charset="0"/>
              </a:rPr>
              <a:t> - 1)</a:t>
            </a:r>
            <a:endParaRPr lang="sl-SI" dirty="0" smtClean="0">
              <a:latin typeface="Courier New" pitchFamily="49" charset="0"/>
              <a:cs typeface="Courier New" pitchFamily="49" charset="0"/>
            </a:endParaRPr>
          </a:p>
          <a:p>
            <a:pPr eaLnBrk="1" hangingPunct="1"/>
            <a:endParaRPr lang="sl-SI" sz="1400" dirty="0" smtClean="0"/>
          </a:p>
          <a:p>
            <a:pPr eaLnBrk="1" hangingPunct="1"/>
            <a:r>
              <a:rPr lang="sl-SI" dirty="0" smtClean="0"/>
              <a:t>Metodo nato prepiši tako, da bo vrnila niz s števili v obratnem vrstnem redu kot prvotna.</a:t>
            </a:r>
          </a:p>
        </p:txBody>
      </p:sp>
      <p:sp>
        <p:nvSpPr>
          <p:cNvPr id="12292" name="Date Placeholder 3"/>
          <p:cNvSpPr>
            <a:spLocks noGrp="1"/>
          </p:cNvSpPr>
          <p:nvPr>
            <p:ph type="dt" sz="half" idx="10"/>
          </p:nvPr>
        </p:nvSpPr>
        <p:spPr bwMode="auto">
          <a:noFill/>
          <a:ln>
            <a:miter lim="800000"/>
            <a:headEnd/>
            <a:tailEnd/>
          </a:ln>
        </p:spPr>
        <p:txBody>
          <a:bodyPr wrap="square" lIns="91440" tIns="45720" rIns="91440" bIns="45720" numCol="1" anchor="t" anchorCtr="0" compatLnSpc="1">
            <a:prstTxWarp prst="textNoShape">
              <a:avLst/>
            </a:prstTxWarp>
          </a:bodyPr>
          <a:lstStyle/>
          <a:p>
            <a:r>
              <a:rPr lang="sl-SI" smtClean="0"/>
              <a:t>Matija Lokar</a:t>
            </a:r>
          </a:p>
        </p:txBody>
      </p:sp>
      <p:sp>
        <p:nvSpPr>
          <p:cNvPr id="12293"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endParaRPr lang="sl-SI"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Zlivanje – različice besedila naloge</a:t>
            </a:r>
            <a:endParaRPr lang="en-US" dirty="0"/>
          </a:p>
        </p:txBody>
      </p:sp>
      <p:sp>
        <p:nvSpPr>
          <p:cNvPr id="3" name="Content Placeholder 2"/>
          <p:cNvSpPr>
            <a:spLocks noGrp="1"/>
          </p:cNvSpPr>
          <p:nvPr>
            <p:ph sz="quarter" idx="1"/>
          </p:nvPr>
        </p:nvSpPr>
        <p:spPr/>
        <p:txBody>
          <a:bodyPr/>
          <a:lstStyle/>
          <a:p>
            <a:r>
              <a:rPr lang="sl-SI" sz="1600" dirty="0" smtClean="0"/>
              <a:t>Dan je nek niz. Naredi nov seznam, ki vsebuje enake znake kot prvotni niz, le da so urejeni po abecedi.</a:t>
            </a:r>
          </a:p>
          <a:p>
            <a:r>
              <a:rPr lang="sl-SI" sz="1600" dirty="0" smtClean="0"/>
              <a:t>Namesto, da urejaš od najmanjšega do največjega, uredi od največjega do najmanjšega (bodisi seznam, bodisi niz).</a:t>
            </a:r>
          </a:p>
          <a:p>
            <a:r>
              <a:rPr lang="sl-SI" sz="1600" dirty="0" smtClean="0"/>
              <a:t>Dan je seznam seznamov. Uredi ga tako, da bodo seznam urejen glede na dolžino seznamov, ki nastopajo v njem.</a:t>
            </a:r>
          </a:p>
          <a:p>
            <a:r>
              <a:rPr lang="sl-SI" sz="1600" dirty="0" smtClean="0"/>
              <a:t>Dan je seznam nizov. Uredi ta seznam glede na dolžino nizov.</a:t>
            </a:r>
          </a:p>
          <a:p>
            <a:r>
              <a:rPr lang="sl-SI" sz="1600" dirty="0" smtClean="0"/>
              <a:t>Dan je seznam seznamov števil. Uredi ga tako, da bodo seznam urejen po dolžini seznamov, "notranji" seznami pa bodo imeli elemente urejene po velikosti. </a:t>
            </a:r>
          </a:p>
          <a:p>
            <a:r>
              <a:rPr lang="sl-SI" sz="1600" dirty="0" smtClean="0"/>
              <a:t>Dan je seznam seznamov števil. Uredi ga tako, da bodo seznam urejen tako,da bodo najprej tisti seznami, ki imajo najmanjše elemente, "notranji" seznami pa bodo imeli elemente urejene po velikosti. </a:t>
            </a:r>
          </a:p>
          <a:p>
            <a:r>
              <a:rPr lang="sl-SI" sz="1600" dirty="0" smtClean="0"/>
              <a:t>Dan je seznam seznamov števil. Uredi ga tako, da bodo "notranji" seznami imeli elemente urejene po velikosti, celotni seznam pa bo urejen "leksikografsko". Torej  najprej bodo tisti seznami, ki imajo najmanjše elemente,  če pa imata dva seznama enak najmanjši element, primerjamo naslednja dva najmanjša elementa teh dveh seznamov, …</a:t>
            </a:r>
          </a:p>
          <a:p>
            <a:endParaRPr lang="sl-SI" sz="1600" dirty="0" smtClean="0"/>
          </a:p>
          <a:p>
            <a:endParaRPr lang="en-US" sz="1600" dirty="0"/>
          </a:p>
        </p:txBody>
      </p:sp>
      <p:sp>
        <p:nvSpPr>
          <p:cNvPr id="4" name="Date Placeholder 3"/>
          <p:cNvSpPr>
            <a:spLocks noGrp="1"/>
          </p:cNvSpPr>
          <p:nvPr>
            <p:ph type="dt" sz="half" idx="10"/>
          </p:nvPr>
        </p:nvSpPr>
        <p:spPr/>
        <p:txBody>
          <a:bodyPr/>
          <a:lstStyle/>
          <a:p>
            <a:pPr>
              <a:defRPr/>
            </a:pPr>
            <a:r>
              <a:rPr lang="sl-SI" dirty="0" smtClean="0"/>
              <a:t>Matija Lokar</a:t>
            </a:r>
            <a:endParaRPr lang="sl-SI" dirty="0"/>
          </a:p>
        </p:txBody>
      </p:sp>
      <p:sp>
        <p:nvSpPr>
          <p:cNvPr id="5" name="Footer Placeholder 4"/>
          <p:cNvSpPr>
            <a:spLocks noGrp="1"/>
          </p:cNvSpPr>
          <p:nvPr>
            <p:ph type="ftr" sz="quarter" idx="11"/>
          </p:nvPr>
        </p:nvSpPr>
        <p:spPr/>
        <p:txBody>
          <a:bodyPr/>
          <a:lstStyle/>
          <a:p>
            <a:pPr>
              <a:defRPr/>
            </a:pPr>
            <a:endParaRPr lang="sl-SI"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pl-PL" b="1" smtClean="0"/>
              <a:t>Belokranjski vzorci I</a:t>
            </a:r>
            <a:r>
              <a:rPr lang="sl-SI" b="1" smtClean="0"/>
              <a:t/>
            </a:r>
            <a:br>
              <a:rPr lang="sl-SI" b="1" smtClean="0"/>
            </a:br>
            <a:endParaRPr lang="sl-SI" smtClean="0"/>
          </a:p>
        </p:txBody>
      </p:sp>
      <p:sp>
        <p:nvSpPr>
          <p:cNvPr id="3" name="Content Placeholder 2"/>
          <p:cNvSpPr>
            <a:spLocks noGrp="1"/>
          </p:cNvSpPr>
          <p:nvPr>
            <p:ph sz="quarter" idx="1"/>
          </p:nvPr>
        </p:nvSpPr>
        <p:spPr>
          <a:xfrm>
            <a:off x="457200" y="1219200"/>
            <a:ext cx="8229600" cy="4937125"/>
          </a:xfrm>
        </p:spPr>
        <p:txBody>
          <a:bodyPr/>
          <a:lstStyle/>
          <a:p>
            <a:pPr eaLnBrk="1" hangingPunct="1"/>
            <a:r>
              <a:rPr lang="pl-PL" dirty="0" smtClean="0"/>
              <a:t>Belokranjski vzorci za vezenine stopnje 1, 2, in 3 so naslednji:</a:t>
            </a:r>
            <a:endParaRPr lang="sl-SI" dirty="0" smtClean="0"/>
          </a:p>
          <a:p>
            <a:pPr eaLnBrk="1" hangingPunct="1"/>
            <a:r>
              <a:rPr lang="pl-PL" dirty="0" smtClean="0"/>
              <a:t> </a:t>
            </a:r>
            <a:endParaRPr lang="sl-SI" dirty="0" smtClean="0"/>
          </a:p>
          <a:p>
            <a:pPr eaLnBrk="1" hangingPunct="1"/>
            <a:r>
              <a:rPr lang="en-GB" dirty="0" smtClean="0"/>
              <a:t> </a:t>
            </a:r>
            <a:endParaRPr lang="sl-SI" dirty="0" smtClean="0"/>
          </a:p>
          <a:p>
            <a:pPr eaLnBrk="1" hangingPunct="1"/>
            <a:r>
              <a:rPr lang="pl-PL" dirty="0" smtClean="0"/>
              <a:t>Npr. vzorec stopnje 3 dobimo tako, da poln kvadrat s stranico a razdelimo na 9 enakih kvadratov. Izrežemo 4 stranske srednje kvadrate. Nato postopek 2x ponovimo na preostalih 5 kvadratih. </a:t>
            </a:r>
            <a:endParaRPr lang="sl-SI" dirty="0" smtClean="0"/>
          </a:p>
          <a:p>
            <a:pPr eaLnBrk="1" hangingPunct="1"/>
            <a:r>
              <a:rPr lang="pl-PL" dirty="0" smtClean="0"/>
              <a:t>Sestavite funkcijo, ki izračuna, kolikšna je dolžina niti, ki jo potrebujemo za izdelavo vzorca stopnje n, če za najmanjše vbode porabimo 3mm niti (za vzorec stopnje 1 torej porabimo 5 x 4 × 3mm = 60mm). </a:t>
            </a:r>
            <a:endParaRPr lang="sl-SI" dirty="0" smtClean="0"/>
          </a:p>
          <a:p>
            <a:pPr eaLnBrk="1" hangingPunct="1"/>
            <a:endParaRPr lang="sl-SI" dirty="0" smtClean="0"/>
          </a:p>
        </p:txBody>
      </p:sp>
      <p:sp>
        <p:nvSpPr>
          <p:cNvPr id="16388" name="Date Placeholder 3"/>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r>
              <a:rPr lang="sl-SI" smtClean="0"/>
              <a:t>Matija Lokar</a:t>
            </a:r>
          </a:p>
        </p:txBody>
      </p:sp>
      <p:sp>
        <p:nvSpPr>
          <p:cNvPr id="16389"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endParaRPr lang="sl-SI" smtClean="0"/>
          </a:p>
        </p:txBody>
      </p:sp>
      <p:pic>
        <p:nvPicPr>
          <p:cNvPr id="67588" name="Picture 4"/>
          <p:cNvPicPr>
            <a:picLocks noChangeAspect="1" noChangeArrowheads="1"/>
          </p:cNvPicPr>
          <p:nvPr/>
        </p:nvPicPr>
        <p:blipFill>
          <a:blip r:embed="rId2" cstate="print"/>
          <a:srcRect/>
          <a:stretch>
            <a:fillRect/>
          </a:stretch>
        </p:blipFill>
        <p:spPr bwMode="auto">
          <a:xfrm>
            <a:off x="2714625" y="2000250"/>
            <a:ext cx="2924175" cy="10953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p:cTn id="10" dur="1" fill="hold">
                                          <p:stCondLst>
                                            <p:cond delay="0"/>
                                          </p:stCondLst>
                                        </p:cTn>
                                        <p:tgtEl>
                                          <p:spTgt spid="67588"/>
                                        </p:tgtEl>
                                        <p:attrNameLst>
                                          <p:attrName>style.visibility</p:attrName>
                                        </p:attrNameLst>
                                      </p:cBhvr>
                                      <p:to>
                                        <p:strVal val="visible"/>
                                      </p:to>
                                    </p:set>
                                    <p:animEffect transition="in" filter="checkerboard(across)">
                                      <p:cBhvr>
                                        <p:cTn id="11" dur="500"/>
                                        <p:tgtEl>
                                          <p:spTgt spid="67588"/>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Črta dobi mozolje</a:t>
            </a:r>
            <a:endParaRPr lang="en-US" dirty="0"/>
          </a:p>
        </p:txBody>
      </p:sp>
      <p:sp>
        <p:nvSpPr>
          <p:cNvPr id="13" name="Content Placeholder 12"/>
          <p:cNvSpPr>
            <a:spLocks noGrp="1"/>
          </p:cNvSpPr>
          <p:nvPr>
            <p:ph sz="quarter" idx="1"/>
          </p:nvPr>
        </p:nvSpPr>
        <p:spPr/>
        <p:txBody>
          <a:bodyPr/>
          <a:lstStyle/>
          <a:p>
            <a:pPr lvl="0"/>
            <a:r>
              <a:rPr lang="en-US" smtClean="0"/>
              <a:t>Zvečer je bila črta še čisto normalna. Lepo gladka je potekala od točke A do točke B. </a:t>
            </a:r>
            <a:endParaRPr lang="sl-SI" smtClean="0"/>
          </a:p>
          <a:p>
            <a:pPr lvl="0"/>
            <a:r>
              <a:rPr lang="en-US" smtClean="0"/>
              <a:t>A zjutraj se je zbudila s čudnim občutkom. Odtavala je pred ogledalo in groza! Ni bila več lepo gladka. Nad njeno srednjo tretjino se je bohotil mozolj. </a:t>
            </a:r>
            <a:endParaRPr lang="sl-SI" smtClean="0"/>
          </a:p>
          <a:p>
            <a:pPr lvl="0"/>
            <a:r>
              <a:rPr lang="en-US" smtClean="0"/>
              <a:t>Ampak kakšen – špičast, trikoten z robovi kar take dolžine, kot je bila prej dolžina srednje črte.</a:t>
            </a:r>
          </a:p>
          <a:p>
            <a:endParaRPr lang="en-US" dirty="0"/>
          </a:p>
        </p:txBody>
      </p:sp>
      <p:sp>
        <p:nvSpPr>
          <p:cNvPr id="4" name="Date Placeholder 3"/>
          <p:cNvSpPr>
            <a:spLocks noGrp="1"/>
          </p:cNvSpPr>
          <p:nvPr>
            <p:ph type="dt" sz="half" idx="10"/>
          </p:nvPr>
        </p:nvSpPr>
        <p:spPr/>
        <p:txBody>
          <a:bodyPr/>
          <a:lstStyle/>
          <a:p>
            <a:r>
              <a:rPr lang="sl-SI" smtClean="0"/>
              <a:t>Matija Lokar</a:t>
            </a:r>
            <a:endParaRPr lang="sl-SI"/>
          </a:p>
        </p:txBody>
      </p:sp>
      <p:sp>
        <p:nvSpPr>
          <p:cNvPr id="5" name="Footer Placeholder 4"/>
          <p:cNvSpPr>
            <a:spLocks noGrp="1"/>
          </p:cNvSpPr>
          <p:nvPr>
            <p:ph type="ftr" sz="quarter" idx="11"/>
          </p:nvPr>
        </p:nvSpPr>
        <p:spPr/>
        <p:txBody>
          <a:bodyPr/>
          <a:lstStyle/>
          <a:p>
            <a:endParaRPr lang="sl-SI"/>
          </a:p>
        </p:txBody>
      </p:sp>
      <p:pic>
        <p:nvPicPr>
          <p:cNvPr id="14" name="Content Placeholder 5" descr="image"/>
          <p:cNvPicPr>
            <a:picLocks/>
          </p:cNvPicPr>
          <p:nvPr/>
        </p:nvPicPr>
        <p:blipFill>
          <a:blip r:embed="rId2" cstate="print"/>
          <a:srcRect b="44380"/>
          <a:stretch>
            <a:fillRect/>
          </a:stretch>
        </p:blipFill>
        <p:spPr bwMode="auto">
          <a:xfrm>
            <a:off x="4643438" y="4500570"/>
            <a:ext cx="2447925" cy="127677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Črta dobi mozolje</a:t>
            </a:r>
            <a:endParaRPr lang="en-US" dirty="0"/>
          </a:p>
        </p:txBody>
      </p:sp>
      <p:sp>
        <p:nvSpPr>
          <p:cNvPr id="13" name="Content Placeholder 12"/>
          <p:cNvSpPr>
            <a:spLocks noGrp="1"/>
          </p:cNvSpPr>
          <p:nvPr>
            <p:ph sz="quarter" idx="1"/>
          </p:nvPr>
        </p:nvSpPr>
        <p:spPr/>
        <p:txBody>
          <a:bodyPr/>
          <a:lstStyle/>
          <a:p>
            <a:pPr lvl="0"/>
            <a:r>
              <a:rPr lang="sl-SI" dirty="0" smtClean="0"/>
              <a:t>In naslednji dan …</a:t>
            </a:r>
          </a:p>
          <a:p>
            <a:pPr lvl="0"/>
            <a:r>
              <a:rPr lang="sl-SI" dirty="0" smtClean="0"/>
              <a:t>Proces se ni ustavil!</a:t>
            </a:r>
          </a:p>
          <a:p>
            <a:pPr lvl="0"/>
            <a:endParaRPr lang="sl-SI" dirty="0" smtClean="0"/>
          </a:p>
          <a:p>
            <a:pPr lvl="0"/>
            <a:endParaRPr lang="sl-SI" dirty="0" smtClean="0"/>
          </a:p>
          <a:p>
            <a:pPr lvl="0"/>
            <a:endParaRPr lang="sl-SI" dirty="0" smtClean="0"/>
          </a:p>
          <a:p>
            <a:pPr lvl="0"/>
            <a:endParaRPr lang="sl-SI" dirty="0" smtClean="0"/>
          </a:p>
          <a:p>
            <a:pPr lvl="0"/>
            <a:r>
              <a:rPr lang="sl-SI" dirty="0" smtClean="0"/>
              <a:t>In po 4 dneh</a:t>
            </a:r>
          </a:p>
          <a:p>
            <a:pPr lvl="0"/>
            <a:endParaRPr lang="sl-SI" dirty="0" smtClean="0"/>
          </a:p>
          <a:p>
            <a:pPr lvl="0"/>
            <a:endParaRPr lang="en-US" dirty="0" smtClean="0"/>
          </a:p>
          <a:p>
            <a:endParaRPr lang="en-US" dirty="0"/>
          </a:p>
        </p:txBody>
      </p:sp>
      <p:sp>
        <p:nvSpPr>
          <p:cNvPr id="4" name="Date Placeholder 3"/>
          <p:cNvSpPr>
            <a:spLocks noGrp="1"/>
          </p:cNvSpPr>
          <p:nvPr>
            <p:ph type="dt" sz="half" idx="10"/>
          </p:nvPr>
        </p:nvSpPr>
        <p:spPr/>
        <p:txBody>
          <a:bodyPr/>
          <a:lstStyle/>
          <a:p>
            <a:r>
              <a:rPr lang="sl-SI" smtClean="0"/>
              <a:t>Matija Lokar</a:t>
            </a:r>
            <a:endParaRPr lang="sl-SI"/>
          </a:p>
        </p:txBody>
      </p:sp>
      <p:sp>
        <p:nvSpPr>
          <p:cNvPr id="5" name="Footer Placeholder 4"/>
          <p:cNvSpPr>
            <a:spLocks noGrp="1"/>
          </p:cNvSpPr>
          <p:nvPr>
            <p:ph type="ftr" sz="quarter" idx="11"/>
          </p:nvPr>
        </p:nvSpPr>
        <p:spPr/>
        <p:txBody>
          <a:bodyPr/>
          <a:lstStyle/>
          <a:p>
            <a:endParaRPr lang="sl-SI"/>
          </a:p>
        </p:txBody>
      </p:sp>
      <p:pic>
        <p:nvPicPr>
          <p:cNvPr id="7" name="Picture 6" descr="\includegraphics[scale=.6]{koch1}"/>
          <p:cNvPicPr/>
          <p:nvPr/>
        </p:nvPicPr>
        <p:blipFill>
          <a:blip r:embed="rId2" cstate="print"/>
          <a:srcRect/>
          <a:stretch>
            <a:fillRect/>
          </a:stretch>
        </p:blipFill>
        <p:spPr bwMode="auto">
          <a:xfrm>
            <a:off x="2786050" y="2500306"/>
            <a:ext cx="2576195" cy="1677670"/>
          </a:xfrm>
          <a:prstGeom prst="rect">
            <a:avLst/>
          </a:prstGeom>
          <a:noFill/>
          <a:ln w="9525">
            <a:noFill/>
            <a:miter lim="800000"/>
            <a:headEnd/>
            <a:tailEnd/>
          </a:ln>
        </p:spPr>
      </p:pic>
      <p:pic>
        <p:nvPicPr>
          <p:cNvPr id="8" name="Picture 3" descr="k4"/>
          <p:cNvPicPr>
            <a:picLocks noChangeAspect="1" noChangeArrowheads="1"/>
          </p:cNvPicPr>
          <p:nvPr/>
        </p:nvPicPr>
        <p:blipFill>
          <a:blip r:embed="rId3" cstate="print"/>
          <a:srcRect/>
          <a:stretch>
            <a:fillRect/>
          </a:stretch>
        </p:blipFill>
        <p:spPr bwMode="auto">
          <a:xfrm>
            <a:off x="3714744" y="4500570"/>
            <a:ext cx="4429156" cy="1524666"/>
          </a:xfrm>
          <a:prstGeom prst="rect">
            <a:avLst/>
          </a:prstGeom>
          <a:noFill/>
          <a:ln w="9525">
            <a:solidFill>
              <a:schemeClr val="tx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marL="0" lvl="0" indent="0">
              <a:spcBef>
                <a:spcPct val="0"/>
              </a:spcBef>
              <a:buClrTx/>
              <a:buSzTx/>
              <a:buNone/>
            </a:pPr>
            <a:r>
              <a:rPr lang="en-US" dirty="0" err="1" smtClean="0">
                <a:latin typeface="Arial" pitchFamily="34" charset="0"/>
                <a:ea typeface="Calibri" pitchFamily="34" charset="0"/>
                <a:cs typeface="Times New Roman" pitchFamily="18" charset="0"/>
              </a:rPr>
              <a:t>Končno</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ji</a:t>
            </a:r>
            <a:r>
              <a:rPr lang="en-US" dirty="0" smtClean="0">
                <a:latin typeface="Arial" pitchFamily="34" charset="0"/>
                <a:ea typeface="Calibri" pitchFamily="34" charset="0"/>
                <a:cs typeface="Times New Roman" pitchFamily="18" charset="0"/>
              </a:rPr>
              <a:t> je </a:t>
            </a:r>
            <a:r>
              <a:rPr lang="en-US" dirty="0" err="1" smtClean="0">
                <a:latin typeface="Arial" pitchFamily="34" charset="0"/>
                <a:ea typeface="Calibri" pitchFamily="34" charset="0"/>
                <a:cs typeface="Times New Roman" pitchFamily="18" charset="0"/>
              </a:rPr>
              <a:t>njena</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najboljša</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prijateljica</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krožnica</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povedala</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za</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čudovito</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kremo</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Če</a:t>
            </a:r>
            <a:r>
              <a:rPr lang="en-US" dirty="0" smtClean="0">
                <a:latin typeface="Arial" pitchFamily="34" charset="0"/>
                <a:ea typeface="Calibri" pitchFamily="34" charset="0"/>
                <a:cs typeface="Times New Roman" pitchFamily="18" charset="0"/>
              </a:rPr>
              <a:t> se </a:t>
            </a:r>
            <a:r>
              <a:rPr lang="en-US" dirty="0" err="1" smtClean="0">
                <a:latin typeface="Arial" pitchFamily="34" charset="0"/>
                <a:ea typeface="Calibri" pitchFamily="34" charset="0"/>
                <a:cs typeface="Times New Roman" pitchFamily="18" charset="0"/>
              </a:rPr>
              <a:t>namaže</a:t>
            </a:r>
            <a:r>
              <a:rPr lang="en-US" dirty="0" smtClean="0">
                <a:latin typeface="Arial" pitchFamily="34" charset="0"/>
                <a:ea typeface="Calibri" pitchFamily="34" charset="0"/>
                <a:cs typeface="Times New Roman" pitchFamily="18" charset="0"/>
              </a:rPr>
              <a:t> z </a:t>
            </a:r>
            <a:r>
              <a:rPr lang="en-US" dirty="0" err="1" smtClean="0">
                <a:latin typeface="Arial" pitchFamily="34" charset="0"/>
                <a:ea typeface="Calibri" pitchFamily="34" charset="0"/>
                <a:cs typeface="Times New Roman" pitchFamily="18" charset="0"/>
              </a:rPr>
              <a:t>njo</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po</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vsakem</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delčku</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svoje</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kože</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bo</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rast</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mozoljev</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vsaj</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ustavljena</a:t>
            </a:r>
            <a:r>
              <a:rPr lang="en-US" dirty="0" smtClean="0">
                <a:latin typeface="Arial" pitchFamily="34" charset="0"/>
                <a:ea typeface="Calibri" pitchFamily="34" charset="0"/>
                <a:cs typeface="Times New Roman" pitchFamily="18" charset="0"/>
              </a:rPr>
              <a:t>. </a:t>
            </a:r>
            <a:r>
              <a:rPr lang="sl-SI" dirty="0" smtClean="0">
                <a:latin typeface="Arial" pitchFamily="34" charset="0"/>
                <a:ea typeface="Calibri" pitchFamily="34" charset="0"/>
                <a:cs typeface="Times New Roman" pitchFamily="18" charset="0"/>
              </a:rPr>
              <a:t> </a:t>
            </a:r>
            <a:r>
              <a:rPr lang="en-US" dirty="0" smtClean="0">
                <a:latin typeface="Arial" pitchFamily="34" charset="0"/>
                <a:ea typeface="Calibri" pitchFamily="34" charset="0"/>
                <a:cs typeface="Times New Roman" pitchFamily="18" charset="0"/>
              </a:rPr>
              <a:t>A </a:t>
            </a:r>
            <a:r>
              <a:rPr lang="en-US" dirty="0" err="1" smtClean="0">
                <a:latin typeface="Arial" pitchFamily="34" charset="0"/>
                <a:ea typeface="Calibri" pitchFamily="34" charset="0"/>
                <a:cs typeface="Times New Roman" pitchFamily="18" charset="0"/>
              </a:rPr>
              <a:t>krema</a:t>
            </a:r>
            <a:r>
              <a:rPr lang="en-US" dirty="0" smtClean="0">
                <a:latin typeface="Arial" pitchFamily="34" charset="0"/>
                <a:ea typeface="Calibri" pitchFamily="34" charset="0"/>
                <a:cs typeface="Times New Roman" pitchFamily="18" charset="0"/>
              </a:rPr>
              <a:t> je </a:t>
            </a:r>
            <a:r>
              <a:rPr lang="en-US" dirty="0" err="1" smtClean="0">
                <a:latin typeface="Arial" pitchFamily="34" charset="0"/>
                <a:ea typeface="Calibri" pitchFamily="34" charset="0"/>
                <a:cs typeface="Times New Roman" pitchFamily="18" charset="0"/>
              </a:rPr>
              <a:t>draga</a:t>
            </a:r>
            <a:r>
              <a:rPr lang="en-US" dirty="0" smtClean="0">
                <a:latin typeface="Arial" pitchFamily="34" charset="0"/>
                <a:ea typeface="Calibri" pitchFamily="34" charset="0"/>
                <a:cs typeface="Times New Roman" pitchFamily="18" charset="0"/>
              </a:rPr>
              <a:t> ... In </a:t>
            </a:r>
            <a:r>
              <a:rPr lang="en-US" dirty="0" err="1" smtClean="0">
                <a:latin typeface="Arial" pitchFamily="34" charset="0"/>
                <a:ea typeface="Calibri" pitchFamily="34" charset="0"/>
                <a:cs typeface="Times New Roman" pitchFamily="18" charset="0"/>
              </a:rPr>
              <a:t>za</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vsak</a:t>
            </a:r>
            <a:r>
              <a:rPr lang="en-US" dirty="0" smtClean="0">
                <a:latin typeface="Arial" pitchFamily="34" charset="0"/>
                <a:ea typeface="Calibri" pitchFamily="34" charset="0"/>
                <a:cs typeface="Times New Roman" pitchFamily="18" charset="0"/>
              </a:rPr>
              <a:t> cm </a:t>
            </a:r>
            <a:r>
              <a:rPr lang="en-US" dirty="0" err="1" smtClean="0">
                <a:latin typeface="Arial" pitchFamily="34" charset="0"/>
                <a:ea typeface="Calibri" pitchFamily="34" charset="0"/>
                <a:cs typeface="Times New Roman" pitchFamily="18" charset="0"/>
              </a:rPr>
              <a:t>potrebuje</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črta</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vsaj</a:t>
            </a:r>
            <a:r>
              <a:rPr lang="en-US" dirty="0" smtClean="0">
                <a:latin typeface="Arial" pitchFamily="34" charset="0"/>
                <a:ea typeface="Calibri" pitchFamily="34" charset="0"/>
                <a:cs typeface="Times New Roman" pitchFamily="18" charset="0"/>
              </a:rPr>
              <a:t> 6g </a:t>
            </a:r>
            <a:r>
              <a:rPr lang="en-US" dirty="0" err="1" smtClean="0">
                <a:latin typeface="Arial" pitchFamily="34" charset="0"/>
                <a:ea typeface="Calibri" pitchFamily="34" charset="0"/>
                <a:cs typeface="Times New Roman" pitchFamily="18" charset="0"/>
              </a:rPr>
              <a:t>te</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kreme</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Koliko</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jo</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mora</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kupiti</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če</a:t>
            </a:r>
            <a:r>
              <a:rPr lang="en-US" dirty="0" smtClean="0">
                <a:latin typeface="Arial" pitchFamily="34" charset="0"/>
                <a:ea typeface="Calibri" pitchFamily="34" charset="0"/>
                <a:cs typeface="Times New Roman" pitchFamily="18" charset="0"/>
              </a:rPr>
              <a:t> je </a:t>
            </a:r>
            <a:r>
              <a:rPr lang="en-US" dirty="0" err="1" smtClean="0">
                <a:latin typeface="Arial" pitchFamily="34" charset="0"/>
                <a:ea typeface="Calibri" pitchFamily="34" charset="0"/>
                <a:cs typeface="Times New Roman" pitchFamily="18" charset="0"/>
              </a:rPr>
              <a:t>bila</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na</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začetku</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dolga</a:t>
            </a:r>
            <a:r>
              <a:rPr lang="en-US" dirty="0" smtClean="0">
                <a:latin typeface="Arial" pitchFamily="34" charset="0"/>
                <a:ea typeface="Calibri" pitchFamily="34" charset="0"/>
                <a:cs typeface="Times New Roman" pitchFamily="18" charset="0"/>
              </a:rPr>
              <a:t> </a:t>
            </a:r>
            <a:r>
              <a:rPr lang="sl-SI" i="1" dirty="0" smtClean="0">
                <a:latin typeface="Arial" pitchFamily="34" charset="0"/>
                <a:ea typeface="Calibri" pitchFamily="34" charset="0"/>
                <a:cs typeface="Times New Roman" pitchFamily="18" charset="0"/>
              </a:rPr>
              <a:t>d</a:t>
            </a:r>
            <a:r>
              <a:rPr lang="en-US" dirty="0" smtClean="0">
                <a:latin typeface="Arial" pitchFamily="34" charset="0"/>
                <a:ea typeface="Calibri" pitchFamily="34" charset="0"/>
                <a:cs typeface="Times New Roman" pitchFamily="18" charset="0"/>
              </a:rPr>
              <a:t> in je</a:t>
            </a:r>
            <a:r>
              <a:rPr lang="sl-SI"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preteklo</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že</a:t>
            </a:r>
            <a:r>
              <a:rPr lang="en-US" dirty="0" smtClean="0">
                <a:latin typeface="Arial" pitchFamily="34" charset="0"/>
                <a:ea typeface="Calibri" pitchFamily="34" charset="0"/>
                <a:cs typeface="Times New Roman" pitchFamily="18" charset="0"/>
              </a:rPr>
              <a:t> </a:t>
            </a:r>
            <a:r>
              <a:rPr lang="en-US" i="1" dirty="0" smtClean="0">
                <a:latin typeface="Arial" pitchFamily="34" charset="0"/>
                <a:ea typeface="Calibri" pitchFamily="34" charset="0"/>
                <a:cs typeface="Times New Roman" pitchFamily="18" charset="0"/>
              </a:rPr>
              <a:t>n</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dni</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kar</a:t>
            </a:r>
            <a:r>
              <a:rPr lang="en-US" dirty="0" smtClean="0">
                <a:latin typeface="Arial" pitchFamily="34" charset="0"/>
                <a:ea typeface="Calibri" pitchFamily="34" charset="0"/>
                <a:cs typeface="Times New Roman" pitchFamily="18" charset="0"/>
              </a:rPr>
              <a:t> je </a:t>
            </a:r>
            <a:r>
              <a:rPr lang="en-US" dirty="0" err="1" smtClean="0">
                <a:latin typeface="Arial" pitchFamily="34" charset="0"/>
                <a:ea typeface="Calibri" pitchFamily="34" charset="0"/>
                <a:cs typeface="Times New Roman" pitchFamily="18" charset="0"/>
              </a:rPr>
              <a:t>dobivala</a:t>
            </a:r>
            <a:r>
              <a:rPr lang="en-US" dirty="0" smtClean="0">
                <a:latin typeface="Arial" pitchFamily="34" charset="0"/>
                <a:ea typeface="Calibri" pitchFamily="34" charset="0"/>
                <a:cs typeface="Times New Roman" pitchFamily="18" charset="0"/>
              </a:rPr>
              <a:t> </a:t>
            </a:r>
            <a:r>
              <a:rPr lang="en-US" dirty="0" err="1" smtClean="0">
                <a:latin typeface="Arial" pitchFamily="34" charset="0"/>
                <a:ea typeface="Calibri" pitchFamily="34" charset="0"/>
                <a:cs typeface="Times New Roman" pitchFamily="18" charset="0"/>
              </a:rPr>
              <a:t>mozolje</a:t>
            </a:r>
            <a:r>
              <a:rPr lang="en-US" dirty="0" smtClean="0">
                <a:latin typeface="Arial" pitchFamily="34" charset="0"/>
                <a:ea typeface="Calibri" pitchFamily="34" charset="0"/>
                <a:cs typeface="Times New Roman" pitchFamily="18" charset="0"/>
              </a:rPr>
              <a:t>?</a:t>
            </a:r>
            <a:endParaRPr lang="sl-SI" dirty="0" smtClean="0">
              <a:latin typeface="Arial" pitchFamily="34" charset="0"/>
              <a:ea typeface="Calibri" pitchFamily="34" charset="0"/>
              <a:cs typeface="Times New Roman" pitchFamily="18" charset="0"/>
            </a:endParaRPr>
          </a:p>
          <a:p>
            <a:pPr marL="0" lvl="0" indent="0">
              <a:spcBef>
                <a:spcPct val="0"/>
              </a:spcBef>
              <a:buClrTx/>
              <a:buSzTx/>
              <a:buNone/>
            </a:pPr>
            <a:endParaRPr lang="en-US" sz="4400" dirty="0" smtClean="0">
              <a:latin typeface="Arial" pitchFamily="34" charset="0"/>
              <a:cs typeface="Arial" pitchFamily="34" charset="0"/>
            </a:endParaRPr>
          </a:p>
          <a:p>
            <a:endParaRPr lang="en-US" dirty="0"/>
          </a:p>
        </p:txBody>
      </p:sp>
      <p:sp>
        <p:nvSpPr>
          <p:cNvPr id="4" name="Date Placeholder 3"/>
          <p:cNvSpPr>
            <a:spLocks noGrp="1"/>
          </p:cNvSpPr>
          <p:nvPr>
            <p:ph type="dt" sz="half" idx="10"/>
          </p:nvPr>
        </p:nvSpPr>
        <p:spPr/>
        <p:txBody>
          <a:bodyPr/>
          <a:lstStyle/>
          <a:p>
            <a:pPr>
              <a:defRPr/>
            </a:pPr>
            <a:r>
              <a:rPr lang="sl-SI" smtClean="0"/>
              <a:t>Matija Lokar, FMF</a:t>
            </a:r>
            <a:endParaRPr lang="sl-SI"/>
          </a:p>
        </p:txBody>
      </p:sp>
      <p:sp>
        <p:nvSpPr>
          <p:cNvPr id="5" name="Footer Placeholder 4"/>
          <p:cNvSpPr>
            <a:spLocks noGrp="1"/>
          </p:cNvSpPr>
          <p:nvPr>
            <p:ph type="ftr" sz="quarter" idx="11"/>
          </p:nvPr>
        </p:nvSpPr>
        <p:spPr/>
        <p:txBody>
          <a:bodyPr/>
          <a:lstStyle/>
          <a:p>
            <a:pPr>
              <a:defRPr/>
            </a:pPr>
            <a:endParaRPr lang="sl-SI"/>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Neprijeten pogled na </a:t>
            </a:r>
            <a:r>
              <a:rPr lang="sl-SI" dirty="0" err="1" smtClean="0"/>
              <a:t>črtino</a:t>
            </a:r>
            <a:r>
              <a:rPr lang="sl-SI" dirty="0" smtClean="0"/>
              <a:t> kožo</a:t>
            </a:r>
            <a:endParaRPr lang="en-US" dirty="0"/>
          </a:p>
        </p:txBody>
      </p:sp>
      <p:sp>
        <p:nvSpPr>
          <p:cNvPr id="4" name="Date Placeholder 3"/>
          <p:cNvSpPr>
            <a:spLocks noGrp="1"/>
          </p:cNvSpPr>
          <p:nvPr>
            <p:ph type="dt" sz="half" idx="10"/>
          </p:nvPr>
        </p:nvSpPr>
        <p:spPr/>
        <p:txBody>
          <a:bodyPr/>
          <a:lstStyle/>
          <a:p>
            <a:pPr>
              <a:defRPr/>
            </a:pPr>
            <a:r>
              <a:rPr lang="sl-SI" smtClean="0"/>
              <a:t>Matija Lokar</a:t>
            </a:r>
            <a:endParaRPr lang="sl-SI"/>
          </a:p>
        </p:txBody>
      </p:sp>
      <p:sp>
        <p:nvSpPr>
          <p:cNvPr id="5" name="Footer Placeholder 4"/>
          <p:cNvSpPr>
            <a:spLocks noGrp="1"/>
          </p:cNvSpPr>
          <p:nvPr>
            <p:ph type="ftr" sz="quarter" idx="11"/>
          </p:nvPr>
        </p:nvSpPr>
        <p:spPr/>
        <p:txBody>
          <a:bodyPr/>
          <a:lstStyle/>
          <a:p>
            <a:pPr>
              <a:defRPr/>
            </a:pPr>
            <a:endParaRPr lang="sl-SI"/>
          </a:p>
        </p:txBody>
      </p:sp>
      <p:pic>
        <p:nvPicPr>
          <p:cNvPr id="6" name="Picture 3" descr="k4"/>
          <p:cNvPicPr>
            <a:picLocks noGrp="1" noChangeAspect="1" noChangeArrowheads="1"/>
          </p:cNvPicPr>
          <p:nvPr>
            <p:ph sz="quarter" idx="1"/>
          </p:nvPr>
        </p:nvPicPr>
        <p:blipFill>
          <a:blip r:embed="rId2" cstate="print"/>
          <a:srcRect/>
          <a:stretch>
            <a:fillRect/>
          </a:stretch>
        </p:blipFill>
        <p:spPr bwMode="auto">
          <a:xfrm>
            <a:off x="1804987" y="2735262"/>
            <a:ext cx="5534025" cy="1905000"/>
          </a:xfrm>
          <a:prstGeom prst="rect">
            <a:avLst/>
          </a:prstGeom>
          <a:noFill/>
          <a:ln w="9525">
            <a:solidFill>
              <a:schemeClr val="tx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Ideja</a:t>
            </a:r>
            <a:endParaRPr lang="en-US" dirty="0"/>
          </a:p>
        </p:txBody>
      </p:sp>
      <p:sp>
        <p:nvSpPr>
          <p:cNvPr id="3" name="Content Placeholder 2"/>
          <p:cNvSpPr>
            <a:spLocks noGrp="1"/>
          </p:cNvSpPr>
          <p:nvPr>
            <p:ph sz="quarter" idx="1"/>
          </p:nvPr>
        </p:nvSpPr>
        <p:spPr/>
        <p:txBody>
          <a:bodyPr/>
          <a:lstStyle/>
          <a:p>
            <a:r>
              <a:rPr lang="sl-SI" dirty="0" smtClean="0"/>
              <a:t>Črta je po 4 dneh taka, kot bi vzeli 4 take črte med A' in B', kakršne so bile po treh dneh.</a:t>
            </a:r>
          </a:p>
          <a:p>
            <a:r>
              <a:rPr lang="sl-SI" dirty="0" smtClean="0"/>
              <a:t>A' in B' pa sta na tretjini razdalje med A in B</a:t>
            </a:r>
            <a:endParaRPr lang="en-US" dirty="0"/>
          </a:p>
        </p:txBody>
      </p:sp>
      <p:sp>
        <p:nvSpPr>
          <p:cNvPr id="4" name="Date Placeholder 3"/>
          <p:cNvSpPr>
            <a:spLocks noGrp="1"/>
          </p:cNvSpPr>
          <p:nvPr>
            <p:ph type="dt" sz="half" idx="10"/>
          </p:nvPr>
        </p:nvSpPr>
        <p:spPr/>
        <p:txBody>
          <a:bodyPr/>
          <a:lstStyle/>
          <a:p>
            <a:pPr>
              <a:defRPr/>
            </a:pPr>
            <a:r>
              <a:rPr lang="sl-SI" smtClean="0"/>
              <a:t>Matija Lokar, FMF</a:t>
            </a:r>
            <a:endParaRPr lang="sl-SI"/>
          </a:p>
        </p:txBody>
      </p:sp>
      <p:sp>
        <p:nvSpPr>
          <p:cNvPr id="5" name="Footer Placeholder 4"/>
          <p:cNvSpPr>
            <a:spLocks noGrp="1"/>
          </p:cNvSpPr>
          <p:nvPr>
            <p:ph type="ftr" sz="quarter" idx="11"/>
          </p:nvPr>
        </p:nvSpPr>
        <p:spPr/>
        <p:txBody>
          <a:bodyPr/>
          <a:lstStyle/>
          <a:p>
            <a:pPr>
              <a:defRPr/>
            </a:pPr>
            <a:endParaRPr lang="sl-SI"/>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Ven z 'a'-ji</a:t>
            </a:r>
            <a:endParaRPr lang="en-US" dirty="0"/>
          </a:p>
        </p:txBody>
      </p:sp>
      <p:sp>
        <p:nvSpPr>
          <p:cNvPr id="3" name="Content Placeholder 2"/>
          <p:cNvSpPr>
            <a:spLocks noGrp="1"/>
          </p:cNvSpPr>
          <p:nvPr>
            <p:ph sz="quarter" idx="1"/>
          </p:nvPr>
        </p:nvSpPr>
        <p:spPr/>
        <p:txBody>
          <a:bodyPr/>
          <a:lstStyle/>
          <a:p>
            <a:r>
              <a:rPr lang="sl-SI" dirty="0" smtClean="0"/>
              <a:t>Iz niza sestavi nov niz (ali lahko spremenimo obstoječega?), ki pa ne vsebuje 'a' jev</a:t>
            </a:r>
          </a:p>
          <a:p>
            <a:r>
              <a:rPr lang="sl-SI" dirty="0" err="1" smtClean="0">
                <a:latin typeface="Courier New" pitchFamily="49" charset="0"/>
                <a:cs typeface="Courier New" pitchFamily="49" charset="0"/>
              </a:rPr>
              <a:t>def</a:t>
            </a:r>
            <a:r>
              <a:rPr lang="sl-SI" dirty="0" smtClean="0">
                <a:latin typeface="Courier New" pitchFamily="49" charset="0"/>
                <a:cs typeface="Courier New" pitchFamily="49" charset="0"/>
              </a:rPr>
              <a:t> </a:t>
            </a:r>
            <a:r>
              <a:rPr lang="sl-SI" dirty="0" err="1" smtClean="0">
                <a:latin typeface="Courier New" pitchFamily="49" charset="0"/>
                <a:cs typeface="Courier New" pitchFamily="49" charset="0"/>
              </a:rPr>
              <a:t>odstraniA</a:t>
            </a:r>
            <a:r>
              <a:rPr lang="sl-SI" dirty="0" smtClean="0">
                <a:latin typeface="Courier New" pitchFamily="49" charset="0"/>
                <a:cs typeface="Courier New" pitchFamily="49" charset="0"/>
              </a:rPr>
              <a:t>(niz):</a:t>
            </a:r>
          </a:p>
          <a:p>
            <a:r>
              <a:rPr lang="sl-SI" dirty="0" smtClean="0">
                <a:latin typeface="Courier New" pitchFamily="49" charset="0"/>
                <a:cs typeface="Courier New" pitchFamily="49" charset="0"/>
              </a:rPr>
              <a:t>    novi = ""</a:t>
            </a:r>
          </a:p>
          <a:p>
            <a:r>
              <a:rPr lang="sl-SI" dirty="0" smtClean="0">
                <a:latin typeface="Courier New" pitchFamily="49" charset="0"/>
                <a:cs typeface="Courier New" pitchFamily="49" charset="0"/>
              </a:rPr>
              <a:t>    </a:t>
            </a:r>
            <a:r>
              <a:rPr lang="sl-SI" dirty="0" err="1" smtClean="0">
                <a:latin typeface="Courier New" pitchFamily="49" charset="0"/>
                <a:cs typeface="Courier New" pitchFamily="49" charset="0"/>
              </a:rPr>
              <a:t>for</a:t>
            </a:r>
            <a:r>
              <a:rPr lang="sl-SI" dirty="0" smtClean="0">
                <a:latin typeface="Courier New" pitchFamily="49" charset="0"/>
                <a:cs typeface="Courier New" pitchFamily="49" charset="0"/>
              </a:rPr>
              <a:t> znak in niz:</a:t>
            </a:r>
          </a:p>
          <a:p>
            <a:r>
              <a:rPr lang="sl-SI" dirty="0" smtClean="0">
                <a:latin typeface="Courier New" pitchFamily="49" charset="0"/>
                <a:cs typeface="Courier New" pitchFamily="49" charset="0"/>
              </a:rPr>
              <a:t>        </a:t>
            </a:r>
            <a:r>
              <a:rPr lang="sl-SI" dirty="0" err="1" smtClean="0">
                <a:latin typeface="Courier New" pitchFamily="49" charset="0"/>
                <a:cs typeface="Courier New" pitchFamily="49" charset="0"/>
              </a:rPr>
              <a:t>if</a:t>
            </a:r>
            <a:r>
              <a:rPr lang="sl-SI" dirty="0" smtClean="0">
                <a:latin typeface="Courier New" pitchFamily="49" charset="0"/>
                <a:cs typeface="Courier New" pitchFamily="49" charset="0"/>
              </a:rPr>
              <a:t> znak != "a":</a:t>
            </a:r>
          </a:p>
          <a:p>
            <a:r>
              <a:rPr lang="sl-SI" dirty="0" smtClean="0">
                <a:latin typeface="Courier New" pitchFamily="49" charset="0"/>
                <a:cs typeface="Courier New" pitchFamily="49" charset="0"/>
              </a:rPr>
              <a:t>            novi += znak</a:t>
            </a:r>
          </a:p>
          <a:p>
            <a:r>
              <a:rPr lang="sl-SI" dirty="0" smtClean="0">
                <a:latin typeface="Courier New" pitchFamily="49" charset="0"/>
                <a:cs typeface="Courier New" pitchFamily="49" charset="0"/>
              </a:rPr>
              <a:t>    </a:t>
            </a:r>
            <a:r>
              <a:rPr lang="sl-SI" dirty="0" err="1" smtClean="0">
                <a:latin typeface="Courier New" pitchFamily="49" charset="0"/>
                <a:cs typeface="Courier New" pitchFamily="49" charset="0"/>
              </a:rPr>
              <a:t>return</a:t>
            </a:r>
            <a:r>
              <a:rPr lang="sl-SI" dirty="0" smtClean="0">
                <a:latin typeface="Courier New" pitchFamily="49" charset="0"/>
                <a:cs typeface="Courier New" pitchFamily="49" charset="0"/>
              </a:rPr>
              <a:t> novi</a:t>
            </a:r>
          </a:p>
          <a:p>
            <a:endParaRPr lang="en-US" dirty="0"/>
          </a:p>
        </p:txBody>
      </p:sp>
      <p:sp>
        <p:nvSpPr>
          <p:cNvPr id="4" name="Date Placeholder 3"/>
          <p:cNvSpPr>
            <a:spLocks noGrp="1"/>
          </p:cNvSpPr>
          <p:nvPr>
            <p:ph type="dt" sz="half" idx="10"/>
          </p:nvPr>
        </p:nvSpPr>
        <p:spPr/>
        <p:txBody>
          <a:bodyPr/>
          <a:lstStyle/>
          <a:p>
            <a:pPr>
              <a:defRPr/>
            </a:pPr>
            <a:r>
              <a:rPr lang="sl-SI" smtClean="0"/>
              <a:t>Matija Lokar, FMF</a:t>
            </a:r>
            <a:endParaRPr lang="sl-SI"/>
          </a:p>
        </p:txBody>
      </p:sp>
      <p:sp>
        <p:nvSpPr>
          <p:cNvPr id="5" name="Footer Placeholder 4"/>
          <p:cNvSpPr>
            <a:spLocks noGrp="1"/>
          </p:cNvSpPr>
          <p:nvPr>
            <p:ph type="ftr" sz="quarter" idx="11"/>
          </p:nvPr>
        </p:nvSpPr>
        <p:spPr/>
        <p:txBody>
          <a:bodyPr/>
          <a:lstStyle/>
          <a:p>
            <a:pPr>
              <a:defRPr/>
            </a:pPr>
            <a:endParaRPr lang="sl-SI"/>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Rekurzivno</a:t>
            </a:r>
            <a:endParaRPr lang="en-US" dirty="0"/>
          </a:p>
        </p:txBody>
      </p:sp>
      <p:sp>
        <p:nvSpPr>
          <p:cNvPr id="3" name="Content Placeholder 2"/>
          <p:cNvSpPr>
            <a:spLocks noGrp="1"/>
          </p:cNvSpPr>
          <p:nvPr>
            <p:ph sz="quarter" idx="1"/>
          </p:nvPr>
        </p:nvSpPr>
        <p:spPr/>
        <p:txBody>
          <a:bodyPr/>
          <a:lstStyle/>
          <a:p>
            <a:pPr>
              <a:buNone/>
            </a:pPr>
            <a:r>
              <a:rPr lang="sl-SI" dirty="0" err="1" smtClean="0">
                <a:latin typeface="Courier New" pitchFamily="49" charset="0"/>
                <a:cs typeface="Courier New" pitchFamily="49" charset="0"/>
              </a:rPr>
              <a:t>def</a:t>
            </a:r>
            <a:r>
              <a:rPr lang="sl-SI" dirty="0" smtClean="0">
                <a:latin typeface="Courier New" pitchFamily="49" charset="0"/>
                <a:cs typeface="Courier New" pitchFamily="49" charset="0"/>
              </a:rPr>
              <a:t> </a:t>
            </a:r>
            <a:r>
              <a:rPr lang="sl-SI" dirty="0" err="1" smtClean="0">
                <a:latin typeface="Courier New" pitchFamily="49" charset="0"/>
                <a:cs typeface="Courier New" pitchFamily="49" charset="0"/>
              </a:rPr>
              <a:t>odstraniA</a:t>
            </a:r>
            <a:r>
              <a:rPr lang="sl-SI" dirty="0" smtClean="0">
                <a:latin typeface="Courier New" pitchFamily="49" charset="0"/>
                <a:cs typeface="Courier New" pitchFamily="49" charset="0"/>
              </a:rPr>
              <a:t>(niz):</a:t>
            </a:r>
          </a:p>
          <a:p>
            <a:pPr>
              <a:buNone/>
            </a:pPr>
            <a:r>
              <a:rPr lang="sl-SI" dirty="0" smtClean="0">
                <a:latin typeface="Courier New" pitchFamily="49" charset="0"/>
                <a:cs typeface="Courier New" pitchFamily="49" charset="0"/>
              </a:rPr>
              <a:t>    </a:t>
            </a:r>
            <a:r>
              <a:rPr lang="sl-SI" dirty="0" err="1" smtClean="0">
                <a:latin typeface="Courier New" pitchFamily="49" charset="0"/>
                <a:cs typeface="Courier New" pitchFamily="49" charset="0"/>
              </a:rPr>
              <a:t>if</a:t>
            </a:r>
            <a:r>
              <a:rPr lang="sl-SI" dirty="0" smtClean="0">
                <a:latin typeface="Courier New" pitchFamily="49" charset="0"/>
                <a:cs typeface="Courier New" pitchFamily="49" charset="0"/>
              </a:rPr>
              <a:t> niz == "":</a:t>
            </a:r>
          </a:p>
          <a:p>
            <a:pPr>
              <a:buNone/>
            </a:pPr>
            <a:r>
              <a:rPr lang="sl-SI" dirty="0" smtClean="0">
                <a:latin typeface="Courier New" pitchFamily="49" charset="0"/>
                <a:cs typeface="Courier New" pitchFamily="49" charset="0"/>
              </a:rPr>
              <a:t>        </a:t>
            </a:r>
            <a:r>
              <a:rPr lang="sl-SI" dirty="0" err="1" smtClean="0">
                <a:latin typeface="Courier New" pitchFamily="49" charset="0"/>
                <a:cs typeface="Courier New" pitchFamily="49" charset="0"/>
              </a:rPr>
              <a:t>return</a:t>
            </a:r>
            <a:r>
              <a:rPr lang="sl-SI" dirty="0" smtClean="0">
                <a:latin typeface="Courier New" pitchFamily="49" charset="0"/>
                <a:cs typeface="Courier New" pitchFamily="49" charset="0"/>
              </a:rPr>
              <a:t> ""</a:t>
            </a:r>
          </a:p>
          <a:p>
            <a:pPr>
              <a:buNone/>
            </a:pPr>
            <a:r>
              <a:rPr lang="sl-SI" dirty="0" smtClean="0">
                <a:latin typeface="Courier New" pitchFamily="49" charset="0"/>
                <a:cs typeface="Courier New" pitchFamily="49" charset="0"/>
              </a:rPr>
              <a:t>    prvi = niz[0]</a:t>
            </a:r>
          </a:p>
          <a:p>
            <a:pPr>
              <a:buNone/>
            </a:pPr>
            <a:r>
              <a:rPr lang="sl-SI" dirty="0" smtClean="0">
                <a:latin typeface="Courier New" pitchFamily="49" charset="0"/>
                <a:cs typeface="Courier New" pitchFamily="49" charset="0"/>
              </a:rPr>
              <a:t>    preostanek = niz[1:]</a:t>
            </a:r>
          </a:p>
          <a:p>
            <a:pPr>
              <a:buNone/>
            </a:pPr>
            <a:r>
              <a:rPr lang="sl-SI" dirty="0" smtClean="0">
                <a:latin typeface="Courier New" pitchFamily="49" charset="0"/>
                <a:cs typeface="Courier New" pitchFamily="49" charset="0"/>
              </a:rPr>
              <a:t>    novi = </a:t>
            </a:r>
            <a:r>
              <a:rPr lang="sl-SI" dirty="0" err="1" smtClean="0">
                <a:latin typeface="Courier New" pitchFamily="49" charset="0"/>
                <a:cs typeface="Courier New" pitchFamily="49" charset="0"/>
              </a:rPr>
              <a:t>odstraniA</a:t>
            </a:r>
            <a:r>
              <a:rPr lang="sl-SI" dirty="0" smtClean="0">
                <a:latin typeface="Courier New" pitchFamily="49" charset="0"/>
                <a:cs typeface="Courier New" pitchFamily="49" charset="0"/>
              </a:rPr>
              <a:t>(preostanek)</a:t>
            </a:r>
          </a:p>
          <a:p>
            <a:pPr>
              <a:buNone/>
            </a:pPr>
            <a:r>
              <a:rPr lang="sl-SI" dirty="0" smtClean="0">
                <a:latin typeface="Courier New" pitchFamily="49" charset="0"/>
                <a:cs typeface="Courier New" pitchFamily="49" charset="0"/>
              </a:rPr>
              <a:t>    </a:t>
            </a:r>
            <a:r>
              <a:rPr lang="sl-SI" dirty="0" err="1" smtClean="0">
                <a:latin typeface="Courier New" pitchFamily="49" charset="0"/>
                <a:cs typeface="Courier New" pitchFamily="49" charset="0"/>
              </a:rPr>
              <a:t>if</a:t>
            </a:r>
            <a:r>
              <a:rPr lang="sl-SI" dirty="0" smtClean="0">
                <a:latin typeface="Courier New" pitchFamily="49" charset="0"/>
                <a:cs typeface="Courier New" pitchFamily="49" charset="0"/>
              </a:rPr>
              <a:t> prvi != "a":</a:t>
            </a:r>
          </a:p>
          <a:p>
            <a:pPr>
              <a:buNone/>
            </a:pPr>
            <a:r>
              <a:rPr lang="sl-SI" dirty="0" smtClean="0">
                <a:latin typeface="Courier New" pitchFamily="49" charset="0"/>
                <a:cs typeface="Courier New" pitchFamily="49" charset="0"/>
              </a:rPr>
              <a:t>        </a:t>
            </a:r>
            <a:r>
              <a:rPr lang="sl-SI" dirty="0" err="1" smtClean="0">
                <a:latin typeface="Courier New" pitchFamily="49" charset="0"/>
                <a:cs typeface="Courier New" pitchFamily="49" charset="0"/>
              </a:rPr>
              <a:t>return</a:t>
            </a:r>
            <a:r>
              <a:rPr lang="sl-SI" dirty="0" smtClean="0">
                <a:latin typeface="Courier New" pitchFamily="49" charset="0"/>
                <a:cs typeface="Courier New" pitchFamily="49" charset="0"/>
              </a:rPr>
              <a:t> prvi + novi</a:t>
            </a:r>
          </a:p>
          <a:p>
            <a:pPr>
              <a:buNone/>
            </a:pPr>
            <a:r>
              <a:rPr lang="sl-SI" dirty="0" smtClean="0">
                <a:latin typeface="Courier New" pitchFamily="49" charset="0"/>
                <a:cs typeface="Courier New" pitchFamily="49" charset="0"/>
              </a:rPr>
              <a:t>    </a:t>
            </a:r>
            <a:r>
              <a:rPr lang="sl-SI" dirty="0" err="1" smtClean="0">
                <a:latin typeface="Courier New" pitchFamily="49" charset="0"/>
                <a:cs typeface="Courier New" pitchFamily="49" charset="0"/>
              </a:rPr>
              <a:t>return</a:t>
            </a:r>
            <a:r>
              <a:rPr lang="sl-SI" dirty="0" smtClean="0">
                <a:latin typeface="Courier New" pitchFamily="49" charset="0"/>
                <a:cs typeface="Courier New" pitchFamily="49" charset="0"/>
              </a:rPr>
              <a:t> novi</a:t>
            </a:r>
          </a:p>
          <a:p>
            <a:endParaRPr lang="en-US" dirty="0"/>
          </a:p>
        </p:txBody>
      </p:sp>
      <p:sp>
        <p:nvSpPr>
          <p:cNvPr id="4" name="Date Placeholder 3"/>
          <p:cNvSpPr>
            <a:spLocks noGrp="1"/>
          </p:cNvSpPr>
          <p:nvPr>
            <p:ph type="dt" sz="half" idx="10"/>
          </p:nvPr>
        </p:nvSpPr>
        <p:spPr/>
        <p:txBody>
          <a:bodyPr/>
          <a:lstStyle/>
          <a:p>
            <a:pPr>
              <a:defRPr/>
            </a:pPr>
            <a:r>
              <a:rPr lang="sl-SI" smtClean="0"/>
              <a:t>Matija Lokar, FMF</a:t>
            </a:r>
            <a:endParaRPr lang="sl-SI"/>
          </a:p>
        </p:txBody>
      </p:sp>
      <p:sp>
        <p:nvSpPr>
          <p:cNvPr id="5" name="Footer Placeholder 4"/>
          <p:cNvSpPr>
            <a:spLocks noGrp="1"/>
          </p:cNvSpPr>
          <p:nvPr>
            <p:ph type="ftr" sz="quarter" idx="11"/>
          </p:nvPr>
        </p:nvSpPr>
        <p:spPr/>
        <p:txBody>
          <a:bodyPr/>
          <a:lstStyle/>
          <a:p>
            <a:pPr>
              <a:defRPr/>
            </a:pPr>
            <a:endParaRPr lang="sl-SI"/>
          </a:p>
        </p:txBody>
      </p:sp>
      <p:sp>
        <p:nvSpPr>
          <p:cNvPr id="6" name="Rounded Rectangle 5"/>
          <p:cNvSpPr/>
          <p:nvPr/>
        </p:nvSpPr>
        <p:spPr>
          <a:xfrm>
            <a:off x="1571604" y="1928802"/>
            <a:ext cx="3143272" cy="100013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1643042" y="3786190"/>
            <a:ext cx="5857916" cy="50006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06&quot;&gt;&lt;property id=&quot;20148&quot; value=&quot;5&quot;/&gt;&lt;property id=&quot;20300&quot; value=&quot;Slide 1 - &amp;quot;Kaj je kaj&amp;quot;&quot;/&gt;&lt;property id=&quot;20307&quot; value=&quot;368&quot;/&gt;&lt;/object&gt;&lt;object type=&quot;3&quot; unique_id=&quot;10007&quot;&gt;&lt;property id=&quot;20148&quot; value=&quot;5&quot;/&gt;&lt;property id=&quot;20300&quot; value=&quot;Slide 2 - &amp;quot;Osnove rekurzije&amp;quot;&quot;/&gt;&lt;property id=&quot;20307&quot; value=&quot;369&quot;/&gt;&lt;/object&gt;&lt;object type=&quot;3&quot; unique_id=&quot;10008&quot;&gt;&lt;property id=&quot;20148&quot; value=&quot;5&quot;/&gt;&lt;property id=&quot;20300&quot; value=&quot;Slide 3 - &amp;quot;Črta dobi mozolje&amp;quot;&quot;/&gt;&lt;property id=&quot;20307&quot; value=&quot;324&quot;/&gt;&lt;/object&gt;&lt;object type=&quot;3&quot; unique_id=&quot;10009&quot;&gt;&lt;property id=&quot;20148&quot; value=&quot;5&quot;/&gt;&lt;property id=&quot;20300&quot; value=&quot;Slide 4 - &amp;quot;Črta dobi mozolje&amp;quot;&quot;/&gt;&lt;property id=&quot;20307&quot; value=&quot;327&quot;/&gt;&lt;/object&gt;&lt;object type=&quot;3&quot; unique_id=&quot;10010&quot;&gt;&lt;property id=&quot;20148&quot; value=&quot;5&quot;/&gt;&lt;property id=&quot;20300&quot; value=&quot;Slide 5&quot;/&gt;&lt;property id=&quot;20307&quot; value=&quot;326&quot;/&gt;&lt;/object&gt;&lt;object type=&quot;3&quot; unique_id=&quot;10011&quot;&gt;&lt;property id=&quot;20148&quot; value=&quot;5&quot;/&gt;&lt;property id=&quot;20300&quot; value=&quot;Slide 6 - &amp;quot;Neprijeten pogled na črtino kožo&amp;quot;&quot;/&gt;&lt;property id=&quot;20307&quot; value=&quot;325&quot;/&gt;&lt;/object&gt;&lt;object type=&quot;3&quot; unique_id=&quot;10012&quot;&gt;&lt;property id=&quot;20148&quot; value=&quot;5&quot;/&gt;&lt;property id=&quot;20300&quot; value=&quot;Slide 7 - &amp;quot;Ideja&amp;quot;&quot;/&gt;&lt;property id=&quot;20307&quot; value=&quot;328&quot;/&gt;&lt;/object&gt;&lt;object type=&quot;3&quot; unique_id=&quot;10013&quot;&gt;&lt;property id=&quot;20148&quot; value=&quot;5&quot;/&gt;&lt;property id=&quot;20300&quot; value=&quot;Slide 8 - &amp;quot;Ven z 'a'-ji&amp;quot;&quot;/&gt;&lt;property id=&quot;20307&quot; value=&quot;344&quot;/&gt;&lt;/object&gt;&lt;object type=&quot;3&quot; unique_id=&quot;10014&quot;&gt;&lt;property id=&quot;20148&quot; value=&quot;5&quot;/&gt;&lt;property id=&quot;20300&quot; value=&quot;Slide 9 - &amp;quot;Rekurzivno&amp;quot;&quot;/&gt;&lt;property id=&quot;20307&quot; value=&quot;345&quot;/&gt;&lt;/object&gt;&lt;object type=&quot;3&quot; unique_id=&quot;10015&quot;&gt;&lt;property id=&quot;20148&quot; value=&quot;5&quot;/&gt;&lt;property id=&quot;20300&quot; value=&quot;Slide 10 - &amp;quot;Seznam besed v nizu&amp;quot;&quot;/&gt;&lt;property id=&quot;20307&quot; value=&quot;349&quot;/&gt;&lt;/object&gt;&lt;object type=&quot;3&quot; unique_id=&quot;10016&quot;&gt;&lt;property id=&quot;20148&quot; value=&quot;5&quot;/&gt;&lt;property id=&quot;20300&quot; value=&quot;Slide 11 - &amp;quot;Malo čaranja&amp;quot;&quot;/&gt;&lt;property id=&quot;20307&quot; value=&quot;350&quot;/&gt;&lt;/object&gt;&lt;object type=&quot;3&quot; unique_id=&quot;10017&quot;&gt;&lt;property id=&quot;20148&quot; value=&quot;5&quot;/&gt;&lt;property id=&quot;20300&quot; value=&quot;Slide 12 - &amp;quot;Kaj pa z rekurzijo?&amp;quot;&quot;/&gt;&lt;property id=&quot;20307&quot; value=&quot;351&quot;/&gt;&lt;/object&gt;&lt;object type=&quot;3&quot; unique_id=&quot;10018&quot;&gt;&lt;property id=&quot;20148&quot; value=&quot;5&quot;/&gt;&lt;property id=&quot;20300&quot; value=&quot;Slide 13 - &amp;quot;Zaustavitveni pogoj&amp;quot;&quot;/&gt;&lt;property id=&quot;20307&quot; value=&quot;352&quot;/&gt;&lt;/object&gt;&lt;object type=&quot;3&quot; unique_id=&quot;10019&quot;&gt;&lt;property id=&quot;20148&quot; value=&quot;5&quot;/&gt;&lt;property id=&quot;20300&quot; value=&quot;Slide 14 - &amp;quot;Koda&amp;quot;&quot;/&gt;&lt;property id=&quot;20307&quot; value=&quot;353&quot;/&gt;&lt;/object&gt;&lt;object type=&quot;3&quot; unique_id=&quot;10020&quot;&gt;&lt;property id=&quot;20148&quot; value=&quot;5&quot;/&gt;&lt;property id=&quot;20300&quot; value=&quot;Slide 15 - &amp;quot;razdeliNaPrviBesedi&amp;quot;&quot;/&gt;&lt;property id=&quot;20307&quot; value=&quot;354&quot;/&gt;&lt;/object&gt;&lt;object type=&quot;3&quot; unique_id=&quot;10021&quot;&gt;&lt;property id=&quot;20148&quot; value=&quot;5&quot;/&gt;&lt;property id=&quot;20300&quot; value=&quot;Slide 16 - &amp;quot;Koda&amp;quot;&quot;/&gt;&lt;property id=&quot;20307&quot; value=&quot;355&quot;/&gt;&lt;/object&gt;&lt;object type=&quot;3&quot; unique_id=&quot;10022&quot;&gt;&lt;property id=&quot;20148&quot; value=&quot;5&quot;/&gt;&lt;property id=&quot;20300&quot; value=&quot;Slide 17 - &amp;quot;Obrni niz&amp;#x0D;&amp;#x0A;&amp;quot;&quot;/&gt;&lt;property id=&quot;20307&quot; value=&quot;360&quot;/&gt;&lt;/object&gt;&lt;object type=&quot;3&quot; unique_id=&quot;10023&quot;&gt;&lt;property id=&quot;20148&quot; value=&quot;5&quot;/&gt;&lt;property id=&quot;20300&quot; value=&quot;Slide 18 - &amp;quot;Palindrom&amp;quot;&quot;/&gt;&lt;property id=&quot;20307&quot; value=&quot;362&quot;/&gt;&lt;/object&gt;&lt;object type=&quot;3&quot; unique_id=&quot;10024&quot;&gt;&lt;property id=&quot;20148&quot; value=&quot;5&quot;/&gt;&lt;property id=&quot;20300&quot; value=&quot;Slide 19 - &amp;quot;Urejanje z zlivanjem&amp;quot;&quot;/&gt;&lt;property id=&quot;20307&quot; value=&quot;364&quot;/&gt;&lt;/object&gt;&lt;object type=&quot;3&quot; unique_id=&quot;10025&quot;&gt;&lt;property id=&quot;20148&quot; value=&quot;5&quot;/&gt;&lt;property id=&quot;20300&quot; value=&quot;Slide 20 - &amp;quot;Zlivanje – različice besedila naloge&amp;quot;&quot;/&gt;&lt;property id=&quot;20307&quot; value=&quot;365&quot;/&gt;&lt;/object&gt;&lt;object type=&quot;3&quot; unique_id=&quot;10026&quot;&gt;&lt;property id=&quot;20148&quot; value=&quot;5&quot;/&gt;&lt;property id=&quot;20300&quot; value=&quot;Slide 21 - &amp;quot;Belokranjski vzorci I&amp;#x0D;&amp;#x0A;&amp;quot;&quot;/&gt;&lt;property id=&quot;20307&quot; value=&quot;367&quot;/&gt;&lt;/object&gt;&lt;/object&gt;&lt;object type=&quot;8&quot; unique_id=&quot;10052&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Python-nizi</Template>
  <TotalTime>1520</TotalTime>
  <Words>1387</Words>
  <Application>Microsoft Office PowerPoint</Application>
  <PresentationFormat>On-screen Show (4:3)</PresentationFormat>
  <Paragraphs>199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Equity</vt:lpstr>
      <vt:lpstr>Kaj je kaj</vt:lpstr>
      <vt:lpstr>Osnove rekurzije</vt:lpstr>
      <vt:lpstr>Črta dobi mozolje</vt:lpstr>
      <vt:lpstr>Črta dobi mozolje</vt:lpstr>
      <vt:lpstr>PowerPoint Presentation</vt:lpstr>
      <vt:lpstr>Neprijeten pogled na črtino kožo</vt:lpstr>
      <vt:lpstr>Ideja</vt:lpstr>
      <vt:lpstr>Ven z 'a'-ji</vt:lpstr>
      <vt:lpstr>Rekurzivno</vt:lpstr>
      <vt:lpstr>Seznam besed v nizu</vt:lpstr>
      <vt:lpstr>Malo čaranja</vt:lpstr>
      <vt:lpstr>Kaj pa z rekurzijo?</vt:lpstr>
      <vt:lpstr>Zaustavitveni pogoj</vt:lpstr>
      <vt:lpstr>Koda</vt:lpstr>
      <vt:lpstr>razdeliNaPrviBesedi</vt:lpstr>
      <vt:lpstr>Koda</vt:lpstr>
      <vt:lpstr>Obrni niz </vt:lpstr>
      <vt:lpstr>Palindrom</vt:lpstr>
      <vt:lpstr>Urejanje z zlivanjem</vt:lpstr>
      <vt:lpstr>Zlivanje – različice besedila naloge</vt:lpstr>
      <vt:lpstr>Belokranjski vzorci I </vt:lpstr>
    </vt:vector>
  </TitlesOfParts>
  <Company>FMF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dc:title>
  <dc:creator>Matija Lokar</dc:creator>
  <cp:lastModifiedBy>Lokar, Matija</cp:lastModifiedBy>
  <cp:revision>68</cp:revision>
  <dcterms:created xsi:type="dcterms:W3CDTF">2001-11-26T12:48:07Z</dcterms:created>
  <dcterms:modified xsi:type="dcterms:W3CDTF">2014-04-02T08:48:41Z</dcterms:modified>
</cp:coreProperties>
</file>