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0" autoAdjust="0"/>
    <p:restoredTop sz="94660"/>
  </p:normalViewPr>
  <p:slideViewPr>
    <p:cSldViewPr>
      <p:cViewPr varScale="1">
        <p:scale>
          <a:sx n="117" d="100"/>
          <a:sy n="117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C20C-D0E6-49AB-BE0E-B9B9ABBD1DE9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EFEB-D66A-4A05-8172-DD1BA7A92E2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Rekurzija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In </a:t>
            </a:r>
            <a:r>
              <a:rPr lang="sl-SI" smtClean="0"/>
              <a:t>želvja grafika</a:t>
            </a: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Še nekaj tovrstnih "grafik"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Trikotnik </a:t>
            </a:r>
            <a:r>
              <a:rPr lang="sl-SI" dirty="0" err="1" smtClean="0"/>
              <a:t>Sierpinskega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Belokranjski vzorci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1319584" cy="11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26" y="2348880"/>
            <a:ext cx="1944216" cy="162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27387"/>
            <a:ext cx="1637531" cy="14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9751" y="5373216"/>
            <a:ext cx="2924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4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Kochova </a:t>
            </a:r>
            <a:r>
              <a:rPr lang="sl-SI" dirty="0" smtClean="0"/>
              <a:t>snežinka in njene izpeljanke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65405" y="3502836"/>
            <a:ext cx="5074221" cy="3026981"/>
            <a:chOff x="186267" y="1059248"/>
            <a:chExt cx="8796123" cy="57987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53" t="6649" r="17352" b="42687"/>
            <a:stretch/>
          </p:blipFill>
          <p:spPr bwMode="auto">
            <a:xfrm>
              <a:off x="237956" y="1750855"/>
              <a:ext cx="1728936" cy="181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42600" r="13490" b="1971"/>
            <a:stretch/>
          </p:blipFill>
          <p:spPr bwMode="auto">
            <a:xfrm>
              <a:off x="5797624" y="3819117"/>
              <a:ext cx="1523753" cy="139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35" t="21740" r="25091" b="42086"/>
            <a:stretch/>
          </p:blipFill>
          <p:spPr bwMode="auto">
            <a:xfrm>
              <a:off x="5796136" y="1750855"/>
              <a:ext cx="1872208" cy="2003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48" t="38434" r="16211" b="20895"/>
            <a:stretch/>
          </p:blipFill>
          <p:spPr bwMode="auto">
            <a:xfrm>
              <a:off x="3578311" y="4221088"/>
              <a:ext cx="2088232" cy="1976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9" t="38136" r="21507" b="22381"/>
            <a:stretch/>
          </p:blipFill>
          <p:spPr bwMode="auto">
            <a:xfrm>
              <a:off x="3578311" y="1988840"/>
              <a:ext cx="2261095" cy="2387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2" t="41317" r="20189" b="17504"/>
            <a:stretch/>
          </p:blipFill>
          <p:spPr bwMode="auto">
            <a:xfrm>
              <a:off x="186267" y="4777424"/>
              <a:ext cx="1832314" cy="2080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2" t="40882" r="19813" b="22081"/>
            <a:stretch/>
          </p:blipFill>
          <p:spPr bwMode="auto">
            <a:xfrm>
              <a:off x="7452320" y="1302121"/>
              <a:ext cx="956733" cy="89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1" t="38662" r="17352" b="16613"/>
            <a:stretch/>
          </p:blipFill>
          <p:spPr bwMode="auto">
            <a:xfrm>
              <a:off x="1619672" y="3344350"/>
              <a:ext cx="2034534" cy="185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1" t="41230" r="25015" b="24529"/>
            <a:stretch/>
          </p:blipFill>
          <p:spPr bwMode="auto">
            <a:xfrm>
              <a:off x="7524328" y="5259998"/>
              <a:ext cx="1458062" cy="148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5" t="43326" r="26473" b="27745"/>
            <a:stretch/>
          </p:blipFill>
          <p:spPr bwMode="auto">
            <a:xfrm>
              <a:off x="5289251" y="1750855"/>
              <a:ext cx="1243444" cy="1180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3" t="39910" r="24711" b="27071"/>
            <a:stretch/>
          </p:blipFill>
          <p:spPr bwMode="auto">
            <a:xfrm>
              <a:off x="2264850" y="1059248"/>
              <a:ext cx="1785776" cy="185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1" y="1700808"/>
            <a:ext cx="75186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01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Lahko tudi malček bolj zapletene stvari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Smreka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import turtle </a:t>
            </a:r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smreka</a:t>
            </a:r>
            <a:r>
              <a:rPr lang="en-US" dirty="0"/>
              <a:t>(</a:t>
            </a:r>
            <a:r>
              <a:rPr lang="en-US" dirty="0" err="1"/>
              <a:t>kdo</a:t>
            </a:r>
            <a:r>
              <a:rPr lang="en-US" dirty="0"/>
              <a:t>, </a:t>
            </a:r>
            <a:r>
              <a:rPr lang="en-US" dirty="0" err="1"/>
              <a:t>d,a,n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if n &gt; 0: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kdo.fd</a:t>
            </a:r>
            <a:r>
              <a:rPr lang="en-US" dirty="0"/>
              <a:t>(d); </a:t>
            </a:r>
            <a:r>
              <a:rPr lang="en-US" dirty="0" err="1"/>
              <a:t>kdo.rt</a:t>
            </a:r>
            <a:r>
              <a:rPr lang="en-US" dirty="0"/>
              <a:t>(a); </a:t>
            </a:r>
            <a:r>
              <a:rPr lang="en-US" dirty="0" err="1"/>
              <a:t>smreka</a:t>
            </a:r>
            <a:r>
              <a:rPr lang="en-US" dirty="0"/>
              <a:t>(</a:t>
            </a:r>
            <a:r>
              <a:rPr lang="en-US" dirty="0" err="1"/>
              <a:t>kdo</a:t>
            </a:r>
            <a:r>
              <a:rPr lang="en-US" dirty="0"/>
              <a:t>, d/2,a,n-1)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kdo.lt</a:t>
            </a:r>
            <a:r>
              <a:rPr lang="en-US" dirty="0"/>
              <a:t>(a); </a:t>
            </a:r>
            <a:r>
              <a:rPr lang="en-US" dirty="0" err="1"/>
              <a:t>smreka</a:t>
            </a:r>
            <a:r>
              <a:rPr lang="en-US" dirty="0"/>
              <a:t>(</a:t>
            </a:r>
            <a:r>
              <a:rPr lang="en-US" dirty="0" err="1"/>
              <a:t>kdo</a:t>
            </a:r>
            <a:r>
              <a:rPr lang="en-US" dirty="0"/>
              <a:t>, d,a,n-1)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kdo.lt</a:t>
            </a:r>
            <a:r>
              <a:rPr lang="en-US" dirty="0"/>
              <a:t>(a); </a:t>
            </a:r>
            <a:r>
              <a:rPr lang="en-US" dirty="0" err="1"/>
              <a:t>smreka</a:t>
            </a:r>
            <a:r>
              <a:rPr lang="en-US" dirty="0"/>
              <a:t>(</a:t>
            </a:r>
            <a:r>
              <a:rPr lang="en-US" dirty="0" err="1"/>
              <a:t>kdo</a:t>
            </a:r>
            <a:r>
              <a:rPr lang="en-US" dirty="0"/>
              <a:t>, d/2,a,n-1)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kdo.rt</a:t>
            </a:r>
            <a:r>
              <a:rPr lang="en-US" dirty="0"/>
              <a:t>(a); </a:t>
            </a:r>
            <a:r>
              <a:rPr lang="en-US" dirty="0" err="1"/>
              <a:t>kdo.pu</a:t>
            </a:r>
            <a:r>
              <a:rPr lang="en-US" dirty="0"/>
              <a:t>(); </a:t>
            </a:r>
            <a:r>
              <a:rPr lang="en-US" dirty="0" err="1"/>
              <a:t>kdo.bk</a:t>
            </a:r>
            <a:r>
              <a:rPr lang="en-US" dirty="0"/>
              <a:t>(d); </a:t>
            </a:r>
            <a:r>
              <a:rPr lang="en-US" dirty="0" err="1"/>
              <a:t>kdo.pd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NovoLeto</a:t>
            </a:r>
            <a:r>
              <a:rPr lang="en-US" dirty="0"/>
              <a:t>():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jaka</a:t>
            </a:r>
            <a:r>
              <a:rPr lang="en-US" dirty="0"/>
              <a:t>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jaka.reset</a:t>
            </a:r>
            <a:r>
              <a:rPr lang="en-US" dirty="0"/>
              <a:t>(); </a:t>
            </a:r>
            <a:r>
              <a:rPr lang="en-US" dirty="0" err="1"/>
              <a:t>jaka.speed</a:t>
            </a:r>
            <a:r>
              <a:rPr lang="en-US" dirty="0"/>
              <a:t>(0); jaka.ht(); </a:t>
            </a:r>
            <a:r>
              <a:rPr lang="en-US" dirty="0" err="1"/>
              <a:t>jaka.seth</a:t>
            </a:r>
            <a:r>
              <a:rPr lang="en-US" dirty="0"/>
              <a:t>(90)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turtle.colormode</a:t>
            </a:r>
            <a:r>
              <a:rPr lang="en-US" dirty="0"/>
              <a:t>(255);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jaka.pencolor</a:t>
            </a:r>
            <a:r>
              <a:rPr lang="en-US" dirty="0"/>
              <a:t>((20,120,20)); </a:t>
            </a:r>
            <a:r>
              <a:rPr lang="en-US" dirty="0" err="1"/>
              <a:t>jaka.pensize</a:t>
            </a:r>
            <a:r>
              <a:rPr lang="en-US" dirty="0"/>
              <a:t>(5)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jaka.pu</a:t>
            </a:r>
            <a:r>
              <a:rPr lang="en-US" dirty="0"/>
              <a:t>(); </a:t>
            </a:r>
            <a:r>
              <a:rPr lang="en-US" dirty="0" err="1"/>
              <a:t>jaka.setpos</a:t>
            </a:r>
            <a:r>
              <a:rPr lang="en-US" dirty="0"/>
              <a:t>(-80,-190)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jaka.pd</a:t>
            </a:r>
            <a:r>
              <a:rPr lang="en-US" dirty="0"/>
              <a:t>(); </a:t>
            </a:r>
            <a:r>
              <a:rPr lang="en-US" dirty="0" err="1"/>
              <a:t>smreka</a:t>
            </a:r>
            <a:r>
              <a:rPr lang="en-US" dirty="0"/>
              <a:t>(</a:t>
            </a:r>
            <a:r>
              <a:rPr lang="en-US" dirty="0" err="1"/>
              <a:t>jaka</a:t>
            </a:r>
            <a:r>
              <a:rPr lang="en-US" dirty="0"/>
              <a:t>, 60,60,6)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jaka.pu</a:t>
            </a:r>
            <a:r>
              <a:rPr lang="en-US" dirty="0"/>
              <a:t>(); </a:t>
            </a:r>
            <a:r>
              <a:rPr lang="en-US" dirty="0" err="1"/>
              <a:t>jaka.setpos</a:t>
            </a:r>
            <a:r>
              <a:rPr lang="en-US" dirty="0"/>
              <a:t>(140,-150)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jaka.pd</a:t>
            </a:r>
            <a:r>
              <a:rPr lang="en-US" dirty="0"/>
              <a:t>(); </a:t>
            </a:r>
            <a:r>
              <a:rPr lang="en-US" dirty="0" err="1"/>
              <a:t>smreka</a:t>
            </a:r>
            <a:r>
              <a:rPr lang="en-US" dirty="0"/>
              <a:t>(</a:t>
            </a:r>
            <a:r>
              <a:rPr lang="en-US" dirty="0" err="1"/>
              <a:t>jaka</a:t>
            </a:r>
            <a:r>
              <a:rPr lang="en-US" dirty="0"/>
              <a:t>, 50,45,5)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turtle.exitonclick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 err="1"/>
              <a:t>NovoLeto</a:t>
            </a:r>
            <a:r>
              <a:rPr lang="en-US" dirty="0"/>
              <a:t>()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71856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7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pa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Krivulje, ki polnijo prostor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import turtle</a:t>
            </a:r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Hilbert(</a:t>
            </a:r>
            <a:r>
              <a:rPr lang="en-US" dirty="0" err="1"/>
              <a:t>kdo</a:t>
            </a:r>
            <a:r>
              <a:rPr lang="en-US" dirty="0"/>
              <a:t>, </a:t>
            </a:r>
            <a:r>
              <a:rPr lang="en-US" dirty="0" err="1"/>
              <a:t>n,a,h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if n==0: return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kdo.rt</a:t>
            </a:r>
            <a:r>
              <a:rPr lang="en-US" dirty="0"/>
              <a:t>(a); Hilbert(</a:t>
            </a:r>
            <a:r>
              <a:rPr lang="en-US" dirty="0" err="1"/>
              <a:t>kdo</a:t>
            </a:r>
            <a:r>
              <a:rPr lang="en-US" dirty="0"/>
              <a:t>, n-1,-a,h); </a:t>
            </a:r>
            <a:r>
              <a:rPr lang="en-US" dirty="0" err="1"/>
              <a:t>kdo.fd</a:t>
            </a:r>
            <a:r>
              <a:rPr lang="en-US" dirty="0"/>
              <a:t>(h)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kdo.lt</a:t>
            </a:r>
            <a:r>
              <a:rPr lang="en-US" dirty="0"/>
              <a:t>(a); Hilbert(</a:t>
            </a:r>
            <a:r>
              <a:rPr lang="en-US" dirty="0" err="1"/>
              <a:t>kdo</a:t>
            </a:r>
            <a:r>
              <a:rPr lang="en-US" dirty="0"/>
              <a:t>, n-1,a,h); </a:t>
            </a:r>
            <a:r>
              <a:rPr lang="en-US" dirty="0" err="1"/>
              <a:t>kdo.fd</a:t>
            </a:r>
            <a:r>
              <a:rPr lang="en-US" dirty="0"/>
              <a:t>(h)</a:t>
            </a:r>
          </a:p>
          <a:p>
            <a:pPr marL="0" indent="0">
              <a:buNone/>
            </a:pPr>
            <a:r>
              <a:rPr lang="en-US" dirty="0"/>
              <a:t>    Hilbert(kdo,n-1,a,h); </a:t>
            </a:r>
            <a:r>
              <a:rPr lang="en-US" dirty="0" err="1"/>
              <a:t>kdo.lt</a:t>
            </a:r>
            <a:r>
              <a:rPr lang="en-US" dirty="0"/>
              <a:t>(a); </a:t>
            </a:r>
            <a:r>
              <a:rPr lang="en-US" dirty="0" err="1"/>
              <a:t>kdo.fd</a:t>
            </a:r>
            <a:r>
              <a:rPr lang="en-US" dirty="0"/>
              <a:t>(h)</a:t>
            </a:r>
          </a:p>
          <a:p>
            <a:pPr marL="0" indent="0">
              <a:buNone/>
            </a:pPr>
            <a:r>
              <a:rPr lang="en-US" dirty="0"/>
              <a:t>    Hilbert(kdo,n-1,-a,h); </a:t>
            </a:r>
            <a:r>
              <a:rPr lang="en-US" dirty="0" err="1"/>
              <a:t>kdo.rt</a:t>
            </a:r>
            <a:r>
              <a:rPr lang="en-US" dirty="0"/>
              <a:t>(a)</a:t>
            </a:r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RisHi</a:t>
            </a:r>
            <a:r>
              <a:rPr lang="en-US" dirty="0"/>
              <a:t>(</a:t>
            </a:r>
            <a:r>
              <a:rPr lang="en-US" dirty="0" err="1"/>
              <a:t>kdo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kdo.reset</a:t>
            </a:r>
            <a:r>
              <a:rPr lang="en-US" dirty="0"/>
              <a:t>(); </a:t>
            </a:r>
            <a:r>
              <a:rPr lang="en-US" dirty="0" err="1"/>
              <a:t>kdo.speed</a:t>
            </a:r>
            <a:r>
              <a:rPr lang="en-US" dirty="0"/>
              <a:t>(0); kdo.ht()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kdo.pu</a:t>
            </a:r>
            <a:r>
              <a:rPr lang="en-US" dirty="0"/>
              <a:t>(); </a:t>
            </a:r>
            <a:r>
              <a:rPr lang="en-US" dirty="0" err="1"/>
              <a:t>kdo.setpos</a:t>
            </a:r>
            <a:r>
              <a:rPr lang="en-US" dirty="0"/>
              <a:t>(-160,-160); </a:t>
            </a:r>
            <a:r>
              <a:rPr lang="en-US" dirty="0" err="1"/>
              <a:t>kdo.pd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kdo.seth</a:t>
            </a:r>
            <a:r>
              <a:rPr lang="en-US" dirty="0"/>
              <a:t>(90); </a:t>
            </a:r>
            <a:r>
              <a:rPr lang="en-US" dirty="0" err="1"/>
              <a:t>kdo.pensize</a:t>
            </a:r>
            <a:r>
              <a:rPr lang="en-US" dirty="0"/>
              <a:t>(2)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turtle.colormode</a:t>
            </a:r>
            <a:r>
              <a:rPr lang="en-US" dirty="0"/>
              <a:t>(255); </a:t>
            </a:r>
            <a:r>
              <a:rPr lang="en-US" dirty="0" err="1"/>
              <a:t>kdo.pencolor</a:t>
            </a:r>
            <a:r>
              <a:rPr lang="en-US" dirty="0"/>
              <a:t>("blue")</a:t>
            </a:r>
          </a:p>
          <a:p>
            <a:pPr marL="0" indent="0">
              <a:buNone/>
            </a:pPr>
            <a:r>
              <a:rPr lang="en-US" dirty="0"/>
              <a:t>    Hilbert(kdo,5,90,10)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sl-SI" dirty="0" err="1" smtClean="0"/>
              <a:t>turtle</a:t>
            </a:r>
            <a:r>
              <a:rPr lang="en-US" dirty="0" smtClean="0"/>
              <a:t>.</a:t>
            </a:r>
            <a:r>
              <a:rPr lang="en-US" dirty="0" err="1" smtClean="0"/>
              <a:t>exitonclick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 err="1"/>
              <a:t>elvis</a:t>
            </a:r>
            <a:r>
              <a:rPr lang="en-US" dirty="0"/>
              <a:t>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RisHi</a:t>
            </a:r>
            <a:r>
              <a:rPr lang="en-US" dirty="0"/>
              <a:t>(</a:t>
            </a:r>
            <a:r>
              <a:rPr lang="en-US" dirty="0" err="1"/>
              <a:t>elvis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1856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5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da ne bo ravno 13 prosojnic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100" dirty="0" err="1" smtClean="0"/>
              <a:t>Peanova</a:t>
            </a:r>
            <a:r>
              <a:rPr lang="sl-SI" sz="1100" dirty="0" smtClean="0"/>
              <a:t> krivulja</a:t>
            </a:r>
          </a:p>
          <a:p>
            <a:pPr lvl="1"/>
            <a:r>
              <a:rPr lang="pt-BR" sz="1000" dirty="0"/>
              <a:t>TO Pean :n :a :h</a:t>
            </a:r>
          </a:p>
          <a:p>
            <a:pPr lvl="1"/>
            <a:r>
              <a:rPr lang="en-US" sz="1000" dirty="0"/>
              <a:t>IF :n = 0 [STOP]</a:t>
            </a:r>
          </a:p>
          <a:p>
            <a:pPr lvl="1"/>
            <a:r>
              <a:rPr lang="pt-BR" sz="1000" dirty="0"/>
              <a:t>RT :a Pean :n - 1 (-:a) :h FD :h Pean :n - 1 :a :h</a:t>
            </a:r>
          </a:p>
          <a:p>
            <a:pPr lvl="1"/>
            <a:r>
              <a:rPr lang="pt-BR" sz="1000" dirty="0"/>
              <a:t>FD :h Pean :n - 1 (-:a) :h LT :a</a:t>
            </a:r>
          </a:p>
          <a:p>
            <a:pPr lvl="1"/>
            <a:r>
              <a:rPr lang="en-US" sz="1000" dirty="0" smtClean="0"/>
              <a:t>END</a:t>
            </a:r>
            <a:endParaRPr lang="sl-SI" sz="1000" dirty="0"/>
          </a:p>
          <a:p>
            <a:r>
              <a:rPr lang="sl-SI" sz="1100" dirty="0" smtClean="0"/>
              <a:t>Wirthova krivulja</a:t>
            </a:r>
          </a:p>
          <a:p>
            <a:pPr lvl="1"/>
            <a:r>
              <a:rPr lang="pt-BR" sz="1000" dirty="0"/>
              <a:t>TO wi :n :a :h :k</a:t>
            </a:r>
          </a:p>
          <a:p>
            <a:pPr lvl="2"/>
            <a:r>
              <a:rPr lang="en-US" sz="900" dirty="0"/>
              <a:t>IF :n = 0 [ FD :h STOP ]</a:t>
            </a:r>
          </a:p>
          <a:p>
            <a:pPr lvl="2"/>
            <a:r>
              <a:rPr lang="pt-BR" sz="900" dirty="0"/>
              <a:t>RT :a iw :n (-:a) :h :k LT :a FD :h</a:t>
            </a:r>
          </a:p>
          <a:p>
            <a:pPr lvl="2"/>
            <a:r>
              <a:rPr lang="pt-BR" sz="900" dirty="0"/>
              <a:t>LT :a iw :n (-:a) :h :k RT :a</a:t>
            </a:r>
          </a:p>
          <a:p>
            <a:pPr lvl="1"/>
            <a:r>
              <a:rPr lang="pt-BR" sz="1000" dirty="0" smtClean="0"/>
              <a:t>TO </a:t>
            </a:r>
            <a:r>
              <a:rPr lang="pt-BR" sz="1000" dirty="0"/>
              <a:t>iw :n :a :h :k</a:t>
            </a:r>
          </a:p>
          <a:p>
            <a:pPr lvl="2"/>
            <a:r>
              <a:rPr lang="pt-BR" sz="900" dirty="0"/>
              <a:t>RT :a wi :n - 1 (-:a) :h :k FD :k LT 2 * :a</a:t>
            </a:r>
          </a:p>
          <a:p>
            <a:pPr lvl="2"/>
            <a:r>
              <a:rPr lang="pt-BR" sz="900" dirty="0"/>
              <a:t>FD :k wi :n - 1 (-:a) :h :k RT :a</a:t>
            </a:r>
          </a:p>
          <a:p>
            <a:r>
              <a:rPr lang="sl-SI" sz="1100" dirty="0" err="1" smtClean="0"/>
              <a:t>Zmajnica</a:t>
            </a:r>
            <a:endParaRPr lang="sl-SI" sz="1100" dirty="0" smtClean="0"/>
          </a:p>
          <a:p>
            <a:pPr lvl="1"/>
            <a:r>
              <a:rPr lang="pt-BR" sz="1000" dirty="0"/>
              <a:t>TO Drag :n :a :h</a:t>
            </a:r>
          </a:p>
          <a:p>
            <a:pPr lvl="2"/>
            <a:r>
              <a:rPr lang="en-US" sz="900" dirty="0"/>
              <a:t>IF :n &lt; 1 [ FD :h STOP ]</a:t>
            </a:r>
          </a:p>
          <a:p>
            <a:pPr lvl="2"/>
            <a:r>
              <a:rPr lang="pt-BR" sz="900" dirty="0"/>
              <a:t>Drag :n - 1 90 :h RT :a Drag :n - 1 -90 :</a:t>
            </a:r>
            <a:r>
              <a:rPr lang="pt-BR" sz="900" dirty="0" smtClean="0"/>
              <a:t>h</a:t>
            </a:r>
            <a:endParaRPr lang="sl-SI" sz="900" dirty="0" smtClean="0"/>
          </a:p>
          <a:p>
            <a:r>
              <a:rPr lang="sl-SI" sz="1100" dirty="0" smtClean="0"/>
              <a:t>Knuthova krivulja</a:t>
            </a:r>
          </a:p>
          <a:p>
            <a:pPr lvl="1"/>
            <a:r>
              <a:rPr lang="pt-BR" sz="1000" dirty="0"/>
              <a:t>TO Knu :n :a :t :h</a:t>
            </a:r>
          </a:p>
          <a:p>
            <a:pPr lvl="2"/>
            <a:r>
              <a:rPr lang="en-US" sz="900" dirty="0"/>
              <a:t>IF :n = 0 [ RT 45 + :t FD :h LT 45 + :t STOP ]</a:t>
            </a:r>
          </a:p>
          <a:p>
            <a:pPr lvl="2"/>
            <a:r>
              <a:rPr lang="fr-FR" sz="900" dirty="0"/>
              <a:t>RT 2 * :t + :a </a:t>
            </a:r>
            <a:r>
              <a:rPr lang="fr-FR" sz="900" dirty="0" err="1"/>
              <a:t>Knu</a:t>
            </a:r>
            <a:r>
              <a:rPr lang="fr-FR" sz="900" dirty="0"/>
              <a:t> :n - 1 2 * :t (-:t) :h</a:t>
            </a:r>
          </a:p>
          <a:p>
            <a:pPr lvl="2"/>
            <a:r>
              <a:rPr lang="en-US" sz="900" dirty="0"/>
              <a:t>RT 45 - 3 * :t - :a FD :h LT 45 - :t + :a</a:t>
            </a:r>
          </a:p>
          <a:p>
            <a:pPr lvl="2"/>
            <a:r>
              <a:rPr lang="pt-BR" sz="900" dirty="0"/>
              <a:t>Knu :n - 1 0 (-:t) :h RT :</a:t>
            </a:r>
            <a:r>
              <a:rPr lang="pt-BR" sz="900" dirty="0" smtClean="0"/>
              <a:t>a</a:t>
            </a:r>
            <a:endParaRPr lang="sl-SI" sz="900" dirty="0" smtClean="0"/>
          </a:p>
          <a:p>
            <a:r>
              <a:rPr lang="sl-SI" sz="1100" dirty="0" smtClean="0"/>
              <a:t>Krivulja </a:t>
            </a:r>
            <a:r>
              <a:rPr lang="sl-SI" sz="1100" dirty="0" err="1" smtClean="0"/>
              <a:t>Sierpinskega</a:t>
            </a:r>
            <a:endParaRPr lang="sl-SI" sz="1100" dirty="0" smtClean="0"/>
          </a:p>
          <a:p>
            <a:pPr lvl="1"/>
            <a:r>
              <a:rPr lang="pt-BR" sz="1000" dirty="0"/>
              <a:t>TO Sierp :n :a :h :k</a:t>
            </a:r>
          </a:p>
          <a:p>
            <a:pPr lvl="2"/>
            <a:r>
              <a:rPr lang="en-US" sz="900" dirty="0"/>
              <a:t>IF :n = 0 [ FD :k STOP ]</a:t>
            </a:r>
          </a:p>
          <a:p>
            <a:pPr lvl="2"/>
            <a:r>
              <a:rPr lang="pt-BR" sz="900" dirty="0"/>
              <a:t>RT :a Sierp :n - 1 (-:a) :h :k LT :a FD :h</a:t>
            </a:r>
          </a:p>
          <a:p>
            <a:pPr lvl="2"/>
            <a:r>
              <a:rPr lang="pt-BR" sz="900" dirty="0"/>
              <a:t>LT :a Sierp :n - 1 (-:a) :h :k RT :a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1" t="15756" r="15898" b="38264"/>
          <a:stretch/>
        </p:blipFill>
        <p:spPr bwMode="auto">
          <a:xfrm>
            <a:off x="6461944" y="5484482"/>
            <a:ext cx="1236135" cy="12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0" t="20935" r="16399" b="31959"/>
          <a:stretch/>
        </p:blipFill>
        <p:spPr bwMode="auto">
          <a:xfrm>
            <a:off x="3995936" y="1412776"/>
            <a:ext cx="1405467" cy="143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14221" r="50000" b="42890"/>
          <a:stretch/>
        </p:blipFill>
        <p:spPr bwMode="auto">
          <a:xfrm>
            <a:off x="5724128" y="2734189"/>
            <a:ext cx="1355884" cy="13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122" r="16128" b="40329"/>
          <a:stretch/>
        </p:blipFill>
        <p:spPr bwMode="auto">
          <a:xfrm>
            <a:off x="3707904" y="3645024"/>
            <a:ext cx="1425721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26198" r="49459" b="40632"/>
          <a:stretch/>
        </p:blipFill>
        <p:spPr bwMode="auto">
          <a:xfrm>
            <a:off x="3987468" y="5157192"/>
            <a:ext cx="1736659" cy="123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9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Črta dobi mozolje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mtClean="0"/>
              <a:t>Zvečer je bila črta še čisto normalna. Lepo gladka je potekala od točke A do točke B. </a:t>
            </a:r>
            <a:endParaRPr lang="sl-SI" smtClean="0"/>
          </a:p>
          <a:p>
            <a:pPr lvl="0"/>
            <a:r>
              <a:rPr lang="en-US" smtClean="0"/>
              <a:t>A zjutraj se je zbudila s čudnim občutkom. Odtavala je pred ogledalo in groza! Ni bila več lepo gladka. Nad njeno srednjo tretjino se je bohotil mozolj. </a:t>
            </a:r>
            <a:endParaRPr lang="sl-SI" smtClean="0"/>
          </a:p>
          <a:p>
            <a:pPr lvl="0"/>
            <a:r>
              <a:rPr lang="en-US" smtClean="0"/>
              <a:t>Ampak kakšen – špičast, trikoten z robovi kar take dolžine, kot je bila prej dolžina srednje črte.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Matija Lokar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" name="Content Placeholder 5" descr="image"/>
          <p:cNvPicPr>
            <a:picLocks/>
          </p:cNvPicPr>
          <p:nvPr/>
        </p:nvPicPr>
        <p:blipFill>
          <a:blip r:embed="rId2" cstate="print"/>
          <a:srcRect b="44380"/>
          <a:stretch>
            <a:fillRect/>
          </a:stretch>
        </p:blipFill>
        <p:spPr bwMode="auto">
          <a:xfrm>
            <a:off x="4283968" y="5373216"/>
            <a:ext cx="2447925" cy="127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Črta dobi mozolje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sl-SI" dirty="0" smtClean="0"/>
              <a:t>In naslednji dan …</a:t>
            </a:r>
          </a:p>
          <a:p>
            <a:pPr lvl="0"/>
            <a:r>
              <a:rPr lang="sl-SI" dirty="0" smtClean="0"/>
              <a:t>Proces se ni ustavil!</a:t>
            </a:r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r>
              <a:rPr lang="sl-SI" dirty="0" smtClean="0"/>
              <a:t>In po 4 dneh</a:t>
            </a:r>
          </a:p>
          <a:p>
            <a:pPr lvl="0"/>
            <a:endParaRPr lang="sl-SI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Matija Lokar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icture 6" descr="\includegraphics[scale=.6]{koch1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1" y="2924944"/>
            <a:ext cx="2145990" cy="12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500570"/>
            <a:ext cx="4429156" cy="152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Končno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ji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njena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najboljša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prijateljica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krožnica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povedala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čudovito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kremo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Če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namaže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z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njo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vsakem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delčku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svoje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kože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rast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mozoljev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vsaj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ustavljena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sl-SI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krema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draga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... In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vsak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cm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potrebuje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črta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vsaj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6g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kreme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Koliko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jo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mora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kupiti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če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bila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začetku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dolga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l-SI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in je</a:t>
            </a:r>
            <a:r>
              <a:rPr lang="sl-SI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preteklo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že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dni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kar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dobivala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mozolje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sl-SI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Neprijeten pogled na </a:t>
            </a:r>
            <a:r>
              <a:rPr lang="sl-SI" dirty="0" err="1" smtClean="0"/>
              <a:t>črtino</a:t>
            </a:r>
            <a:r>
              <a:rPr lang="sl-SI" dirty="0" smtClean="0"/>
              <a:t> kožo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Matija Lokar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pic>
        <p:nvPicPr>
          <p:cNvPr id="6" name="Picture 3" descr="k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7" y="2735262"/>
            <a:ext cx="55340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Črta je po 4 dneh taka, kot bi vzeli 4 take črte med A' in B', kakršne so bile po treh dneh.</a:t>
            </a:r>
          </a:p>
          <a:p>
            <a:r>
              <a:rPr lang="sl-SI" dirty="0" smtClean="0"/>
              <a:t>A' in B' pa sta na tretjini razdalje med A in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Matija Lokar, FMF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KODA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Narišimo pogled na črto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Želvja grafika</a:t>
            </a:r>
          </a:p>
          <a:p>
            <a:r>
              <a:rPr lang="sl-SI" dirty="0" smtClean="0"/>
              <a:t>Osnovna ideja</a:t>
            </a:r>
          </a:p>
          <a:p>
            <a:r>
              <a:rPr lang="sl-SI" dirty="0" smtClean="0"/>
              <a:t>Osnovni ukazi</a:t>
            </a:r>
          </a:p>
          <a:p>
            <a:pPr lvl="1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turtle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import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* </a:t>
            </a:r>
          </a:p>
          <a:p>
            <a:pPr lvl="1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fd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(100) ali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forward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(100)</a:t>
            </a:r>
          </a:p>
          <a:p>
            <a:pPr lvl="1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left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(90) ali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lt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(90)</a:t>
            </a:r>
          </a:p>
          <a:p>
            <a:pPr lvl="1"/>
            <a:r>
              <a:rPr lang="sl-SI" dirty="0" err="1">
                <a:latin typeface="Courier New" pitchFamily="49" charset="0"/>
                <a:cs typeface="Courier New" pitchFamily="49" charset="0"/>
              </a:rPr>
              <a:t>p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enup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() ali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pu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pendown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() ali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pd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err="1" smtClean="0"/>
              <a:t>def</a:t>
            </a:r>
            <a:r>
              <a:rPr lang="sl-SI" dirty="0" smtClean="0"/>
              <a:t> črta(n, d)</a:t>
            </a:r>
          </a:p>
          <a:p>
            <a:r>
              <a:rPr lang="sl-SI" dirty="0" smtClean="0"/>
              <a:t>Če je n = 0, se premaknimo naprej za d</a:t>
            </a:r>
          </a:p>
          <a:p>
            <a:r>
              <a:rPr lang="sl-SI" dirty="0" smtClean="0"/>
              <a:t>Če je n &gt; 0</a:t>
            </a:r>
          </a:p>
          <a:p>
            <a:pPr lvl="1"/>
            <a:r>
              <a:rPr lang="sl-SI" dirty="0"/>
              <a:t>n</a:t>
            </a:r>
            <a:r>
              <a:rPr lang="sl-SI" dirty="0" smtClean="0"/>
              <a:t>arišemo črto (n - 1, d/3)</a:t>
            </a:r>
          </a:p>
          <a:p>
            <a:pPr lvl="1"/>
            <a:r>
              <a:rPr lang="sl-SI" dirty="0"/>
              <a:t>z</a:t>
            </a:r>
            <a:r>
              <a:rPr lang="sl-SI" dirty="0" smtClean="0"/>
              <a:t>asukamo levo za 60°</a:t>
            </a:r>
          </a:p>
          <a:p>
            <a:pPr lvl="1"/>
            <a:r>
              <a:rPr lang="sl-SI" dirty="0" smtClean="0"/>
              <a:t>narišemo črto (n - 1, d/3)</a:t>
            </a:r>
          </a:p>
          <a:p>
            <a:pPr lvl="1"/>
            <a:r>
              <a:rPr lang="sl-SI" dirty="0"/>
              <a:t>z</a:t>
            </a:r>
            <a:r>
              <a:rPr lang="sl-SI" dirty="0" smtClean="0"/>
              <a:t>asukamo levo za 240°</a:t>
            </a:r>
          </a:p>
          <a:p>
            <a:pPr lvl="1"/>
            <a:r>
              <a:rPr lang="sl-SI" dirty="0" smtClean="0"/>
              <a:t>narišemo črto (n - 1, d/3)</a:t>
            </a:r>
          </a:p>
          <a:p>
            <a:pPr lvl="1"/>
            <a:r>
              <a:rPr lang="sl-SI" dirty="0" smtClean="0"/>
              <a:t>zasukamo levo za 60°</a:t>
            </a:r>
          </a:p>
          <a:p>
            <a:pPr lvl="1"/>
            <a:r>
              <a:rPr lang="sl-SI" dirty="0" smtClean="0"/>
              <a:t>narišemo črto (n - 1, d/3)</a:t>
            </a:r>
          </a:p>
          <a:p>
            <a:pPr lvl="1">
              <a:buNone/>
            </a:pPr>
            <a:endParaRPr lang="sl-SI" dirty="0" smtClean="0"/>
          </a:p>
          <a:p>
            <a:pPr lvl="1"/>
            <a:endParaRPr lang="sl-SI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ekurzija&amp;quot;&quot;/&gt;&lt;property id=&quot;20307&quot; value=&quot;265&quot;/&gt;&lt;/object&gt;&lt;object type=&quot;3&quot; unique_id=&quot;10004&quot;&gt;&lt;property id=&quot;20148&quot; value=&quot;5&quot;/&gt;&lt;property id=&quot;20300&quot; value=&quot;Slide 2 - &amp;quot;Črta dobi mozolj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Črta dobi mozolje&amp;quot;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 - &amp;quot;Neprijeten pogled na črtino kožo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Ideja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KODA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Narišimo pogled na črto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Ideja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Še nekaj tovrstnih &amp;quot;grafik&amp;quot;&amp;quot;&quot;/&gt;&lt;property id=&quot;20307&quot; value=&quot;266&quot;/&gt;&lt;/object&gt;&lt;object type=&quot;3&quot; unique_id=&quot;10013&quot;&gt;&lt;property id=&quot;20148&quot; value=&quot;5&quot;/&gt;&lt;property id=&quot;20300&quot; value=&quot;Slide 12 - &amp;quot;Lahko tudi malček bolj zapletene stvari&amp;quot;&quot;/&gt;&lt;property id=&quot;20307&quot; value=&quot;268&quot;/&gt;&lt;/object&gt;&lt;object type=&quot;3&quot; unique_id=&quot;10014&quot;&gt;&lt;property id=&quot;20148&quot; value=&quot;5&quot;/&gt;&lt;property id=&quot;20300&quot; value=&quot;Slide 13 - &amp;quot;Ali pa &amp;quot;&quot;/&gt;&lt;property id=&quot;20307&quot; value=&quot;269&quot;/&gt;&lt;/object&gt;&lt;object type=&quot;3&quot; unique_id=&quot;10015&quot;&gt;&lt;property id=&quot;20148&quot; value=&quot;5&quot;/&gt;&lt;property id=&quot;20300&quot; value=&quot;Slide 11 - &amp;quot;Kochova snežinka in njene izpeljanke&amp;quot;&quot;/&gt;&lt;property id=&quot;20307&quot; value=&quot;271&quot;/&gt;&lt;/object&gt;&lt;object type=&quot;3&quot; unique_id=&quot;10016&quot;&gt;&lt;property id=&quot;20148&quot; value=&quot;5&quot;/&gt;&lt;property id=&quot;20300&quot; value=&quot;Slide 14 - &amp;quot;In da ne bo ravno 13 prosojnic&amp;quot;&quot;/&gt;&lt;property id=&quot;20307&quot; value=&quot;270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933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Rekurzija</vt:lpstr>
      <vt:lpstr>Črta dobi mozolje</vt:lpstr>
      <vt:lpstr>Črta dobi mozolje</vt:lpstr>
      <vt:lpstr>PowerPoint Presentation</vt:lpstr>
      <vt:lpstr>Neprijeten pogled na črtino kožo</vt:lpstr>
      <vt:lpstr>Ideja</vt:lpstr>
      <vt:lpstr>KODA</vt:lpstr>
      <vt:lpstr>Narišimo pogled na črto</vt:lpstr>
      <vt:lpstr>Ideja</vt:lpstr>
      <vt:lpstr>Še nekaj tovrstnih "grafik"</vt:lpstr>
      <vt:lpstr>Kochova snežinka in njene izpeljanke</vt:lpstr>
      <vt:lpstr>Lahko tudi malček bolj zapletene stvari</vt:lpstr>
      <vt:lpstr>Ali pa </vt:lpstr>
      <vt:lpstr>In da ne bo ravno 13 prosojnic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Rekurzija</dc:title>
  <dc:creator>Matija Lokar</dc:creator>
  <cp:lastModifiedBy>Lokar, Matija</cp:lastModifiedBy>
  <cp:revision>5</cp:revision>
  <dcterms:created xsi:type="dcterms:W3CDTF">2011-04-08T12:31:26Z</dcterms:created>
  <dcterms:modified xsi:type="dcterms:W3CDTF">2012-04-11T06:32:01Z</dcterms:modified>
</cp:coreProperties>
</file>