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2" r:id="rId5"/>
    <p:sldId id="264" r:id="rId6"/>
    <p:sldId id="285" r:id="rId7"/>
    <p:sldId id="265" r:id="rId8"/>
    <p:sldId id="280" r:id="rId9"/>
    <p:sldId id="263" r:id="rId10"/>
    <p:sldId id="266" r:id="rId11"/>
    <p:sldId id="267" r:id="rId12"/>
    <p:sldId id="268" r:id="rId13"/>
    <p:sldId id="270" r:id="rId14"/>
    <p:sldId id="286" r:id="rId15"/>
  </p:sldIdLst>
  <p:sldSz cx="9144000" cy="6858000" type="screen4x3"/>
  <p:notesSz cx="6858000" cy="9144000"/>
  <p:custDataLst>
    <p:tags r:id="rId16"/>
  </p:custDataLst>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l-S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l-SI"/>
          </a:p>
        </p:txBody>
      </p:sp>
      <p:sp>
        <p:nvSpPr>
          <p:cNvPr id="4" name="Date Placeholder 3"/>
          <p:cNvSpPr>
            <a:spLocks noGrp="1"/>
          </p:cNvSpPr>
          <p:nvPr>
            <p:ph type="dt" sz="half" idx="10"/>
          </p:nvPr>
        </p:nvSpPr>
        <p:spPr/>
        <p:txBody>
          <a:bodyPr/>
          <a:lstStyle/>
          <a:p>
            <a:fld id="{254F81BE-9735-4558-9C7A-CF9DAF796F5D}" type="datetimeFigureOut">
              <a:rPr lang="sl-SI" smtClean="0"/>
              <a:t>5.5.2014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473E890-03D4-4849-8B33-EE75C46EC667}" type="slidenum">
              <a:rPr lang="sl-SI" smtClean="0"/>
              <a:t>‹#›</a:t>
            </a:fld>
            <a:endParaRPr lang="sl-SI"/>
          </a:p>
        </p:txBody>
      </p:sp>
    </p:spTree>
    <p:extLst>
      <p:ext uri="{BB962C8B-B14F-4D97-AF65-F5344CB8AC3E}">
        <p14:creationId xmlns:p14="http://schemas.microsoft.com/office/powerpoint/2010/main" val="1278226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0"/>
          </p:nvPr>
        </p:nvSpPr>
        <p:spPr/>
        <p:txBody>
          <a:bodyPr/>
          <a:lstStyle/>
          <a:p>
            <a:fld id="{254F81BE-9735-4558-9C7A-CF9DAF796F5D}" type="datetimeFigureOut">
              <a:rPr lang="sl-SI" smtClean="0"/>
              <a:t>5.5.2014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473E890-03D4-4849-8B33-EE75C46EC667}" type="slidenum">
              <a:rPr lang="sl-SI" smtClean="0"/>
              <a:t>‹#›</a:t>
            </a:fld>
            <a:endParaRPr lang="sl-SI"/>
          </a:p>
        </p:txBody>
      </p:sp>
    </p:spTree>
    <p:extLst>
      <p:ext uri="{BB962C8B-B14F-4D97-AF65-F5344CB8AC3E}">
        <p14:creationId xmlns:p14="http://schemas.microsoft.com/office/powerpoint/2010/main" val="437154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l-S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0"/>
          </p:nvPr>
        </p:nvSpPr>
        <p:spPr/>
        <p:txBody>
          <a:bodyPr/>
          <a:lstStyle/>
          <a:p>
            <a:fld id="{254F81BE-9735-4558-9C7A-CF9DAF796F5D}" type="datetimeFigureOut">
              <a:rPr lang="sl-SI" smtClean="0"/>
              <a:t>5.5.2014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473E890-03D4-4849-8B33-EE75C46EC667}" type="slidenum">
              <a:rPr lang="sl-SI" smtClean="0"/>
              <a:t>‹#›</a:t>
            </a:fld>
            <a:endParaRPr lang="sl-SI"/>
          </a:p>
        </p:txBody>
      </p:sp>
    </p:spTree>
    <p:extLst>
      <p:ext uri="{BB962C8B-B14F-4D97-AF65-F5344CB8AC3E}">
        <p14:creationId xmlns:p14="http://schemas.microsoft.com/office/powerpoint/2010/main" val="2671374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0"/>
          </p:nvPr>
        </p:nvSpPr>
        <p:spPr/>
        <p:txBody>
          <a:bodyPr/>
          <a:lstStyle/>
          <a:p>
            <a:fld id="{254F81BE-9735-4558-9C7A-CF9DAF796F5D}" type="datetimeFigureOut">
              <a:rPr lang="sl-SI" smtClean="0"/>
              <a:t>5.5.2014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473E890-03D4-4849-8B33-EE75C46EC667}" type="slidenum">
              <a:rPr lang="sl-SI" smtClean="0"/>
              <a:t>‹#›</a:t>
            </a:fld>
            <a:endParaRPr lang="sl-SI"/>
          </a:p>
        </p:txBody>
      </p:sp>
    </p:spTree>
    <p:extLst>
      <p:ext uri="{BB962C8B-B14F-4D97-AF65-F5344CB8AC3E}">
        <p14:creationId xmlns:p14="http://schemas.microsoft.com/office/powerpoint/2010/main" val="269489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4F81BE-9735-4558-9C7A-CF9DAF796F5D}" type="datetimeFigureOut">
              <a:rPr lang="sl-SI" smtClean="0"/>
              <a:t>5.5.2014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473E890-03D4-4849-8B33-EE75C46EC667}" type="slidenum">
              <a:rPr lang="sl-SI" smtClean="0"/>
              <a:t>‹#›</a:t>
            </a:fld>
            <a:endParaRPr lang="sl-SI"/>
          </a:p>
        </p:txBody>
      </p:sp>
    </p:spTree>
    <p:extLst>
      <p:ext uri="{BB962C8B-B14F-4D97-AF65-F5344CB8AC3E}">
        <p14:creationId xmlns:p14="http://schemas.microsoft.com/office/powerpoint/2010/main" val="1680932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Date Placeholder 4"/>
          <p:cNvSpPr>
            <a:spLocks noGrp="1"/>
          </p:cNvSpPr>
          <p:nvPr>
            <p:ph type="dt" sz="half" idx="10"/>
          </p:nvPr>
        </p:nvSpPr>
        <p:spPr/>
        <p:txBody>
          <a:bodyPr/>
          <a:lstStyle/>
          <a:p>
            <a:fld id="{254F81BE-9735-4558-9C7A-CF9DAF796F5D}" type="datetimeFigureOut">
              <a:rPr lang="sl-SI" smtClean="0"/>
              <a:t>5.5.2014</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9473E890-03D4-4849-8B33-EE75C46EC667}" type="slidenum">
              <a:rPr lang="sl-SI" smtClean="0"/>
              <a:t>‹#›</a:t>
            </a:fld>
            <a:endParaRPr lang="sl-SI"/>
          </a:p>
        </p:txBody>
      </p:sp>
    </p:spTree>
    <p:extLst>
      <p:ext uri="{BB962C8B-B14F-4D97-AF65-F5344CB8AC3E}">
        <p14:creationId xmlns:p14="http://schemas.microsoft.com/office/powerpoint/2010/main" val="2131601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7" name="Date Placeholder 6"/>
          <p:cNvSpPr>
            <a:spLocks noGrp="1"/>
          </p:cNvSpPr>
          <p:nvPr>
            <p:ph type="dt" sz="half" idx="10"/>
          </p:nvPr>
        </p:nvSpPr>
        <p:spPr/>
        <p:txBody>
          <a:bodyPr/>
          <a:lstStyle/>
          <a:p>
            <a:fld id="{254F81BE-9735-4558-9C7A-CF9DAF796F5D}" type="datetimeFigureOut">
              <a:rPr lang="sl-SI" smtClean="0"/>
              <a:t>5.5.2014</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9473E890-03D4-4849-8B33-EE75C46EC667}" type="slidenum">
              <a:rPr lang="sl-SI" smtClean="0"/>
              <a:t>‹#›</a:t>
            </a:fld>
            <a:endParaRPr lang="sl-SI"/>
          </a:p>
        </p:txBody>
      </p:sp>
    </p:spTree>
    <p:extLst>
      <p:ext uri="{BB962C8B-B14F-4D97-AF65-F5344CB8AC3E}">
        <p14:creationId xmlns:p14="http://schemas.microsoft.com/office/powerpoint/2010/main" val="402876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Date Placeholder 2"/>
          <p:cNvSpPr>
            <a:spLocks noGrp="1"/>
          </p:cNvSpPr>
          <p:nvPr>
            <p:ph type="dt" sz="half" idx="10"/>
          </p:nvPr>
        </p:nvSpPr>
        <p:spPr/>
        <p:txBody>
          <a:bodyPr/>
          <a:lstStyle/>
          <a:p>
            <a:fld id="{254F81BE-9735-4558-9C7A-CF9DAF796F5D}" type="datetimeFigureOut">
              <a:rPr lang="sl-SI" smtClean="0"/>
              <a:t>5.5.2014</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9473E890-03D4-4849-8B33-EE75C46EC667}" type="slidenum">
              <a:rPr lang="sl-SI" smtClean="0"/>
              <a:t>‹#›</a:t>
            </a:fld>
            <a:endParaRPr lang="sl-SI"/>
          </a:p>
        </p:txBody>
      </p:sp>
    </p:spTree>
    <p:extLst>
      <p:ext uri="{BB962C8B-B14F-4D97-AF65-F5344CB8AC3E}">
        <p14:creationId xmlns:p14="http://schemas.microsoft.com/office/powerpoint/2010/main" val="2291197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4F81BE-9735-4558-9C7A-CF9DAF796F5D}" type="datetimeFigureOut">
              <a:rPr lang="sl-SI" smtClean="0"/>
              <a:t>5.5.2014</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9473E890-03D4-4849-8B33-EE75C46EC667}" type="slidenum">
              <a:rPr lang="sl-SI" smtClean="0"/>
              <a:t>‹#›</a:t>
            </a:fld>
            <a:endParaRPr lang="sl-SI"/>
          </a:p>
        </p:txBody>
      </p:sp>
    </p:spTree>
    <p:extLst>
      <p:ext uri="{BB962C8B-B14F-4D97-AF65-F5344CB8AC3E}">
        <p14:creationId xmlns:p14="http://schemas.microsoft.com/office/powerpoint/2010/main" val="194964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4F81BE-9735-4558-9C7A-CF9DAF796F5D}" type="datetimeFigureOut">
              <a:rPr lang="sl-SI" smtClean="0"/>
              <a:t>5.5.2014</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9473E890-03D4-4849-8B33-EE75C46EC667}" type="slidenum">
              <a:rPr lang="sl-SI" smtClean="0"/>
              <a:t>‹#›</a:t>
            </a:fld>
            <a:endParaRPr lang="sl-SI"/>
          </a:p>
        </p:txBody>
      </p:sp>
    </p:spTree>
    <p:extLst>
      <p:ext uri="{BB962C8B-B14F-4D97-AF65-F5344CB8AC3E}">
        <p14:creationId xmlns:p14="http://schemas.microsoft.com/office/powerpoint/2010/main" val="281416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4F81BE-9735-4558-9C7A-CF9DAF796F5D}" type="datetimeFigureOut">
              <a:rPr lang="sl-SI" smtClean="0"/>
              <a:t>5.5.2014</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9473E890-03D4-4849-8B33-EE75C46EC667}" type="slidenum">
              <a:rPr lang="sl-SI" smtClean="0"/>
              <a:t>‹#›</a:t>
            </a:fld>
            <a:endParaRPr lang="sl-SI"/>
          </a:p>
        </p:txBody>
      </p:sp>
    </p:spTree>
    <p:extLst>
      <p:ext uri="{BB962C8B-B14F-4D97-AF65-F5344CB8AC3E}">
        <p14:creationId xmlns:p14="http://schemas.microsoft.com/office/powerpoint/2010/main" val="3041505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l-SI"/>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F81BE-9735-4558-9C7A-CF9DAF796F5D}" type="datetimeFigureOut">
              <a:rPr lang="sl-SI" smtClean="0"/>
              <a:t>5.5.2014</a:t>
            </a:fld>
            <a:endParaRPr lang="sl-SI"/>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73E890-03D4-4849-8B33-EE75C46EC667}" type="slidenum">
              <a:rPr lang="sl-SI" smtClean="0"/>
              <a:t>‹#›</a:t>
            </a:fld>
            <a:endParaRPr lang="sl-SI"/>
          </a:p>
        </p:txBody>
      </p:sp>
    </p:spTree>
    <p:extLst>
      <p:ext uri="{BB962C8B-B14F-4D97-AF65-F5344CB8AC3E}">
        <p14:creationId xmlns:p14="http://schemas.microsoft.com/office/powerpoint/2010/main" val="22248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pythoncentral.io/how-to-check-if-a-list-tuple-or-dictionary-is-empty-in-pyth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l-SI" dirty="0" smtClean="0"/>
              <a:t>Slovarji</a:t>
            </a:r>
            <a:endParaRPr lang="sl-SI" dirty="0"/>
          </a:p>
        </p:txBody>
      </p:sp>
      <p:sp>
        <p:nvSpPr>
          <p:cNvPr id="3" name="Subtitle 2"/>
          <p:cNvSpPr>
            <a:spLocks noGrp="1"/>
          </p:cNvSpPr>
          <p:nvPr>
            <p:ph type="subTitle" idx="1"/>
          </p:nvPr>
        </p:nvSpPr>
        <p:spPr/>
        <p:txBody>
          <a:bodyPr/>
          <a:lstStyle/>
          <a:p>
            <a:endParaRPr lang="sl-SI" dirty="0"/>
          </a:p>
        </p:txBody>
      </p:sp>
    </p:spTree>
    <p:extLst>
      <p:ext uri="{BB962C8B-B14F-4D97-AF65-F5344CB8AC3E}">
        <p14:creationId xmlns:p14="http://schemas.microsoft.com/office/powerpoint/2010/main" val="2130116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S seznamom</a:t>
            </a:r>
            <a:endParaRPr lang="sl-SI" dirty="0"/>
          </a:p>
        </p:txBody>
      </p:sp>
      <p:sp>
        <p:nvSpPr>
          <p:cNvPr id="3" name="Content Placeholder 2"/>
          <p:cNvSpPr>
            <a:spLocks noGrp="1"/>
          </p:cNvSpPr>
          <p:nvPr>
            <p:ph idx="1"/>
          </p:nvPr>
        </p:nvSpPr>
        <p:spPr/>
        <p:txBody>
          <a:bodyPr>
            <a:normAutofit fontScale="70000" lnSpcReduction="20000"/>
          </a:bodyPr>
          <a:lstStyle/>
          <a:p>
            <a:r>
              <a:rPr lang="sl-SI" dirty="0" smtClean="0"/>
              <a:t>DEMO</a:t>
            </a:r>
          </a:p>
          <a:p>
            <a:r>
              <a:rPr lang="sl-SI" dirty="0" smtClean="0"/>
              <a:t>Kaj pa, če imamo seznam klicanih številk</a:t>
            </a:r>
          </a:p>
          <a:p>
            <a:r>
              <a:rPr lang="nl-NL" dirty="0" smtClean="0"/>
              <a:t>klici = ['041 103194', '040 193831', '040 318319', '040 193831', '041 310239', '040 318319', '040 318319', '040 318319', '040 193831', '040 193831', '040 193831', '040 193831', '040 193831', '040 318319', '040 318319', '040 318319', '040 193831', '040 318319', '041 103194', '041 103194',  '041 310239', '040 193831', '041 103194', '041 310239', '041 310239', '040 193831', '041 310239', '041 103194', '040 193831', '040 318319']</a:t>
            </a:r>
            <a:endParaRPr lang="sl-SI" dirty="0" smtClean="0"/>
          </a:p>
          <a:p>
            <a:r>
              <a:rPr lang="sl-SI" dirty="0" smtClean="0"/>
              <a:t>Ali pa seznam imen</a:t>
            </a:r>
          </a:p>
          <a:p>
            <a:r>
              <a:rPr lang="sl-SI" dirty="0"/>
              <a:t>klici = ['Cilka', 'Dani', 'Berta', 'Dani', 'Ana', 'Berta', 'Berta', 'Berta', 'Dani</a:t>
            </a:r>
            <a:r>
              <a:rPr lang="sl-SI" dirty="0" smtClean="0"/>
              <a:t>',</a:t>
            </a:r>
            <a:r>
              <a:rPr lang="sl-SI" dirty="0"/>
              <a:t> 'Dani', 'Dani', 'Dani', 'Dani', 'Berta', 'Berta', 'Berta', 'Dani', 'Berta', 'Cilka',  'Cilka', 'Ana', 'Dani', 'Cilka', 'Ana', 'Ana', 'Dani', 'Ana', 'Cilka', 'Dani', 'Berta']</a:t>
            </a:r>
            <a:endParaRPr lang="sl-SI" dirty="0" smtClean="0"/>
          </a:p>
          <a:p>
            <a:endParaRPr lang="sl-SI" dirty="0" smtClean="0"/>
          </a:p>
          <a:p>
            <a:endParaRPr lang="nl-NL" dirty="0" smtClean="0"/>
          </a:p>
          <a:p>
            <a:endParaRPr lang="sl-SI" dirty="0"/>
          </a:p>
        </p:txBody>
      </p:sp>
    </p:spTree>
    <p:extLst>
      <p:ext uri="{BB962C8B-B14F-4D97-AF65-F5344CB8AC3E}">
        <p14:creationId xmlns:p14="http://schemas.microsoft.com/office/powerpoint/2010/main" val="2892664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Rešitev s seznamom</a:t>
            </a:r>
            <a:endParaRPr lang="sl-SI" dirty="0"/>
          </a:p>
        </p:txBody>
      </p:sp>
      <p:sp>
        <p:nvSpPr>
          <p:cNvPr id="3" name="Content Placeholder 2"/>
          <p:cNvSpPr>
            <a:spLocks noGrp="1"/>
          </p:cNvSpPr>
          <p:nvPr>
            <p:ph idx="1"/>
          </p:nvPr>
        </p:nvSpPr>
        <p:spPr>
          <a:xfrm>
            <a:off x="179512" y="1600200"/>
            <a:ext cx="8507288" cy="4525963"/>
          </a:xfrm>
        </p:spPr>
        <p:txBody>
          <a:bodyPr>
            <a:noAutofit/>
          </a:bodyPr>
          <a:lstStyle/>
          <a:p>
            <a:r>
              <a:rPr lang="sl-SI" sz="2800" dirty="0" smtClean="0">
                <a:latin typeface="Calibri" pitchFamily="34" charset="0"/>
                <a:cs typeface="Courier New" pitchFamily="49" charset="0"/>
              </a:rPr>
              <a:t>Ideja: "števce" vodimo kot sezname s pari (ključ, kolikokrat)</a:t>
            </a:r>
          </a:p>
          <a:p>
            <a:r>
              <a:rPr lang="sl-SI" sz="2800" dirty="0" smtClean="0">
                <a:latin typeface="Calibri" pitchFamily="34" charset="0"/>
                <a:cs typeface="Courier New" pitchFamily="49" charset="0"/>
              </a:rPr>
              <a:t>Vedno pogledamo seznam vseh števcev, če ključ najdemo, povečamo ustrezni element v paru</a:t>
            </a:r>
          </a:p>
          <a:p>
            <a:pPr marL="0" indent="0">
              <a:buNone/>
            </a:pPr>
            <a:r>
              <a:rPr lang="sl-SI" sz="2000" dirty="0" smtClean="0">
                <a:latin typeface="Courier New" pitchFamily="49" charset="0"/>
                <a:cs typeface="Courier New" pitchFamily="49" charset="0"/>
              </a:rPr>
              <a:t>pogostosti </a:t>
            </a:r>
            <a:r>
              <a:rPr lang="sl-SI" sz="2000" dirty="0">
                <a:latin typeface="Courier New" pitchFamily="49" charset="0"/>
                <a:cs typeface="Courier New" pitchFamily="49" charset="0"/>
              </a:rPr>
              <a:t>= []</a:t>
            </a:r>
          </a:p>
          <a:p>
            <a:pPr marL="0" indent="0">
              <a:buNone/>
            </a:pPr>
            <a:r>
              <a:rPr lang="sl-SI" sz="2000" dirty="0">
                <a:latin typeface="Courier New" pitchFamily="49" charset="0"/>
                <a:cs typeface="Courier New" pitchFamily="49" charset="0"/>
              </a:rPr>
              <a:t>for </a:t>
            </a:r>
            <a:r>
              <a:rPr lang="sl-SI" sz="2000" dirty="0" err="1" smtClean="0">
                <a:latin typeface="Courier New" pitchFamily="49" charset="0"/>
                <a:cs typeface="Courier New" pitchFamily="49" charset="0"/>
              </a:rPr>
              <a:t>ts</a:t>
            </a:r>
            <a:r>
              <a:rPr lang="sl-SI" sz="2000" dirty="0" smtClean="0">
                <a:latin typeface="Courier New" pitchFamily="49" charset="0"/>
                <a:cs typeface="Courier New" pitchFamily="49" charset="0"/>
              </a:rPr>
              <a:t> in </a:t>
            </a:r>
            <a:r>
              <a:rPr lang="sl-SI" sz="2000" dirty="0">
                <a:latin typeface="Courier New" pitchFamily="49" charset="0"/>
                <a:cs typeface="Courier New" pitchFamily="49" charset="0"/>
              </a:rPr>
              <a:t>klici:</a:t>
            </a:r>
          </a:p>
          <a:p>
            <a:pPr marL="0" indent="0">
              <a:buNone/>
            </a:pPr>
            <a:r>
              <a:rPr lang="sl-SI" sz="2000" dirty="0">
                <a:latin typeface="Courier New" pitchFamily="49" charset="0"/>
                <a:cs typeface="Courier New" pitchFamily="49" charset="0"/>
              </a:rPr>
              <a:t>    for </a:t>
            </a:r>
            <a:r>
              <a:rPr lang="sl-SI" sz="2000" dirty="0" err="1" smtClean="0">
                <a:latin typeface="Courier New" pitchFamily="49" charset="0"/>
                <a:cs typeface="Courier New" pitchFamily="49" charset="0"/>
              </a:rPr>
              <a:t>žeTs</a:t>
            </a:r>
            <a:r>
              <a:rPr lang="sl-SI" sz="2000" dirty="0" smtClean="0">
                <a:latin typeface="Courier New" pitchFamily="49" charset="0"/>
                <a:cs typeface="Courier New" pitchFamily="49" charset="0"/>
              </a:rPr>
              <a:t> </a:t>
            </a:r>
            <a:r>
              <a:rPr lang="sl-SI" sz="2000" dirty="0">
                <a:latin typeface="Courier New" pitchFamily="49" charset="0"/>
                <a:cs typeface="Courier New" pitchFamily="49" charset="0"/>
              </a:rPr>
              <a:t>in pogostosti:</a:t>
            </a:r>
          </a:p>
          <a:p>
            <a:pPr marL="0" indent="0">
              <a:buNone/>
            </a:pPr>
            <a:r>
              <a:rPr lang="sl-SI" sz="2000" dirty="0">
                <a:latin typeface="Courier New" pitchFamily="49" charset="0"/>
                <a:cs typeface="Courier New" pitchFamily="49" charset="0"/>
              </a:rPr>
              <a:t>        </a:t>
            </a:r>
            <a:r>
              <a:rPr lang="sl-SI" sz="2000" dirty="0" err="1">
                <a:latin typeface="Courier New" pitchFamily="49" charset="0"/>
                <a:cs typeface="Courier New" pitchFamily="49" charset="0"/>
              </a:rPr>
              <a:t>if</a:t>
            </a:r>
            <a:r>
              <a:rPr lang="sl-SI" sz="2000" dirty="0">
                <a:latin typeface="Courier New" pitchFamily="49" charset="0"/>
                <a:cs typeface="Courier New" pitchFamily="49" charset="0"/>
              </a:rPr>
              <a:t> </a:t>
            </a:r>
            <a:r>
              <a:rPr lang="sl-SI" sz="2000" dirty="0" err="1" smtClean="0">
                <a:latin typeface="Courier New" pitchFamily="49" charset="0"/>
                <a:cs typeface="Courier New" pitchFamily="49" charset="0"/>
              </a:rPr>
              <a:t>žeTs</a:t>
            </a:r>
            <a:r>
              <a:rPr lang="sl-SI" sz="2000" dirty="0" smtClean="0">
                <a:latin typeface="Courier New" pitchFamily="49" charset="0"/>
                <a:cs typeface="Courier New" pitchFamily="49" charset="0"/>
              </a:rPr>
              <a:t>[0</a:t>
            </a:r>
            <a:r>
              <a:rPr lang="sl-SI" sz="2000" dirty="0">
                <a:latin typeface="Courier New" pitchFamily="49" charset="0"/>
                <a:cs typeface="Courier New" pitchFamily="49" charset="0"/>
              </a:rPr>
              <a:t>] == </a:t>
            </a:r>
            <a:r>
              <a:rPr lang="sl-SI" sz="2000" dirty="0" err="1" smtClean="0">
                <a:latin typeface="Courier New" pitchFamily="49" charset="0"/>
                <a:cs typeface="Courier New" pitchFamily="49" charset="0"/>
              </a:rPr>
              <a:t>ts</a:t>
            </a:r>
            <a:r>
              <a:rPr lang="sl-SI" sz="2000" dirty="0" smtClean="0">
                <a:latin typeface="Courier New" pitchFamily="49" charset="0"/>
                <a:cs typeface="Courier New" pitchFamily="49" charset="0"/>
              </a:rPr>
              <a:t>:</a:t>
            </a:r>
            <a:endParaRPr lang="sl-SI" sz="2000" dirty="0">
              <a:latin typeface="Courier New" pitchFamily="49" charset="0"/>
              <a:cs typeface="Courier New" pitchFamily="49" charset="0"/>
            </a:endParaRPr>
          </a:p>
          <a:p>
            <a:pPr marL="0" indent="0">
              <a:buNone/>
            </a:pPr>
            <a:r>
              <a:rPr lang="sl-SI" sz="2000" dirty="0">
                <a:latin typeface="Courier New" pitchFamily="49" charset="0"/>
                <a:cs typeface="Courier New" pitchFamily="49" charset="0"/>
              </a:rPr>
              <a:t>            </a:t>
            </a:r>
            <a:r>
              <a:rPr lang="sl-SI" sz="2000" dirty="0" err="1" smtClean="0">
                <a:latin typeface="Courier New" pitchFamily="49" charset="0"/>
                <a:cs typeface="Courier New" pitchFamily="49" charset="0"/>
              </a:rPr>
              <a:t>žeTs</a:t>
            </a:r>
            <a:r>
              <a:rPr lang="sl-SI" sz="2000" dirty="0" smtClean="0">
                <a:latin typeface="Courier New" pitchFamily="49" charset="0"/>
                <a:cs typeface="Courier New" pitchFamily="49" charset="0"/>
              </a:rPr>
              <a:t>[1</a:t>
            </a:r>
            <a:r>
              <a:rPr lang="sl-SI" sz="2000" dirty="0">
                <a:latin typeface="Courier New" pitchFamily="49" charset="0"/>
                <a:cs typeface="Courier New" pitchFamily="49" charset="0"/>
              </a:rPr>
              <a:t>] += 1</a:t>
            </a:r>
          </a:p>
          <a:p>
            <a:pPr marL="0" indent="0">
              <a:buNone/>
            </a:pPr>
            <a:r>
              <a:rPr lang="sl-SI" sz="2000" dirty="0">
                <a:latin typeface="Courier New" pitchFamily="49" charset="0"/>
                <a:cs typeface="Courier New" pitchFamily="49" charset="0"/>
              </a:rPr>
              <a:t>            </a:t>
            </a:r>
            <a:r>
              <a:rPr lang="sl-SI" sz="2000" dirty="0" err="1">
                <a:latin typeface="Courier New" pitchFamily="49" charset="0"/>
                <a:cs typeface="Courier New" pitchFamily="49" charset="0"/>
              </a:rPr>
              <a:t>break</a:t>
            </a:r>
            <a:endParaRPr lang="sl-SI" sz="2000" dirty="0">
              <a:latin typeface="Courier New" pitchFamily="49" charset="0"/>
              <a:cs typeface="Courier New" pitchFamily="49" charset="0"/>
            </a:endParaRPr>
          </a:p>
          <a:p>
            <a:pPr marL="0" indent="0">
              <a:buNone/>
            </a:pPr>
            <a:r>
              <a:rPr lang="sl-SI" sz="2000" dirty="0">
                <a:latin typeface="Courier New" pitchFamily="49" charset="0"/>
                <a:cs typeface="Courier New" pitchFamily="49" charset="0"/>
              </a:rPr>
              <a:t>    </a:t>
            </a:r>
            <a:r>
              <a:rPr lang="sl-SI" sz="2000" dirty="0" err="1" smtClean="0">
                <a:latin typeface="Courier New" pitchFamily="49" charset="0"/>
                <a:cs typeface="Courier New" pitchFamily="49" charset="0"/>
              </a:rPr>
              <a:t>else</a:t>
            </a:r>
            <a:r>
              <a:rPr lang="sl-SI" sz="2000" dirty="0" smtClean="0">
                <a:latin typeface="Courier New" pitchFamily="49" charset="0"/>
                <a:cs typeface="Courier New" pitchFamily="49" charset="0"/>
              </a:rPr>
              <a:t>: # k FOR!!</a:t>
            </a:r>
            <a:endParaRPr lang="sl-SI" sz="2000" dirty="0">
              <a:latin typeface="Courier New" pitchFamily="49" charset="0"/>
              <a:cs typeface="Courier New" pitchFamily="49" charset="0"/>
            </a:endParaRPr>
          </a:p>
          <a:p>
            <a:pPr marL="0" indent="0">
              <a:buNone/>
            </a:pPr>
            <a:r>
              <a:rPr lang="sl-SI" sz="2000" dirty="0">
                <a:latin typeface="Courier New" pitchFamily="49" charset="0"/>
                <a:cs typeface="Courier New" pitchFamily="49" charset="0"/>
              </a:rPr>
              <a:t>    </a:t>
            </a:r>
            <a:r>
              <a:rPr lang="sl-SI" sz="2000" dirty="0" smtClean="0">
                <a:latin typeface="Courier New" pitchFamily="49" charset="0"/>
                <a:cs typeface="Courier New" pitchFamily="49" charset="0"/>
              </a:rPr>
              <a:t>    </a:t>
            </a:r>
            <a:r>
              <a:rPr lang="sl-SI" sz="2000" dirty="0" err="1" smtClean="0">
                <a:latin typeface="Courier New" pitchFamily="49" charset="0"/>
                <a:cs typeface="Courier New" pitchFamily="49" charset="0"/>
              </a:rPr>
              <a:t>pogostosti.append</a:t>
            </a:r>
            <a:r>
              <a:rPr lang="sl-SI" sz="2000" dirty="0" smtClean="0">
                <a:latin typeface="Courier New" pitchFamily="49" charset="0"/>
                <a:cs typeface="Courier New" pitchFamily="49" charset="0"/>
              </a:rPr>
              <a:t>((</a:t>
            </a:r>
            <a:r>
              <a:rPr lang="sl-SI" sz="2000" dirty="0" err="1" smtClean="0">
                <a:latin typeface="Courier New" pitchFamily="49" charset="0"/>
                <a:cs typeface="Courier New" pitchFamily="49" charset="0"/>
              </a:rPr>
              <a:t>ts</a:t>
            </a:r>
            <a:r>
              <a:rPr lang="sl-SI" sz="2000" dirty="0" smtClean="0">
                <a:latin typeface="Courier New" pitchFamily="49" charset="0"/>
                <a:cs typeface="Courier New" pitchFamily="49" charset="0"/>
              </a:rPr>
              <a:t>, 1)) </a:t>
            </a:r>
            <a:r>
              <a:rPr lang="sl-SI" sz="1400" dirty="0" smtClean="0">
                <a:latin typeface="Courier New" pitchFamily="49" charset="0"/>
                <a:cs typeface="Courier New" pitchFamily="49" charset="0"/>
              </a:rPr>
              <a:t># </a:t>
            </a:r>
            <a:r>
              <a:rPr lang="sl-SI" sz="1400" dirty="0">
                <a:latin typeface="Courier New" pitchFamily="49" charset="0"/>
                <a:cs typeface="Courier New" pitchFamily="49" charset="0"/>
              </a:rPr>
              <a:t>t</a:t>
            </a:r>
            <a:r>
              <a:rPr lang="sl-SI" sz="1400" dirty="0" smtClean="0">
                <a:latin typeface="Courier New" pitchFamily="49" charset="0"/>
                <a:cs typeface="Courier New" pitchFamily="49" charset="0"/>
              </a:rPr>
              <a:t>o ne bo šlo, zakaj ne?</a:t>
            </a:r>
            <a:endParaRPr lang="sl-SI" sz="2000" dirty="0">
              <a:latin typeface="Courier New" pitchFamily="49" charset="0"/>
              <a:cs typeface="Courier New" pitchFamily="49" charset="0"/>
            </a:endParaRPr>
          </a:p>
          <a:p>
            <a:pPr marL="0" indent="0">
              <a:buNone/>
            </a:pPr>
            <a:r>
              <a:rPr lang="sl-SI" sz="2000" dirty="0" err="1">
                <a:latin typeface="Courier New" pitchFamily="49" charset="0"/>
                <a:cs typeface="Courier New" pitchFamily="49" charset="0"/>
              </a:rPr>
              <a:t>print</a:t>
            </a:r>
            <a:r>
              <a:rPr lang="sl-SI" sz="2000" dirty="0">
                <a:latin typeface="Courier New" pitchFamily="49" charset="0"/>
                <a:cs typeface="Courier New" pitchFamily="49" charset="0"/>
              </a:rPr>
              <a:t>(pogostosti)</a:t>
            </a:r>
          </a:p>
        </p:txBody>
      </p:sp>
    </p:spTree>
    <p:extLst>
      <p:ext uri="{BB962C8B-B14F-4D97-AF65-F5344CB8AC3E}">
        <p14:creationId xmlns:p14="http://schemas.microsoft.com/office/powerpoint/2010/main" val="3642984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S slovarjem</a:t>
            </a:r>
            <a:endParaRPr lang="sl-SI" dirty="0"/>
          </a:p>
        </p:txBody>
      </p:sp>
      <p:sp>
        <p:nvSpPr>
          <p:cNvPr id="3" name="Content Placeholder 2"/>
          <p:cNvSpPr>
            <a:spLocks noGrp="1"/>
          </p:cNvSpPr>
          <p:nvPr>
            <p:ph idx="1"/>
          </p:nvPr>
        </p:nvSpPr>
        <p:spPr>
          <a:xfrm>
            <a:off x="179512" y="1600200"/>
            <a:ext cx="8507288" cy="4525963"/>
          </a:xfrm>
        </p:spPr>
        <p:txBody>
          <a:bodyPr>
            <a:normAutofit fontScale="92500"/>
          </a:bodyPr>
          <a:lstStyle/>
          <a:p>
            <a:pPr marL="0" indent="0">
              <a:buNone/>
            </a:pPr>
            <a:r>
              <a:rPr lang="sl-SI" dirty="0">
                <a:latin typeface="Courier New" pitchFamily="49" charset="0"/>
                <a:cs typeface="Courier New" pitchFamily="49" charset="0"/>
              </a:rPr>
              <a:t>pogostosti = {}</a:t>
            </a:r>
          </a:p>
          <a:p>
            <a:pPr marL="0" indent="0">
              <a:buNone/>
            </a:pPr>
            <a:r>
              <a:rPr lang="sl-SI" dirty="0">
                <a:latin typeface="Courier New" pitchFamily="49" charset="0"/>
                <a:cs typeface="Courier New" pitchFamily="49" charset="0"/>
              </a:rPr>
              <a:t>for </a:t>
            </a:r>
            <a:r>
              <a:rPr lang="sl-SI" dirty="0" err="1" smtClean="0">
                <a:latin typeface="Courier New" pitchFamily="49" charset="0"/>
                <a:cs typeface="Courier New" pitchFamily="49" charset="0"/>
              </a:rPr>
              <a:t>ts</a:t>
            </a:r>
            <a:r>
              <a:rPr lang="sl-SI" dirty="0" smtClean="0">
                <a:latin typeface="Courier New" pitchFamily="49" charset="0"/>
                <a:cs typeface="Courier New" pitchFamily="49" charset="0"/>
              </a:rPr>
              <a:t> in </a:t>
            </a:r>
            <a:r>
              <a:rPr lang="sl-SI" dirty="0">
                <a:latin typeface="Courier New" pitchFamily="49" charset="0"/>
                <a:cs typeface="Courier New" pitchFamily="49" charset="0"/>
              </a:rPr>
              <a:t>klici</a:t>
            </a:r>
            <a:r>
              <a:rPr lang="sl-SI" dirty="0" smtClean="0">
                <a:latin typeface="Courier New" pitchFamily="49" charset="0"/>
                <a:cs typeface="Courier New" pitchFamily="49" charset="0"/>
              </a:rPr>
              <a:t>:</a:t>
            </a:r>
          </a:p>
          <a:p>
            <a:pPr marL="0" indent="0">
              <a:buNone/>
            </a:pPr>
            <a:r>
              <a:rPr lang="sl-SI" dirty="0" smtClean="0">
                <a:latin typeface="Courier New" pitchFamily="49" charset="0"/>
                <a:cs typeface="Courier New" pitchFamily="49" charset="0"/>
              </a:rPr>
              <a:t>    </a:t>
            </a:r>
            <a:r>
              <a:rPr lang="sl-SI" dirty="0" smtClean="0">
                <a:solidFill>
                  <a:srgbClr val="FF0000"/>
                </a:solidFill>
                <a:latin typeface="Courier New" pitchFamily="49" charset="0"/>
                <a:cs typeface="Courier New" pitchFamily="49" charset="0"/>
              </a:rPr>
              <a:t># </a:t>
            </a:r>
            <a:r>
              <a:rPr lang="sl-SI" dirty="0">
                <a:solidFill>
                  <a:srgbClr val="FF0000"/>
                </a:solidFill>
                <a:latin typeface="Courier New" pitchFamily="49" charset="0"/>
                <a:cs typeface="Courier New" pitchFamily="49" charset="0"/>
              </a:rPr>
              <a:t>smo na klic </a:t>
            </a:r>
            <a:r>
              <a:rPr lang="sl-SI" dirty="0" err="1">
                <a:solidFill>
                  <a:srgbClr val="FF0000"/>
                </a:solidFill>
                <a:latin typeface="Courier New" pitchFamily="49" charset="0"/>
                <a:cs typeface="Courier New" pitchFamily="49" charset="0"/>
              </a:rPr>
              <a:t>ts</a:t>
            </a:r>
            <a:r>
              <a:rPr lang="sl-SI" dirty="0">
                <a:solidFill>
                  <a:srgbClr val="FF0000"/>
                </a:solidFill>
                <a:latin typeface="Courier New" pitchFamily="49" charset="0"/>
                <a:cs typeface="Courier New" pitchFamily="49" charset="0"/>
              </a:rPr>
              <a:t> že naleteli?</a:t>
            </a:r>
          </a:p>
          <a:p>
            <a:pPr marL="0" indent="0">
              <a:buNone/>
            </a:pPr>
            <a:r>
              <a:rPr lang="sl-SI" dirty="0">
                <a:latin typeface="Courier New" pitchFamily="49" charset="0"/>
                <a:cs typeface="Courier New" pitchFamily="49" charset="0"/>
              </a:rPr>
              <a:t>    </a:t>
            </a:r>
            <a:r>
              <a:rPr lang="sl-SI" dirty="0" err="1">
                <a:latin typeface="Courier New" pitchFamily="49" charset="0"/>
                <a:cs typeface="Courier New" pitchFamily="49" charset="0"/>
              </a:rPr>
              <a:t>if</a:t>
            </a:r>
            <a:r>
              <a:rPr lang="sl-SI" dirty="0">
                <a:latin typeface="Courier New" pitchFamily="49" charset="0"/>
                <a:cs typeface="Courier New" pitchFamily="49" charset="0"/>
              </a:rPr>
              <a:t> </a:t>
            </a:r>
            <a:r>
              <a:rPr lang="sl-SI" dirty="0" err="1" smtClean="0">
                <a:latin typeface="Courier New" pitchFamily="49" charset="0"/>
                <a:cs typeface="Courier New" pitchFamily="49" charset="0"/>
              </a:rPr>
              <a:t>ts</a:t>
            </a:r>
            <a:r>
              <a:rPr lang="sl-SI" dirty="0" smtClean="0">
                <a:latin typeface="Courier New" pitchFamily="49" charset="0"/>
                <a:cs typeface="Courier New" pitchFamily="49" charset="0"/>
              </a:rPr>
              <a:t> in </a:t>
            </a:r>
            <a:r>
              <a:rPr lang="sl-SI" dirty="0">
                <a:latin typeface="Courier New" pitchFamily="49" charset="0"/>
                <a:cs typeface="Courier New" pitchFamily="49" charset="0"/>
              </a:rPr>
              <a:t>pogostosti</a:t>
            </a:r>
            <a:r>
              <a:rPr lang="sl-SI" dirty="0" smtClean="0">
                <a:latin typeface="Courier New" pitchFamily="49" charset="0"/>
                <a:cs typeface="Courier New" pitchFamily="49" charset="0"/>
              </a:rPr>
              <a:t>:</a:t>
            </a:r>
            <a:endParaRPr lang="sl-SI" dirty="0">
              <a:latin typeface="Courier New" pitchFamily="49" charset="0"/>
              <a:cs typeface="Courier New" pitchFamily="49" charset="0"/>
            </a:endParaRPr>
          </a:p>
          <a:p>
            <a:pPr marL="0" indent="0">
              <a:buNone/>
            </a:pPr>
            <a:r>
              <a:rPr lang="sl-SI" dirty="0">
                <a:latin typeface="Courier New" pitchFamily="49" charset="0"/>
                <a:cs typeface="Courier New" pitchFamily="49" charset="0"/>
              </a:rPr>
              <a:t>        </a:t>
            </a:r>
            <a:r>
              <a:rPr lang="sl-SI" dirty="0" smtClean="0">
                <a:latin typeface="Courier New" pitchFamily="49" charset="0"/>
                <a:cs typeface="Courier New" pitchFamily="49" charset="0"/>
              </a:rPr>
              <a:t>pogostosti[</a:t>
            </a:r>
            <a:r>
              <a:rPr lang="sl-SI" dirty="0" err="1" smtClean="0">
                <a:latin typeface="Courier New" pitchFamily="49" charset="0"/>
                <a:cs typeface="Courier New" pitchFamily="49" charset="0"/>
              </a:rPr>
              <a:t>ts</a:t>
            </a:r>
            <a:r>
              <a:rPr lang="sl-SI" dirty="0" smtClean="0">
                <a:latin typeface="Courier New" pitchFamily="49" charset="0"/>
                <a:cs typeface="Courier New" pitchFamily="49" charset="0"/>
              </a:rPr>
              <a:t>] </a:t>
            </a:r>
            <a:r>
              <a:rPr lang="sl-SI" dirty="0">
                <a:latin typeface="Courier New" pitchFamily="49" charset="0"/>
                <a:cs typeface="Courier New" pitchFamily="49" charset="0"/>
              </a:rPr>
              <a:t>+= 1</a:t>
            </a:r>
          </a:p>
          <a:p>
            <a:pPr marL="0" indent="0">
              <a:buNone/>
            </a:pPr>
            <a:r>
              <a:rPr lang="sl-SI" dirty="0">
                <a:latin typeface="Courier New" pitchFamily="49" charset="0"/>
                <a:cs typeface="Courier New" pitchFamily="49" charset="0"/>
              </a:rPr>
              <a:t>    </a:t>
            </a:r>
            <a:r>
              <a:rPr lang="sl-SI" dirty="0" err="1">
                <a:latin typeface="Courier New" pitchFamily="49" charset="0"/>
                <a:cs typeface="Courier New" pitchFamily="49" charset="0"/>
              </a:rPr>
              <a:t>else</a:t>
            </a:r>
            <a:r>
              <a:rPr lang="sl-SI" dirty="0" smtClean="0">
                <a:latin typeface="Courier New" pitchFamily="49" charset="0"/>
                <a:cs typeface="Courier New" pitchFamily="49" charset="0"/>
              </a:rPr>
              <a:t>: </a:t>
            </a:r>
            <a:r>
              <a:rPr lang="sl-SI" dirty="0" smtClean="0">
                <a:solidFill>
                  <a:srgbClr val="FF0000"/>
                </a:solidFill>
                <a:latin typeface="Courier New" pitchFamily="49" charset="0"/>
                <a:cs typeface="Courier New" pitchFamily="49" charset="0"/>
              </a:rPr>
              <a:t>#nov klic, dodamo v slovar</a:t>
            </a:r>
            <a:endParaRPr lang="sl-SI" dirty="0">
              <a:solidFill>
                <a:srgbClr val="FF0000"/>
              </a:solidFill>
              <a:latin typeface="Courier New" pitchFamily="49" charset="0"/>
              <a:cs typeface="Courier New" pitchFamily="49" charset="0"/>
            </a:endParaRPr>
          </a:p>
          <a:p>
            <a:pPr marL="0" indent="0">
              <a:buNone/>
            </a:pPr>
            <a:r>
              <a:rPr lang="sl-SI" dirty="0">
                <a:latin typeface="Courier New" pitchFamily="49" charset="0"/>
                <a:cs typeface="Courier New" pitchFamily="49" charset="0"/>
              </a:rPr>
              <a:t>        </a:t>
            </a:r>
            <a:r>
              <a:rPr lang="sl-SI" dirty="0" smtClean="0">
                <a:latin typeface="Courier New" pitchFamily="49" charset="0"/>
                <a:cs typeface="Courier New" pitchFamily="49" charset="0"/>
              </a:rPr>
              <a:t>pogostosti[</a:t>
            </a:r>
            <a:r>
              <a:rPr lang="sl-SI" dirty="0" err="1" smtClean="0">
                <a:latin typeface="Courier New" pitchFamily="49" charset="0"/>
                <a:cs typeface="Courier New" pitchFamily="49" charset="0"/>
              </a:rPr>
              <a:t>ts</a:t>
            </a:r>
            <a:r>
              <a:rPr lang="sl-SI" dirty="0" smtClean="0">
                <a:latin typeface="Courier New" pitchFamily="49" charset="0"/>
                <a:cs typeface="Courier New" pitchFamily="49" charset="0"/>
              </a:rPr>
              <a:t>] </a:t>
            </a:r>
            <a:r>
              <a:rPr lang="sl-SI" dirty="0">
                <a:latin typeface="Courier New" pitchFamily="49" charset="0"/>
                <a:cs typeface="Courier New" pitchFamily="49" charset="0"/>
              </a:rPr>
              <a:t>= 1</a:t>
            </a:r>
          </a:p>
          <a:p>
            <a:pPr marL="0" indent="0">
              <a:buNone/>
            </a:pPr>
            <a:r>
              <a:rPr lang="sl-SI" dirty="0" err="1">
                <a:latin typeface="Courier New" pitchFamily="49" charset="0"/>
                <a:cs typeface="Courier New" pitchFamily="49" charset="0"/>
              </a:rPr>
              <a:t>print</a:t>
            </a:r>
            <a:r>
              <a:rPr lang="sl-SI" dirty="0">
                <a:latin typeface="Courier New" pitchFamily="49" charset="0"/>
                <a:cs typeface="Courier New" pitchFamily="49" charset="0"/>
              </a:rPr>
              <a:t>(pogostosti)</a:t>
            </a:r>
          </a:p>
        </p:txBody>
      </p:sp>
    </p:spTree>
    <p:extLst>
      <p:ext uri="{BB962C8B-B14F-4D97-AF65-F5344CB8AC3E}">
        <p14:creationId xmlns:p14="http://schemas.microsoft.com/office/powerpoint/2010/main" val="4053789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Gre še lažje</a:t>
            </a:r>
            <a:endParaRPr lang="sl-SI" dirty="0"/>
          </a:p>
        </p:txBody>
      </p:sp>
      <p:sp>
        <p:nvSpPr>
          <p:cNvPr id="3" name="Content Placeholder 2"/>
          <p:cNvSpPr>
            <a:spLocks noGrp="1"/>
          </p:cNvSpPr>
          <p:nvPr>
            <p:ph idx="1"/>
          </p:nvPr>
        </p:nvSpPr>
        <p:spPr/>
        <p:txBody>
          <a:bodyPr>
            <a:normAutofit fontScale="92500" lnSpcReduction="10000"/>
          </a:bodyPr>
          <a:lstStyle/>
          <a:p>
            <a:pPr marL="0" indent="0">
              <a:buNone/>
            </a:pPr>
            <a:r>
              <a:rPr lang="sl-SI" sz="2800" dirty="0">
                <a:latin typeface="Courier New" pitchFamily="49" charset="0"/>
                <a:cs typeface="Courier New" pitchFamily="49" charset="0"/>
              </a:rPr>
              <a:t>pogostosti = {}</a:t>
            </a:r>
          </a:p>
          <a:p>
            <a:pPr marL="0" indent="0">
              <a:buNone/>
            </a:pPr>
            <a:r>
              <a:rPr lang="sl-SI" sz="2800" dirty="0">
                <a:latin typeface="Courier New" pitchFamily="49" charset="0"/>
                <a:cs typeface="Courier New" pitchFamily="49" charset="0"/>
              </a:rPr>
              <a:t>for </a:t>
            </a:r>
            <a:r>
              <a:rPr lang="sl-SI" sz="2800" dirty="0" err="1" smtClean="0">
                <a:latin typeface="Courier New" pitchFamily="49" charset="0"/>
                <a:cs typeface="Courier New" pitchFamily="49" charset="0"/>
              </a:rPr>
              <a:t>ts</a:t>
            </a:r>
            <a:r>
              <a:rPr lang="sl-SI" sz="2800" dirty="0" smtClean="0">
                <a:latin typeface="Courier New" pitchFamily="49" charset="0"/>
                <a:cs typeface="Courier New" pitchFamily="49" charset="0"/>
              </a:rPr>
              <a:t> in </a:t>
            </a:r>
            <a:r>
              <a:rPr lang="sl-SI" sz="2800" dirty="0">
                <a:latin typeface="Courier New" pitchFamily="49" charset="0"/>
                <a:cs typeface="Courier New" pitchFamily="49" charset="0"/>
              </a:rPr>
              <a:t>klici:</a:t>
            </a:r>
          </a:p>
          <a:p>
            <a:pPr marL="0" indent="0">
              <a:buNone/>
            </a:pPr>
            <a:r>
              <a:rPr lang="sl-SI" sz="2800" dirty="0">
                <a:latin typeface="Courier New" pitchFamily="49" charset="0"/>
                <a:cs typeface="Courier New" pitchFamily="49" charset="0"/>
              </a:rPr>
              <a:t>    </a:t>
            </a:r>
            <a:r>
              <a:rPr lang="sl-SI" sz="2800" dirty="0" smtClean="0">
                <a:latin typeface="Courier New" pitchFamily="49" charset="0"/>
                <a:cs typeface="Courier New" pitchFamily="49" charset="0"/>
              </a:rPr>
              <a:t>pogostosti[</a:t>
            </a:r>
            <a:r>
              <a:rPr lang="sl-SI" sz="2800" dirty="0" err="1" smtClean="0">
                <a:latin typeface="Courier New" pitchFamily="49" charset="0"/>
                <a:cs typeface="Courier New" pitchFamily="49" charset="0"/>
              </a:rPr>
              <a:t>ts</a:t>
            </a:r>
            <a:r>
              <a:rPr lang="sl-SI" sz="2800" dirty="0" smtClean="0">
                <a:latin typeface="Courier New" pitchFamily="49" charset="0"/>
                <a:cs typeface="Courier New" pitchFamily="49" charset="0"/>
              </a:rPr>
              <a:t>] = </a:t>
            </a:r>
          </a:p>
          <a:p>
            <a:pPr marL="0" indent="0">
              <a:buNone/>
            </a:pPr>
            <a:r>
              <a:rPr lang="sl-SI" sz="2800" dirty="0">
                <a:latin typeface="Courier New" pitchFamily="49" charset="0"/>
                <a:cs typeface="Courier New" pitchFamily="49" charset="0"/>
              </a:rPr>
              <a:t> </a:t>
            </a:r>
            <a:r>
              <a:rPr lang="sl-SI" sz="2800" dirty="0" smtClean="0">
                <a:latin typeface="Courier New" pitchFamily="49" charset="0"/>
                <a:cs typeface="Courier New" pitchFamily="49" charset="0"/>
              </a:rPr>
              <a:t>      1 + </a:t>
            </a:r>
            <a:r>
              <a:rPr lang="sl-SI" sz="2800" dirty="0" err="1" smtClean="0">
                <a:latin typeface="Courier New" pitchFamily="49" charset="0"/>
                <a:cs typeface="Courier New" pitchFamily="49" charset="0"/>
              </a:rPr>
              <a:t>pogostosti.get</a:t>
            </a:r>
            <a:r>
              <a:rPr lang="sl-SI" sz="2800" dirty="0" smtClean="0">
                <a:latin typeface="Courier New" pitchFamily="49" charset="0"/>
                <a:cs typeface="Courier New" pitchFamily="49" charset="0"/>
              </a:rPr>
              <a:t>(</a:t>
            </a:r>
            <a:r>
              <a:rPr lang="sl-SI" sz="2800" dirty="0" err="1" smtClean="0">
                <a:latin typeface="Courier New" pitchFamily="49" charset="0"/>
                <a:cs typeface="Courier New" pitchFamily="49" charset="0"/>
              </a:rPr>
              <a:t>ts</a:t>
            </a:r>
            <a:r>
              <a:rPr lang="sl-SI" sz="2800" dirty="0" smtClean="0">
                <a:latin typeface="Courier New" pitchFamily="49" charset="0"/>
                <a:cs typeface="Courier New" pitchFamily="49" charset="0"/>
              </a:rPr>
              <a:t>,0)</a:t>
            </a:r>
            <a:endParaRPr lang="sl-SI" sz="2800" dirty="0">
              <a:latin typeface="Courier New" pitchFamily="49" charset="0"/>
              <a:cs typeface="Courier New" pitchFamily="49" charset="0"/>
            </a:endParaRPr>
          </a:p>
          <a:p>
            <a:pPr marL="0" indent="0">
              <a:buNone/>
            </a:pPr>
            <a:r>
              <a:rPr lang="sl-SI" sz="2800" dirty="0" err="1" smtClean="0">
                <a:latin typeface="Courier New" pitchFamily="49" charset="0"/>
                <a:cs typeface="Courier New" pitchFamily="49" charset="0"/>
              </a:rPr>
              <a:t>print</a:t>
            </a:r>
            <a:r>
              <a:rPr lang="sl-SI" sz="2800" dirty="0" smtClean="0">
                <a:latin typeface="Courier New" pitchFamily="49" charset="0"/>
                <a:cs typeface="Courier New" pitchFamily="49" charset="0"/>
              </a:rPr>
              <a:t>(pogostosti)</a:t>
            </a:r>
          </a:p>
          <a:p>
            <a:pPr marL="0" indent="0">
              <a:buNone/>
            </a:pPr>
            <a:endParaRPr lang="sl-SI" sz="2800" dirty="0" smtClean="0">
              <a:latin typeface="Courier New" pitchFamily="49" charset="0"/>
              <a:cs typeface="Courier New" pitchFamily="49" charset="0"/>
            </a:endParaRPr>
          </a:p>
          <a:p>
            <a:r>
              <a:rPr lang="sl-SI" sz="2800" dirty="0" err="1" smtClean="0">
                <a:latin typeface="Courier New" pitchFamily="49" charset="0"/>
                <a:cs typeface="Courier New" pitchFamily="49" charset="0"/>
              </a:rPr>
              <a:t>slovar.get</a:t>
            </a:r>
            <a:r>
              <a:rPr lang="sl-SI" sz="2800" dirty="0" smtClean="0">
                <a:latin typeface="Courier New" pitchFamily="49" charset="0"/>
                <a:cs typeface="Courier New" pitchFamily="49" charset="0"/>
              </a:rPr>
              <a:t>(ključ, </a:t>
            </a:r>
            <a:r>
              <a:rPr lang="sl-SI" sz="2800" dirty="0" err="1" smtClean="0">
                <a:latin typeface="Courier New" pitchFamily="49" charset="0"/>
                <a:cs typeface="Courier New" pitchFamily="49" charset="0"/>
              </a:rPr>
              <a:t>privzetaVrednost</a:t>
            </a:r>
            <a:r>
              <a:rPr lang="sl-SI" sz="2800" dirty="0" smtClean="0">
                <a:latin typeface="Courier New" pitchFamily="49" charset="0"/>
                <a:cs typeface="Courier New" pitchFamily="49" charset="0"/>
              </a:rPr>
              <a:t>)</a:t>
            </a:r>
          </a:p>
          <a:p>
            <a:endParaRPr lang="sl-SI" sz="2800" dirty="0" smtClean="0">
              <a:cs typeface="Courier New" pitchFamily="49" charset="0"/>
            </a:endParaRPr>
          </a:p>
          <a:p>
            <a:r>
              <a:rPr lang="sl-SI" sz="2800" dirty="0" smtClean="0">
                <a:cs typeface="Courier New" pitchFamily="49" charset="0"/>
              </a:rPr>
              <a:t>Z </a:t>
            </a:r>
            <a:r>
              <a:rPr lang="sl-SI" sz="2800" dirty="0" err="1" smtClean="0">
                <a:latin typeface="Courier New" pitchFamily="49" charset="0"/>
                <a:cs typeface="Courier New" pitchFamily="49" charset="0"/>
              </a:rPr>
              <a:t>get</a:t>
            </a:r>
            <a:r>
              <a:rPr lang="sl-SI" sz="2800" dirty="0" smtClean="0">
                <a:cs typeface="Courier New" pitchFamily="49" charset="0"/>
              </a:rPr>
              <a:t> </a:t>
            </a:r>
            <a:r>
              <a:rPr lang="sl-SI" sz="2800" dirty="0">
                <a:cs typeface="Courier New" pitchFamily="49" charset="0"/>
              </a:rPr>
              <a:t>d</a:t>
            </a:r>
            <a:r>
              <a:rPr lang="sl-SI" sz="2800" dirty="0" smtClean="0">
                <a:cs typeface="Courier New" pitchFamily="49" charset="0"/>
              </a:rPr>
              <a:t>obimo </a:t>
            </a:r>
            <a:r>
              <a:rPr lang="sl-SI" sz="2800" dirty="0" smtClean="0">
                <a:latin typeface="Courier New" pitchFamily="49" charset="0"/>
                <a:cs typeface="Courier New" pitchFamily="49" charset="0"/>
              </a:rPr>
              <a:t>slovar[ključ]</a:t>
            </a:r>
            <a:r>
              <a:rPr lang="sl-SI" sz="2800" dirty="0" smtClean="0">
                <a:cs typeface="Courier New" pitchFamily="49" charset="0"/>
              </a:rPr>
              <a:t>, če je </a:t>
            </a:r>
            <a:r>
              <a:rPr lang="sl-SI" sz="2800" dirty="0" smtClean="0">
                <a:latin typeface="Courier New" pitchFamily="49" charset="0"/>
                <a:cs typeface="Courier New" pitchFamily="49" charset="0"/>
              </a:rPr>
              <a:t>ključ</a:t>
            </a:r>
            <a:r>
              <a:rPr lang="sl-SI" sz="2800" dirty="0" smtClean="0">
                <a:cs typeface="Courier New" pitchFamily="49" charset="0"/>
              </a:rPr>
              <a:t> v slovarju,  oziroma </a:t>
            </a:r>
            <a:r>
              <a:rPr lang="sl-SI" sz="2800" dirty="0" err="1" smtClean="0">
                <a:latin typeface="Courier New" pitchFamily="49" charset="0"/>
                <a:cs typeface="Courier New" pitchFamily="49" charset="0"/>
              </a:rPr>
              <a:t>privzetaVrednost</a:t>
            </a:r>
            <a:r>
              <a:rPr lang="sl-SI" sz="2800" dirty="0" smtClean="0">
                <a:cs typeface="Courier New" pitchFamily="49" charset="0"/>
              </a:rPr>
              <a:t> drugače.</a:t>
            </a:r>
            <a:endParaRPr lang="sl-SI" sz="2800" dirty="0">
              <a:cs typeface="Courier New" pitchFamily="49" charset="0"/>
            </a:endParaRPr>
          </a:p>
        </p:txBody>
      </p:sp>
    </p:spTree>
    <p:extLst>
      <p:ext uri="{BB962C8B-B14F-4D97-AF65-F5344CB8AC3E}">
        <p14:creationId xmlns:p14="http://schemas.microsoft.com/office/powerpoint/2010/main" val="1347552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In ker smo vraževerni …</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196752"/>
            <a:ext cx="7488832" cy="56027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13832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Poišči</a:t>
            </a:r>
            <a:endParaRPr lang="sl-SI" dirty="0"/>
          </a:p>
        </p:txBody>
      </p:sp>
      <p:sp>
        <p:nvSpPr>
          <p:cNvPr id="3" name="Content Placeholder 2"/>
          <p:cNvSpPr>
            <a:spLocks noGrp="1"/>
          </p:cNvSpPr>
          <p:nvPr>
            <p:ph idx="1"/>
          </p:nvPr>
        </p:nvSpPr>
        <p:spPr/>
        <p:txBody>
          <a:bodyPr/>
          <a:lstStyle/>
          <a:p>
            <a:r>
              <a:rPr lang="sl-SI" dirty="0" smtClean="0"/>
              <a:t>Zelo pogosto</a:t>
            </a:r>
          </a:p>
          <a:p>
            <a:r>
              <a:rPr lang="sl-SI" dirty="0" smtClean="0"/>
              <a:t>Seznam parov</a:t>
            </a:r>
          </a:p>
          <a:p>
            <a:pPr lvl="1"/>
            <a:r>
              <a:rPr lang="sl-SI" dirty="0" smtClean="0"/>
              <a:t>Za dano vrednost </a:t>
            </a:r>
            <a:r>
              <a:rPr lang="sl-SI" b="1" dirty="0" smtClean="0"/>
              <a:t>k</a:t>
            </a:r>
            <a:r>
              <a:rPr lang="sl-SI" dirty="0" smtClean="0"/>
              <a:t> iščemo </a:t>
            </a:r>
            <a:r>
              <a:rPr lang="sl-SI" b="1" dirty="0" smtClean="0"/>
              <a:t>v</a:t>
            </a:r>
          </a:p>
          <a:p>
            <a:pPr lvl="1"/>
            <a:r>
              <a:rPr lang="sl-SI" dirty="0" smtClean="0"/>
              <a:t>Vrednosti </a:t>
            </a:r>
            <a:r>
              <a:rPr lang="sl-SI" b="1" dirty="0" smtClean="0"/>
              <a:t>k</a:t>
            </a:r>
            <a:r>
              <a:rPr lang="sl-SI" dirty="0" smtClean="0"/>
              <a:t> so enolične (so vse med seboj različne)</a:t>
            </a:r>
          </a:p>
          <a:p>
            <a:r>
              <a:rPr lang="sl-SI" dirty="0" smtClean="0"/>
              <a:t>Naj bo hitro!</a:t>
            </a:r>
          </a:p>
          <a:p>
            <a:endParaRPr lang="sl-SI" dirty="0"/>
          </a:p>
        </p:txBody>
      </p:sp>
    </p:spTree>
    <p:extLst>
      <p:ext uri="{BB962C8B-B14F-4D97-AF65-F5344CB8AC3E}">
        <p14:creationId xmlns:p14="http://schemas.microsoft.com/office/powerpoint/2010/main" val="4046611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Slovar</a:t>
            </a:r>
            <a:endParaRPr lang="sl-SI" dirty="0"/>
          </a:p>
        </p:txBody>
      </p:sp>
      <p:sp>
        <p:nvSpPr>
          <p:cNvPr id="3" name="Content Placeholder 2"/>
          <p:cNvSpPr>
            <a:spLocks noGrp="1"/>
          </p:cNvSpPr>
          <p:nvPr>
            <p:ph idx="1"/>
          </p:nvPr>
        </p:nvSpPr>
        <p:spPr/>
        <p:txBody>
          <a:bodyPr>
            <a:normAutofit fontScale="77500" lnSpcReduction="20000"/>
          </a:bodyPr>
          <a:lstStyle/>
          <a:p>
            <a:r>
              <a:rPr lang="sl-SI" dirty="0" smtClean="0"/>
              <a:t>Hitra realizacija </a:t>
            </a:r>
          </a:p>
          <a:p>
            <a:r>
              <a:rPr lang="sl-SI" dirty="0" smtClean="0"/>
              <a:t>Seznami:</a:t>
            </a:r>
          </a:p>
          <a:p>
            <a:pPr lvl="1"/>
            <a:r>
              <a:rPr lang="sl-SI" dirty="0" smtClean="0"/>
              <a:t>Za dan indeks vrni vrednost</a:t>
            </a:r>
          </a:p>
          <a:p>
            <a:r>
              <a:rPr lang="sl-SI" dirty="0" smtClean="0"/>
              <a:t>Slovar</a:t>
            </a:r>
          </a:p>
          <a:p>
            <a:pPr lvl="1"/>
            <a:r>
              <a:rPr lang="sl-SI" dirty="0" smtClean="0"/>
              <a:t>"seznam", kjer je indeks poljuben (no, skoraj)</a:t>
            </a:r>
          </a:p>
          <a:p>
            <a:pPr lvl="2"/>
            <a:r>
              <a:rPr lang="sl-SI" dirty="0" smtClean="0"/>
              <a:t>"indeks" pri slovarju imenujemo ključ</a:t>
            </a:r>
          </a:p>
          <a:p>
            <a:pPr lvl="2"/>
            <a:r>
              <a:rPr lang="sl-SI" dirty="0" smtClean="0"/>
              <a:t>Ključ je lahko </a:t>
            </a:r>
            <a:r>
              <a:rPr lang="sl-SI" dirty="0" err="1" smtClean="0"/>
              <a:t>int</a:t>
            </a:r>
            <a:r>
              <a:rPr lang="sl-SI" dirty="0" smtClean="0"/>
              <a:t>, nabor, str, … </a:t>
            </a:r>
          </a:p>
          <a:p>
            <a:pPr lvl="2"/>
            <a:r>
              <a:rPr lang="sl-SI" dirty="0" smtClean="0"/>
              <a:t>Enoličnost ključev</a:t>
            </a:r>
          </a:p>
          <a:p>
            <a:pPr lvl="1"/>
            <a:r>
              <a:rPr lang="sl-SI" dirty="0" err="1" smtClean="0"/>
              <a:t>Dictonary</a:t>
            </a:r>
            <a:r>
              <a:rPr lang="sl-SI" dirty="0" smtClean="0"/>
              <a:t> (tip je </a:t>
            </a:r>
            <a:r>
              <a:rPr lang="sl-SI" dirty="0" err="1" smtClean="0">
                <a:latin typeface="Courier New" panose="02070309020205020404" pitchFamily="49" charset="0"/>
                <a:cs typeface="Courier New" panose="02070309020205020404" pitchFamily="49" charset="0"/>
              </a:rPr>
              <a:t>dict</a:t>
            </a:r>
            <a:r>
              <a:rPr lang="sl-SI" dirty="0" smtClean="0"/>
              <a:t>)</a:t>
            </a:r>
          </a:p>
          <a:p>
            <a:pPr lvl="1"/>
            <a:r>
              <a:rPr lang="sl-SI" dirty="0" err="1" smtClean="0">
                <a:latin typeface="Courier New" pitchFamily="49" charset="0"/>
                <a:cs typeface="Courier New" pitchFamily="49" charset="0"/>
              </a:rPr>
              <a:t>stevilke</a:t>
            </a:r>
            <a:r>
              <a:rPr lang="sl-SI" dirty="0" smtClean="0">
                <a:latin typeface="Courier New" pitchFamily="49" charset="0"/>
                <a:cs typeface="Courier New" pitchFamily="49" charset="0"/>
              </a:rPr>
              <a:t> </a:t>
            </a:r>
            <a:r>
              <a:rPr lang="sl-SI" dirty="0">
                <a:latin typeface="Courier New" pitchFamily="49" charset="0"/>
                <a:cs typeface="Courier New" pitchFamily="49" charset="0"/>
              </a:rPr>
              <a:t>= {"Ana": "041 310239", "Berta": "040 318319", "Cilka": "041 103194", "Dani": "040 193831", "Eva": "051 123123", "Fanči": "040 135367", "Helga": "+49 175 4728 475"}</a:t>
            </a:r>
          </a:p>
          <a:p>
            <a:pPr lvl="1"/>
            <a:endParaRPr lang="sl-SI" dirty="0" smtClean="0"/>
          </a:p>
          <a:p>
            <a:pPr lvl="1"/>
            <a:endParaRPr lang="sl-SI" dirty="0"/>
          </a:p>
        </p:txBody>
      </p:sp>
    </p:spTree>
    <p:extLst>
      <p:ext uri="{BB962C8B-B14F-4D97-AF65-F5344CB8AC3E}">
        <p14:creationId xmlns:p14="http://schemas.microsoft.com/office/powerpoint/2010/main" val="532943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Operacije</a:t>
            </a:r>
            <a:endParaRPr lang="sl-SI" dirty="0"/>
          </a:p>
        </p:txBody>
      </p:sp>
      <p:sp>
        <p:nvSpPr>
          <p:cNvPr id="3" name="Content Placeholder 2"/>
          <p:cNvSpPr>
            <a:spLocks noGrp="1"/>
          </p:cNvSpPr>
          <p:nvPr>
            <p:ph idx="1"/>
          </p:nvPr>
        </p:nvSpPr>
        <p:spPr/>
        <p:txBody>
          <a:bodyPr>
            <a:normAutofit fontScale="55000" lnSpcReduction="20000"/>
          </a:bodyPr>
          <a:lstStyle/>
          <a:p>
            <a:r>
              <a:rPr lang="sl-SI" dirty="0" smtClean="0"/>
              <a:t>Je prazen?</a:t>
            </a:r>
            <a:endParaRPr lang="sl-SI" dirty="0" smtClean="0">
              <a:latin typeface="Courier New" panose="02070309020205020404" pitchFamily="49" charset="0"/>
              <a:cs typeface="Courier New" panose="02070309020205020404" pitchFamily="49" charset="0"/>
            </a:endParaRPr>
          </a:p>
          <a:p>
            <a:pPr lvl="1"/>
            <a:r>
              <a:rPr lang="sl-SI" dirty="0" err="1" smtClean="0">
                <a:latin typeface="Courier New" panose="02070309020205020404" pitchFamily="49" charset="0"/>
                <a:cs typeface="Courier New" panose="02070309020205020404" pitchFamily="49" charset="0"/>
              </a:rPr>
              <a:t>if</a:t>
            </a:r>
            <a:r>
              <a:rPr lang="sl-SI" dirty="0" smtClean="0">
                <a:latin typeface="Courier New" panose="02070309020205020404" pitchFamily="49" charset="0"/>
                <a:cs typeface="Courier New" panose="02070309020205020404" pitchFamily="49" charset="0"/>
              </a:rPr>
              <a:t> </a:t>
            </a:r>
            <a:r>
              <a:rPr lang="sl-SI" dirty="0" err="1" smtClean="0">
                <a:latin typeface="Courier New" panose="02070309020205020404" pitchFamily="49" charset="0"/>
                <a:cs typeface="Courier New" panose="02070309020205020404" pitchFamily="49" charset="0"/>
              </a:rPr>
              <a:t>stevilke</a:t>
            </a:r>
            <a:r>
              <a:rPr lang="sl-SI" dirty="0" smtClean="0">
                <a:latin typeface="Courier New" panose="02070309020205020404" pitchFamily="49" charset="0"/>
                <a:cs typeface="Courier New" panose="02070309020205020404" pitchFamily="49" charset="0"/>
              </a:rPr>
              <a:t>:</a:t>
            </a:r>
          </a:p>
          <a:p>
            <a:pPr lvl="1"/>
            <a:r>
              <a:rPr lang="sl-SI" dirty="0" smtClean="0">
                <a:cs typeface="Courier New" panose="02070309020205020404" pitchFamily="49" charset="0"/>
              </a:rPr>
              <a:t>V splošnem</a:t>
            </a:r>
            <a:r>
              <a:rPr lang="sl-SI" dirty="0">
                <a:cs typeface="Courier New" panose="02070309020205020404" pitchFamily="49" charset="0"/>
              </a:rPr>
              <a:t>: </a:t>
            </a:r>
            <a:r>
              <a:rPr lang="sl-SI" dirty="0">
                <a:latin typeface="Courier New" panose="02070309020205020404" pitchFamily="49" charset="0"/>
                <a:cs typeface="Courier New" panose="02070309020205020404" pitchFamily="49" charset="0"/>
                <a:hlinkClick r:id="rId2"/>
              </a:rPr>
              <a:t>http://www.pythoncentral.io/how-to-check-if-a-list-tuple-or-dictionary-is-empty-in-python/</a:t>
            </a:r>
            <a:endParaRPr lang="sl-SI" dirty="0" smtClean="0">
              <a:latin typeface="Courier New" panose="02070309020205020404" pitchFamily="49" charset="0"/>
              <a:cs typeface="Courier New" panose="02070309020205020404" pitchFamily="49" charset="0"/>
            </a:endParaRPr>
          </a:p>
          <a:p>
            <a:r>
              <a:rPr lang="sl-SI" dirty="0" smtClean="0"/>
              <a:t>Dostop</a:t>
            </a:r>
          </a:p>
          <a:p>
            <a:pPr lvl="1"/>
            <a:r>
              <a:rPr lang="sl-SI" dirty="0" err="1" smtClean="0">
                <a:latin typeface="Courier New" pitchFamily="49" charset="0"/>
                <a:cs typeface="Courier New" pitchFamily="49" charset="0"/>
              </a:rPr>
              <a:t>stevilke</a:t>
            </a:r>
            <a:r>
              <a:rPr lang="sl-SI" dirty="0" smtClean="0">
                <a:latin typeface="Courier New" pitchFamily="49" charset="0"/>
                <a:cs typeface="Courier New" pitchFamily="49" charset="0"/>
              </a:rPr>
              <a:t>["</a:t>
            </a:r>
            <a:r>
              <a:rPr lang="sl-SI" dirty="0" err="1" smtClean="0">
                <a:latin typeface="Courier New" pitchFamily="49" charset="0"/>
                <a:cs typeface="Courier New" pitchFamily="49" charset="0"/>
              </a:rPr>
              <a:t>ana</a:t>
            </a:r>
            <a:r>
              <a:rPr lang="sl-SI" dirty="0" smtClean="0">
                <a:latin typeface="Courier New" pitchFamily="49" charset="0"/>
                <a:cs typeface="Courier New" pitchFamily="49" charset="0"/>
              </a:rPr>
              <a:t>"]</a:t>
            </a:r>
          </a:p>
          <a:p>
            <a:pPr lvl="1"/>
            <a:r>
              <a:rPr lang="sl-SI" dirty="0" smtClean="0">
                <a:cs typeface="Courier New" pitchFamily="49" charset="0"/>
              </a:rPr>
              <a:t>Če ključa </a:t>
            </a:r>
            <a:r>
              <a:rPr lang="sl-SI" dirty="0" smtClean="0">
                <a:latin typeface="Courier New" panose="02070309020205020404" pitchFamily="49" charset="0"/>
                <a:cs typeface="Courier New" panose="02070309020205020404" pitchFamily="49" charset="0"/>
              </a:rPr>
              <a:t>"</a:t>
            </a:r>
            <a:r>
              <a:rPr lang="sl-SI" dirty="0" err="1" smtClean="0">
                <a:latin typeface="Courier New" panose="02070309020205020404" pitchFamily="49" charset="0"/>
                <a:cs typeface="Courier New" panose="02070309020205020404" pitchFamily="49" charset="0"/>
              </a:rPr>
              <a:t>ana</a:t>
            </a:r>
            <a:r>
              <a:rPr lang="sl-SI" dirty="0" smtClean="0">
                <a:latin typeface="Courier New" panose="02070309020205020404" pitchFamily="49" charset="0"/>
                <a:cs typeface="Courier New" panose="02070309020205020404" pitchFamily="49" charset="0"/>
              </a:rPr>
              <a:t>" </a:t>
            </a:r>
            <a:r>
              <a:rPr lang="sl-SI" dirty="0" smtClean="0">
                <a:cs typeface="Courier New" pitchFamily="49" charset="0"/>
              </a:rPr>
              <a:t>ni, dobimo napako </a:t>
            </a:r>
            <a:r>
              <a:rPr lang="sl-SI" dirty="0" err="1" smtClean="0">
                <a:cs typeface="Courier New" pitchFamily="49" charset="0"/>
              </a:rPr>
              <a:t>KeyError</a:t>
            </a:r>
            <a:endParaRPr lang="sl-SI" dirty="0" smtClean="0">
              <a:cs typeface="Courier New" pitchFamily="49" charset="0"/>
            </a:endParaRPr>
          </a:p>
          <a:p>
            <a:r>
              <a:rPr lang="sl-SI" dirty="0" smtClean="0"/>
              <a:t>Dodajanje</a:t>
            </a:r>
          </a:p>
          <a:p>
            <a:pPr lvl="1"/>
            <a:r>
              <a:rPr lang="sl-SI" dirty="0" err="1" smtClean="0">
                <a:latin typeface="Courier New" pitchFamily="49" charset="0"/>
                <a:cs typeface="Courier New" pitchFamily="49" charset="0"/>
              </a:rPr>
              <a:t>stevilke</a:t>
            </a:r>
            <a:r>
              <a:rPr lang="sl-SI" dirty="0" smtClean="0">
                <a:latin typeface="Courier New" pitchFamily="49" charset="0"/>
                <a:cs typeface="Courier New" pitchFamily="49" charset="0"/>
              </a:rPr>
              <a:t>["</a:t>
            </a:r>
            <a:r>
              <a:rPr lang="sl-SI" dirty="0" err="1" smtClean="0">
                <a:latin typeface="Courier New" pitchFamily="49" charset="0"/>
                <a:cs typeface="Courier New" pitchFamily="49" charset="0"/>
              </a:rPr>
              <a:t>mojca</a:t>
            </a:r>
            <a:r>
              <a:rPr lang="sl-SI" dirty="0" smtClean="0">
                <a:latin typeface="Courier New" pitchFamily="49" charset="0"/>
                <a:cs typeface="Courier New" pitchFamily="49" charset="0"/>
              </a:rPr>
              <a:t>"] = "041 2222222"</a:t>
            </a:r>
          </a:p>
          <a:p>
            <a:pPr lvl="1"/>
            <a:r>
              <a:rPr lang="sl-SI" dirty="0" smtClean="0">
                <a:cs typeface="Courier New" pitchFamily="49" charset="0"/>
              </a:rPr>
              <a:t>Če že obstaja ključ </a:t>
            </a:r>
            <a:r>
              <a:rPr lang="sl-SI" dirty="0" smtClean="0">
                <a:latin typeface="Courier New" panose="02070309020205020404" pitchFamily="49" charset="0"/>
                <a:cs typeface="Courier New" panose="02070309020205020404" pitchFamily="49" charset="0"/>
              </a:rPr>
              <a:t>"</a:t>
            </a:r>
            <a:r>
              <a:rPr lang="sl-SI" dirty="0" err="1" smtClean="0">
                <a:latin typeface="Courier New" panose="02070309020205020404" pitchFamily="49" charset="0"/>
                <a:cs typeface="Courier New" panose="02070309020205020404" pitchFamily="49" charset="0"/>
              </a:rPr>
              <a:t>mojca</a:t>
            </a:r>
            <a:r>
              <a:rPr lang="sl-SI" dirty="0" smtClean="0">
                <a:latin typeface="Courier New" panose="02070309020205020404" pitchFamily="49" charset="0"/>
                <a:cs typeface="Courier New" panose="02070309020205020404" pitchFamily="49" charset="0"/>
              </a:rPr>
              <a:t>", </a:t>
            </a:r>
            <a:r>
              <a:rPr lang="sl-SI" dirty="0" smtClean="0">
                <a:cs typeface="Courier New" pitchFamily="49" charset="0"/>
              </a:rPr>
              <a:t>prekrijemo staro vrednost</a:t>
            </a:r>
          </a:p>
          <a:p>
            <a:r>
              <a:rPr lang="sl-SI" dirty="0" smtClean="0"/>
              <a:t>Brisanje</a:t>
            </a:r>
          </a:p>
          <a:p>
            <a:pPr lvl="1"/>
            <a:r>
              <a:rPr lang="sl-SI" dirty="0" smtClean="0">
                <a:latin typeface="Courier New" pitchFamily="49" charset="0"/>
                <a:cs typeface="Courier New" pitchFamily="49" charset="0"/>
              </a:rPr>
              <a:t>del </a:t>
            </a:r>
            <a:r>
              <a:rPr lang="sl-SI" dirty="0" err="1" smtClean="0">
                <a:latin typeface="Courier New" pitchFamily="49" charset="0"/>
                <a:cs typeface="Courier New" pitchFamily="49" charset="0"/>
              </a:rPr>
              <a:t>stevilke</a:t>
            </a:r>
            <a:r>
              <a:rPr lang="sl-SI" dirty="0" smtClean="0">
                <a:latin typeface="Courier New" pitchFamily="49" charset="0"/>
                <a:cs typeface="Courier New" pitchFamily="49" charset="0"/>
              </a:rPr>
              <a:t>["</a:t>
            </a:r>
            <a:r>
              <a:rPr lang="sl-SI" dirty="0" err="1" smtClean="0">
                <a:latin typeface="Courier New" pitchFamily="49" charset="0"/>
                <a:cs typeface="Courier New" pitchFamily="49" charset="0"/>
              </a:rPr>
              <a:t>mojca</a:t>
            </a:r>
            <a:r>
              <a:rPr lang="sl-SI" dirty="0" smtClean="0">
                <a:latin typeface="Courier New" pitchFamily="49" charset="0"/>
                <a:cs typeface="Courier New" pitchFamily="49" charset="0"/>
              </a:rPr>
              <a:t>"]</a:t>
            </a:r>
          </a:p>
          <a:p>
            <a:pPr lvl="1"/>
            <a:r>
              <a:rPr lang="sl-SI" dirty="0" smtClean="0">
                <a:cs typeface="Courier New" pitchFamily="49" charset="0"/>
              </a:rPr>
              <a:t>Če ključ ne obstaja, izjema </a:t>
            </a:r>
          </a:p>
          <a:p>
            <a:r>
              <a:rPr lang="sl-SI" dirty="0" smtClean="0"/>
              <a:t>Kopiraj</a:t>
            </a:r>
          </a:p>
          <a:p>
            <a:pPr lvl="1"/>
            <a:r>
              <a:rPr lang="sl-SI" dirty="0" err="1" smtClean="0">
                <a:latin typeface="Courier New" pitchFamily="49" charset="0"/>
                <a:cs typeface="Courier New" pitchFamily="49" charset="0"/>
              </a:rPr>
              <a:t>novSl</a:t>
            </a:r>
            <a:r>
              <a:rPr lang="sl-SI" dirty="0" smtClean="0">
                <a:latin typeface="Courier New" pitchFamily="49" charset="0"/>
                <a:cs typeface="Courier New" pitchFamily="49" charset="0"/>
              </a:rPr>
              <a:t> = </a:t>
            </a:r>
            <a:r>
              <a:rPr lang="sl-SI" dirty="0" err="1" smtClean="0">
                <a:latin typeface="Courier New" pitchFamily="49" charset="0"/>
                <a:cs typeface="Courier New" pitchFamily="49" charset="0"/>
              </a:rPr>
              <a:t>stevilke.copy</a:t>
            </a:r>
            <a:r>
              <a:rPr lang="sl-SI" dirty="0" smtClean="0">
                <a:latin typeface="Courier New" pitchFamily="49" charset="0"/>
                <a:cs typeface="Courier New" pitchFamily="49" charset="0"/>
              </a:rPr>
              <a:t>()</a:t>
            </a:r>
          </a:p>
          <a:p>
            <a:r>
              <a:rPr lang="sl-SI" dirty="0" err="1" smtClean="0"/>
              <a:t>Sprazni</a:t>
            </a:r>
            <a:endParaRPr lang="sl-SI" dirty="0" smtClean="0"/>
          </a:p>
          <a:p>
            <a:pPr lvl="1"/>
            <a:r>
              <a:rPr lang="sl-SI" dirty="0" err="1" smtClean="0">
                <a:latin typeface="Courier New" pitchFamily="49" charset="0"/>
                <a:cs typeface="Courier New" pitchFamily="49" charset="0"/>
              </a:rPr>
              <a:t>stevilke.clear</a:t>
            </a:r>
            <a:r>
              <a:rPr lang="sl-SI" dirty="0" smtClean="0">
                <a:latin typeface="Courier New" pitchFamily="49" charset="0"/>
                <a:cs typeface="Courier New" pitchFamily="49" charset="0"/>
              </a:rPr>
              <a:t>()</a:t>
            </a:r>
          </a:p>
          <a:p>
            <a:endParaRPr lang="sl-SI" dirty="0"/>
          </a:p>
        </p:txBody>
      </p:sp>
    </p:spTree>
    <p:extLst>
      <p:ext uri="{BB962C8B-B14F-4D97-AF65-F5344CB8AC3E}">
        <p14:creationId xmlns:p14="http://schemas.microsoft.com/office/powerpoint/2010/main" val="1982852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SI" dirty="0"/>
              <a:t>Sprehodi </a:t>
            </a:r>
            <a:r>
              <a:rPr lang="sl-SI" dirty="0" smtClean="0"/>
              <a:t>po slovarjih</a:t>
            </a:r>
            <a:endParaRPr lang="sl-SI" dirty="0"/>
          </a:p>
        </p:txBody>
      </p:sp>
      <p:sp>
        <p:nvSpPr>
          <p:cNvPr id="3" name="Content Placeholder 2"/>
          <p:cNvSpPr>
            <a:spLocks noGrp="1"/>
          </p:cNvSpPr>
          <p:nvPr>
            <p:ph idx="1"/>
          </p:nvPr>
        </p:nvSpPr>
        <p:spPr>
          <a:xfrm>
            <a:off x="467544" y="1268760"/>
            <a:ext cx="8229600" cy="4525963"/>
          </a:xfrm>
        </p:spPr>
        <p:txBody>
          <a:bodyPr>
            <a:noAutofit/>
          </a:bodyPr>
          <a:lstStyle/>
          <a:p>
            <a:r>
              <a:rPr lang="sl-SI" sz="2400" dirty="0" err="1" smtClean="0">
                <a:latin typeface="Courier New" pitchFamily="49" charset="0"/>
                <a:cs typeface="Courier New" pitchFamily="49" charset="0"/>
              </a:rPr>
              <a:t>for</a:t>
            </a:r>
            <a:r>
              <a:rPr lang="sl-SI" sz="2400" dirty="0" smtClean="0">
                <a:latin typeface="Courier New" pitchFamily="49" charset="0"/>
                <a:cs typeface="Courier New" pitchFamily="49" charset="0"/>
              </a:rPr>
              <a:t> t in </a:t>
            </a:r>
            <a:r>
              <a:rPr lang="sl-SI" sz="2400" dirty="0" err="1" smtClean="0">
                <a:latin typeface="Courier New" pitchFamily="49" charset="0"/>
                <a:cs typeface="Courier New" pitchFamily="49" charset="0"/>
              </a:rPr>
              <a:t>nekSlovar</a:t>
            </a:r>
            <a:r>
              <a:rPr lang="sl-SI" sz="2400" dirty="0" smtClean="0">
                <a:latin typeface="Courier New" pitchFamily="49" charset="0"/>
                <a:cs typeface="Courier New" pitchFamily="49" charset="0"/>
              </a:rPr>
              <a:t>:</a:t>
            </a:r>
          </a:p>
          <a:p>
            <a:pPr lvl="1"/>
            <a:r>
              <a:rPr lang="sl-SI" sz="2000" dirty="0" err="1" smtClean="0">
                <a:latin typeface="Courier New" pitchFamily="49" charset="0"/>
                <a:cs typeface="Courier New" pitchFamily="49" charset="0"/>
              </a:rPr>
              <a:t>print</a:t>
            </a:r>
            <a:r>
              <a:rPr lang="sl-SI" sz="2000" dirty="0" smtClean="0">
                <a:latin typeface="Courier New" pitchFamily="49" charset="0"/>
                <a:cs typeface="Courier New" pitchFamily="49" charset="0"/>
              </a:rPr>
              <a:t>(t)</a:t>
            </a:r>
          </a:p>
          <a:p>
            <a:pPr lvl="2"/>
            <a:r>
              <a:rPr lang="sl-SI" sz="1600" dirty="0" smtClean="0"/>
              <a:t>Izpis ključev, </a:t>
            </a:r>
            <a:r>
              <a:rPr lang="sl-SI" sz="1600" dirty="0" smtClean="0">
                <a:latin typeface="Courier New" panose="02070309020205020404" pitchFamily="49" charset="0"/>
                <a:cs typeface="Courier New" panose="02070309020205020404" pitchFamily="49" charset="0"/>
              </a:rPr>
              <a:t>t</a:t>
            </a:r>
            <a:r>
              <a:rPr lang="sl-SI" sz="1600" dirty="0" smtClean="0"/>
              <a:t> torej zavzame vrednosti ključev</a:t>
            </a:r>
          </a:p>
          <a:p>
            <a:pPr lvl="1"/>
            <a:r>
              <a:rPr lang="sl-SI" sz="2000" dirty="0" err="1" smtClean="0">
                <a:latin typeface="Courier New" pitchFamily="49" charset="0"/>
                <a:cs typeface="Courier New" pitchFamily="49" charset="0"/>
              </a:rPr>
              <a:t>print</a:t>
            </a:r>
            <a:r>
              <a:rPr lang="sl-SI" sz="2000" dirty="0" smtClean="0">
                <a:latin typeface="Courier New" pitchFamily="49" charset="0"/>
                <a:cs typeface="Courier New" pitchFamily="49" charset="0"/>
              </a:rPr>
              <a:t>(</a:t>
            </a:r>
            <a:r>
              <a:rPr lang="sl-SI" sz="2000" dirty="0" err="1" smtClean="0">
                <a:latin typeface="Courier New" pitchFamily="49" charset="0"/>
                <a:cs typeface="Courier New" pitchFamily="49" charset="0"/>
              </a:rPr>
              <a:t>nekSlovar</a:t>
            </a:r>
            <a:r>
              <a:rPr lang="sl-SI" sz="2000" dirty="0" smtClean="0">
                <a:latin typeface="Courier New" pitchFamily="49" charset="0"/>
                <a:cs typeface="Courier New" pitchFamily="49" charset="0"/>
              </a:rPr>
              <a:t>[t]) </a:t>
            </a:r>
          </a:p>
          <a:p>
            <a:pPr lvl="2"/>
            <a:r>
              <a:rPr lang="sl-SI" sz="1600" dirty="0" smtClean="0"/>
              <a:t>Izpis vrednosti</a:t>
            </a:r>
          </a:p>
          <a:p>
            <a:r>
              <a:rPr lang="sl-SI" sz="2400" dirty="0" smtClean="0">
                <a:latin typeface="Courier New" pitchFamily="49" charset="0"/>
                <a:cs typeface="Courier New" pitchFamily="49" charset="0"/>
              </a:rPr>
              <a:t>for t in </a:t>
            </a:r>
            <a:r>
              <a:rPr lang="sl-SI" sz="2400" dirty="0" err="1" smtClean="0">
                <a:latin typeface="Courier New" pitchFamily="49" charset="0"/>
                <a:cs typeface="Courier New" pitchFamily="49" charset="0"/>
              </a:rPr>
              <a:t>nekSlovar.items</a:t>
            </a:r>
            <a:r>
              <a:rPr lang="sl-SI" sz="2400" dirty="0" smtClean="0">
                <a:latin typeface="Courier New" pitchFamily="49" charset="0"/>
                <a:cs typeface="Courier New" pitchFamily="49" charset="0"/>
              </a:rPr>
              <a:t>():</a:t>
            </a:r>
          </a:p>
          <a:p>
            <a:pPr lvl="1"/>
            <a:r>
              <a:rPr lang="sl-SI" sz="2000" dirty="0" err="1" smtClean="0">
                <a:latin typeface="Courier New" pitchFamily="49" charset="0"/>
                <a:cs typeface="Courier New" pitchFamily="49" charset="0"/>
              </a:rPr>
              <a:t>print</a:t>
            </a:r>
            <a:r>
              <a:rPr lang="sl-SI" sz="2000" dirty="0" smtClean="0">
                <a:latin typeface="Courier New" pitchFamily="49" charset="0"/>
                <a:cs typeface="Courier New" pitchFamily="49" charset="0"/>
              </a:rPr>
              <a:t>(t)</a:t>
            </a:r>
          </a:p>
          <a:p>
            <a:pPr lvl="2"/>
            <a:r>
              <a:rPr lang="sl-SI" sz="1600" dirty="0" smtClean="0"/>
              <a:t>Izpis parov</a:t>
            </a:r>
          </a:p>
          <a:p>
            <a:pPr lvl="1"/>
            <a:r>
              <a:rPr lang="sl-SI" sz="2000" dirty="0" smtClean="0">
                <a:latin typeface="Courier New" pitchFamily="49" charset="0"/>
                <a:cs typeface="Courier New" pitchFamily="49" charset="0"/>
              </a:rPr>
              <a:t>ime, štev = t # '</a:t>
            </a:r>
            <a:r>
              <a:rPr lang="sl-SI" sz="2000" dirty="0" err="1" smtClean="0">
                <a:latin typeface="Courier New" pitchFamily="49" charset="0"/>
                <a:cs typeface="Courier New" pitchFamily="49" charset="0"/>
              </a:rPr>
              <a:t>razpakiranje</a:t>
            </a:r>
            <a:r>
              <a:rPr lang="sl-SI" sz="2000" dirty="0" smtClean="0">
                <a:latin typeface="Courier New" pitchFamily="49" charset="0"/>
                <a:cs typeface="Courier New" pitchFamily="49" charset="0"/>
              </a:rPr>
              <a:t>'</a:t>
            </a:r>
          </a:p>
          <a:p>
            <a:pPr lvl="1"/>
            <a:r>
              <a:rPr lang="sl-SI" sz="2000" dirty="0" err="1" smtClean="0">
                <a:latin typeface="Courier New" pitchFamily="49" charset="0"/>
                <a:cs typeface="Courier New" pitchFamily="49" charset="0"/>
              </a:rPr>
              <a:t>print</a:t>
            </a:r>
            <a:r>
              <a:rPr lang="sl-SI" sz="2000" dirty="0" smtClean="0">
                <a:latin typeface="Courier New" pitchFamily="49" charset="0"/>
                <a:cs typeface="Courier New" pitchFamily="49" charset="0"/>
              </a:rPr>
              <a:t>(ime, štev)</a:t>
            </a:r>
          </a:p>
          <a:p>
            <a:r>
              <a:rPr lang="sl-SI" sz="2400" dirty="0" err="1" smtClean="0">
                <a:latin typeface="Courier New" pitchFamily="49" charset="0"/>
                <a:cs typeface="Courier New" pitchFamily="49" charset="0"/>
              </a:rPr>
              <a:t>for</a:t>
            </a:r>
            <a:r>
              <a:rPr lang="sl-SI" sz="2400" dirty="0" smtClean="0">
                <a:latin typeface="Courier New" pitchFamily="49" charset="0"/>
                <a:cs typeface="Courier New" pitchFamily="49" charset="0"/>
              </a:rPr>
              <a:t> ime, št  in </a:t>
            </a:r>
            <a:r>
              <a:rPr lang="sl-SI" sz="2400" dirty="0" err="1" smtClean="0">
                <a:latin typeface="Courier New" pitchFamily="49" charset="0"/>
                <a:cs typeface="Courier New" pitchFamily="49" charset="0"/>
              </a:rPr>
              <a:t>nekSlovar.items</a:t>
            </a:r>
            <a:r>
              <a:rPr lang="sl-SI" sz="2400" dirty="0" smtClean="0">
                <a:latin typeface="Courier New" pitchFamily="49" charset="0"/>
                <a:cs typeface="Courier New" pitchFamily="49" charset="0"/>
              </a:rPr>
              <a:t>(): </a:t>
            </a:r>
          </a:p>
          <a:p>
            <a:pPr lvl="1"/>
            <a:r>
              <a:rPr lang="sl-SI" sz="2000" dirty="0" err="1" smtClean="0">
                <a:latin typeface="Courier New" pitchFamily="49" charset="0"/>
                <a:cs typeface="Courier New" pitchFamily="49" charset="0"/>
              </a:rPr>
              <a:t>print</a:t>
            </a:r>
            <a:r>
              <a:rPr lang="sl-SI" sz="2000" dirty="0" smtClean="0">
                <a:latin typeface="Courier New" pitchFamily="49" charset="0"/>
                <a:cs typeface="Courier New" pitchFamily="49" charset="0"/>
              </a:rPr>
              <a:t>(ime, štev)</a:t>
            </a:r>
          </a:p>
          <a:p>
            <a:pPr lvl="1"/>
            <a:r>
              <a:rPr lang="sl-SI" sz="2000" dirty="0" err="1" smtClean="0"/>
              <a:t>Razpakiranje</a:t>
            </a:r>
            <a:r>
              <a:rPr lang="sl-SI" sz="2000" dirty="0" smtClean="0"/>
              <a:t> že v glavi zanke</a:t>
            </a:r>
          </a:p>
          <a:p>
            <a:endParaRPr lang="sl-SI" sz="2400" dirty="0" smtClean="0"/>
          </a:p>
        </p:txBody>
      </p:sp>
    </p:spTree>
    <p:extLst>
      <p:ext uri="{BB962C8B-B14F-4D97-AF65-F5344CB8AC3E}">
        <p14:creationId xmlns:p14="http://schemas.microsoft.com/office/powerpoint/2010/main" val="2586936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SI" dirty="0"/>
              <a:t>Sprehodi </a:t>
            </a:r>
            <a:r>
              <a:rPr lang="sl-SI" dirty="0" smtClean="0"/>
              <a:t>po slovarjih</a:t>
            </a:r>
            <a:endParaRPr lang="sl-SI" dirty="0"/>
          </a:p>
        </p:txBody>
      </p:sp>
      <p:sp>
        <p:nvSpPr>
          <p:cNvPr id="3" name="Content Placeholder 2"/>
          <p:cNvSpPr>
            <a:spLocks noGrp="1"/>
          </p:cNvSpPr>
          <p:nvPr>
            <p:ph idx="1"/>
          </p:nvPr>
        </p:nvSpPr>
        <p:spPr>
          <a:xfrm>
            <a:off x="467544" y="1268760"/>
            <a:ext cx="8229600" cy="4525963"/>
          </a:xfrm>
        </p:spPr>
        <p:txBody>
          <a:bodyPr>
            <a:noAutofit/>
          </a:bodyPr>
          <a:lstStyle/>
          <a:p>
            <a:r>
              <a:rPr lang="sl-SI" sz="2400" b="1" dirty="0" smtClean="0">
                <a:solidFill>
                  <a:srgbClr val="FF0000"/>
                </a:solidFill>
                <a:cs typeface="Courier New" pitchFamily="49" charset="0"/>
              </a:rPr>
              <a:t>POZOR!</a:t>
            </a:r>
          </a:p>
          <a:p>
            <a:pPr lvl="1"/>
            <a:r>
              <a:rPr lang="sl-SI" sz="2000" dirty="0" smtClean="0">
                <a:cs typeface="Courier New" pitchFamily="49" charset="0"/>
              </a:rPr>
              <a:t>Vrstni red, v katerem </a:t>
            </a:r>
            <a:r>
              <a:rPr lang="sl-SI" sz="2000" dirty="0" smtClean="0">
                <a:latin typeface="Courier New" panose="02070309020205020404" pitchFamily="49" charset="0"/>
                <a:cs typeface="Courier New" panose="02070309020205020404" pitchFamily="49" charset="0"/>
              </a:rPr>
              <a:t>t</a:t>
            </a:r>
            <a:r>
              <a:rPr lang="sl-SI" sz="2000" dirty="0" smtClean="0">
                <a:cs typeface="Courier New" pitchFamily="49" charset="0"/>
              </a:rPr>
              <a:t> (oz. </a:t>
            </a:r>
            <a:r>
              <a:rPr lang="sl-SI" sz="2000" dirty="0" smtClean="0">
                <a:latin typeface="Courier New" panose="02070309020205020404" pitchFamily="49" charset="0"/>
                <a:cs typeface="Courier New" panose="02070309020205020404" pitchFamily="49" charset="0"/>
              </a:rPr>
              <a:t>ime</a:t>
            </a:r>
            <a:r>
              <a:rPr lang="sl-SI" sz="2000" dirty="0" smtClean="0">
                <a:cs typeface="Courier New" pitchFamily="49" charset="0"/>
              </a:rPr>
              <a:t> v 3. zgledu) dobi vrednosti, je "naključen"</a:t>
            </a:r>
          </a:p>
          <a:p>
            <a:pPr lvl="1"/>
            <a:r>
              <a:rPr lang="sl-SI" sz="2000" dirty="0" smtClean="0">
                <a:cs typeface="Courier New" pitchFamily="49" charset="0"/>
              </a:rPr>
              <a:t>Tudi v zgledu spodaj</a:t>
            </a:r>
          </a:p>
          <a:p>
            <a:r>
              <a:rPr lang="sl-SI" sz="2400" dirty="0" err="1" smtClean="0">
                <a:latin typeface="Courier New" pitchFamily="49" charset="0"/>
                <a:cs typeface="Courier New" pitchFamily="49" charset="0"/>
              </a:rPr>
              <a:t>for</a:t>
            </a:r>
            <a:r>
              <a:rPr lang="sl-SI" sz="2400" dirty="0" smtClean="0">
                <a:latin typeface="Courier New" pitchFamily="49" charset="0"/>
                <a:cs typeface="Courier New" pitchFamily="49" charset="0"/>
              </a:rPr>
              <a:t> t in </a:t>
            </a:r>
            <a:r>
              <a:rPr lang="sl-SI" sz="2400" dirty="0" err="1" smtClean="0">
                <a:latin typeface="Courier New" pitchFamily="49" charset="0"/>
                <a:cs typeface="Courier New" pitchFamily="49" charset="0"/>
              </a:rPr>
              <a:t>nekSlovar.values</a:t>
            </a:r>
            <a:r>
              <a:rPr lang="sl-SI" sz="2400" dirty="0" smtClean="0">
                <a:latin typeface="Courier New" pitchFamily="49" charset="0"/>
                <a:cs typeface="Courier New" pitchFamily="49" charset="0"/>
              </a:rPr>
              <a:t>():</a:t>
            </a:r>
          </a:p>
          <a:p>
            <a:pPr lvl="1"/>
            <a:r>
              <a:rPr lang="sl-SI" sz="2000" dirty="0" err="1" smtClean="0">
                <a:latin typeface="Courier New" pitchFamily="49" charset="0"/>
                <a:cs typeface="Courier New" pitchFamily="49" charset="0"/>
              </a:rPr>
              <a:t>print</a:t>
            </a:r>
            <a:r>
              <a:rPr lang="sl-SI" sz="2000" dirty="0" smtClean="0">
                <a:latin typeface="Courier New" pitchFamily="49" charset="0"/>
                <a:cs typeface="Courier New" pitchFamily="49" charset="0"/>
              </a:rPr>
              <a:t>(t)</a:t>
            </a:r>
          </a:p>
          <a:p>
            <a:pPr lvl="1"/>
            <a:r>
              <a:rPr lang="sl-SI" sz="2000" dirty="0" smtClean="0"/>
              <a:t>Izpis vrednosti, </a:t>
            </a:r>
            <a:r>
              <a:rPr lang="sl-SI" sz="2000" dirty="0" smtClean="0">
                <a:latin typeface="Courier New" panose="02070309020205020404" pitchFamily="49" charset="0"/>
                <a:cs typeface="Courier New" panose="02070309020205020404" pitchFamily="49" charset="0"/>
              </a:rPr>
              <a:t>t</a:t>
            </a:r>
            <a:r>
              <a:rPr lang="sl-SI" sz="2000" dirty="0" smtClean="0"/>
              <a:t> torej zavzame vse vrednosti </a:t>
            </a:r>
          </a:p>
          <a:p>
            <a:pPr lvl="1"/>
            <a:r>
              <a:rPr lang="sl-SI" sz="2000" dirty="0" smtClean="0"/>
              <a:t>Kaj, če se kaka vrednost ponovi?</a:t>
            </a:r>
          </a:p>
          <a:p>
            <a:pPr lvl="1"/>
            <a:r>
              <a:rPr lang="sl-SI" sz="2000" dirty="0" smtClean="0"/>
              <a:t>Do ključev ne moremo </a:t>
            </a:r>
          </a:p>
          <a:p>
            <a:pPr lvl="2"/>
            <a:r>
              <a:rPr lang="sl-SI" sz="1600" dirty="0" smtClean="0"/>
              <a:t>kot pri </a:t>
            </a:r>
            <a:r>
              <a:rPr lang="sl-SI" sz="1600" dirty="0" smtClean="0">
                <a:latin typeface="Courier New" pitchFamily="49" charset="0"/>
                <a:cs typeface="Courier New" pitchFamily="49" charset="0"/>
              </a:rPr>
              <a:t>for x in </a:t>
            </a:r>
            <a:r>
              <a:rPr lang="sl-SI" sz="1600" dirty="0" err="1" smtClean="0">
                <a:latin typeface="Courier New" pitchFamily="49" charset="0"/>
                <a:cs typeface="Courier New" pitchFamily="49" charset="0"/>
              </a:rPr>
              <a:t>sez</a:t>
            </a:r>
            <a:r>
              <a:rPr lang="sl-SI" sz="1600" dirty="0" smtClean="0">
                <a:latin typeface="Courier New" pitchFamily="49" charset="0"/>
                <a:cs typeface="Courier New" pitchFamily="49" charset="0"/>
              </a:rPr>
              <a:t> </a:t>
            </a:r>
            <a:r>
              <a:rPr lang="sl-SI" sz="1600" dirty="0" smtClean="0"/>
              <a:t>ne do indeksov</a:t>
            </a:r>
          </a:p>
          <a:p>
            <a:endParaRPr lang="sl-SI" sz="2400" dirty="0" smtClean="0"/>
          </a:p>
          <a:p>
            <a:pPr lvl="1"/>
            <a:endParaRPr lang="sl-SI" sz="2000" dirty="0" smtClean="0"/>
          </a:p>
          <a:p>
            <a:endParaRPr lang="sl-SI" sz="2400" dirty="0" smtClean="0"/>
          </a:p>
        </p:txBody>
      </p:sp>
    </p:spTree>
    <p:extLst>
      <p:ext uri="{BB962C8B-B14F-4D97-AF65-F5344CB8AC3E}">
        <p14:creationId xmlns:p14="http://schemas.microsoft.com/office/powerpoint/2010/main" val="2325414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Še nekaj funkcij</a:t>
            </a:r>
            <a:endParaRPr lang="sl-SI" dirty="0"/>
          </a:p>
        </p:txBody>
      </p:sp>
      <p:sp>
        <p:nvSpPr>
          <p:cNvPr id="7" name="Content Placeholder 6"/>
          <p:cNvSpPr>
            <a:spLocks noGrp="1"/>
          </p:cNvSpPr>
          <p:nvPr>
            <p:ph idx="1"/>
          </p:nvPr>
        </p:nvSpPr>
        <p:spPr/>
        <p:txBody>
          <a:bodyPr>
            <a:normAutofit fontScale="77500" lnSpcReduction="20000"/>
          </a:bodyPr>
          <a:lstStyle/>
          <a:p>
            <a:r>
              <a:rPr lang="sl-SI" dirty="0">
                <a:latin typeface="Courier New" pitchFamily="49" charset="0"/>
                <a:cs typeface="Courier New" pitchFamily="49" charset="0"/>
              </a:rPr>
              <a:t>l</a:t>
            </a:r>
            <a:r>
              <a:rPr lang="sl-SI" dirty="0" smtClean="0">
                <a:latin typeface="Courier New" pitchFamily="49" charset="0"/>
                <a:cs typeface="Courier New" pitchFamily="49" charset="0"/>
              </a:rPr>
              <a:t>en(slovar) </a:t>
            </a:r>
            <a:r>
              <a:rPr lang="sl-SI" dirty="0" smtClean="0"/>
              <a:t># dolžina (število "parov")</a:t>
            </a:r>
          </a:p>
          <a:p>
            <a:r>
              <a:rPr lang="sl-SI" dirty="0" err="1">
                <a:latin typeface="Courier New" pitchFamily="49" charset="0"/>
                <a:cs typeface="Courier New" pitchFamily="49" charset="0"/>
              </a:rPr>
              <a:t>s</a:t>
            </a:r>
            <a:r>
              <a:rPr lang="sl-SI" dirty="0" err="1" smtClean="0">
                <a:latin typeface="Courier New" pitchFamily="49" charset="0"/>
                <a:cs typeface="Courier New" pitchFamily="49" charset="0"/>
              </a:rPr>
              <a:t>lovar.keys</a:t>
            </a:r>
            <a:r>
              <a:rPr lang="sl-SI" dirty="0" smtClean="0">
                <a:latin typeface="Courier New" pitchFamily="49" charset="0"/>
                <a:cs typeface="Courier New" pitchFamily="49" charset="0"/>
              </a:rPr>
              <a:t>() </a:t>
            </a:r>
            <a:r>
              <a:rPr lang="sl-SI" dirty="0" smtClean="0"/>
              <a:t># </a:t>
            </a:r>
            <a:r>
              <a:rPr lang="sl-SI" dirty="0" smtClean="0">
                <a:solidFill>
                  <a:srgbClr val="FF0000"/>
                </a:solidFill>
              </a:rPr>
              <a:t>skoraj seznam</a:t>
            </a:r>
            <a:r>
              <a:rPr lang="sl-SI" dirty="0" smtClean="0"/>
              <a:t> ključev</a:t>
            </a:r>
          </a:p>
          <a:p>
            <a:r>
              <a:rPr lang="sl-SI" dirty="0" err="1">
                <a:latin typeface="Courier New" pitchFamily="49" charset="0"/>
                <a:cs typeface="Courier New" pitchFamily="49" charset="0"/>
              </a:rPr>
              <a:t>s</a:t>
            </a:r>
            <a:r>
              <a:rPr lang="sl-SI" dirty="0" err="1" smtClean="0">
                <a:latin typeface="Courier New" pitchFamily="49" charset="0"/>
                <a:cs typeface="Courier New" pitchFamily="49" charset="0"/>
              </a:rPr>
              <a:t>lovar.values</a:t>
            </a:r>
            <a:r>
              <a:rPr lang="sl-SI" dirty="0" smtClean="0">
                <a:latin typeface="Courier New" pitchFamily="49" charset="0"/>
                <a:cs typeface="Courier New" pitchFamily="49" charset="0"/>
              </a:rPr>
              <a:t>() </a:t>
            </a:r>
            <a:r>
              <a:rPr lang="sl-SI" dirty="0" smtClean="0"/>
              <a:t># </a:t>
            </a:r>
            <a:r>
              <a:rPr lang="sl-SI" dirty="0" smtClean="0">
                <a:solidFill>
                  <a:srgbClr val="FF0000"/>
                </a:solidFill>
              </a:rPr>
              <a:t>skoraj seznam</a:t>
            </a:r>
            <a:r>
              <a:rPr lang="sl-SI" dirty="0" smtClean="0"/>
              <a:t> </a:t>
            </a:r>
            <a:r>
              <a:rPr lang="sl-SI" dirty="0"/>
              <a:t>vrednosti</a:t>
            </a:r>
            <a:endParaRPr lang="sl-SI" dirty="0" smtClean="0"/>
          </a:p>
          <a:p>
            <a:r>
              <a:rPr lang="sl-SI" dirty="0" err="1" smtClean="0">
                <a:latin typeface="Courier New" pitchFamily="49" charset="0"/>
                <a:cs typeface="Courier New" pitchFamily="49" charset="0"/>
              </a:rPr>
              <a:t>slovar.items</a:t>
            </a:r>
            <a:r>
              <a:rPr lang="sl-SI" dirty="0" smtClean="0">
                <a:latin typeface="Courier New" pitchFamily="49" charset="0"/>
                <a:cs typeface="Courier New" pitchFamily="49" charset="0"/>
              </a:rPr>
              <a:t>() </a:t>
            </a:r>
            <a:br>
              <a:rPr lang="sl-SI" dirty="0" smtClean="0">
                <a:latin typeface="Courier New" pitchFamily="49" charset="0"/>
                <a:cs typeface="Courier New" pitchFamily="49" charset="0"/>
              </a:rPr>
            </a:br>
            <a:r>
              <a:rPr lang="sl-SI" dirty="0" smtClean="0">
                <a:latin typeface="Courier New" pitchFamily="49" charset="0"/>
                <a:cs typeface="Courier New" pitchFamily="49" charset="0"/>
              </a:rPr>
              <a:t>     </a:t>
            </a:r>
            <a:r>
              <a:rPr lang="sl-SI" dirty="0" smtClean="0"/>
              <a:t># </a:t>
            </a:r>
            <a:r>
              <a:rPr lang="sl-SI" dirty="0" smtClean="0">
                <a:solidFill>
                  <a:srgbClr val="FF0000"/>
                </a:solidFill>
              </a:rPr>
              <a:t>skoraj seznam</a:t>
            </a:r>
            <a:r>
              <a:rPr lang="sl-SI" dirty="0" smtClean="0"/>
              <a:t> parov (ključ, vrednost)</a:t>
            </a:r>
          </a:p>
          <a:p>
            <a:r>
              <a:rPr lang="sl-SI" dirty="0" smtClean="0">
                <a:cs typeface="Courier New" pitchFamily="49" charset="0"/>
              </a:rPr>
              <a:t>"</a:t>
            </a:r>
            <a:r>
              <a:rPr lang="sl-SI" b="1" dirty="0" smtClean="0">
                <a:solidFill>
                  <a:srgbClr val="FF0000"/>
                </a:solidFill>
                <a:cs typeface="Courier New" pitchFamily="49" charset="0"/>
              </a:rPr>
              <a:t>skoraj seznam</a:t>
            </a:r>
            <a:r>
              <a:rPr lang="sl-SI" dirty="0" smtClean="0">
                <a:cs typeface="Courier New" pitchFamily="49" charset="0"/>
              </a:rPr>
              <a:t>" – nekaj, po čemer gremo lahko z zanko </a:t>
            </a:r>
            <a:r>
              <a:rPr lang="sl-SI" dirty="0" err="1" smtClean="0">
                <a:latin typeface="Courier New" panose="02070309020205020404" pitchFamily="49" charset="0"/>
                <a:cs typeface="Courier New" panose="02070309020205020404" pitchFamily="49" charset="0"/>
              </a:rPr>
              <a:t>for</a:t>
            </a:r>
            <a:endParaRPr lang="sl-SI" dirty="0" smtClean="0">
              <a:latin typeface="Courier New" panose="02070309020205020404" pitchFamily="49" charset="0"/>
              <a:cs typeface="Courier New" panose="02070309020205020404" pitchFamily="49" charset="0"/>
            </a:endParaRPr>
          </a:p>
          <a:p>
            <a:r>
              <a:rPr lang="sl-SI" dirty="0" smtClean="0">
                <a:cs typeface="Courier New" pitchFamily="49" charset="0"/>
              </a:rPr>
              <a:t>Vrstni red je "naključen"</a:t>
            </a:r>
          </a:p>
          <a:p>
            <a:r>
              <a:rPr lang="sl-SI" dirty="0">
                <a:latin typeface="Courier New" panose="02070309020205020404" pitchFamily="49" charset="0"/>
                <a:cs typeface="Courier New" panose="02070309020205020404" pitchFamily="49" charset="0"/>
              </a:rPr>
              <a:t>list(</a:t>
            </a:r>
            <a:r>
              <a:rPr lang="sl-SI" dirty="0" err="1">
                <a:latin typeface="Courier New" panose="02070309020205020404" pitchFamily="49" charset="0"/>
                <a:cs typeface="Courier New" panose="02070309020205020404" pitchFamily="49" charset="0"/>
              </a:rPr>
              <a:t>slovar.keys</a:t>
            </a:r>
            <a:r>
              <a:rPr lang="sl-SI" dirty="0" smtClean="0">
                <a:latin typeface="Courier New" panose="02070309020205020404" pitchFamily="49" charset="0"/>
                <a:cs typeface="Courier New" panose="02070309020205020404" pitchFamily="49" charset="0"/>
              </a:rPr>
              <a:t>())# </a:t>
            </a:r>
            <a:r>
              <a:rPr lang="sl-SI" dirty="0" smtClean="0">
                <a:solidFill>
                  <a:srgbClr val="FF0000"/>
                </a:solidFill>
              </a:rPr>
              <a:t>seznam</a:t>
            </a:r>
            <a:r>
              <a:rPr lang="sl-SI" dirty="0" smtClean="0"/>
              <a:t> </a:t>
            </a:r>
            <a:r>
              <a:rPr lang="sl-SI" dirty="0"/>
              <a:t>ključev</a:t>
            </a:r>
            <a:endParaRPr lang="sl-SI" dirty="0" smtClean="0">
              <a:latin typeface="Courier New" panose="02070309020205020404" pitchFamily="49" charset="0"/>
              <a:cs typeface="Courier New" panose="02070309020205020404" pitchFamily="49" charset="0"/>
            </a:endParaRPr>
          </a:p>
          <a:p>
            <a:r>
              <a:rPr lang="sl-SI" dirty="0" err="1">
                <a:latin typeface="Courier New" pitchFamily="49" charset="0"/>
                <a:cs typeface="Courier New" pitchFamily="49" charset="0"/>
              </a:rPr>
              <a:t>k</a:t>
            </a:r>
            <a:r>
              <a:rPr lang="sl-SI" dirty="0" err="1" smtClean="0">
                <a:latin typeface="Courier New" pitchFamily="49" charset="0"/>
                <a:cs typeface="Courier New" pitchFamily="49" charset="0"/>
              </a:rPr>
              <a:t>l</a:t>
            </a:r>
            <a:r>
              <a:rPr lang="sl-SI" dirty="0" smtClean="0">
                <a:latin typeface="Courier New" pitchFamily="49" charset="0"/>
                <a:cs typeface="Courier New" pitchFamily="49" charset="0"/>
              </a:rPr>
              <a:t> in slovar </a:t>
            </a:r>
            <a:r>
              <a:rPr lang="sl-SI" dirty="0" smtClean="0"/>
              <a:t># ali ima slovar ključ </a:t>
            </a:r>
            <a:r>
              <a:rPr lang="sl-SI" dirty="0" err="1" smtClean="0"/>
              <a:t>kl</a:t>
            </a:r>
            <a:endParaRPr lang="sl-SI" dirty="0" smtClean="0"/>
          </a:p>
          <a:p>
            <a:r>
              <a:rPr lang="sl-SI" dirty="0" err="1" smtClean="0">
                <a:latin typeface="Courier New" pitchFamily="49" charset="0"/>
                <a:cs typeface="Courier New" pitchFamily="49" charset="0"/>
              </a:rPr>
              <a:t>slovar.update</a:t>
            </a:r>
            <a:r>
              <a:rPr lang="sl-SI" dirty="0" smtClean="0">
                <a:latin typeface="Courier New" pitchFamily="49" charset="0"/>
                <a:cs typeface="Courier New" pitchFamily="49" charset="0"/>
              </a:rPr>
              <a:t>(sl2</a:t>
            </a:r>
            <a:r>
              <a:rPr lang="sl-SI" dirty="0" smtClean="0">
                <a:latin typeface="Courier New" pitchFamily="49" charset="0"/>
                <a:cs typeface="Courier New" pitchFamily="49" charset="0"/>
              </a:rPr>
              <a:t>) </a:t>
            </a:r>
            <a:br>
              <a:rPr lang="sl-SI" dirty="0" smtClean="0">
                <a:latin typeface="Courier New" pitchFamily="49" charset="0"/>
                <a:cs typeface="Courier New" pitchFamily="49" charset="0"/>
              </a:rPr>
            </a:br>
            <a:r>
              <a:rPr lang="sl-SI" dirty="0" smtClean="0">
                <a:latin typeface="Courier New" pitchFamily="49" charset="0"/>
                <a:cs typeface="Courier New" pitchFamily="49" charset="0"/>
              </a:rPr>
              <a:t>    </a:t>
            </a:r>
            <a:r>
              <a:rPr lang="sl-SI" dirty="0" smtClean="0"/>
              <a:t># doda pare (ključ, vrednost) iz sl2 v slovar</a:t>
            </a:r>
          </a:p>
        </p:txBody>
      </p:sp>
    </p:spTree>
    <p:extLst>
      <p:ext uri="{BB962C8B-B14F-4D97-AF65-F5344CB8AC3E}">
        <p14:creationId xmlns:p14="http://schemas.microsoft.com/office/powerpoint/2010/main" val="1764689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sl-SI" dirty="0" smtClean="0"/>
              <a:t>Kaj je SLOVAR</a:t>
            </a:r>
            <a:endParaRPr lang="sl-SI" dirty="0"/>
          </a:p>
        </p:txBody>
      </p:sp>
      <p:sp>
        <p:nvSpPr>
          <p:cNvPr id="5" name="Text Placeholder 4"/>
          <p:cNvSpPr>
            <a:spLocks noGrp="1"/>
          </p:cNvSpPr>
          <p:nvPr>
            <p:ph type="body" idx="1"/>
          </p:nvPr>
        </p:nvSpPr>
        <p:spPr/>
        <p:txBody>
          <a:bodyPr/>
          <a:lstStyle/>
          <a:p>
            <a:r>
              <a:rPr lang="sl-SI" dirty="0" smtClean="0"/>
              <a:t>Dejansko gre za preslikavo: ključ </a:t>
            </a:r>
            <a:r>
              <a:rPr lang="sl-SI" dirty="0" smtClean="0">
                <a:sym typeface="Wingdings" pitchFamily="2" charset="2"/>
              </a:rPr>
              <a:t> vrednost</a:t>
            </a:r>
            <a:endParaRPr lang="sl-SI" dirty="0"/>
          </a:p>
        </p:txBody>
      </p:sp>
    </p:spTree>
    <p:extLst>
      <p:ext uri="{BB962C8B-B14F-4D97-AF65-F5344CB8AC3E}">
        <p14:creationId xmlns:p14="http://schemas.microsoft.com/office/powerpoint/2010/main" val="1654506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Pogostost</a:t>
            </a:r>
            <a:endParaRPr lang="sl-SI" dirty="0"/>
          </a:p>
        </p:txBody>
      </p:sp>
      <p:sp>
        <p:nvSpPr>
          <p:cNvPr id="3" name="Content Placeholder 2"/>
          <p:cNvSpPr>
            <a:spLocks noGrp="1"/>
          </p:cNvSpPr>
          <p:nvPr>
            <p:ph idx="1"/>
          </p:nvPr>
        </p:nvSpPr>
        <p:spPr/>
        <p:txBody>
          <a:bodyPr>
            <a:normAutofit/>
          </a:bodyPr>
          <a:lstStyle/>
          <a:p>
            <a:r>
              <a:rPr lang="sl-SI" dirty="0" smtClean="0"/>
              <a:t>Beleženje metov kocke</a:t>
            </a:r>
          </a:p>
          <a:p>
            <a:r>
              <a:rPr lang="pl-PL" dirty="0" smtClean="0"/>
              <a:t>meti = [4, 4, 4, 3, 2, 3, 5, 3, 3, 4, 6, 6, 6, 1, 3, 6, 6, 4, 1, 4, 6, 1, 4, 4, 4, 6, 4, 6, 5, 5, 6, 6, 2, 4, 4, 6,  3, 2, 6, 1, 3, 6, 3, 2, 6, 6, 4, 6, 4, 2, 4, 4, 1, 1, 6, 2, 6, 6, 4, 3, 4, 2, 6, 5, 6, 3, 2, 5, 1, 5, 3, 6, 4, 6, 2, 2, 4, 1, 4, 4, 3, 1, 4, 2, 1, 3, 1, 4, 6, 1, 1, 3, 4, 1, 4, 3, 2, 4, 6, 6]</a:t>
            </a:r>
          </a:p>
          <a:p>
            <a:r>
              <a:rPr lang="pl-PL" dirty="0" smtClean="0"/>
              <a:t>Zanima nas, kolikokrat je padla katera številka</a:t>
            </a:r>
            <a:endParaRPr lang="sl-SI" dirty="0"/>
          </a:p>
        </p:txBody>
      </p:sp>
    </p:spTree>
    <p:extLst>
      <p:ext uri="{BB962C8B-B14F-4D97-AF65-F5344CB8AC3E}">
        <p14:creationId xmlns:p14="http://schemas.microsoft.com/office/powerpoint/2010/main" val="6801393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Slovarji&amp;quot;&quot;/&gt;&lt;property id=&quot;20307&quot; value=&quot;256&quot;/&gt;&lt;/object&gt;&lt;object type=&quot;3&quot; unique_id=&quot;10007&quot;&gt;&lt;property id=&quot;20148&quot; value=&quot;5&quot;/&gt;&lt;property id=&quot;20300&quot; value=&quot;Slide 2 - &amp;quot;Poišči&amp;quot;&quot;/&gt;&lt;property id=&quot;20307&quot; value=&quot;259&quot;/&gt;&lt;/object&gt;&lt;object type=&quot;3&quot; unique_id=&quot;10008&quot;&gt;&lt;property id=&quot;20148&quot; value=&quot;5&quot;/&gt;&lt;property id=&quot;20300&quot; value=&quot;Slide 3 - &amp;quot;Slovar&amp;quot;&quot;/&gt;&lt;property id=&quot;20307&quot; value=&quot;260&quot;/&gt;&lt;/object&gt;&lt;object type=&quot;3&quot; unique_id=&quot;10009&quot;&gt;&lt;property id=&quot;20148&quot; value=&quot;5&quot;/&gt;&lt;property id=&quot;20300&quot; value=&quot;Slide 4 - &amp;quot;Operacije&amp;quot;&quot;/&gt;&lt;property id=&quot;20307&quot; value=&quot;262&quot;/&gt;&lt;/object&gt;&lt;object type=&quot;3&quot; unique_id=&quot;10011&quot;&gt;&lt;property id=&quot;20148&quot; value=&quot;5&quot;/&gt;&lt;property id=&quot;20300&quot; value=&quot;Slide 5 - &amp;quot;Sprehodi po slovarjih&amp;quot;&quot;/&gt;&lt;property id=&quot;20307&quot; value=&quot;264&quot;/&gt;&lt;/object&gt;&lt;object type=&quot;3&quot; unique_id=&quot;10012&quot;&gt;&lt;property id=&quot;20148&quot; value=&quot;5&quot;/&gt;&lt;property id=&quot;20300&quot; value=&quot;Slide 7 - &amp;quot;Še nekaj funkcij&amp;quot;&quot;/&gt;&lt;property id=&quot;20307&quot; value=&quot;265&quot;/&gt;&lt;/object&gt;&lt;object type=&quot;3&quot; unique_id=&quot;10013&quot;&gt;&lt;property id=&quot;20148&quot; value=&quot;5&quot;/&gt;&lt;property id=&quot;20300&quot; value=&quot;Slide 9 - &amp;quot;Pogostost&amp;quot;&quot;/&gt;&lt;property id=&quot;20307&quot; value=&quot;263&quot;/&gt;&lt;/object&gt;&lt;object type=&quot;3&quot; unique_id=&quot;10014&quot;&gt;&lt;property id=&quot;20148&quot; value=&quot;5&quot;/&gt;&lt;property id=&quot;20300&quot; value=&quot;Slide 10 - &amp;quot;S seznamom&amp;quot;&quot;/&gt;&lt;property id=&quot;20307&quot; value=&quot;266&quot;/&gt;&lt;/object&gt;&lt;object type=&quot;3&quot; unique_id=&quot;10015&quot;&gt;&lt;property id=&quot;20148&quot; value=&quot;5&quot;/&gt;&lt;property id=&quot;20300&quot; value=&quot;Slide 11 - &amp;quot;Rešitev s seznamom&amp;quot;&quot;/&gt;&lt;property id=&quot;20307&quot; value=&quot;267&quot;/&gt;&lt;/object&gt;&lt;object type=&quot;3&quot; unique_id=&quot;10016&quot;&gt;&lt;property id=&quot;20148&quot; value=&quot;5&quot;/&gt;&lt;property id=&quot;20300&quot; value=&quot;Slide 12 - &amp;quot;S slovarjem&amp;quot;&quot;/&gt;&lt;property id=&quot;20307&quot; value=&quot;268&quot;/&gt;&lt;/object&gt;&lt;object type=&quot;3&quot; unique_id=&quot;10017&quot;&gt;&lt;property id=&quot;20148&quot; value=&quot;5&quot;/&gt;&lt;property id=&quot;20300&quot; value=&quot;Slide 13 - &amp;quot;Gre še lažje&amp;quot;&quot;/&gt;&lt;property id=&quot;20307&quot; value=&quot;270&quot;/&gt;&lt;/object&gt;&lt;object type=&quot;3&quot; unique_id=&quot;10647&quot;&gt;&lt;property id=&quot;20148&quot; value=&quot;5&quot;/&gt;&lt;property id=&quot;20300&quot; value=&quot;Slide 8 - &amp;quot;Kaj je SLOVAR&amp;quot;&quot;/&gt;&lt;property id=&quot;20307&quot; value=&quot;280&quot;/&gt;&lt;/object&gt;&lt;object type=&quot;3&quot; unique_id=&quot;10746&quot;&gt;&lt;property id=&quot;20148&quot; value=&quot;5&quot;/&gt;&lt;property id=&quot;20300&quot; value=&quot;Slide 6 - &amp;quot;Sprehodi po slovarjih&amp;quot;&quot;/&gt;&lt;property id=&quot;20307&quot; value=&quot;285&quot;/&gt;&lt;/object&gt;&lt;object type=&quot;3&quot; unique_id=&quot;10887&quot;&gt;&lt;property id=&quot;20148&quot; value=&quot;5&quot;/&gt;&lt;property id=&quot;20300&quot; value=&quot;Slide 14 - &amp;quot;In ker smo vraževerni …&amp;quot;&quot;/&gt;&lt;property id=&quot;20307&quot; value=&quot;286&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TotalTime>
  <Words>780</Words>
  <Application>Microsoft Office PowerPoint</Application>
  <PresentationFormat>On-screen Show (4:3)</PresentationFormat>
  <Paragraphs>115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Slovarji</vt:lpstr>
      <vt:lpstr>Poišči</vt:lpstr>
      <vt:lpstr>Slovar</vt:lpstr>
      <vt:lpstr>Operacije</vt:lpstr>
      <vt:lpstr>Sprehodi po slovarjih</vt:lpstr>
      <vt:lpstr>Sprehodi po slovarjih</vt:lpstr>
      <vt:lpstr>Še nekaj funkcij</vt:lpstr>
      <vt:lpstr>Kaj je SLOVAR</vt:lpstr>
      <vt:lpstr>Pogostost</vt:lpstr>
      <vt:lpstr>S seznamom</vt:lpstr>
      <vt:lpstr>Rešitev s seznamom</vt:lpstr>
      <vt:lpstr>S slovarjem</vt:lpstr>
      <vt:lpstr>Gre še lažje</vt:lpstr>
      <vt:lpstr>In ker smo vraževerni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Slovarji</dc:title>
  <dc:creator>Lokar, Matija</dc:creator>
  <cp:lastModifiedBy>Lokar, Matija</cp:lastModifiedBy>
  <cp:revision>29</cp:revision>
  <dcterms:created xsi:type="dcterms:W3CDTF">2012-12-14T09:21:29Z</dcterms:created>
  <dcterms:modified xsi:type="dcterms:W3CDTF">2014-05-05T14:18:46Z</dcterms:modified>
</cp:coreProperties>
</file>