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67" r:id="rId3"/>
    <p:sldId id="281" r:id="rId4"/>
    <p:sldId id="284" r:id="rId5"/>
    <p:sldId id="282" r:id="rId6"/>
    <p:sldId id="283" r:id="rId7"/>
    <p:sldId id="270" r:id="rId8"/>
    <p:sldId id="269" r:id="rId9"/>
  </p:sldIdLst>
  <p:sldSz cx="9144000" cy="6858000" type="screen4x3"/>
  <p:notesSz cx="6858000" cy="9144000"/>
  <p:custDataLst>
    <p:tags r:id="rId10"/>
  </p:custDataLst>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2" d="100"/>
          <a:sy n="112" d="100"/>
        </p:scale>
        <p:origin x="-10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l-SI"/>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l-SI"/>
          </a:p>
        </p:txBody>
      </p:sp>
      <p:sp>
        <p:nvSpPr>
          <p:cNvPr id="4" name="Date Placeholder 3"/>
          <p:cNvSpPr>
            <a:spLocks noGrp="1"/>
          </p:cNvSpPr>
          <p:nvPr>
            <p:ph type="dt" sz="half" idx="10"/>
          </p:nvPr>
        </p:nvSpPr>
        <p:spPr/>
        <p:txBody>
          <a:bodyPr/>
          <a:lstStyle/>
          <a:p>
            <a:fld id="{254F81BE-9735-4558-9C7A-CF9DAF796F5D}" type="datetimeFigureOut">
              <a:rPr lang="sl-SI" smtClean="0"/>
              <a:t>12.5.2014</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9473E890-03D4-4849-8B33-EE75C46EC667}" type="slidenum">
              <a:rPr lang="sl-SI" smtClean="0"/>
              <a:t>‹#›</a:t>
            </a:fld>
            <a:endParaRPr lang="sl-SI"/>
          </a:p>
        </p:txBody>
      </p:sp>
    </p:spTree>
    <p:extLst>
      <p:ext uri="{BB962C8B-B14F-4D97-AF65-F5344CB8AC3E}">
        <p14:creationId xmlns:p14="http://schemas.microsoft.com/office/powerpoint/2010/main" val="1278226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l-SI"/>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4" name="Date Placeholder 3"/>
          <p:cNvSpPr>
            <a:spLocks noGrp="1"/>
          </p:cNvSpPr>
          <p:nvPr>
            <p:ph type="dt" sz="half" idx="10"/>
          </p:nvPr>
        </p:nvSpPr>
        <p:spPr/>
        <p:txBody>
          <a:bodyPr/>
          <a:lstStyle/>
          <a:p>
            <a:fld id="{254F81BE-9735-4558-9C7A-CF9DAF796F5D}" type="datetimeFigureOut">
              <a:rPr lang="sl-SI" smtClean="0"/>
              <a:t>12.5.2014</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9473E890-03D4-4849-8B33-EE75C46EC667}" type="slidenum">
              <a:rPr lang="sl-SI" smtClean="0"/>
              <a:t>‹#›</a:t>
            </a:fld>
            <a:endParaRPr lang="sl-SI"/>
          </a:p>
        </p:txBody>
      </p:sp>
    </p:spTree>
    <p:extLst>
      <p:ext uri="{BB962C8B-B14F-4D97-AF65-F5344CB8AC3E}">
        <p14:creationId xmlns:p14="http://schemas.microsoft.com/office/powerpoint/2010/main" val="437154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sl-SI"/>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4" name="Date Placeholder 3"/>
          <p:cNvSpPr>
            <a:spLocks noGrp="1"/>
          </p:cNvSpPr>
          <p:nvPr>
            <p:ph type="dt" sz="half" idx="10"/>
          </p:nvPr>
        </p:nvSpPr>
        <p:spPr/>
        <p:txBody>
          <a:bodyPr/>
          <a:lstStyle/>
          <a:p>
            <a:fld id="{254F81BE-9735-4558-9C7A-CF9DAF796F5D}" type="datetimeFigureOut">
              <a:rPr lang="sl-SI" smtClean="0"/>
              <a:t>12.5.2014</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9473E890-03D4-4849-8B33-EE75C46EC667}" type="slidenum">
              <a:rPr lang="sl-SI" smtClean="0"/>
              <a:t>‹#›</a:t>
            </a:fld>
            <a:endParaRPr lang="sl-SI"/>
          </a:p>
        </p:txBody>
      </p:sp>
    </p:spTree>
    <p:extLst>
      <p:ext uri="{BB962C8B-B14F-4D97-AF65-F5344CB8AC3E}">
        <p14:creationId xmlns:p14="http://schemas.microsoft.com/office/powerpoint/2010/main" val="2671374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l-SI"/>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4" name="Date Placeholder 3"/>
          <p:cNvSpPr>
            <a:spLocks noGrp="1"/>
          </p:cNvSpPr>
          <p:nvPr>
            <p:ph type="dt" sz="half" idx="10"/>
          </p:nvPr>
        </p:nvSpPr>
        <p:spPr/>
        <p:txBody>
          <a:bodyPr/>
          <a:lstStyle/>
          <a:p>
            <a:fld id="{254F81BE-9735-4558-9C7A-CF9DAF796F5D}" type="datetimeFigureOut">
              <a:rPr lang="sl-SI" smtClean="0"/>
              <a:t>12.5.2014</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9473E890-03D4-4849-8B33-EE75C46EC667}" type="slidenum">
              <a:rPr lang="sl-SI" smtClean="0"/>
              <a:t>‹#›</a:t>
            </a:fld>
            <a:endParaRPr lang="sl-SI"/>
          </a:p>
        </p:txBody>
      </p:sp>
    </p:spTree>
    <p:extLst>
      <p:ext uri="{BB962C8B-B14F-4D97-AF65-F5344CB8AC3E}">
        <p14:creationId xmlns:p14="http://schemas.microsoft.com/office/powerpoint/2010/main" val="269489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sl-SI"/>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4F81BE-9735-4558-9C7A-CF9DAF796F5D}" type="datetimeFigureOut">
              <a:rPr lang="sl-SI" smtClean="0"/>
              <a:t>12.5.2014</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9473E890-03D4-4849-8B33-EE75C46EC667}" type="slidenum">
              <a:rPr lang="sl-SI" smtClean="0"/>
              <a:t>‹#›</a:t>
            </a:fld>
            <a:endParaRPr lang="sl-SI"/>
          </a:p>
        </p:txBody>
      </p:sp>
    </p:spTree>
    <p:extLst>
      <p:ext uri="{BB962C8B-B14F-4D97-AF65-F5344CB8AC3E}">
        <p14:creationId xmlns:p14="http://schemas.microsoft.com/office/powerpoint/2010/main" val="1680932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l-SI"/>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5" name="Date Placeholder 4"/>
          <p:cNvSpPr>
            <a:spLocks noGrp="1"/>
          </p:cNvSpPr>
          <p:nvPr>
            <p:ph type="dt" sz="half" idx="10"/>
          </p:nvPr>
        </p:nvSpPr>
        <p:spPr/>
        <p:txBody>
          <a:bodyPr/>
          <a:lstStyle/>
          <a:p>
            <a:fld id="{254F81BE-9735-4558-9C7A-CF9DAF796F5D}" type="datetimeFigureOut">
              <a:rPr lang="sl-SI" smtClean="0"/>
              <a:t>12.5.2014</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9473E890-03D4-4849-8B33-EE75C46EC667}" type="slidenum">
              <a:rPr lang="sl-SI" smtClean="0"/>
              <a:t>‹#›</a:t>
            </a:fld>
            <a:endParaRPr lang="sl-SI"/>
          </a:p>
        </p:txBody>
      </p:sp>
    </p:spTree>
    <p:extLst>
      <p:ext uri="{BB962C8B-B14F-4D97-AF65-F5344CB8AC3E}">
        <p14:creationId xmlns:p14="http://schemas.microsoft.com/office/powerpoint/2010/main" val="2131601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l-SI"/>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7" name="Date Placeholder 6"/>
          <p:cNvSpPr>
            <a:spLocks noGrp="1"/>
          </p:cNvSpPr>
          <p:nvPr>
            <p:ph type="dt" sz="half" idx="10"/>
          </p:nvPr>
        </p:nvSpPr>
        <p:spPr/>
        <p:txBody>
          <a:bodyPr/>
          <a:lstStyle/>
          <a:p>
            <a:fld id="{254F81BE-9735-4558-9C7A-CF9DAF796F5D}" type="datetimeFigureOut">
              <a:rPr lang="sl-SI" smtClean="0"/>
              <a:t>12.5.2014</a:t>
            </a:fld>
            <a:endParaRPr lang="sl-SI"/>
          </a:p>
        </p:txBody>
      </p:sp>
      <p:sp>
        <p:nvSpPr>
          <p:cNvPr id="8" name="Footer Placeholder 7"/>
          <p:cNvSpPr>
            <a:spLocks noGrp="1"/>
          </p:cNvSpPr>
          <p:nvPr>
            <p:ph type="ftr" sz="quarter" idx="11"/>
          </p:nvPr>
        </p:nvSpPr>
        <p:spPr/>
        <p:txBody>
          <a:bodyPr/>
          <a:lstStyle/>
          <a:p>
            <a:endParaRPr lang="sl-SI"/>
          </a:p>
        </p:txBody>
      </p:sp>
      <p:sp>
        <p:nvSpPr>
          <p:cNvPr id="9" name="Slide Number Placeholder 8"/>
          <p:cNvSpPr>
            <a:spLocks noGrp="1"/>
          </p:cNvSpPr>
          <p:nvPr>
            <p:ph type="sldNum" sz="quarter" idx="12"/>
          </p:nvPr>
        </p:nvSpPr>
        <p:spPr/>
        <p:txBody>
          <a:bodyPr/>
          <a:lstStyle/>
          <a:p>
            <a:fld id="{9473E890-03D4-4849-8B33-EE75C46EC667}" type="slidenum">
              <a:rPr lang="sl-SI" smtClean="0"/>
              <a:t>‹#›</a:t>
            </a:fld>
            <a:endParaRPr lang="sl-SI"/>
          </a:p>
        </p:txBody>
      </p:sp>
    </p:spTree>
    <p:extLst>
      <p:ext uri="{BB962C8B-B14F-4D97-AF65-F5344CB8AC3E}">
        <p14:creationId xmlns:p14="http://schemas.microsoft.com/office/powerpoint/2010/main" val="402876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l-SI"/>
          </a:p>
        </p:txBody>
      </p:sp>
      <p:sp>
        <p:nvSpPr>
          <p:cNvPr id="3" name="Date Placeholder 2"/>
          <p:cNvSpPr>
            <a:spLocks noGrp="1"/>
          </p:cNvSpPr>
          <p:nvPr>
            <p:ph type="dt" sz="half" idx="10"/>
          </p:nvPr>
        </p:nvSpPr>
        <p:spPr/>
        <p:txBody>
          <a:bodyPr/>
          <a:lstStyle/>
          <a:p>
            <a:fld id="{254F81BE-9735-4558-9C7A-CF9DAF796F5D}" type="datetimeFigureOut">
              <a:rPr lang="sl-SI" smtClean="0"/>
              <a:t>12.5.2014</a:t>
            </a:fld>
            <a:endParaRPr lang="sl-SI"/>
          </a:p>
        </p:txBody>
      </p:sp>
      <p:sp>
        <p:nvSpPr>
          <p:cNvPr id="4" name="Footer Placeholder 3"/>
          <p:cNvSpPr>
            <a:spLocks noGrp="1"/>
          </p:cNvSpPr>
          <p:nvPr>
            <p:ph type="ftr" sz="quarter" idx="11"/>
          </p:nvPr>
        </p:nvSpPr>
        <p:spPr/>
        <p:txBody>
          <a:bodyPr/>
          <a:lstStyle/>
          <a:p>
            <a:endParaRPr lang="sl-SI"/>
          </a:p>
        </p:txBody>
      </p:sp>
      <p:sp>
        <p:nvSpPr>
          <p:cNvPr id="5" name="Slide Number Placeholder 4"/>
          <p:cNvSpPr>
            <a:spLocks noGrp="1"/>
          </p:cNvSpPr>
          <p:nvPr>
            <p:ph type="sldNum" sz="quarter" idx="12"/>
          </p:nvPr>
        </p:nvSpPr>
        <p:spPr/>
        <p:txBody>
          <a:bodyPr/>
          <a:lstStyle/>
          <a:p>
            <a:fld id="{9473E890-03D4-4849-8B33-EE75C46EC667}" type="slidenum">
              <a:rPr lang="sl-SI" smtClean="0"/>
              <a:t>‹#›</a:t>
            </a:fld>
            <a:endParaRPr lang="sl-SI"/>
          </a:p>
        </p:txBody>
      </p:sp>
    </p:spTree>
    <p:extLst>
      <p:ext uri="{BB962C8B-B14F-4D97-AF65-F5344CB8AC3E}">
        <p14:creationId xmlns:p14="http://schemas.microsoft.com/office/powerpoint/2010/main" val="2291197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4F81BE-9735-4558-9C7A-CF9DAF796F5D}" type="datetimeFigureOut">
              <a:rPr lang="sl-SI" smtClean="0"/>
              <a:t>12.5.2014</a:t>
            </a:fld>
            <a:endParaRPr lang="sl-SI"/>
          </a:p>
        </p:txBody>
      </p:sp>
      <p:sp>
        <p:nvSpPr>
          <p:cNvPr id="3" name="Footer Placeholder 2"/>
          <p:cNvSpPr>
            <a:spLocks noGrp="1"/>
          </p:cNvSpPr>
          <p:nvPr>
            <p:ph type="ftr" sz="quarter" idx="11"/>
          </p:nvPr>
        </p:nvSpPr>
        <p:spPr/>
        <p:txBody>
          <a:bodyPr/>
          <a:lstStyle/>
          <a:p>
            <a:endParaRPr lang="sl-SI"/>
          </a:p>
        </p:txBody>
      </p:sp>
      <p:sp>
        <p:nvSpPr>
          <p:cNvPr id="4" name="Slide Number Placeholder 3"/>
          <p:cNvSpPr>
            <a:spLocks noGrp="1"/>
          </p:cNvSpPr>
          <p:nvPr>
            <p:ph type="sldNum" sz="quarter" idx="12"/>
          </p:nvPr>
        </p:nvSpPr>
        <p:spPr/>
        <p:txBody>
          <a:bodyPr/>
          <a:lstStyle/>
          <a:p>
            <a:fld id="{9473E890-03D4-4849-8B33-EE75C46EC667}" type="slidenum">
              <a:rPr lang="sl-SI" smtClean="0"/>
              <a:t>‹#›</a:t>
            </a:fld>
            <a:endParaRPr lang="sl-SI"/>
          </a:p>
        </p:txBody>
      </p:sp>
    </p:spTree>
    <p:extLst>
      <p:ext uri="{BB962C8B-B14F-4D97-AF65-F5344CB8AC3E}">
        <p14:creationId xmlns:p14="http://schemas.microsoft.com/office/powerpoint/2010/main" val="194964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l-SI"/>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4F81BE-9735-4558-9C7A-CF9DAF796F5D}" type="datetimeFigureOut">
              <a:rPr lang="sl-SI" smtClean="0"/>
              <a:t>12.5.2014</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9473E890-03D4-4849-8B33-EE75C46EC667}" type="slidenum">
              <a:rPr lang="sl-SI" smtClean="0"/>
              <a:t>‹#›</a:t>
            </a:fld>
            <a:endParaRPr lang="sl-SI"/>
          </a:p>
        </p:txBody>
      </p:sp>
    </p:spTree>
    <p:extLst>
      <p:ext uri="{BB962C8B-B14F-4D97-AF65-F5344CB8AC3E}">
        <p14:creationId xmlns:p14="http://schemas.microsoft.com/office/powerpoint/2010/main" val="281416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l-SI"/>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4F81BE-9735-4558-9C7A-CF9DAF796F5D}" type="datetimeFigureOut">
              <a:rPr lang="sl-SI" smtClean="0"/>
              <a:t>12.5.2014</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9473E890-03D4-4849-8B33-EE75C46EC667}" type="slidenum">
              <a:rPr lang="sl-SI" smtClean="0"/>
              <a:t>‹#›</a:t>
            </a:fld>
            <a:endParaRPr lang="sl-SI"/>
          </a:p>
        </p:txBody>
      </p:sp>
    </p:spTree>
    <p:extLst>
      <p:ext uri="{BB962C8B-B14F-4D97-AF65-F5344CB8AC3E}">
        <p14:creationId xmlns:p14="http://schemas.microsoft.com/office/powerpoint/2010/main" val="30415059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sl-SI"/>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4F81BE-9735-4558-9C7A-CF9DAF796F5D}" type="datetimeFigureOut">
              <a:rPr lang="sl-SI" smtClean="0"/>
              <a:t>12.5.2014</a:t>
            </a:fld>
            <a:endParaRPr lang="sl-SI"/>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73E890-03D4-4849-8B33-EE75C46EC667}" type="slidenum">
              <a:rPr lang="sl-SI" smtClean="0"/>
              <a:t>‹#›</a:t>
            </a:fld>
            <a:endParaRPr lang="sl-SI"/>
          </a:p>
        </p:txBody>
      </p:sp>
    </p:spTree>
    <p:extLst>
      <p:ext uri="{BB962C8B-B14F-4D97-AF65-F5344CB8AC3E}">
        <p14:creationId xmlns:p14="http://schemas.microsoft.com/office/powerpoint/2010/main" val="2224876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testPogostost1.py" TargetMode="External"/><Relationship Id="rId2" Type="http://schemas.openxmlformats.org/officeDocument/2006/relationships/hyperlink" Target="pogostost1.py"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uvozName.py" TargetMode="External"/><Relationship Id="rId2" Type="http://schemas.openxmlformats.org/officeDocument/2006/relationships/hyperlink" Target="name.p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smtClean="0"/>
              <a:t>Pogostost </a:t>
            </a:r>
            <a:endParaRPr lang="sl-SI" dirty="0"/>
          </a:p>
        </p:txBody>
      </p:sp>
      <p:sp>
        <p:nvSpPr>
          <p:cNvPr id="3" name="Content Placeholder 2"/>
          <p:cNvSpPr>
            <a:spLocks noGrp="1"/>
          </p:cNvSpPr>
          <p:nvPr>
            <p:ph idx="1"/>
          </p:nvPr>
        </p:nvSpPr>
        <p:spPr/>
        <p:txBody>
          <a:bodyPr>
            <a:normAutofit fontScale="70000" lnSpcReduction="20000"/>
          </a:bodyPr>
          <a:lstStyle/>
          <a:p>
            <a:r>
              <a:rPr lang="sl-SI" dirty="0" smtClean="0"/>
              <a:t>Danj je seznam klicanih številk</a:t>
            </a:r>
          </a:p>
          <a:p>
            <a:r>
              <a:rPr lang="nl-NL" dirty="0" smtClean="0"/>
              <a:t>klici = ['041 103194', '040 193831', '040 318319', '040 193831', '041 310239', '040 318319', '040 318319', '040 318319', '040 193831', '040 193831', '040 193831', '040 193831', '040 193831', '040 318319', '040 318319', '040 318319', '040 193831', '040 318319', '041 103194', '041 103194',  '041 310239', '040 193831', '041 103194', '041 310239', '041 310239', '040 193831', '041 310239', '041 103194', '040 193831', '040 318319']</a:t>
            </a:r>
            <a:endParaRPr lang="sl-SI" dirty="0" smtClean="0"/>
          </a:p>
          <a:p>
            <a:r>
              <a:rPr lang="sl-SI" dirty="0" smtClean="0"/>
              <a:t>Ali pa seznam imen</a:t>
            </a:r>
          </a:p>
          <a:p>
            <a:r>
              <a:rPr lang="sl-SI" dirty="0"/>
              <a:t>klici = ['Cilka', 'Dani', 'Berta', 'Dani', 'Ana', 'Berta', 'Berta', 'Berta', 'Dani</a:t>
            </a:r>
            <a:r>
              <a:rPr lang="sl-SI" dirty="0" smtClean="0"/>
              <a:t>',</a:t>
            </a:r>
            <a:r>
              <a:rPr lang="sl-SI" dirty="0"/>
              <a:t> 'Dani', 'Dani', 'Dani', 'Dani', 'Berta', 'Berta', 'Berta', 'Dani', 'Berta', 'Cilka',  'Cilka', 'Ana', 'Dani', 'Cilka', 'Ana', 'Ana', 'Dani', 'Ana', 'Cilka', 'Dani', 'Berta</a:t>
            </a:r>
            <a:r>
              <a:rPr lang="sl-SI" dirty="0" smtClean="0"/>
              <a:t>']</a:t>
            </a:r>
          </a:p>
          <a:p>
            <a:r>
              <a:rPr lang="sl-SI" dirty="0" smtClean="0"/>
              <a:t>Za vsako število (ime) nas zanima, kako pogosto se je pojavilo v seznamu</a:t>
            </a:r>
          </a:p>
          <a:p>
            <a:endParaRPr lang="sl-SI" dirty="0" smtClean="0"/>
          </a:p>
          <a:p>
            <a:endParaRPr lang="nl-NL" dirty="0" smtClean="0"/>
          </a:p>
          <a:p>
            <a:endParaRPr lang="sl-SI" dirty="0"/>
          </a:p>
        </p:txBody>
      </p:sp>
    </p:spTree>
    <p:extLst>
      <p:ext uri="{BB962C8B-B14F-4D97-AF65-F5344CB8AC3E}">
        <p14:creationId xmlns:p14="http://schemas.microsoft.com/office/powerpoint/2010/main" val="2892664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smtClean="0"/>
              <a:t>Rešitev s seznamom</a:t>
            </a:r>
            <a:endParaRPr lang="sl-SI" dirty="0"/>
          </a:p>
        </p:txBody>
      </p:sp>
      <p:sp>
        <p:nvSpPr>
          <p:cNvPr id="3" name="Content Placeholder 2"/>
          <p:cNvSpPr>
            <a:spLocks noGrp="1"/>
          </p:cNvSpPr>
          <p:nvPr>
            <p:ph idx="1"/>
          </p:nvPr>
        </p:nvSpPr>
        <p:spPr>
          <a:xfrm>
            <a:off x="179512" y="1600200"/>
            <a:ext cx="8507288" cy="4525963"/>
          </a:xfrm>
        </p:spPr>
        <p:txBody>
          <a:bodyPr>
            <a:noAutofit/>
          </a:bodyPr>
          <a:lstStyle/>
          <a:p>
            <a:r>
              <a:rPr lang="sl-SI" sz="2800" dirty="0" smtClean="0">
                <a:latin typeface="Calibri" pitchFamily="34" charset="0"/>
                <a:cs typeface="Courier New" pitchFamily="49" charset="0"/>
              </a:rPr>
              <a:t>Zadnjič</a:t>
            </a:r>
          </a:p>
          <a:p>
            <a:pPr marL="0" indent="0">
              <a:buNone/>
            </a:pPr>
            <a:r>
              <a:rPr lang="sl-SI" sz="2000" dirty="0" smtClean="0">
                <a:latin typeface="Courier New" pitchFamily="49" charset="0"/>
                <a:cs typeface="Courier New" pitchFamily="49" charset="0"/>
              </a:rPr>
              <a:t>pogostosti </a:t>
            </a:r>
            <a:r>
              <a:rPr lang="sl-SI" sz="2000" dirty="0">
                <a:latin typeface="Courier New" pitchFamily="49" charset="0"/>
                <a:cs typeface="Courier New" pitchFamily="49" charset="0"/>
              </a:rPr>
              <a:t>= []</a:t>
            </a:r>
          </a:p>
          <a:p>
            <a:pPr marL="0" indent="0">
              <a:buNone/>
            </a:pPr>
            <a:r>
              <a:rPr lang="sl-SI" sz="2000" dirty="0">
                <a:latin typeface="Courier New" pitchFamily="49" charset="0"/>
                <a:cs typeface="Courier New" pitchFamily="49" charset="0"/>
              </a:rPr>
              <a:t>for </a:t>
            </a:r>
            <a:r>
              <a:rPr lang="sl-SI" sz="2000" dirty="0" err="1" smtClean="0">
                <a:latin typeface="Courier New" pitchFamily="49" charset="0"/>
                <a:cs typeface="Courier New" pitchFamily="49" charset="0"/>
              </a:rPr>
              <a:t>ts</a:t>
            </a:r>
            <a:r>
              <a:rPr lang="sl-SI" sz="2000" dirty="0" smtClean="0">
                <a:latin typeface="Courier New" pitchFamily="49" charset="0"/>
                <a:cs typeface="Courier New" pitchFamily="49" charset="0"/>
              </a:rPr>
              <a:t> in </a:t>
            </a:r>
            <a:r>
              <a:rPr lang="sl-SI" sz="2000" dirty="0">
                <a:latin typeface="Courier New" pitchFamily="49" charset="0"/>
                <a:cs typeface="Courier New" pitchFamily="49" charset="0"/>
              </a:rPr>
              <a:t>klici:</a:t>
            </a:r>
          </a:p>
          <a:p>
            <a:pPr marL="0" indent="0">
              <a:buNone/>
            </a:pPr>
            <a:r>
              <a:rPr lang="sl-SI" sz="2000" dirty="0">
                <a:latin typeface="Courier New" pitchFamily="49" charset="0"/>
                <a:cs typeface="Courier New" pitchFamily="49" charset="0"/>
              </a:rPr>
              <a:t>    for </a:t>
            </a:r>
            <a:r>
              <a:rPr lang="sl-SI" sz="2000" dirty="0" err="1" smtClean="0">
                <a:latin typeface="Courier New" pitchFamily="49" charset="0"/>
                <a:cs typeface="Courier New" pitchFamily="49" charset="0"/>
              </a:rPr>
              <a:t>žeTs</a:t>
            </a:r>
            <a:r>
              <a:rPr lang="sl-SI" sz="2000" dirty="0" smtClean="0">
                <a:latin typeface="Courier New" pitchFamily="49" charset="0"/>
                <a:cs typeface="Courier New" pitchFamily="49" charset="0"/>
              </a:rPr>
              <a:t> </a:t>
            </a:r>
            <a:r>
              <a:rPr lang="sl-SI" sz="2000" dirty="0">
                <a:latin typeface="Courier New" pitchFamily="49" charset="0"/>
                <a:cs typeface="Courier New" pitchFamily="49" charset="0"/>
              </a:rPr>
              <a:t>in pogostosti:</a:t>
            </a:r>
          </a:p>
          <a:p>
            <a:pPr marL="0" indent="0">
              <a:buNone/>
            </a:pPr>
            <a:r>
              <a:rPr lang="sl-SI" sz="2000" dirty="0">
                <a:latin typeface="Courier New" pitchFamily="49" charset="0"/>
                <a:cs typeface="Courier New" pitchFamily="49" charset="0"/>
              </a:rPr>
              <a:t>        </a:t>
            </a:r>
            <a:r>
              <a:rPr lang="sl-SI" sz="2000" dirty="0" err="1">
                <a:latin typeface="Courier New" pitchFamily="49" charset="0"/>
                <a:cs typeface="Courier New" pitchFamily="49" charset="0"/>
              </a:rPr>
              <a:t>if</a:t>
            </a:r>
            <a:r>
              <a:rPr lang="sl-SI" sz="2000" dirty="0">
                <a:latin typeface="Courier New" pitchFamily="49" charset="0"/>
                <a:cs typeface="Courier New" pitchFamily="49" charset="0"/>
              </a:rPr>
              <a:t> </a:t>
            </a:r>
            <a:r>
              <a:rPr lang="sl-SI" sz="2000" dirty="0" err="1" smtClean="0">
                <a:latin typeface="Courier New" pitchFamily="49" charset="0"/>
                <a:cs typeface="Courier New" pitchFamily="49" charset="0"/>
              </a:rPr>
              <a:t>žeTs</a:t>
            </a:r>
            <a:r>
              <a:rPr lang="sl-SI" sz="2000" dirty="0" smtClean="0">
                <a:latin typeface="Courier New" pitchFamily="49" charset="0"/>
                <a:cs typeface="Courier New" pitchFamily="49" charset="0"/>
              </a:rPr>
              <a:t>[0</a:t>
            </a:r>
            <a:r>
              <a:rPr lang="sl-SI" sz="2000" dirty="0">
                <a:latin typeface="Courier New" pitchFamily="49" charset="0"/>
                <a:cs typeface="Courier New" pitchFamily="49" charset="0"/>
              </a:rPr>
              <a:t>] == </a:t>
            </a:r>
            <a:r>
              <a:rPr lang="sl-SI" sz="2000" dirty="0" err="1" smtClean="0">
                <a:latin typeface="Courier New" pitchFamily="49" charset="0"/>
                <a:cs typeface="Courier New" pitchFamily="49" charset="0"/>
              </a:rPr>
              <a:t>ts</a:t>
            </a:r>
            <a:r>
              <a:rPr lang="sl-SI" sz="2000" dirty="0" smtClean="0">
                <a:latin typeface="Courier New" pitchFamily="49" charset="0"/>
                <a:cs typeface="Courier New" pitchFamily="49" charset="0"/>
              </a:rPr>
              <a:t>:</a:t>
            </a:r>
            <a:endParaRPr lang="sl-SI" sz="2000" dirty="0">
              <a:latin typeface="Courier New" pitchFamily="49" charset="0"/>
              <a:cs typeface="Courier New" pitchFamily="49" charset="0"/>
            </a:endParaRPr>
          </a:p>
          <a:p>
            <a:pPr marL="0" indent="0">
              <a:buNone/>
            </a:pPr>
            <a:r>
              <a:rPr lang="sl-SI" sz="2000" dirty="0">
                <a:latin typeface="Courier New" pitchFamily="49" charset="0"/>
                <a:cs typeface="Courier New" pitchFamily="49" charset="0"/>
              </a:rPr>
              <a:t>            </a:t>
            </a:r>
            <a:r>
              <a:rPr lang="sl-SI" sz="2000" dirty="0" err="1" smtClean="0">
                <a:latin typeface="Courier New" pitchFamily="49" charset="0"/>
                <a:cs typeface="Courier New" pitchFamily="49" charset="0"/>
              </a:rPr>
              <a:t>žeTs</a:t>
            </a:r>
            <a:r>
              <a:rPr lang="sl-SI" sz="2000" dirty="0" smtClean="0">
                <a:latin typeface="Courier New" pitchFamily="49" charset="0"/>
                <a:cs typeface="Courier New" pitchFamily="49" charset="0"/>
              </a:rPr>
              <a:t>[1</a:t>
            </a:r>
            <a:r>
              <a:rPr lang="sl-SI" sz="2000" dirty="0">
                <a:latin typeface="Courier New" pitchFamily="49" charset="0"/>
                <a:cs typeface="Courier New" pitchFamily="49" charset="0"/>
              </a:rPr>
              <a:t>] += 1</a:t>
            </a:r>
          </a:p>
          <a:p>
            <a:pPr marL="0" indent="0">
              <a:buNone/>
            </a:pPr>
            <a:r>
              <a:rPr lang="sl-SI" sz="2000" dirty="0">
                <a:latin typeface="Courier New" pitchFamily="49" charset="0"/>
                <a:cs typeface="Courier New" pitchFamily="49" charset="0"/>
              </a:rPr>
              <a:t>            </a:t>
            </a:r>
            <a:r>
              <a:rPr lang="sl-SI" sz="2000" dirty="0" err="1">
                <a:latin typeface="Courier New" pitchFamily="49" charset="0"/>
                <a:cs typeface="Courier New" pitchFamily="49" charset="0"/>
              </a:rPr>
              <a:t>break</a:t>
            </a:r>
            <a:endParaRPr lang="sl-SI" sz="2000" dirty="0">
              <a:latin typeface="Courier New" pitchFamily="49" charset="0"/>
              <a:cs typeface="Courier New" pitchFamily="49" charset="0"/>
            </a:endParaRPr>
          </a:p>
          <a:p>
            <a:pPr marL="0" indent="0">
              <a:buNone/>
            </a:pPr>
            <a:r>
              <a:rPr lang="sl-SI" sz="2000" dirty="0">
                <a:latin typeface="Courier New" pitchFamily="49" charset="0"/>
                <a:cs typeface="Courier New" pitchFamily="49" charset="0"/>
              </a:rPr>
              <a:t>    </a:t>
            </a:r>
            <a:r>
              <a:rPr lang="sl-SI" sz="2000" dirty="0" err="1" smtClean="0">
                <a:latin typeface="Courier New" pitchFamily="49" charset="0"/>
                <a:cs typeface="Courier New" pitchFamily="49" charset="0"/>
              </a:rPr>
              <a:t>else</a:t>
            </a:r>
            <a:r>
              <a:rPr lang="sl-SI" sz="2000" dirty="0" smtClean="0">
                <a:latin typeface="Courier New" pitchFamily="49" charset="0"/>
                <a:cs typeface="Courier New" pitchFamily="49" charset="0"/>
              </a:rPr>
              <a:t>: # k FOR!!</a:t>
            </a:r>
            <a:endParaRPr lang="sl-SI" sz="2000" dirty="0">
              <a:latin typeface="Courier New" pitchFamily="49" charset="0"/>
              <a:cs typeface="Courier New" pitchFamily="49" charset="0"/>
            </a:endParaRPr>
          </a:p>
          <a:p>
            <a:pPr marL="0" indent="0">
              <a:buNone/>
            </a:pPr>
            <a:r>
              <a:rPr lang="sl-SI" sz="2000" dirty="0">
                <a:latin typeface="Courier New" pitchFamily="49" charset="0"/>
                <a:cs typeface="Courier New" pitchFamily="49" charset="0"/>
              </a:rPr>
              <a:t>    </a:t>
            </a:r>
            <a:r>
              <a:rPr lang="sl-SI" sz="2000" dirty="0" smtClean="0">
                <a:latin typeface="Courier New" pitchFamily="49" charset="0"/>
                <a:cs typeface="Courier New" pitchFamily="49" charset="0"/>
              </a:rPr>
              <a:t>    </a:t>
            </a:r>
            <a:r>
              <a:rPr lang="sl-SI" sz="2000" dirty="0" err="1" smtClean="0">
                <a:latin typeface="Courier New" pitchFamily="49" charset="0"/>
                <a:cs typeface="Courier New" pitchFamily="49" charset="0"/>
              </a:rPr>
              <a:t>pogostosti.append</a:t>
            </a:r>
            <a:r>
              <a:rPr lang="sl-SI" sz="2000" dirty="0" smtClean="0">
                <a:latin typeface="Courier New" pitchFamily="49" charset="0"/>
                <a:cs typeface="Courier New" pitchFamily="49" charset="0"/>
              </a:rPr>
              <a:t>((</a:t>
            </a:r>
            <a:r>
              <a:rPr lang="sl-SI" sz="2000" dirty="0" err="1" smtClean="0">
                <a:latin typeface="Courier New" pitchFamily="49" charset="0"/>
                <a:cs typeface="Courier New" pitchFamily="49" charset="0"/>
              </a:rPr>
              <a:t>ts</a:t>
            </a:r>
            <a:r>
              <a:rPr lang="sl-SI" sz="2000" dirty="0" smtClean="0">
                <a:latin typeface="Courier New" pitchFamily="49" charset="0"/>
                <a:cs typeface="Courier New" pitchFamily="49" charset="0"/>
              </a:rPr>
              <a:t>, 1)) </a:t>
            </a:r>
            <a:r>
              <a:rPr lang="sl-SI" sz="1400" dirty="0" smtClean="0">
                <a:latin typeface="Courier New" pitchFamily="49" charset="0"/>
                <a:cs typeface="Courier New" pitchFamily="49" charset="0"/>
              </a:rPr>
              <a:t># </a:t>
            </a:r>
            <a:r>
              <a:rPr lang="sl-SI" sz="1400" dirty="0">
                <a:latin typeface="Courier New" pitchFamily="49" charset="0"/>
                <a:cs typeface="Courier New" pitchFamily="49" charset="0"/>
              </a:rPr>
              <a:t>t</a:t>
            </a:r>
            <a:r>
              <a:rPr lang="sl-SI" sz="1400" dirty="0" smtClean="0">
                <a:latin typeface="Courier New" pitchFamily="49" charset="0"/>
                <a:cs typeface="Courier New" pitchFamily="49" charset="0"/>
              </a:rPr>
              <a:t>o ne bo šlo, zakaj ne?</a:t>
            </a:r>
            <a:endParaRPr lang="sl-SI" sz="2000" dirty="0">
              <a:latin typeface="Courier New" pitchFamily="49" charset="0"/>
              <a:cs typeface="Courier New" pitchFamily="49" charset="0"/>
            </a:endParaRPr>
          </a:p>
          <a:p>
            <a:pPr marL="0" indent="0">
              <a:buNone/>
            </a:pPr>
            <a:r>
              <a:rPr lang="sl-SI" sz="2000" dirty="0" err="1">
                <a:latin typeface="Courier New" pitchFamily="49" charset="0"/>
                <a:cs typeface="Courier New" pitchFamily="49" charset="0"/>
              </a:rPr>
              <a:t>print</a:t>
            </a:r>
            <a:r>
              <a:rPr lang="sl-SI" sz="2000" dirty="0">
                <a:latin typeface="Courier New" pitchFamily="49" charset="0"/>
                <a:cs typeface="Courier New" pitchFamily="49" charset="0"/>
              </a:rPr>
              <a:t>(pogostosti)</a:t>
            </a:r>
          </a:p>
        </p:txBody>
      </p:sp>
    </p:spTree>
    <p:extLst>
      <p:ext uri="{BB962C8B-B14F-4D97-AF65-F5344CB8AC3E}">
        <p14:creationId xmlns:p14="http://schemas.microsoft.com/office/powerpoint/2010/main" val="36429843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l-SI" dirty="0" smtClean="0"/>
              <a:t>Testiranje</a:t>
            </a:r>
            <a:endParaRPr lang="sl-SI" dirty="0"/>
          </a:p>
        </p:txBody>
      </p:sp>
      <p:sp>
        <p:nvSpPr>
          <p:cNvPr id="3" name="Content Placeholder 2"/>
          <p:cNvSpPr>
            <a:spLocks noGrp="1"/>
          </p:cNvSpPr>
          <p:nvPr>
            <p:ph idx="1"/>
          </p:nvPr>
        </p:nvSpPr>
        <p:spPr/>
        <p:txBody>
          <a:bodyPr/>
          <a:lstStyle/>
          <a:p>
            <a:r>
              <a:rPr lang="sl-SI" dirty="0" smtClean="0"/>
              <a:t>Pogosto ko napišemo funkcijo, hočemo na isto datoteko dodati še testni program</a:t>
            </a:r>
          </a:p>
          <a:p>
            <a:r>
              <a:rPr lang="sl-SI" dirty="0" smtClean="0"/>
              <a:t>Glej: </a:t>
            </a:r>
            <a:r>
              <a:rPr lang="sl-SI" dirty="0" err="1" smtClean="0">
                <a:hlinkClick r:id="rId2" action="ppaction://hlinkfile"/>
              </a:rPr>
              <a:t>pogostost1.py</a:t>
            </a:r>
            <a:endParaRPr lang="sl-SI" dirty="0" smtClean="0"/>
          </a:p>
          <a:p>
            <a:r>
              <a:rPr lang="sl-SI" dirty="0" smtClean="0"/>
              <a:t>Če potem zadevo uporabimo v drugem programu (z import)</a:t>
            </a:r>
          </a:p>
          <a:p>
            <a:pPr lvl="1"/>
            <a:r>
              <a:rPr lang="sl-SI" dirty="0" err="1" smtClean="0">
                <a:hlinkClick r:id="rId3" action="ppaction://hlinkfile"/>
              </a:rPr>
              <a:t>TestPogostost1.py</a:t>
            </a:r>
            <a:endParaRPr lang="sl-SI" dirty="0" smtClean="0"/>
          </a:p>
          <a:p>
            <a:r>
              <a:rPr lang="sl-SI" dirty="0"/>
              <a:t>n</a:t>
            </a:r>
            <a:r>
              <a:rPr lang="sl-SI" dirty="0" smtClean="0"/>
              <a:t>am testno okolje dela "zgago"</a:t>
            </a:r>
          </a:p>
          <a:p>
            <a:pPr marL="0" indent="0">
              <a:buNone/>
            </a:pPr>
            <a:endParaRPr lang="sl-SI" dirty="0"/>
          </a:p>
        </p:txBody>
      </p:sp>
    </p:spTree>
    <p:extLst>
      <p:ext uri="{BB962C8B-B14F-4D97-AF65-F5344CB8AC3E}">
        <p14:creationId xmlns:p14="http://schemas.microsoft.com/office/powerpoint/2010/main" val="2994961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sl-SI" dirty="0" smtClean="0"/>
              <a:t>Mimogrede</a:t>
            </a:r>
            <a:endParaRPr lang="sl-SI" dirty="0"/>
          </a:p>
        </p:txBody>
      </p:sp>
      <p:sp>
        <p:nvSpPr>
          <p:cNvPr id="5" name="Text Placeholder 4"/>
          <p:cNvSpPr>
            <a:spLocks noGrp="1"/>
          </p:cNvSpPr>
          <p:nvPr>
            <p:ph type="body" idx="1"/>
          </p:nvPr>
        </p:nvSpPr>
        <p:spPr/>
        <p:txBody>
          <a:bodyPr/>
          <a:lstStyle/>
          <a:p>
            <a:r>
              <a:rPr lang="sl-SI" dirty="0" smtClean="0"/>
              <a:t>testiranje</a:t>
            </a:r>
            <a:r>
              <a:rPr lang="sl-SI" dirty="0"/>
              <a:t>, </a:t>
            </a:r>
            <a:r>
              <a:rPr lang="sl-SI" dirty="0" smtClean="0"/>
              <a:t>import, </a:t>
            </a:r>
            <a:r>
              <a:rPr lang="sl-SI" dirty="0"/>
              <a:t>__name__, __</a:t>
            </a:r>
            <a:r>
              <a:rPr lang="sl-SI" dirty="0" err="1"/>
              <a:t>main</a:t>
            </a:r>
            <a:r>
              <a:rPr lang="sl-SI" dirty="0"/>
              <a:t>__</a:t>
            </a:r>
          </a:p>
        </p:txBody>
      </p:sp>
    </p:spTree>
    <p:extLst>
      <p:ext uri="{BB962C8B-B14F-4D97-AF65-F5344CB8AC3E}">
        <p14:creationId xmlns:p14="http://schemas.microsoft.com/office/powerpoint/2010/main" val="25928193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smtClean="0"/>
              <a:t>__name__, __</a:t>
            </a:r>
            <a:r>
              <a:rPr lang="sl-SI" dirty="0" err="1" smtClean="0"/>
              <a:t>main</a:t>
            </a:r>
            <a:r>
              <a:rPr lang="sl-SI" dirty="0" smtClean="0"/>
              <a:t>__</a:t>
            </a:r>
            <a:endParaRPr lang="sl-SI" dirty="0"/>
          </a:p>
        </p:txBody>
      </p:sp>
      <p:sp>
        <p:nvSpPr>
          <p:cNvPr id="3" name="Content Placeholder 2"/>
          <p:cNvSpPr>
            <a:spLocks noGrp="1"/>
          </p:cNvSpPr>
          <p:nvPr>
            <p:ph idx="1"/>
          </p:nvPr>
        </p:nvSpPr>
        <p:spPr/>
        <p:txBody>
          <a:bodyPr>
            <a:normAutofit fontScale="85000" lnSpcReduction="20000"/>
          </a:bodyPr>
          <a:lstStyle/>
          <a:p>
            <a:r>
              <a:rPr lang="sl-SI" dirty="0" err="1" smtClean="0"/>
              <a:t>Python</a:t>
            </a:r>
            <a:r>
              <a:rPr lang="sl-SI" dirty="0" smtClean="0"/>
              <a:t> prebere datoteko s kodo in jo izvede</a:t>
            </a:r>
          </a:p>
          <a:p>
            <a:pPr lvl="1"/>
            <a:r>
              <a:rPr lang="sl-SI" dirty="0" smtClean="0"/>
              <a:t>F5</a:t>
            </a:r>
          </a:p>
          <a:p>
            <a:pPr lvl="1"/>
            <a:r>
              <a:rPr lang="sl-SI" dirty="0" err="1">
                <a:latin typeface="Courier New" panose="02070309020205020404" pitchFamily="49" charset="0"/>
                <a:cs typeface="Courier New" panose="02070309020205020404" pitchFamily="49" charset="0"/>
              </a:rPr>
              <a:t>i</a:t>
            </a:r>
            <a:r>
              <a:rPr lang="sl-SI" dirty="0" err="1" smtClean="0">
                <a:latin typeface="Courier New" panose="02070309020205020404" pitchFamily="49" charset="0"/>
                <a:cs typeface="Courier New" panose="02070309020205020404" pitchFamily="49" charset="0"/>
              </a:rPr>
              <a:t>mport</a:t>
            </a:r>
            <a:r>
              <a:rPr lang="sl-SI" dirty="0" smtClean="0">
                <a:latin typeface="Courier New" panose="02070309020205020404" pitchFamily="49" charset="0"/>
                <a:cs typeface="Courier New" panose="02070309020205020404" pitchFamily="49" charset="0"/>
              </a:rPr>
              <a:t> dat</a:t>
            </a:r>
          </a:p>
          <a:p>
            <a:r>
              <a:rPr lang="sl-SI" dirty="0" smtClean="0"/>
              <a:t>A pred izvajanjem najprej nastavi nekaj posebnih spremenljivk</a:t>
            </a:r>
          </a:p>
          <a:p>
            <a:r>
              <a:rPr lang="sl-SI" dirty="0" smtClean="0"/>
              <a:t>Nas zanima tista z imenom </a:t>
            </a:r>
            <a:r>
              <a:rPr lang="sl-SI" dirty="0" smtClean="0">
                <a:latin typeface="Courier New" panose="02070309020205020404" pitchFamily="49" charset="0"/>
                <a:cs typeface="Courier New" panose="02070309020205020404" pitchFamily="49" charset="0"/>
              </a:rPr>
              <a:t>__name__</a:t>
            </a:r>
          </a:p>
          <a:p>
            <a:r>
              <a:rPr lang="sl-SI" dirty="0" smtClean="0"/>
              <a:t>Če je datoteka s kodo glavni program, potem </a:t>
            </a:r>
            <a:r>
              <a:rPr lang="sl-SI" dirty="0" smtClean="0">
                <a:latin typeface="Courier New" panose="02070309020205020404" pitchFamily="49" charset="0"/>
                <a:cs typeface="Courier New" panose="02070309020205020404" pitchFamily="49" charset="0"/>
              </a:rPr>
              <a:t>__name__ </a:t>
            </a:r>
            <a:r>
              <a:rPr lang="sl-SI" dirty="0" smtClean="0"/>
              <a:t>dobi vrednost </a:t>
            </a:r>
            <a:r>
              <a:rPr lang="sl-SI" dirty="0" smtClean="0">
                <a:latin typeface="Courier New" panose="02070309020205020404" pitchFamily="49" charset="0"/>
                <a:cs typeface="Courier New" panose="02070309020205020404" pitchFamily="49" charset="0"/>
              </a:rPr>
              <a:t>__</a:t>
            </a:r>
            <a:r>
              <a:rPr lang="sl-SI" dirty="0" err="1" smtClean="0">
                <a:latin typeface="Courier New" panose="02070309020205020404" pitchFamily="49" charset="0"/>
                <a:cs typeface="Courier New" panose="02070309020205020404" pitchFamily="49" charset="0"/>
              </a:rPr>
              <a:t>main</a:t>
            </a:r>
            <a:r>
              <a:rPr lang="sl-SI" dirty="0" smtClean="0">
                <a:latin typeface="Courier New" panose="02070309020205020404" pitchFamily="49" charset="0"/>
                <a:cs typeface="Courier New" panose="02070309020205020404" pitchFamily="49" charset="0"/>
              </a:rPr>
              <a:t>__</a:t>
            </a:r>
          </a:p>
          <a:p>
            <a:r>
              <a:rPr lang="sl-SI" dirty="0" smtClean="0"/>
              <a:t>Če pa je datoteka s kodo "uvožena" v drugo (z </a:t>
            </a:r>
            <a:r>
              <a:rPr lang="sl-SI" b="1" dirty="0" smtClean="0"/>
              <a:t>import</a:t>
            </a:r>
            <a:r>
              <a:rPr lang="sl-SI" dirty="0" smtClean="0"/>
              <a:t>), potem pa </a:t>
            </a:r>
            <a:r>
              <a:rPr lang="sl-SI" dirty="0" smtClean="0">
                <a:latin typeface="Courier New" panose="02070309020205020404" pitchFamily="49" charset="0"/>
                <a:cs typeface="Courier New" panose="02070309020205020404" pitchFamily="49" charset="0"/>
              </a:rPr>
              <a:t>__name__ </a:t>
            </a:r>
            <a:r>
              <a:rPr lang="sl-SI" dirty="0" smtClean="0"/>
              <a:t>postane enak imenu modula</a:t>
            </a:r>
          </a:p>
          <a:p>
            <a:pPr lvl="1"/>
            <a:r>
              <a:rPr lang="sl-SI" dirty="0" err="1" smtClean="0">
                <a:hlinkClick r:id="rId2" action="ppaction://hlinkfile"/>
              </a:rPr>
              <a:t>name.py</a:t>
            </a:r>
            <a:endParaRPr lang="sl-SI" dirty="0" smtClean="0"/>
          </a:p>
          <a:p>
            <a:pPr lvl="1"/>
            <a:r>
              <a:rPr lang="sl-SI" dirty="0" err="1" smtClean="0">
                <a:hlinkClick r:id="rId3" action="ppaction://hlinkfile"/>
              </a:rPr>
              <a:t>uvozName.py</a:t>
            </a:r>
            <a:endParaRPr lang="sl-SI" dirty="0" smtClean="0"/>
          </a:p>
        </p:txBody>
      </p:sp>
    </p:spTree>
    <p:extLst>
      <p:ext uri="{BB962C8B-B14F-4D97-AF65-F5344CB8AC3E}">
        <p14:creationId xmlns:p14="http://schemas.microsoft.com/office/powerpoint/2010/main" val="10050158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sl-SI" dirty="0" smtClean="0"/>
              <a:t>Nazaj na zgled</a:t>
            </a:r>
            <a:endParaRPr lang="sl-SI" dirty="0"/>
          </a:p>
        </p:txBody>
      </p:sp>
      <p:sp>
        <p:nvSpPr>
          <p:cNvPr id="5" name="Text Placeholder 4"/>
          <p:cNvSpPr>
            <a:spLocks noGrp="1"/>
          </p:cNvSpPr>
          <p:nvPr>
            <p:ph type="body" idx="1"/>
          </p:nvPr>
        </p:nvSpPr>
        <p:spPr/>
        <p:txBody>
          <a:bodyPr/>
          <a:lstStyle/>
          <a:p>
            <a:r>
              <a:rPr lang="sl-SI" dirty="0" smtClean="0"/>
              <a:t>Uporaba slovarja</a:t>
            </a:r>
            <a:endParaRPr lang="sl-SI" dirty="0"/>
          </a:p>
        </p:txBody>
      </p:sp>
    </p:spTree>
    <p:extLst>
      <p:ext uri="{BB962C8B-B14F-4D97-AF65-F5344CB8AC3E}">
        <p14:creationId xmlns:p14="http://schemas.microsoft.com/office/powerpoint/2010/main" val="12535956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smtClean="0"/>
              <a:t>S slovarjem smo to naredili takole</a:t>
            </a:r>
            <a:endParaRPr lang="sl-SI" dirty="0"/>
          </a:p>
        </p:txBody>
      </p:sp>
      <p:sp>
        <p:nvSpPr>
          <p:cNvPr id="3" name="Content Placeholder 2"/>
          <p:cNvSpPr>
            <a:spLocks noGrp="1"/>
          </p:cNvSpPr>
          <p:nvPr>
            <p:ph idx="1"/>
          </p:nvPr>
        </p:nvSpPr>
        <p:spPr/>
        <p:txBody>
          <a:bodyPr>
            <a:normAutofit fontScale="92500" lnSpcReduction="10000"/>
          </a:bodyPr>
          <a:lstStyle/>
          <a:p>
            <a:pPr marL="0" indent="0">
              <a:buNone/>
            </a:pPr>
            <a:r>
              <a:rPr lang="sl-SI" sz="2800" dirty="0">
                <a:latin typeface="Courier New" pitchFamily="49" charset="0"/>
                <a:cs typeface="Courier New" pitchFamily="49" charset="0"/>
              </a:rPr>
              <a:t>pogostosti = {}</a:t>
            </a:r>
          </a:p>
          <a:p>
            <a:pPr marL="0" indent="0">
              <a:buNone/>
            </a:pPr>
            <a:r>
              <a:rPr lang="sl-SI" sz="2800" dirty="0">
                <a:latin typeface="Courier New" pitchFamily="49" charset="0"/>
                <a:cs typeface="Courier New" pitchFamily="49" charset="0"/>
              </a:rPr>
              <a:t>for </a:t>
            </a:r>
            <a:r>
              <a:rPr lang="sl-SI" sz="2800" dirty="0" err="1" smtClean="0">
                <a:latin typeface="Courier New" pitchFamily="49" charset="0"/>
                <a:cs typeface="Courier New" pitchFamily="49" charset="0"/>
              </a:rPr>
              <a:t>ts</a:t>
            </a:r>
            <a:r>
              <a:rPr lang="sl-SI" sz="2800" dirty="0" smtClean="0">
                <a:latin typeface="Courier New" pitchFamily="49" charset="0"/>
                <a:cs typeface="Courier New" pitchFamily="49" charset="0"/>
              </a:rPr>
              <a:t> in </a:t>
            </a:r>
            <a:r>
              <a:rPr lang="sl-SI" sz="2800" dirty="0">
                <a:latin typeface="Courier New" pitchFamily="49" charset="0"/>
                <a:cs typeface="Courier New" pitchFamily="49" charset="0"/>
              </a:rPr>
              <a:t>klici:</a:t>
            </a:r>
          </a:p>
          <a:p>
            <a:pPr marL="0" indent="0">
              <a:buNone/>
            </a:pPr>
            <a:r>
              <a:rPr lang="sl-SI" sz="2800" dirty="0">
                <a:latin typeface="Courier New" pitchFamily="49" charset="0"/>
                <a:cs typeface="Courier New" pitchFamily="49" charset="0"/>
              </a:rPr>
              <a:t>    </a:t>
            </a:r>
            <a:r>
              <a:rPr lang="sl-SI" sz="2800" dirty="0" smtClean="0">
                <a:latin typeface="Courier New" pitchFamily="49" charset="0"/>
                <a:cs typeface="Courier New" pitchFamily="49" charset="0"/>
              </a:rPr>
              <a:t>pogostosti[</a:t>
            </a:r>
            <a:r>
              <a:rPr lang="sl-SI" sz="2800" dirty="0" err="1" smtClean="0">
                <a:latin typeface="Courier New" pitchFamily="49" charset="0"/>
                <a:cs typeface="Courier New" pitchFamily="49" charset="0"/>
              </a:rPr>
              <a:t>ts</a:t>
            </a:r>
            <a:r>
              <a:rPr lang="sl-SI" sz="2800" dirty="0" smtClean="0">
                <a:latin typeface="Courier New" pitchFamily="49" charset="0"/>
                <a:cs typeface="Courier New" pitchFamily="49" charset="0"/>
              </a:rPr>
              <a:t>] = </a:t>
            </a:r>
          </a:p>
          <a:p>
            <a:pPr marL="0" indent="0">
              <a:buNone/>
            </a:pPr>
            <a:r>
              <a:rPr lang="sl-SI" sz="2800" dirty="0">
                <a:latin typeface="Courier New" pitchFamily="49" charset="0"/>
                <a:cs typeface="Courier New" pitchFamily="49" charset="0"/>
              </a:rPr>
              <a:t> </a:t>
            </a:r>
            <a:r>
              <a:rPr lang="sl-SI" sz="2800" dirty="0" smtClean="0">
                <a:latin typeface="Courier New" pitchFamily="49" charset="0"/>
                <a:cs typeface="Courier New" pitchFamily="49" charset="0"/>
              </a:rPr>
              <a:t>      1 + </a:t>
            </a:r>
            <a:r>
              <a:rPr lang="sl-SI" sz="2800" dirty="0" err="1" smtClean="0">
                <a:latin typeface="Courier New" pitchFamily="49" charset="0"/>
                <a:cs typeface="Courier New" pitchFamily="49" charset="0"/>
              </a:rPr>
              <a:t>pogostosti.get</a:t>
            </a:r>
            <a:r>
              <a:rPr lang="sl-SI" sz="2800" dirty="0" smtClean="0">
                <a:latin typeface="Courier New" pitchFamily="49" charset="0"/>
                <a:cs typeface="Courier New" pitchFamily="49" charset="0"/>
              </a:rPr>
              <a:t>(</a:t>
            </a:r>
            <a:r>
              <a:rPr lang="sl-SI" sz="2800" dirty="0" err="1" smtClean="0">
                <a:latin typeface="Courier New" pitchFamily="49" charset="0"/>
                <a:cs typeface="Courier New" pitchFamily="49" charset="0"/>
              </a:rPr>
              <a:t>ts</a:t>
            </a:r>
            <a:r>
              <a:rPr lang="sl-SI" sz="2800" dirty="0" smtClean="0">
                <a:latin typeface="Courier New" pitchFamily="49" charset="0"/>
                <a:cs typeface="Courier New" pitchFamily="49" charset="0"/>
              </a:rPr>
              <a:t>,0)</a:t>
            </a:r>
            <a:endParaRPr lang="sl-SI" sz="2800" dirty="0">
              <a:latin typeface="Courier New" pitchFamily="49" charset="0"/>
              <a:cs typeface="Courier New" pitchFamily="49" charset="0"/>
            </a:endParaRPr>
          </a:p>
          <a:p>
            <a:pPr marL="0" indent="0">
              <a:buNone/>
            </a:pPr>
            <a:r>
              <a:rPr lang="sl-SI" sz="2800" dirty="0" err="1" smtClean="0">
                <a:latin typeface="Courier New" pitchFamily="49" charset="0"/>
                <a:cs typeface="Courier New" pitchFamily="49" charset="0"/>
              </a:rPr>
              <a:t>print</a:t>
            </a:r>
            <a:r>
              <a:rPr lang="sl-SI" sz="2800" dirty="0" smtClean="0">
                <a:latin typeface="Courier New" pitchFamily="49" charset="0"/>
                <a:cs typeface="Courier New" pitchFamily="49" charset="0"/>
              </a:rPr>
              <a:t>(pogostosti)</a:t>
            </a:r>
          </a:p>
          <a:p>
            <a:pPr marL="0" indent="0">
              <a:buNone/>
            </a:pPr>
            <a:endParaRPr lang="sl-SI" sz="2800" dirty="0" smtClean="0">
              <a:latin typeface="Courier New" pitchFamily="49" charset="0"/>
              <a:cs typeface="Courier New" pitchFamily="49" charset="0"/>
            </a:endParaRPr>
          </a:p>
          <a:p>
            <a:r>
              <a:rPr lang="sl-SI" sz="2800" dirty="0" err="1" smtClean="0">
                <a:latin typeface="Courier New" pitchFamily="49" charset="0"/>
                <a:cs typeface="Courier New" pitchFamily="49" charset="0"/>
              </a:rPr>
              <a:t>slovar.get</a:t>
            </a:r>
            <a:r>
              <a:rPr lang="sl-SI" sz="2800" dirty="0" smtClean="0">
                <a:latin typeface="Courier New" pitchFamily="49" charset="0"/>
                <a:cs typeface="Courier New" pitchFamily="49" charset="0"/>
              </a:rPr>
              <a:t>(ključ, </a:t>
            </a:r>
            <a:r>
              <a:rPr lang="sl-SI" sz="2800" dirty="0" err="1" smtClean="0">
                <a:latin typeface="Courier New" pitchFamily="49" charset="0"/>
                <a:cs typeface="Courier New" pitchFamily="49" charset="0"/>
              </a:rPr>
              <a:t>privzetaVrednost</a:t>
            </a:r>
            <a:r>
              <a:rPr lang="sl-SI" sz="2800" dirty="0" smtClean="0">
                <a:latin typeface="Courier New" pitchFamily="49" charset="0"/>
                <a:cs typeface="Courier New" pitchFamily="49" charset="0"/>
              </a:rPr>
              <a:t>)</a:t>
            </a:r>
          </a:p>
          <a:p>
            <a:endParaRPr lang="sl-SI" sz="2800" dirty="0" smtClean="0">
              <a:cs typeface="Courier New" pitchFamily="49" charset="0"/>
            </a:endParaRPr>
          </a:p>
          <a:p>
            <a:r>
              <a:rPr lang="sl-SI" sz="2800" dirty="0" smtClean="0">
                <a:cs typeface="Courier New" pitchFamily="49" charset="0"/>
              </a:rPr>
              <a:t>Z </a:t>
            </a:r>
            <a:r>
              <a:rPr lang="sl-SI" sz="2800" dirty="0" err="1" smtClean="0">
                <a:latin typeface="Courier New" pitchFamily="49" charset="0"/>
                <a:cs typeface="Courier New" pitchFamily="49" charset="0"/>
              </a:rPr>
              <a:t>get</a:t>
            </a:r>
            <a:r>
              <a:rPr lang="sl-SI" sz="2800" dirty="0" smtClean="0">
                <a:cs typeface="Courier New" pitchFamily="49" charset="0"/>
              </a:rPr>
              <a:t> </a:t>
            </a:r>
            <a:r>
              <a:rPr lang="sl-SI" sz="2800" dirty="0">
                <a:cs typeface="Courier New" pitchFamily="49" charset="0"/>
              </a:rPr>
              <a:t>d</a:t>
            </a:r>
            <a:r>
              <a:rPr lang="sl-SI" sz="2800" dirty="0" smtClean="0">
                <a:cs typeface="Courier New" pitchFamily="49" charset="0"/>
              </a:rPr>
              <a:t>obimo </a:t>
            </a:r>
            <a:r>
              <a:rPr lang="sl-SI" sz="2800" dirty="0" smtClean="0">
                <a:latin typeface="Courier New" pitchFamily="49" charset="0"/>
                <a:cs typeface="Courier New" pitchFamily="49" charset="0"/>
              </a:rPr>
              <a:t>slovar[ključ]</a:t>
            </a:r>
            <a:r>
              <a:rPr lang="sl-SI" sz="2800" dirty="0" smtClean="0">
                <a:cs typeface="Courier New" pitchFamily="49" charset="0"/>
              </a:rPr>
              <a:t>, če je </a:t>
            </a:r>
            <a:r>
              <a:rPr lang="sl-SI" sz="2800" dirty="0" smtClean="0">
                <a:latin typeface="Courier New" pitchFamily="49" charset="0"/>
                <a:cs typeface="Courier New" pitchFamily="49" charset="0"/>
              </a:rPr>
              <a:t>ključ</a:t>
            </a:r>
            <a:r>
              <a:rPr lang="sl-SI" sz="2800" dirty="0" smtClean="0">
                <a:cs typeface="Courier New" pitchFamily="49" charset="0"/>
              </a:rPr>
              <a:t> v slovarju,  oziroma </a:t>
            </a:r>
            <a:r>
              <a:rPr lang="sl-SI" sz="2800" dirty="0" err="1" smtClean="0">
                <a:latin typeface="Courier New" pitchFamily="49" charset="0"/>
                <a:cs typeface="Courier New" pitchFamily="49" charset="0"/>
              </a:rPr>
              <a:t>privzetaVrednost</a:t>
            </a:r>
            <a:r>
              <a:rPr lang="sl-SI" sz="2800" dirty="0" smtClean="0">
                <a:cs typeface="Courier New" pitchFamily="49" charset="0"/>
              </a:rPr>
              <a:t> drugače.</a:t>
            </a:r>
            <a:endParaRPr lang="sl-SI" sz="2800" dirty="0">
              <a:cs typeface="Courier New" pitchFamily="49" charset="0"/>
            </a:endParaRPr>
          </a:p>
        </p:txBody>
      </p:sp>
    </p:spTree>
    <p:extLst>
      <p:ext uri="{BB962C8B-B14F-4D97-AF65-F5344CB8AC3E}">
        <p14:creationId xmlns:p14="http://schemas.microsoft.com/office/powerpoint/2010/main" val="1347552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smtClean="0"/>
              <a:t>A gre še lažje</a:t>
            </a:r>
            <a:endParaRPr lang="sl-SI" dirty="0"/>
          </a:p>
        </p:txBody>
      </p:sp>
      <p:sp>
        <p:nvSpPr>
          <p:cNvPr id="3" name="Content Placeholder 2"/>
          <p:cNvSpPr>
            <a:spLocks noGrp="1"/>
          </p:cNvSpPr>
          <p:nvPr>
            <p:ph idx="1"/>
          </p:nvPr>
        </p:nvSpPr>
        <p:spPr>
          <a:xfrm>
            <a:off x="323528" y="1600200"/>
            <a:ext cx="8363272" cy="4525963"/>
          </a:xfrm>
        </p:spPr>
        <p:txBody>
          <a:bodyPr>
            <a:normAutofit fontScale="55000" lnSpcReduction="20000"/>
          </a:bodyPr>
          <a:lstStyle/>
          <a:p>
            <a:r>
              <a:rPr lang="sl-SI" dirty="0" smtClean="0"/>
              <a:t>Preštevanje je tako pogosto, da obstaja poseben modul, ki vsebuje ustrezne ukaze za preštevanje.</a:t>
            </a:r>
          </a:p>
          <a:p>
            <a:r>
              <a:rPr lang="sl-SI" dirty="0" smtClean="0"/>
              <a:t>Torej – dan imamo nek seznam in nas zanima, kolikokrat posamezni element nastopa v njem.</a:t>
            </a:r>
          </a:p>
          <a:p>
            <a:endParaRPr lang="sl-SI" dirty="0" smtClean="0"/>
          </a:p>
          <a:p>
            <a:r>
              <a:rPr lang="sl-SI" dirty="0" smtClean="0">
                <a:latin typeface="Courier New" pitchFamily="49" charset="0"/>
                <a:cs typeface="Courier New" pitchFamily="49" charset="0"/>
              </a:rPr>
              <a:t>&gt;&gt;&gt;import </a:t>
            </a:r>
            <a:r>
              <a:rPr lang="sl-SI" dirty="0" err="1" smtClean="0">
                <a:latin typeface="Courier New" pitchFamily="49" charset="0"/>
                <a:cs typeface="Courier New" pitchFamily="49" charset="0"/>
              </a:rPr>
              <a:t>collections</a:t>
            </a:r>
            <a:endParaRPr lang="sl-SI" dirty="0" smtClean="0">
              <a:latin typeface="Courier New" pitchFamily="49" charset="0"/>
              <a:cs typeface="Courier New" pitchFamily="49" charset="0"/>
            </a:endParaRPr>
          </a:p>
          <a:p>
            <a:r>
              <a:rPr lang="sl-SI" dirty="0" smtClean="0">
                <a:latin typeface="Courier New" pitchFamily="49" charset="0"/>
                <a:cs typeface="Courier New" pitchFamily="49" charset="0"/>
              </a:rPr>
              <a:t>&gt;&gt;&gt;</a:t>
            </a:r>
            <a:r>
              <a:rPr lang="sl-SI" dirty="0" err="1" smtClean="0">
                <a:latin typeface="Courier New" pitchFamily="49" charset="0"/>
                <a:cs typeface="Courier New" pitchFamily="49" charset="0"/>
              </a:rPr>
              <a:t>steviloKlicev</a:t>
            </a:r>
            <a:r>
              <a:rPr lang="sl-SI" dirty="0" smtClean="0">
                <a:latin typeface="Courier New" pitchFamily="49" charset="0"/>
                <a:cs typeface="Courier New" pitchFamily="49" charset="0"/>
              </a:rPr>
              <a:t> = </a:t>
            </a:r>
            <a:r>
              <a:rPr lang="sl-SI" dirty="0" err="1" smtClean="0">
                <a:latin typeface="Courier New" pitchFamily="49" charset="0"/>
                <a:cs typeface="Courier New" pitchFamily="49" charset="0"/>
              </a:rPr>
              <a:t>collections.Counter</a:t>
            </a:r>
            <a:r>
              <a:rPr lang="sl-SI" dirty="0" smtClean="0">
                <a:latin typeface="Courier New" pitchFamily="49" charset="0"/>
                <a:cs typeface="Courier New" pitchFamily="49" charset="0"/>
              </a:rPr>
              <a:t>(klici)</a:t>
            </a:r>
          </a:p>
          <a:p>
            <a:r>
              <a:rPr lang="sl-SI" dirty="0" smtClean="0">
                <a:latin typeface="Courier New" pitchFamily="49" charset="0"/>
                <a:cs typeface="Courier New" pitchFamily="49" charset="0"/>
              </a:rPr>
              <a:t>&gt;&gt;&gt; </a:t>
            </a:r>
            <a:r>
              <a:rPr lang="sl-SI" dirty="0" err="1" smtClean="0">
                <a:latin typeface="Courier New" pitchFamily="49" charset="0"/>
                <a:cs typeface="Courier New" pitchFamily="49" charset="0"/>
              </a:rPr>
              <a:t>steviloKlicev</a:t>
            </a:r>
            <a:endParaRPr lang="sl-SI" dirty="0" smtClean="0">
              <a:latin typeface="Courier New" pitchFamily="49" charset="0"/>
              <a:cs typeface="Courier New" pitchFamily="49" charset="0"/>
            </a:endParaRPr>
          </a:p>
          <a:p>
            <a:r>
              <a:rPr lang="sl-SI" dirty="0" err="1" smtClean="0">
                <a:latin typeface="Courier New" pitchFamily="49" charset="0"/>
                <a:cs typeface="Courier New" pitchFamily="49" charset="0"/>
              </a:rPr>
              <a:t>Counter</a:t>
            </a:r>
            <a:r>
              <a:rPr lang="sl-SI" dirty="0" smtClean="0">
                <a:latin typeface="Courier New" pitchFamily="49" charset="0"/>
                <a:cs typeface="Courier New" pitchFamily="49" charset="0"/>
              </a:rPr>
              <a:t>({'Dani': 11, 'Berta': 9, 'Cilka': 5, 'Ana': 5})</a:t>
            </a:r>
          </a:p>
          <a:p>
            <a:r>
              <a:rPr lang="sl-SI" dirty="0" smtClean="0">
                <a:latin typeface="Courier New" pitchFamily="49" charset="0"/>
                <a:cs typeface="Courier New" pitchFamily="49" charset="0"/>
              </a:rPr>
              <a:t>&gt;&gt;&gt; </a:t>
            </a:r>
            <a:r>
              <a:rPr lang="sl-SI" dirty="0" err="1" smtClean="0">
                <a:latin typeface="Courier New" pitchFamily="49" charset="0"/>
                <a:cs typeface="Courier New" pitchFamily="49" charset="0"/>
              </a:rPr>
              <a:t>slovarPog</a:t>
            </a:r>
            <a:r>
              <a:rPr lang="sl-SI" dirty="0" smtClean="0">
                <a:latin typeface="Courier New" pitchFamily="49" charset="0"/>
                <a:cs typeface="Courier New" pitchFamily="49" charset="0"/>
              </a:rPr>
              <a:t> = </a:t>
            </a:r>
            <a:r>
              <a:rPr lang="sl-SI" dirty="0" err="1" smtClean="0">
                <a:latin typeface="Courier New" pitchFamily="49" charset="0"/>
                <a:cs typeface="Courier New" pitchFamily="49" charset="0"/>
              </a:rPr>
              <a:t>dict</a:t>
            </a:r>
            <a:r>
              <a:rPr lang="sl-SI" dirty="0" smtClean="0">
                <a:latin typeface="Courier New" pitchFamily="49" charset="0"/>
                <a:cs typeface="Courier New" pitchFamily="49" charset="0"/>
              </a:rPr>
              <a:t>(</a:t>
            </a:r>
            <a:r>
              <a:rPr lang="sl-SI" dirty="0" err="1" smtClean="0">
                <a:latin typeface="Courier New" pitchFamily="49" charset="0"/>
                <a:cs typeface="Courier New" pitchFamily="49" charset="0"/>
              </a:rPr>
              <a:t>steviloKlicev</a:t>
            </a:r>
            <a:r>
              <a:rPr lang="sl-SI" dirty="0" smtClean="0">
                <a:latin typeface="Courier New" pitchFamily="49" charset="0"/>
                <a:cs typeface="Courier New" pitchFamily="49" charset="0"/>
              </a:rPr>
              <a:t>)</a:t>
            </a:r>
          </a:p>
          <a:p>
            <a:r>
              <a:rPr lang="sl-SI" dirty="0" smtClean="0">
                <a:latin typeface="Courier New" pitchFamily="49" charset="0"/>
                <a:cs typeface="Courier New" pitchFamily="49" charset="0"/>
              </a:rPr>
              <a:t>&gt;&gt;&gt; </a:t>
            </a:r>
            <a:r>
              <a:rPr lang="sl-SI" dirty="0" err="1" smtClean="0">
                <a:latin typeface="Courier New" pitchFamily="49" charset="0"/>
                <a:cs typeface="Courier New" pitchFamily="49" charset="0"/>
              </a:rPr>
              <a:t>slovarPog</a:t>
            </a:r>
            <a:endParaRPr lang="sl-SI" dirty="0" smtClean="0">
              <a:latin typeface="Courier New" pitchFamily="49" charset="0"/>
              <a:cs typeface="Courier New" pitchFamily="49" charset="0"/>
            </a:endParaRPr>
          </a:p>
          <a:p>
            <a:r>
              <a:rPr lang="sl-SI" dirty="0">
                <a:latin typeface="Courier New" pitchFamily="49" charset="0"/>
                <a:cs typeface="Courier New" pitchFamily="49" charset="0"/>
              </a:rPr>
              <a:t>{'Cilka': 5, 'Berta': 9, 'Ana': 5, 'Dani': 11</a:t>
            </a:r>
            <a:r>
              <a:rPr lang="sl-SI" dirty="0" smtClean="0">
                <a:latin typeface="Courier New" pitchFamily="49" charset="0"/>
                <a:cs typeface="Courier New" pitchFamily="49" charset="0"/>
              </a:rPr>
              <a:t>}</a:t>
            </a:r>
          </a:p>
          <a:p>
            <a:r>
              <a:rPr lang="sl-SI" dirty="0" smtClean="0">
                <a:latin typeface="Courier New" pitchFamily="49" charset="0"/>
                <a:cs typeface="Courier New" pitchFamily="49" charset="0"/>
              </a:rPr>
              <a:t>&gt;&gt;&gt;list(</a:t>
            </a:r>
            <a:r>
              <a:rPr lang="sl-SI" dirty="0" err="1" smtClean="0">
                <a:latin typeface="Courier New" pitchFamily="49" charset="0"/>
                <a:cs typeface="Courier New" pitchFamily="49" charset="0"/>
              </a:rPr>
              <a:t>steviloKlicev</a:t>
            </a:r>
            <a:r>
              <a:rPr lang="sl-SI" dirty="0" smtClean="0">
                <a:latin typeface="Courier New" pitchFamily="49" charset="0"/>
                <a:cs typeface="Courier New" pitchFamily="49" charset="0"/>
              </a:rPr>
              <a:t>)</a:t>
            </a:r>
          </a:p>
          <a:p>
            <a:r>
              <a:rPr lang="sl-SI" dirty="0">
                <a:latin typeface="Courier New" pitchFamily="49" charset="0"/>
                <a:cs typeface="Courier New" pitchFamily="49" charset="0"/>
              </a:rPr>
              <a:t>['Cilka', 'Berta', 'Ana', 'Dani</a:t>
            </a:r>
            <a:r>
              <a:rPr lang="sl-SI" dirty="0" smtClean="0">
                <a:latin typeface="Courier New" pitchFamily="49" charset="0"/>
                <a:cs typeface="Courier New" pitchFamily="49" charset="0"/>
              </a:rPr>
              <a:t>']</a:t>
            </a:r>
          </a:p>
          <a:p>
            <a:r>
              <a:rPr lang="sl-SI" dirty="0" smtClean="0">
                <a:cs typeface="Courier New" pitchFamily="49" charset="0"/>
              </a:rPr>
              <a:t>Kako pa do seznama vrednosti? </a:t>
            </a:r>
          </a:p>
          <a:p>
            <a:pPr lvl="1"/>
            <a:r>
              <a:rPr lang="sl-SI" dirty="0" smtClean="0">
                <a:latin typeface="Courier New" pitchFamily="49" charset="0"/>
                <a:cs typeface="Courier New" pitchFamily="49" charset="0"/>
              </a:rPr>
              <a:t>[5, 9, 5, 11]</a:t>
            </a:r>
          </a:p>
          <a:p>
            <a:endParaRPr lang="sl-SI" dirty="0">
              <a:latin typeface="Courier New" pitchFamily="49" charset="0"/>
              <a:cs typeface="Courier New" pitchFamily="49" charset="0"/>
            </a:endParaRPr>
          </a:p>
        </p:txBody>
      </p:sp>
    </p:spTree>
    <p:extLst>
      <p:ext uri="{BB962C8B-B14F-4D97-AF65-F5344CB8AC3E}">
        <p14:creationId xmlns:p14="http://schemas.microsoft.com/office/powerpoint/2010/main" val="267699696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14&quot;&gt;&lt;property id=&quot;20148&quot; value=&quot;5&quot;/&gt;&lt;property id=&quot;20300&quot; value=&quot;Slide 1 - &amp;quot;Pogostost &amp;quot;&quot;/&gt;&lt;property id=&quot;20307&quot; value=&quot;266&quot;/&gt;&lt;/object&gt;&lt;object type=&quot;3&quot; unique_id=&quot;10015&quot;&gt;&lt;property id=&quot;20148&quot; value=&quot;5&quot;/&gt;&lt;property id=&quot;20300&quot; value=&quot;Slide 2 - &amp;quot;Rešitev s seznamom&amp;quot;&quot;/&gt;&lt;property id=&quot;20307&quot; value=&quot;267&quot;/&gt;&lt;/object&gt;&lt;object type=&quot;3&quot; unique_id=&quot;10017&quot;&gt;&lt;property id=&quot;20148&quot; value=&quot;5&quot;/&gt;&lt;property id=&quot;20300&quot; value=&quot;Slide 7 - &amp;quot;S slovarjem smo to naredili takole&amp;quot;&quot;/&gt;&lt;property id=&quot;20307&quot; value=&quot;270&quot;/&gt;&lt;/object&gt;&lt;object type=&quot;3&quot; unique_id=&quot;10018&quot;&gt;&lt;property id=&quot;20148&quot; value=&quot;5&quot;/&gt;&lt;property id=&quot;20300&quot; value=&quot;Slide 8 - &amp;quot;A gre še lažje&amp;quot;&quot;/&gt;&lt;property id=&quot;20307&quot; value=&quot;269&quot;/&gt;&lt;/object&gt;&lt;object type=&quot;3&quot; unique_id=&quot;10723&quot;&gt;&lt;property id=&quot;20148&quot; value=&quot;5&quot;/&gt;&lt;property id=&quot;20300&quot; value=&quot;Slide 4 - &amp;quot;Mimogrede&amp;quot;&quot;/&gt;&lt;property id=&quot;20307&quot; value=&quot;284&quot;/&gt;&lt;/object&gt;&lt;object type=&quot;3&quot; unique_id=&quot;10724&quot;&gt;&lt;property id=&quot;20148&quot; value=&quot;5&quot;/&gt;&lt;property id=&quot;20300&quot; value=&quot;Slide 3 - &amp;quot;Testiranje&amp;quot;&quot;/&gt;&lt;property id=&quot;20307&quot; value=&quot;281&quot;/&gt;&lt;/object&gt;&lt;object type=&quot;3&quot; unique_id=&quot;10725&quot;&gt;&lt;property id=&quot;20148&quot; value=&quot;5&quot;/&gt;&lt;property id=&quot;20300&quot; value=&quot;Slide 5 - &amp;quot;__name__, __main__&amp;quot;&quot;/&gt;&lt;property id=&quot;20307&quot; value=&quot;282&quot;/&gt;&lt;/object&gt;&lt;object type=&quot;3&quot; unique_id=&quot;10726&quot;&gt;&lt;property id=&quot;20148&quot; value=&quot;5&quot;/&gt;&lt;property id=&quot;20300&quot; value=&quot;Slide 6 - &amp;quot;Nazaj na zgled&amp;quot;&quot;/&gt;&lt;property id=&quot;20307&quot; value=&quot;283&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256</TotalTime>
  <Words>395</Words>
  <Application>Microsoft Office PowerPoint</Application>
  <PresentationFormat>On-screen Show (4:3)</PresentationFormat>
  <Paragraphs>63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Pogostost </vt:lpstr>
      <vt:lpstr>Rešitev s seznamom</vt:lpstr>
      <vt:lpstr>Testiranje</vt:lpstr>
      <vt:lpstr>Mimogrede</vt:lpstr>
      <vt:lpstr>__name__, __main__</vt:lpstr>
      <vt:lpstr>Nazaj na zgled</vt:lpstr>
      <vt:lpstr>S slovarjem smo to naredili takole</vt:lpstr>
      <vt:lpstr>A gre še lažje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Slovarji</dc:title>
  <dc:creator>Lokar, Matija</dc:creator>
  <cp:lastModifiedBy>Lokar, Matija</cp:lastModifiedBy>
  <cp:revision>31</cp:revision>
  <dcterms:created xsi:type="dcterms:W3CDTF">2012-12-14T09:21:29Z</dcterms:created>
  <dcterms:modified xsi:type="dcterms:W3CDTF">2014-05-12T05:43:30Z</dcterms:modified>
</cp:coreProperties>
</file>