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63" r:id="rId3"/>
    <p:sldId id="267" r:id="rId4"/>
    <p:sldId id="269" r:id="rId5"/>
    <p:sldId id="273" r:id="rId6"/>
    <p:sldId id="272" r:id="rId7"/>
    <p:sldId id="270" r:id="rId8"/>
    <p:sldId id="268" r:id="rId9"/>
    <p:sldId id="274" r:id="rId10"/>
    <p:sldId id="271" r:id="rId11"/>
    <p:sldId id="265" r:id="rId12"/>
    <p:sldId id="266" r:id="rId13"/>
  </p:sldIdLst>
  <p:sldSz cx="9144000" cy="6858000" type="screen4x3"/>
  <p:notesSz cx="6858000" cy="9144000"/>
  <p:custDataLst>
    <p:tags r:id="rId15"/>
  </p:custDataLst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2F9A7-3CA7-415F-906D-91876525EA5D}" type="datetimeFigureOut">
              <a:rPr lang="sl-SI" smtClean="0"/>
              <a:pPr/>
              <a:t>20.3.2013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BA5F8-DED8-4CBB-AF53-7CCDF813E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69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b"/>
          <a:lstStyle/>
          <a:p>
            <a:r>
              <a:rPr lang="sl-SI" sz="4800" dirty="0">
                <a:latin typeface="Arial" charset="0"/>
              </a:rPr>
              <a:t>Ugani </a:t>
            </a:r>
            <a:r>
              <a:rPr lang="sl-SI" sz="4800" dirty="0" smtClean="0">
                <a:latin typeface="Arial" charset="0"/>
              </a:rPr>
              <a:t>število</a:t>
            </a:r>
            <a:endParaRPr lang="en-GB" sz="4500" dirty="0" smtClean="0"/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lIns="91440" tIns="45720" rIns="91440" bIns="45720"/>
          <a:lstStyle/>
          <a:p>
            <a:r>
              <a:rPr lang="en-US" sz="2000" dirty="0" err="1"/>
              <a:t>Napišimo</a:t>
            </a:r>
            <a:r>
              <a:rPr lang="en-US" sz="2000" dirty="0"/>
              <a:t> program, </a:t>
            </a:r>
            <a:r>
              <a:rPr lang="en-US" sz="2000" dirty="0" err="1"/>
              <a:t>ki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“</a:t>
            </a:r>
            <a:r>
              <a:rPr lang="en-US" sz="2000" dirty="0" err="1"/>
              <a:t>izmisli</a:t>
            </a:r>
            <a:r>
              <a:rPr lang="en-US" sz="2000" dirty="0"/>
              <a:t>” </a:t>
            </a:r>
            <a:r>
              <a:rPr lang="en-US" sz="2000" dirty="0" err="1"/>
              <a:t>naključno</a:t>
            </a:r>
            <a:r>
              <a:rPr lang="en-US" sz="2000" dirty="0"/>
              <a:t> </a:t>
            </a:r>
            <a:r>
              <a:rPr lang="en-US" sz="2000" dirty="0" err="1"/>
              <a:t>število</a:t>
            </a:r>
            <a:r>
              <a:rPr lang="en-US" sz="2000" dirty="0"/>
              <a:t>, </a:t>
            </a:r>
            <a:r>
              <a:rPr lang="en-US" sz="2000" dirty="0" err="1"/>
              <a:t>potem</a:t>
            </a:r>
            <a:r>
              <a:rPr lang="en-US" sz="2000" dirty="0"/>
              <a:t> pa </a:t>
            </a:r>
            <a:r>
              <a:rPr lang="en-US" sz="2000" dirty="0" err="1"/>
              <a:t>nas</a:t>
            </a:r>
            <a:r>
              <a:rPr lang="en-US" sz="2000" dirty="0"/>
              <a:t> v </a:t>
            </a:r>
            <a:r>
              <a:rPr lang="en-US" sz="2000" dirty="0" err="1"/>
              <a:t>zanki</a:t>
            </a:r>
            <a:r>
              <a:rPr lang="en-US" sz="2000" dirty="0"/>
              <a:t> </a:t>
            </a:r>
            <a:r>
              <a:rPr lang="en-US" sz="2000" dirty="0" err="1"/>
              <a:t>sprašuje</a:t>
            </a:r>
            <a:r>
              <a:rPr lang="en-US" sz="2000" dirty="0"/>
              <a:t>, </a:t>
            </a:r>
            <a:r>
              <a:rPr lang="en-US" sz="2000" dirty="0" err="1"/>
              <a:t>katero</a:t>
            </a:r>
            <a:r>
              <a:rPr lang="en-US" sz="2000" dirty="0"/>
              <a:t> je </a:t>
            </a:r>
            <a:r>
              <a:rPr lang="en-US" sz="2000" dirty="0" err="1"/>
              <a:t>izmišljeno</a:t>
            </a:r>
            <a:r>
              <a:rPr lang="en-US" sz="2000" dirty="0"/>
              <a:t> </a:t>
            </a:r>
            <a:r>
              <a:rPr lang="en-US" sz="2000" dirty="0" err="1"/>
              <a:t>število</a:t>
            </a:r>
            <a:r>
              <a:rPr lang="en-US" sz="2000" dirty="0"/>
              <a:t>. </a:t>
            </a:r>
            <a:r>
              <a:rPr lang="en-US" sz="2000" dirty="0" err="1"/>
              <a:t>Če</a:t>
            </a:r>
            <a:r>
              <a:rPr lang="en-US" sz="2000" dirty="0"/>
              <a:t> </a:t>
            </a:r>
            <a:r>
              <a:rPr lang="en-US" sz="2000" dirty="0" err="1"/>
              <a:t>število</a:t>
            </a:r>
            <a:r>
              <a:rPr lang="en-US" sz="2000" dirty="0"/>
              <a:t> </a:t>
            </a:r>
            <a:r>
              <a:rPr lang="en-US" sz="2000" dirty="0" err="1"/>
              <a:t>uganemo</a:t>
            </a:r>
            <a:r>
              <a:rPr lang="en-US" sz="2000" dirty="0"/>
              <a:t>, </a:t>
            </a:r>
            <a:r>
              <a:rPr lang="en-US" sz="2000" dirty="0" err="1"/>
              <a:t>nas</a:t>
            </a:r>
            <a:r>
              <a:rPr lang="en-US" sz="2000" dirty="0"/>
              <a:t> program </a:t>
            </a:r>
            <a:r>
              <a:rPr lang="en-US" sz="2000" dirty="0" err="1"/>
              <a:t>pohvali</a:t>
            </a:r>
            <a:r>
              <a:rPr lang="en-US" sz="2000" dirty="0"/>
              <a:t> in se </a:t>
            </a:r>
            <a:r>
              <a:rPr lang="en-US" sz="2000" dirty="0" err="1"/>
              <a:t>zaključi</a:t>
            </a:r>
            <a:r>
              <a:rPr lang="en-US" sz="2000" dirty="0"/>
              <a:t>, </a:t>
            </a:r>
            <a:r>
              <a:rPr lang="en-US" sz="2000" dirty="0" err="1"/>
              <a:t>če</a:t>
            </a:r>
            <a:r>
              <a:rPr lang="en-US" sz="2000" dirty="0"/>
              <a:t> pa </a:t>
            </a:r>
            <a:r>
              <a:rPr lang="en-US" sz="2000" dirty="0" err="1"/>
              <a:t>ga</a:t>
            </a:r>
            <a:r>
              <a:rPr lang="en-US" sz="2000" dirty="0"/>
              <a:t> ne </a:t>
            </a:r>
            <a:r>
              <a:rPr lang="en-US" sz="2000" dirty="0" err="1"/>
              <a:t>uganemo</a:t>
            </a:r>
            <a:r>
              <a:rPr lang="en-US" sz="2000" dirty="0"/>
              <a:t>, </a:t>
            </a:r>
            <a:r>
              <a:rPr lang="en-US" sz="2000" dirty="0" err="1"/>
              <a:t>nam</a:t>
            </a:r>
            <a:r>
              <a:rPr lang="en-US" sz="2000" dirty="0"/>
              <a:t> </a:t>
            </a:r>
            <a:r>
              <a:rPr lang="en-US" sz="2000" dirty="0" err="1"/>
              <a:t>predlaga</a:t>
            </a:r>
            <a:r>
              <a:rPr lang="en-US" sz="2000" dirty="0"/>
              <a:t>, da </a:t>
            </a:r>
            <a:r>
              <a:rPr lang="en-US" sz="2000" dirty="0" err="1"/>
              <a:t>poskusimo</a:t>
            </a:r>
            <a:r>
              <a:rPr lang="en-US" sz="2000" dirty="0"/>
              <a:t> </a:t>
            </a:r>
            <a:r>
              <a:rPr lang="en-US" sz="2000" dirty="0" err="1"/>
              <a:t>še</a:t>
            </a:r>
            <a:r>
              <a:rPr lang="en-US" sz="2000" dirty="0"/>
              <a:t> </a:t>
            </a:r>
            <a:r>
              <a:rPr lang="en-US" sz="2000" dirty="0" err="1"/>
              <a:t>enkrat</a:t>
            </a:r>
            <a:r>
              <a:rPr lang="en-US" sz="2000" dirty="0"/>
              <a:t>. </a:t>
            </a:r>
            <a:endParaRPr lang="sl-SI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25" name="Footer Placeholder 5"/>
          <p:cNvSpPr>
            <a:spLocks noGrp="1"/>
          </p:cNvSpPr>
          <p:nvPr>
            <p:ph type="ftr" sz="quarter" idx="11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endParaRPr lang="sl-SI" sz="1200"/>
          </a:p>
        </p:txBody>
      </p:sp>
      <p:sp>
        <p:nvSpPr>
          <p:cNvPr id="5122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 w="9525">
            <a:prstDash val="solid"/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r"/>
            <a:fld id="{A6CD39D2-662A-4C6F-9D22-6EA25B8BD9EE}" type="slidenum">
              <a:rPr lang="sl-SI" smtClean="0">
                <a:solidFill>
                  <a:schemeClr val="tx1"/>
                </a:solidFill>
              </a:rPr>
              <a:pPr algn="r"/>
              <a:t>1</a:t>
            </a:fld>
            <a:endParaRPr lang="sl-SI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3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 </a:t>
            </a:r>
            <a:r>
              <a:rPr lang="sl-SI" dirty="0" err="1" smtClean="0"/>
              <a:t>break</a:t>
            </a:r>
            <a:r>
              <a:rPr lang="sl-SI" dirty="0" smtClean="0"/>
              <a:t> in </a:t>
            </a:r>
            <a:r>
              <a:rPr lang="sl-SI" dirty="0" err="1" smtClean="0"/>
              <a:t>continue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2000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sl-SI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000" dirty="0" err="1">
                <a:latin typeface="Courier New" pitchFamily="49" charset="0"/>
                <a:cs typeface="Courier New" pitchFamily="49" charset="0"/>
              </a:rPr>
              <a:t>sezRecVrednosti</a:t>
            </a:r>
            <a:r>
              <a:rPr lang="sl-SI" sz="2000" dirty="0">
                <a:latin typeface="Courier New" pitchFamily="49" charset="0"/>
                <a:cs typeface="Courier New" pitchFamily="49" charset="0"/>
              </a:rPr>
              <a:t>(seznam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274320" lvl="1" indent="0">
              <a:buNone/>
            </a:pP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sezRecVr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274320" lvl="1" indent="0">
              <a:buNone/>
            </a:pPr>
            <a:r>
              <a:rPr lang="sl-SI" dirty="0" smtClean="0">
                <a:latin typeface="Courier New" pitchFamily="49" charset="0"/>
                <a:cs typeface="Courier New" pitchFamily="49" charset="0"/>
              </a:rPr>
              <a:t>for x in seznam:</a:t>
            </a:r>
          </a:p>
          <a:p>
            <a:pPr marL="274320" lvl="1" indent="0">
              <a:buNone/>
            </a:pPr>
            <a:r>
              <a:rPr lang="sl-SI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not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isinstance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(x, (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)):</a:t>
            </a:r>
          </a:p>
          <a:p>
            <a:pPr marL="274320" lvl="1" indent="0">
              <a:buNone/>
            </a:pPr>
            <a:r>
              <a:rPr lang="sl-SI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break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sl-SI" sz="1400" dirty="0" smtClean="0">
                <a:latin typeface="Courier New" pitchFamily="49" charset="0"/>
                <a:cs typeface="Courier New" pitchFamily="49" charset="0"/>
              </a:rPr>
              <a:t># ko naletimo na </a:t>
            </a:r>
            <a:r>
              <a:rPr lang="sl-SI" sz="1400" dirty="0" err="1" smtClean="0">
                <a:latin typeface="Courier New" pitchFamily="49" charset="0"/>
                <a:cs typeface="Courier New" pitchFamily="49" charset="0"/>
              </a:rPr>
              <a:t>nepr</a:t>
            </a:r>
            <a:r>
              <a:rPr lang="sl-SI" sz="1400" dirty="0" smtClean="0">
                <a:latin typeface="Courier New" pitchFamily="49" charset="0"/>
                <a:cs typeface="Courier New" pitchFamily="49" charset="0"/>
              </a:rPr>
              <a:t>. podatek, izstopimo iz zanke</a:t>
            </a:r>
          </a:p>
          <a:p>
            <a:pPr marL="274320" lvl="1" indent="0">
              <a:buNone/>
            </a:pPr>
            <a:r>
              <a:rPr lang="sl-SI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x == 0 :</a:t>
            </a:r>
          </a:p>
          <a:p>
            <a:pPr marL="274320" lvl="1" indent="0">
              <a:buNone/>
            </a:pPr>
            <a:r>
              <a:rPr lang="sl-SI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continue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# 0 le preskočimo</a:t>
            </a:r>
            <a:endParaRPr lang="sl-SI" dirty="0"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r>
              <a:rPr lang="sl-SI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sezRecVr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sezRecVr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+ [1/x]</a:t>
            </a:r>
          </a:p>
          <a:p>
            <a:pPr marL="274320" lvl="1" indent="0">
              <a:buNone/>
            </a:pPr>
            <a:r>
              <a:rPr lang="sl-SI" dirty="0" smtClean="0">
                <a:latin typeface="Courier New" pitchFamily="49" charset="0"/>
                <a:cs typeface="Courier New" pitchFamily="49" charset="0"/>
              </a:rPr>
              <a:t># dopolnimo do ustrezne dolžine</a:t>
            </a:r>
          </a:p>
          <a:p>
            <a:pPr marL="274320" lvl="1" indent="0">
              <a:buNone/>
            </a:pP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sezRecVr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sezRecVr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+ </a:t>
            </a:r>
          </a:p>
          <a:p>
            <a:pPr marL="274320" lvl="1" indent="0">
              <a:buNone/>
            </a:pPr>
            <a:r>
              <a:rPr lang="sl-SI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           [1] * (len(seznam) – len(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sezRecVr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274320" lvl="1" indent="0">
              <a:buNone/>
            </a:pP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dirty="0" err="1">
                <a:latin typeface="Courier New" pitchFamily="49" charset="0"/>
                <a:cs typeface="Courier New" pitchFamily="49" charset="0"/>
              </a:rPr>
              <a:t>sezRecVr</a:t>
            </a:r>
            <a:r>
              <a:rPr lang="sl-SI" dirty="0">
                <a:latin typeface="Courier New" pitchFamily="49" charset="0"/>
                <a:cs typeface="Courier New" pitchFamily="49" charset="0"/>
              </a:rPr>
              <a:t> </a:t>
            </a:r>
            <a:endParaRPr lang="sl-SI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sl-SI" dirty="0" smtClean="0">
                <a:latin typeface="Courier New" pitchFamily="49" charset="0"/>
                <a:cs typeface="Courier New" pitchFamily="49" charset="0"/>
              </a:rPr>
              <a:t>   </a:t>
            </a:r>
            <a:endParaRPr lang="sl-SI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30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Igra ugibanja:</a:t>
            </a:r>
            <a:br>
              <a:rPr lang="sl-SI" dirty="0" smtClean="0"/>
            </a:br>
            <a:r>
              <a:rPr lang="sl-SI" dirty="0" smtClean="0"/>
              <a:t>                         omejimo število poskusov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Omejimo</a:t>
            </a:r>
            <a:r>
              <a:rPr lang="en-US" dirty="0" smtClean="0"/>
              <a:t> </a:t>
            </a:r>
            <a:r>
              <a:rPr lang="en-US" dirty="0" err="1" smtClean="0"/>
              <a:t>število</a:t>
            </a:r>
            <a:r>
              <a:rPr lang="en-US" dirty="0" smtClean="0"/>
              <a:t> </a:t>
            </a:r>
            <a:r>
              <a:rPr lang="en-US" dirty="0" err="1" smtClean="0"/>
              <a:t>možnosti</a:t>
            </a:r>
            <a:r>
              <a:rPr lang="en-US" dirty="0" smtClean="0"/>
              <a:t> – </a:t>
            </a:r>
            <a:r>
              <a:rPr lang="en-US" dirty="0" err="1" smtClean="0"/>
              <a:t>recimo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5. </a:t>
            </a:r>
            <a:endParaRPr lang="sl-SI" dirty="0" smtClean="0"/>
          </a:p>
          <a:p>
            <a:pPr lvl="0"/>
            <a:r>
              <a:rPr lang="en-US" dirty="0" err="1" smtClean="0"/>
              <a:t>uvesti</a:t>
            </a:r>
            <a:r>
              <a:rPr lang="en-US" dirty="0" smtClean="0"/>
              <a:t> </a:t>
            </a:r>
            <a:r>
              <a:rPr lang="en-US" dirty="0" err="1" smtClean="0"/>
              <a:t>moramo</a:t>
            </a:r>
            <a:r>
              <a:rPr lang="en-US" dirty="0" smtClean="0"/>
              <a:t> </a:t>
            </a:r>
            <a:r>
              <a:rPr lang="en-US" dirty="0" err="1" smtClean="0"/>
              <a:t>števec</a:t>
            </a:r>
            <a:r>
              <a:rPr lang="en-US" dirty="0" smtClean="0"/>
              <a:t> </a:t>
            </a:r>
            <a:r>
              <a:rPr lang="en-US" dirty="0" err="1" smtClean="0"/>
              <a:t>možnosti</a:t>
            </a:r>
            <a:r>
              <a:rPr lang="en-US" dirty="0" smtClean="0"/>
              <a:t>.</a:t>
            </a:r>
            <a:endParaRPr lang="sl-SI" dirty="0" smtClean="0"/>
          </a:p>
          <a:p>
            <a:pPr lvl="0"/>
            <a:r>
              <a:rPr lang="sl-SI" dirty="0" smtClean="0"/>
              <a:t>Kako?</a:t>
            </a:r>
          </a:p>
          <a:p>
            <a:pPr lvl="1"/>
            <a:r>
              <a:rPr lang="en-US" dirty="0" err="1" smtClean="0"/>
              <a:t>Pred</a:t>
            </a:r>
            <a:r>
              <a:rPr lang="en-US" dirty="0" smtClean="0"/>
              <a:t> </a:t>
            </a:r>
            <a:r>
              <a:rPr lang="en-US" dirty="0" err="1" smtClean="0"/>
              <a:t>vsakim</a:t>
            </a:r>
            <a:r>
              <a:rPr lang="en-US" dirty="0" smtClean="0"/>
              <a:t> </a:t>
            </a:r>
            <a:r>
              <a:rPr lang="en-US" dirty="0" err="1" smtClean="0"/>
              <a:t>vpisom</a:t>
            </a:r>
            <a:r>
              <a:rPr lang="en-US" dirty="0" smtClean="0"/>
              <a:t> </a:t>
            </a:r>
            <a:r>
              <a:rPr lang="en-US" dirty="0" err="1" smtClean="0"/>
              <a:t>števila</a:t>
            </a:r>
            <a:r>
              <a:rPr lang="en-US" dirty="0" smtClean="0"/>
              <a:t> s </a:t>
            </a:r>
            <a:r>
              <a:rPr lang="en-US" dirty="0" err="1" smtClean="0"/>
              <a:t>strani</a:t>
            </a:r>
            <a:r>
              <a:rPr lang="en-US" dirty="0" smtClean="0"/>
              <a:t> </a:t>
            </a:r>
            <a:r>
              <a:rPr lang="en-US" dirty="0" err="1" smtClean="0"/>
              <a:t>igralca</a:t>
            </a:r>
            <a:r>
              <a:rPr lang="en-US" dirty="0" smtClean="0"/>
              <a:t>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 smtClean="0"/>
              <a:t>opozorimo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število</a:t>
            </a:r>
            <a:r>
              <a:rPr lang="en-US" dirty="0" smtClean="0"/>
              <a:t> </a:t>
            </a:r>
            <a:r>
              <a:rPr lang="en-US" dirty="0" err="1" smtClean="0"/>
              <a:t>možnosti</a:t>
            </a:r>
            <a:r>
              <a:rPr lang="en-US" dirty="0" smtClean="0"/>
              <a:t>.</a:t>
            </a:r>
            <a:endParaRPr lang="sl-SI" dirty="0" smtClean="0"/>
          </a:p>
          <a:p>
            <a:pPr lvl="1"/>
            <a:r>
              <a:rPr lang="en-US" dirty="0" smtClean="0"/>
              <a:t>Po </a:t>
            </a:r>
            <a:r>
              <a:rPr lang="en-US" dirty="0" err="1" smtClean="0"/>
              <a:t>uganjevanju</a:t>
            </a:r>
            <a:r>
              <a:rPr lang="en-US" dirty="0" smtClean="0"/>
              <a:t> in </a:t>
            </a:r>
            <a:r>
              <a:rPr lang="en-US" dirty="0" err="1" smtClean="0"/>
              <a:t>preverjanju</a:t>
            </a:r>
            <a:r>
              <a:rPr lang="en-US" dirty="0" smtClean="0"/>
              <a:t> </a:t>
            </a:r>
            <a:r>
              <a:rPr lang="en-US" dirty="0" err="1" smtClean="0"/>
              <a:t>rezultata</a:t>
            </a:r>
            <a:r>
              <a:rPr lang="en-US" dirty="0" smtClean="0"/>
              <a:t> </a:t>
            </a:r>
            <a:r>
              <a:rPr lang="sl-SI" dirty="0" smtClean="0"/>
              <a:t>(če uganemo – izstop iz zanke) </a:t>
            </a:r>
            <a:r>
              <a:rPr lang="en-US" dirty="0" smtClean="0"/>
              <a:t>se </a:t>
            </a:r>
            <a:r>
              <a:rPr lang="en-US" dirty="0" err="1" smtClean="0"/>
              <a:t>števec</a:t>
            </a:r>
            <a:r>
              <a:rPr lang="en-US" dirty="0" smtClean="0"/>
              <a:t> </a:t>
            </a:r>
            <a:r>
              <a:rPr lang="en-US" dirty="0" err="1" smtClean="0"/>
              <a:t>možnosti</a:t>
            </a:r>
            <a:r>
              <a:rPr lang="en-US" dirty="0" smtClean="0"/>
              <a:t> </a:t>
            </a:r>
            <a:r>
              <a:rPr lang="en-US" dirty="0" err="1" smtClean="0"/>
              <a:t>zmanjša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ena</a:t>
            </a:r>
            <a:r>
              <a:rPr lang="en-US" dirty="0" smtClean="0"/>
              <a:t>. </a:t>
            </a:r>
            <a:endParaRPr lang="sl-SI" dirty="0" smtClean="0"/>
          </a:p>
          <a:p>
            <a:pPr lvl="1"/>
            <a:r>
              <a:rPr lang="en-US" dirty="0" err="1" smtClean="0"/>
              <a:t>Če</a:t>
            </a:r>
            <a:r>
              <a:rPr lang="en-US" dirty="0" smtClean="0"/>
              <a:t> se </a:t>
            </a:r>
            <a:r>
              <a:rPr lang="en-US" dirty="0" err="1" smtClean="0"/>
              <a:t>zgodi</a:t>
            </a:r>
            <a:r>
              <a:rPr lang="en-US" dirty="0" smtClean="0"/>
              <a:t>, da se </a:t>
            </a:r>
            <a:r>
              <a:rPr lang="en-US" dirty="0" err="1" smtClean="0"/>
              <a:t>števec</a:t>
            </a:r>
            <a:r>
              <a:rPr lang="en-US" dirty="0" smtClean="0"/>
              <a:t> </a:t>
            </a:r>
            <a:r>
              <a:rPr lang="en-US" dirty="0" err="1" smtClean="0"/>
              <a:t>zmanjša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nič</a:t>
            </a:r>
            <a:r>
              <a:rPr lang="en-US" dirty="0" smtClean="0"/>
              <a:t>, </a:t>
            </a:r>
            <a:r>
              <a:rPr lang="en-US" dirty="0" err="1" smtClean="0"/>
              <a:t>moramo</a:t>
            </a:r>
            <a:r>
              <a:rPr lang="en-US" dirty="0" smtClean="0"/>
              <a:t> </a:t>
            </a:r>
            <a:r>
              <a:rPr lang="en-US" dirty="0" err="1" smtClean="0"/>
              <a:t>igralca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to </a:t>
            </a:r>
            <a:r>
              <a:rPr lang="en-US" dirty="0" err="1" smtClean="0"/>
              <a:t>opozoriti</a:t>
            </a:r>
            <a:r>
              <a:rPr lang="en-US" dirty="0" smtClean="0"/>
              <a:t> </a:t>
            </a:r>
            <a:r>
              <a:rPr lang="en-US" dirty="0" err="1" smtClean="0"/>
              <a:t>ter</a:t>
            </a:r>
            <a:r>
              <a:rPr lang="en-US" dirty="0" smtClean="0"/>
              <a:t> </a:t>
            </a:r>
            <a:r>
              <a:rPr lang="en-US" dirty="0" err="1" smtClean="0"/>
              <a:t>zaključiti</a:t>
            </a:r>
            <a:r>
              <a:rPr lang="en-US" dirty="0" smtClean="0"/>
              <a:t> </a:t>
            </a:r>
            <a:r>
              <a:rPr lang="en-US" dirty="0" err="1" smtClean="0"/>
              <a:t>igro</a:t>
            </a:r>
            <a:r>
              <a:rPr lang="sl-SI" dirty="0" smtClean="0"/>
              <a:t> (z break)</a:t>
            </a:r>
            <a:r>
              <a:rPr lang="en-US" dirty="0" smtClean="0"/>
              <a:t>.</a:t>
            </a:r>
            <a:endParaRPr lang="sl-SI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671691"/>
            <a:ext cx="903649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sl-SI" dirty="0">
                <a:latin typeface="Courier New" pitchFamily="49" charset="0"/>
                <a:cs typeface="Courier New" pitchFamily="49" charset="0"/>
              </a:rPr>
              <a:t>import random</a:t>
            </a:r>
          </a:p>
          <a:p>
            <a:pPr>
              <a:buNone/>
            </a:pPr>
            <a:r>
              <a:rPr lang="sl-SI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r>
              <a:rPr lang="sl-SI" dirty="0">
                <a:latin typeface="Courier New" pitchFamily="49" charset="0"/>
                <a:cs typeface="Courier New" pitchFamily="49" charset="0"/>
              </a:rPr>
              <a:t>def ugani(odKje = 1, doKam = 10, poskusov = 5):</a:t>
            </a:r>
          </a:p>
          <a:p>
            <a:pPr>
              <a:buNone/>
            </a:pPr>
            <a:r>
              <a:rPr lang="sl-SI" dirty="0">
                <a:latin typeface="Courier New" pitchFamily="49" charset="0"/>
                <a:cs typeface="Courier New" pitchFamily="49" charset="0"/>
              </a:rPr>
              <a:t>    stevilo = random.randint(odKje, doKam)</a:t>
            </a:r>
          </a:p>
          <a:p>
            <a:pPr>
              <a:buNone/>
            </a:pPr>
            <a:r>
              <a:rPr lang="sl-SI" dirty="0">
                <a:latin typeface="Courier New" pitchFamily="49" charset="0"/>
                <a:cs typeface="Courier New" pitchFamily="49" charset="0"/>
              </a:rPr>
              <a:t>    print("Izmislil sem si število med "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+ str(odKje</a:t>
            </a:r>
            <a:r>
              <a:rPr lang="sl-SI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+</a:t>
            </a:r>
          </a:p>
          <a:p>
            <a:pPr>
              <a:buNone/>
            </a:pPr>
            <a:r>
              <a:rPr lang="sl-SI" dirty="0" smtClean="0">
                <a:latin typeface="Courier New" pitchFamily="49" charset="0"/>
                <a:cs typeface="Courier New" pitchFamily="49" charset="0"/>
              </a:rPr>
              <a:t>             " </a:t>
            </a:r>
            <a:r>
              <a:rPr lang="sl-SI" dirty="0">
                <a:latin typeface="Courier New" pitchFamily="49" charset="0"/>
                <a:cs typeface="Courier New" pitchFamily="49" charset="0"/>
              </a:rPr>
              <a:t>in " + str(doKam) + ". Poskusi ga uganiti!")</a:t>
            </a:r>
          </a:p>
          <a:p>
            <a:pPr>
              <a:buNone/>
            </a:pPr>
            <a:r>
              <a:rPr lang="sl-SI" dirty="0">
                <a:latin typeface="Courier New" pitchFamily="49" charset="0"/>
                <a:cs typeface="Courier New" pitchFamily="49" charset="0"/>
              </a:rPr>
              <a:t>    moznosti = poskusov</a:t>
            </a:r>
          </a:p>
          <a:p>
            <a:pPr>
              <a:buNone/>
            </a:pPr>
            <a:r>
              <a:rPr lang="sl-SI" dirty="0">
                <a:latin typeface="Courier New" pitchFamily="49" charset="0"/>
                <a:cs typeface="Courier New" pitchFamily="49" charset="0"/>
              </a:rPr>
              <a:t>    while True:</a:t>
            </a:r>
          </a:p>
          <a:p>
            <a:pPr>
              <a:buNone/>
            </a:pPr>
            <a:r>
              <a:rPr lang="sl-SI" dirty="0">
                <a:latin typeface="Courier New" pitchFamily="49" charset="0"/>
                <a:cs typeface="Courier New" pitchFamily="49" charset="0"/>
              </a:rPr>
              <a:t>        print("Imaš še", moznosti, "možnosti")</a:t>
            </a:r>
          </a:p>
          <a:p>
            <a:pPr>
              <a:buNone/>
            </a:pPr>
            <a:r>
              <a:rPr lang="sl-SI" dirty="0">
                <a:latin typeface="Courier New" pitchFamily="49" charset="0"/>
                <a:cs typeface="Courier New" pitchFamily="49" charset="0"/>
              </a:rPr>
              <a:t>        st = int(input("Katero število sem si izmislil: "))</a:t>
            </a:r>
          </a:p>
          <a:p>
            <a:pPr>
              <a:buNone/>
            </a:pPr>
            <a:r>
              <a:rPr lang="sl-SI" dirty="0">
                <a:latin typeface="Courier New" pitchFamily="49" charset="0"/>
                <a:cs typeface="Courier New" pitchFamily="49" charset="0"/>
              </a:rPr>
              <a:t>        if stevilo == st:</a:t>
            </a:r>
          </a:p>
          <a:p>
            <a:pPr>
              <a:buNone/>
            </a:pPr>
            <a:r>
              <a:rPr lang="sl-SI" dirty="0">
                <a:latin typeface="Courier New" pitchFamily="49" charset="0"/>
                <a:cs typeface="Courier New" pitchFamily="49" charset="0"/>
              </a:rPr>
              <a:t>            print "Čestitam! Pa ti si genij!")</a:t>
            </a:r>
          </a:p>
          <a:p>
            <a:pPr>
              <a:buNone/>
            </a:pPr>
            <a:r>
              <a:rPr lang="sl-SI" dirty="0">
                <a:latin typeface="Courier New" pitchFamily="49" charset="0"/>
                <a:cs typeface="Courier New" pitchFamily="49" charset="0"/>
              </a:rPr>
              <a:t>            break # prvi izhod</a:t>
            </a:r>
          </a:p>
          <a:p>
            <a:pPr>
              <a:buNone/>
            </a:pPr>
            <a:r>
              <a:rPr lang="sl-SI" dirty="0">
                <a:latin typeface="Courier New" pitchFamily="49" charset="0"/>
                <a:cs typeface="Courier New" pitchFamily="49" charset="0"/>
              </a:rPr>
              <a:t>        print("Ja ... Še se bo treba matrat ...")</a:t>
            </a:r>
          </a:p>
          <a:p>
            <a:pPr>
              <a:buNone/>
            </a:pPr>
            <a:r>
              <a:rPr lang="sl-SI" dirty="0">
                <a:latin typeface="Courier New" pitchFamily="49" charset="0"/>
                <a:cs typeface="Courier New" pitchFamily="49" charset="0"/>
              </a:rPr>
              <a:t>        moznosti = moznosti - 1</a:t>
            </a:r>
          </a:p>
          <a:p>
            <a:pPr>
              <a:buNone/>
            </a:pPr>
            <a:r>
              <a:rPr lang="sl-SI" dirty="0">
                <a:latin typeface="Courier New" pitchFamily="49" charset="0"/>
                <a:cs typeface="Courier New" pitchFamily="49" charset="0"/>
              </a:rPr>
              <a:t>        if moznosti == 0:</a:t>
            </a:r>
          </a:p>
          <a:p>
            <a:pPr>
              <a:buNone/>
            </a:pPr>
            <a:r>
              <a:rPr lang="sl-SI" dirty="0">
                <a:latin typeface="Courier New" pitchFamily="49" charset="0"/>
                <a:cs typeface="Courier New" pitchFamily="49" charset="0"/>
              </a:rPr>
              <a:t>            print("Joj joj joj. Izgleda, da ne bo šlo...")</a:t>
            </a:r>
          </a:p>
          <a:p>
            <a:pPr>
              <a:buNone/>
            </a:pPr>
            <a:r>
              <a:rPr lang="sl-SI" dirty="0">
                <a:latin typeface="Courier New" pitchFamily="49" charset="0"/>
                <a:cs typeface="Courier New" pitchFamily="49" charset="0"/>
              </a:rPr>
              <a:t>            print("Število je " + str(stevilo))</a:t>
            </a:r>
          </a:p>
          <a:p>
            <a:pPr>
              <a:buNone/>
            </a:pPr>
            <a:r>
              <a:rPr lang="sl-SI" dirty="0">
                <a:latin typeface="Courier New" pitchFamily="49" charset="0"/>
                <a:cs typeface="Courier New" pitchFamily="49" charset="0"/>
              </a:rPr>
              <a:t>            break # in še drugi </a:t>
            </a:r>
          </a:p>
          <a:p>
            <a:pPr>
              <a:buNone/>
            </a:pPr>
            <a:r>
              <a:rPr lang="sl-SI" dirty="0">
                <a:latin typeface="Courier New" pitchFamily="49" charset="0"/>
                <a:cs typeface="Courier New" pitchFamily="49" charset="0"/>
              </a:rPr>
              <a:t>    print('Hvala za igro!')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Do sedaj 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47800"/>
            <a:ext cx="8501122" cy="4572000"/>
          </a:xfrm>
        </p:spPr>
        <p:txBody>
          <a:bodyPr/>
          <a:lstStyle/>
          <a:p>
            <a:pPr>
              <a:buNone/>
            </a:pP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import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random</a:t>
            </a:r>
            <a:endParaRPr lang="sl-SI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def ugani(odKje = 1, doKam = 10): # privzete vrednosti</a:t>
            </a:r>
          </a:p>
          <a:p>
            <a:pPr>
              <a:buNone/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   stevilo = random.randint(odKje, doKam)</a:t>
            </a:r>
          </a:p>
          <a:p>
            <a:pPr>
              <a:buNone/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   print</a:t>
            </a:r>
            <a:r>
              <a:rPr lang="sl-SI" sz="1400" dirty="0" smtClean="0">
                <a:latin typeface="Courier New" pitchFamily="49" charset="0"/>
                <a:cs typeface="Courier New" pitchFamily="49" charset="0"/>
              </a:rPr>
              <a:t>("Izmislil sem si število med " +</a:t>
            </a:r>
          </a:p>
          <a:p>
            <a:pPr>
              <a:buNone/>
            </a:pPr>
            <a:r>
              <a:rPr lang="sl-SI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1400" dirty="0" smtClean="0">
                <a:latin typeface="Courier New" pitchFamily="49" charset="0"/>
                <a:cs typeface="Courier New" pitchFamily="49" charset="0"/>
              </a:rPr>
              <a:t>           str(odKje) + " in " + str(doKam) + ". Poskusi ga uganiti!")</a:t>
            </a:r>
            <a:endParaRPr lang="sl-SI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       st = int(input("Katero število sem si izmislil? "))</a:t>
            </a:r>
          </a:p>
          <a:p>
            <a:pPr>
              <a:buNone/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stevilo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== st:</a:t>
            </a:r>
          </a:p>
          <a:p>
            <a:pPr>
              <a:buNone/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("Čestitam! Pa ti si genij!")</a:t>
            </a:r>
          </a:p>
          <a:p>
            <a:pPr>
              <a:buNone/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           break # izstop iz zanke, saj je konec!</a:t>
            </a:r>
          </a:p>
          <a:p>
            <a:pPr>
              <a:buNone/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("Ja ... Še se bo treba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matrat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...")</a:t>
            </a:r>
          </a:p>
          <a:p>
            <a:pPr>
              <a:buNone/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('Hvala za igro!')</a:t>
            </a:r>
          </a:p>
          <a:p>
            <a:pPr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Lahko tudi brez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47800"/>
            <a:ext cx="8501122" cy="4572000"/>
          </a:xfrm>
        </p:spPr>
        <p:txBody>
          <a:bodyPr/>
          <a:lstStyle/>
          <a:p>
            <a:pPr>
              <a:buNone/>
            </a:pP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import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random</a:t>
            </a:r>
            <a:endParaRPr lang="sl-SI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r>
              <a:rPr lang="sl-SI" sz="1600" dirty="0">
                <a:latin typeface="Courier New" pitchFamily="49" charset="0"/>
                <a:cs typeface="Courier New" pitchFamily="49" charset="0"/>
              </a:rPr>
              <a:t>def ugani(odKje = 1, doKam = 10): # privzete vrednosti</a:t>
            </a:r>
          </a:p>
          <a:p>
            <a:pPr>
              <a:buNone/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   stevilo = random.randint(odKje, doKam)</a:t>
            </a:r>
          </a:p>
          <a:p>
            <a:pPr>
              <a:buNone/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   print</a:t>
            </a:r>
            <a:r>
              <a:rPr lang="sl-SI" sz="1400" dirty="0" smtClean="0">
                <a:latin typeface="Courier New" pitchFamily="49" charset="0"/>
                <a:cs typeface="Courier New" pitchFamily="49" charset="0"/>
              </a:rPr>
              <a:t>("Izmislil sem si število med " +</a:t>
            </a:r>
          </a:p>
          <a:p>
            <a:pPr>
              <a:buNone/>
            </a:pPr>
            <a:r>
              <a:rPr lang="sl-SI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1400" dirty="0" smtClean="0">
                <a:latin typeface="Courier New" pitchFamily="49" charset="0"/>
                <a:cs typeface="Courier New" pitchFamily="49" charset="0"/>
              </a:rPr>
              <a:t>           str(odKje) + " in " + str(doKam) + ". Poskusi ga uganiti!")</a:t>
            </a:r>
            <a:endParaRPr lang="sl-SI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       st = int(input("Katero število sem si izmislil? "))</a:t>
            </a:r>
          </a:p>
          <a:p>
            <a:pPr>
              <a:buNone/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stevilo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== st:</a:t>
            </a:r>
          </a:p>
          <a:p>
            <a:pPr>
              <a:buNone/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("Čestitam! Pa ti si genij!")</a:t>
            </a:r>
          </a:p>
          <a:p>
            <a:pPr>
              <a:buNone/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           break</a:t>
            </a:r>
          </a:p>
          <a:p>
            <a:pPr>
              <a:buNone/>
            </a:pPr>
            <a:r>
              <a:rPr lang="sl-SI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      # sem pridemo le, če pogoj pri stavku if ni izpolnjen</a:t>
            </a:r>
          </a:p>
          <a:p>
            <a:pPr>
              <a:buNone/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       print("Ja ... Še se bo treba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matrat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...")</a:t>
            </a:r>
          </a:p>
          <a:p>
            <a:pPr>
              <a:buNone/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('Hvala za igro!')</a:t>
            </a:r>
          </a:p>
          <a:p>
            <a:pPr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6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Tudi v zanki for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Napišimo funkcijo, ki bo vrnila seznam recipročnih vrednosti vseh števil v seznamu. Če je v seznamu podatek, ki ni število, zaključimo s tvorbo seznama in seznam dopolnimo do prave dolžine z vrednostjo 1.</a:t>
            </a:r>
          </a:p>
          <a:p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sl-SI" sz="1800" dirty="0" err="1" smtClean="0">
                <a:latin typeface="Courier New" pitchFamily="49" charset="0"/>
                <a:cs typeface="Courier New" pitchFamily="49" charset="0"/>
              </a:rPr>
              <a:t>sezRecVrednosti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([2.5, 4, 1, 5, 'bla', 'ble', 3, 5])</a:t>
            </a:r>
          </a:p>
          <a:p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&gt;&gt;&gt;[0.4, 0.25, 1, 0.2, 1, 1, 1, 1]</a:t>
            </a:r>
          </a:p>
          <a:p>
            <a:r>
              <a:rPr lang="sl-SI" dirty="0" smtClean="0"/>
              <a:t>Ideja:</a:t>
            </a:r>
          </a:p>
          <a:p>
            <a:pPr lvl="1"/>
            <a:r>
              <a:rPr lang="sl-SI" dirty="0" smtClean="0"/>
              <a:t>Začnemo s praznim seznamom recipročnih vrednosti</a:t>
            </a:r>
          </a:p>
          <a:p>
            <a:pPr lvl="1"/>
            <a:r>
              <a:rPr lang="sl-SI" dirty="0" smtClean="0"/>
              <a:t>Z </a:t>
            </a:r>
            <a:r>
              <a:rPr lang="sl-SI" dirty="0" err="1" smtClean="0"/>
              <a:t>znako</a:t>
            </a:r>
            <a:r>
              <a:rPr lang="sl-SI" dirty="0" smtClean="0"/>
              <a:t>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sl-SI" dirty="0" smtClean="0"/>
              <a:t> gremo preko vseh elementov seznama</a:t>
            </a:r>
          </a:p>
          <a:p>
            <a:pPr lvl="1"/>
            <a:r>
              <a:rPr lang="sl-SI" dirty="0" smtClean="0"/>
              <a:t>Če nam uspe izračunati </a:t>
            </a:r>
            <a:r>
              <a:rPr lang="sl-SI" dirty="0" err="1" smtClean="0"/>
              <a:t>inverz</a:t>
            </a:r>
            <a:r>
              <a:rPr lang="sl-SI" dirty="0" smtClean="0"/>
              <a:t> (varovalni blok!), seznamu recipročnih vrednosti dodamo ustrezno vrednost, drugače izstopimo iz zanke</a:t>
            </a:r>
          </a:p>
          <a:p>
            <a:pPr lvl="1"/>
            <a:r>
              <a:rPr lang="sl-SI" dirty="0" smtClean="0"/>
              <a:t>Seznamu dodamo ustrezno število 1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25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 </a:t>
            </a:r>
            <a:r>
              <a:rPr lang="sl-SI" dirty="0" err="1" smtClean="0"/>
              <a:t>break</a:t>
            </a:r>
            <a:r>
              <a:rPr lang="sl-SI" dirty="0" smtClean="0"/>
              <a:t> in </a:t>
            </a:r>
            <a:r>
              <a:rPr lang="sl-SI" dirty="0" err="1" smtClean="0"/>
              <a:t>try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2000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sl-SI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000" dirty="0" err="1">
                <a:latin typeface="Courier New" pitchFamily="49" charset="0"/>
                <a:cs typeface="Courier New" pitchFamily="49" charset="0"/>
              </a:rPr>
              <a:t>sezRecVrednosti</a:t>
            </a:r>
            <a:r>
              <a:rPr lang="sl-SI" sz="2000" dirty="0">
                <a:latin typeface="Courier New" pitchFamily="49" charset="0"/>
                <a:cs typeface="Courier New" pitchFamily="49" charset="0"/>
              </a:rPr>
              <a:t>(seznam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274320" lvl="1" indent="0">
              <a:buNone/>
            </a:pP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sezRecVr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274320" lvl="1" indent="0">
              <a:buNone/>
            </a:pPr>
            <a:r>
              <a:rPr lang="sl-SI" dirty="0" smtClean="0">
                <a:latin typeface="Courier New" pitchFamily="49" charset="0"/>
                <a:cs typeface="Courier New" pitchFamily="49" charset="0"/>
              </a:rPr>
              <a:t>for x in seznam:</a:t>
            </a:r>
          </a:p>
          <a:p>
            <a:pPr marL="274320" lvl="1" indent="0">
              <a:buNone/>
            </a:pPr>
            <a:r>
              <a:rPr lang="sl-SI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try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274320" lvl="1" indent="0">
              <a:buNone/>
            </a:pPr>
            <a:r>
              <a:rPr lang="sl-SI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sezRecVr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sl-SI" dirty="0" err="1">
                <a:latin typeface="Courier New" pitchFamily="49" charset="0"/>
                <a:cs typeface="Courier New" pitchFamily="49" charset="0"/>
              </a:rPr>
              <a:t>sezRecVr</a:t>
            </a:r>
            <a:r>
              <a:rPr lang="sl-SI" dirty="0">
                <a:latin typeface="Courier New" pitchFamily="49" charset="0"/>
                <a:cs typeface="Courier New" pitchFamily="49" charset="0"/>
              </a:rPr>
              <a:t> + [1/x]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274320" lvl="1" indent="0">
              <a:buNone/>
            </a:pPr>
            <a:r>
              <a:rPr lang="sl-SI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except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274320" lvl="1" indent="0">
              <a:buNone/>
            </a:pPr>
            <a:r>
              <a:rPr lang="sl-SI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break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sl-SI" sz="1400" dirty="0" smtClean="0">
                <a:latin typeface="Courier New" pitchFamily="49" charset="0"/>
                <a:cs typeface="Courier New" pitchFamily="49" charset="0"/>
              </a:rPr>
              <a:t># ko naletimo na </a:t>
            </a:r>
            <a:r>
              <a:rPr lang="sl-SI" sz="1400" dirty="0" err="1" smtClean="0">
                <a:latin typeface="Courier New" pitchFamily="49" charset="0"/>
                <a:cs typeface="Courier New" pitchFamily="49" charset="0"/>
              </a:rPr>
              <a:t>nepr</a:t>
            </a:r>
            <a:r>
              <a:rPr lang="sl-SI" sz="1400" dirty="0" smtClean="0">
                <a:latin typeface="Courier New" pitchFamily="49" charset="0"/>
                <a:cs typeface="Courier New" pitchFamily="49" charset="0"/>
              </a:rPr>
              <a:t>. podatek, izstopimo iz zanke</a:t>
            </a:r>
          </a:p>
          <a:p>
            <a:pPr marL="274320" lvl="1" indent="0">
              <a:buNone/>
            </a:pPr>
            <a:r>
              <a:rPr lang="sl-SI" dirty="0" smtClean="0">
                <a:latin typeface="Courier New" pitchFamily="49" charset="0"/>
                <a:cs typeface="Courier New" pitchFamily="49" charset="0"/>
              </a:rPr>
              <a:t># dopolnimo do ustrezne dolžine</a:t>
            </a:r>
          </a:p>
          <a:p>
            <a:pPr marL="274320" lvl="1" indent="0">
              <a:buNone/>
            </a:pP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sezRecVr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sezRecVr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+ </a:t>
            </a:r>
          </a:p>
          <a:p>
            <a:pPr marL="274320" lvl="1" indent="0">
              <a:buNone/>
            </a:pPr>
            <a:r>
              <a:rPr lang="sl-SI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           [1] * (len(seznam) – len(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sezRecVr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274320" lvl="1" indent="0">
              <a:buNone/>
            </a:pP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dirty="0" err="1">
                <a:latin typeface="Courier New" pitchFamily="49" charset="0"/>
                <a:cs typeface="Courier New" pitchFamily="49" charset="0"/>
              </a:rPr>
              <a:t>sezRecVr</a:t>
            </a:r>
            <a:r>
              <a:rPr lang="sl-SI" dirty="0">
                <a:latin typeface="Courier New" pitchFamily="49" charset="0"/>
                <a:cs typeface="Courier New" pitchFamily="49" charset="0"/>
              </a:rPr>
              <a:t> </a:t>
            </a:r>
            <a:endParaRPr lang="sl-SI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sl-SI" dirty="0" smtClean="0">
                <a:latin typeface="Courier New" pitchFamily="49" charset="0"/>
                <a:cs typeface="Courier New" pitchFamily="49" charset="0"/>
              </a:rPr>
              <a:t>   </a:t>
            </a:r>
            <a:endParaRPr lang="sl-SI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81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Kontrola tipov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sl-SI" dirty="0" smtClean="0"/>
              <a:t>Da preverimo tip podatka</a:t>
            </a:r>
          </a:p>
          <a:p>
            <a:pPr lvl="2"/>
            <a:r>
              <a:rPr lang="sl-SI" dirty="0" smtClean="0"/>
              <a:t>Metoda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isinstance</a:t>
            </a:r>
            <a:endParaRPr lang="sl-SI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sl-SI" dirty="0" smtClean="0">
                <a:cs typeface="Courier New" pitchFamily="49" charset="0"/>
              </a:rPr>
              <a:t>Vrne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dirty="0" smtClean="0">
                <a:cs typeface="Courier New" pitchFamily="49" charset="0"/>
              </a:rPr>
              <a:t>ali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False</a:t>
            </a:r>
            <a:endParaRPr lang="sl-SI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isinstance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(len('bla'), str)  #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false</a:t>
            </a:r>
            <a:endParaRPr lang="sl-SI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isinstance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(x,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) # ali je v x podatek tipa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sl-SI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sl-SI" dirty="0" smtClean="0"/>
              <a:t>Če je tip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sl-SI" dirty="0" smtClean="0"/>
              <a:t> ali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sl-SI" dirty="0" smtClean="0"/>
              <a:t>, seznamu recipročnih vrednosti dodamo ustrezno vrednost</a:t>
            </a:r>
          </a:p>
          <a:p>
            <a:pPr lvl="2"/>
            <a:r>
              <a:rPr lang="sl-SI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sinstance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(podatek, (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lvl="1"/>
            <a:r>
              <a:rPr lang="sl-SI" b="1" dirty="0" err="1" smtClean="0">
                <a:latin typeface="Courier New" pitchFamily="49" charset="0"/>
                <a:cs typeface="Courier New" pitchFamily="49" charset="0"/>
              </a:rPr>
              <a:t>isinstance</a:t>
            </a:r>
            <a:endParaRPr lang="sl-SI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sl-SI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sinstance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(&lt;izraz&gt;,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imeTipa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/>
            <a:r>
              <a:rPr lang="sl-SI" dirty="0" err="1">
                <a:latin typeface="Courier New" pitchFamily="49" charset="0"/>
                <a:cs typeface="Courier New" pitchFamily="49" charset="0"/>
              </a:rPr>
              <a:t>isinstance</a:t>
            </a:r>
            <a:r>
              <a:rPr lang="sl-SI" dirty="0">
                <a:latin typeface="Courier New" pitchFamily="49" charset="0"/>
                <a:cs typeface="Courier New" pitchFamily="49" charset="0"/>
              </a:rPr>
              <a:t>(&lt;izraz&gt;,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&lt;nabor imen tipov&gt;)</a:t>
            </a:r>
            <a:endParaRPr lang="sl-SI" dirty="0">
              <a:latin typeface="Courier New" pitchFamily="49" charset="0"/>
              <a:cs typeface="Courier New" pitchFamily="49" charset="0"/>
            </a:endParaRPr>
          </a:p>
          <a:p>
            <a:pPr lvl="2"/>
            <a:endParaRPr lang="sl-SI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369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 </a:t>
            </a:r>
            <a:r>
              <a:rPr lang="sl-SI" dirty="0" err="1" smtClean="0"/>
              <a:t>isinstance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2000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sl-SI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000" dirty="0" err="1">
                <a:latin typeface="Courier New" pitchFamily="49" charset="0"/>
                <a:cs typeface="Courier New" pitchFamily="49" charset="0"/>
              </a:rPr>
              <a:t>sezRecVrednosti</a:t>
            </a:r>
            <a:r>
              <a:rPr lang="sl-SI" sz="2000" dirty="0">
                <a:latin typeface="Courier New" pitchFamily="49" charset="0"/>
                <a:cs typeface="Courier New" pitchFamily="49" charset="0"/>
              </a:rPr>
              <a:t>(seznam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274320" lvl="1" indent="0">
              <a:buNone/>
            </a:pP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sezRecVr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274320" lvl="1" indent="0">
              <a:buNone/>
            </a:pPr>
            <a:r>
              <a:rPr lang="sl-SI" dirty="0" smtClean="0">
                <a:latin typeface="Courier New" pitchFamily="49" charset="0"/>
                <a:cs typeface="Courier New" pitchFamily="49" charset="0"/>
              </a:rPr>
              <a:t>for x in seznam:</a:t>
            </a:r>
          </a:p>
          <a:p>
            <a:pPr marL="274320" lvl="1" indent="0">
              <a:buNone/>
            </a:pPr>
            <a:r>
              <a:rPr lang="sl-SI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not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isinstance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(x, (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)):</a:t>
            </a:r>
          </a:p>
          <a:p>
            <a:pPr marL="274320" lvl="1" indent="0">
              <a:buNone/>
            </a:pPr>
            <a:r>
              <a:rPr lang="sl-SI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break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sl-SI" sz="1400" dirty="0" smtClean="0">
                <a:latin typeface="Courier New" pitchFamily="49" charset="0"/>
                <a:cs typeface="Courier New" pitchFamily="49" charset="0"/>
              </a:rPr>
              <a:t># ko naletimo na </a:t>
            </a:r>
            <a:r>
              <a:rPr lang="sl-SI" sz="1400" dirty="0" err="1" smtClean="0">
                <a:latin typeface="Courier New" pitchFamily="49" charset="0"/>
                <a:cs typeface="Courier New" pitchFamily="49" charset="0"/>
              </a:rPr>
              <a:t>nepr</a:t>
            </a:r>
            <a:r>
              <a:rPr lang="sl-SI" sz="1400" dirty="0" smtClean="0">
                <a:latin typeface="Courier New" pitchFamily="49" charset="0"/>
                <a:cs typeface="Courier New" pitchFamily="49" charset="0"/>
              </a:rPr>
              <a:t>. podatek, izstopimo iz zanke</a:t>
            </a:r>
          </a:p>
          <a:p>
            <a:pPr marL="274320" lvl="1" indent="0">
              <a:buNone/>
            </a:pPr>
            <a:r>
              <a:rPr lang="sl-SI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sezRecVr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sezRecVr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+ [1/x]</a:t>
            </a:r>
          </a:p>
          <a:p>
            <a:pPr marL="274320" lvl="1" indent="0">
              <a:buNone/>
            </a:pPr>
            <a:r>
              <a:rPr lang="sl-SI" dirty="0" smtClean="0">
                <a:latin typeface="Courier New" pitchFamily="49" charset="0"/>
                <a:cs typeface="Courier New" pitchFamily="49" charset="0"/>
              </a:rPr>
              <a:t># dopolnimo do ustrezne dolžine</a:t>
            </a:r>
          </a:p>
          <a:p>
            <a:pPr marL="274320" lvl="1" indent="0">
              <a:buNone/>
            </a:pP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sezRecVr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sezRecVr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+ </a:t>
            </a:r>
          </a:p>
          <a:p>
            <a:pPr marL="274320" lvl="1" indent="0">
              <a:buNone/>
            </a:pPr>
            <a:r>
              <a:rPr lang="sl-SI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           [1] * (len(seznam) – len(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sezRecVr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274320" lvl="1" indent="0">
              <a:buNone/>
            </a:pP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dirty="0" err="1">
                <a:latin typeface="Courier New" pitchFamily="49" charset="0"/>
                <a:cs typeface="Courier New" pitchFamily="49" charset="0"/>
              </a:rPr>
              <a:t>sezRecVr</a:t>
            </a:r>
            <a:r>
              <a:rPr lang="sl-SI" dirty="0">
                <a:latin typeface="Courier New" pitchFamily="49" charset="0"/>
                <a:cs typeface="Courier New" pitchFamily="49" charset="0"/>
              </a:rPr>
              <a:t> </a:t>
            </a:r>
            <a:endParaRPr lang="sl-SI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sl-SI" dirty="0" smtClean="0">
                <a:latin typeface="Courier New" pitchFamily="49" charset="0"/>
                <a:cs typeface="Courier New" pitchFamily="49" charset="0"/>
              </a:rPr>
              <a:t>   </a:t>
            </a:r>
            <a:endParaRPr lang="sl-SI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4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Kaj pa 0?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Pozabili smo na 0</a:t>
            </a:r>
          </a:p>
          <a:p>
            <a:r>
              <a:rPr lang="sl-SI" dirty="0" smtClean="0"/>
              <a:t>Kaj se zgodi, če imamo podatek 0?</a:t>
            </a:r>
          </a:p>
          <a:p>
            <a:r>
              <a:rPr lang="sl-SI" dirty="0" smtClean="0"/>
              <a:t>Recimo, da moramo 0 v seznamu preskočiti (če je v prvem (dobrem) delu, torej</a:t>
            </a:r>
          </a:p>
          <a:p>
            <a:r>
              <a:rPr lang="sl-SI" sz="1600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sl-SI" sz="1600" dirty="0" err="1">
                <a:latin typeface="Courier New" pitchFamily="49" charset="0"/>
                <a:cs typeface="Courier New" pitchFamily="49" charset="0"/>
              </a:rPr>
              <a:t>sezRecVrednosti</a:t>
            </a:r>
            <a:r>
              <a:rPr lang="sl-SI" sz="1600" dirty="0">
                <a:latin typeface="Courier New" pitchFamily="49" charset="0"/>
                <a:cs typeface="Courier New" pitchFamily="49" charset="0"/>
              </a:rPr>
              <a:t>([2.5, 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0, 4</a:t>
            </a:r>
            <a:r>
              <a:rPr lang="sl-SI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0, 1</a:t>
            </a:r>
            <a:r>
              <a:rPr lang="sl-SI" sz="1600" dirty="0">
                <a:latin typeface="Courier New" pitchFamily="49" charset="0"/>
                <a:cs typeface="Courier New" pitchFamily="49" charset="0"/>
              </a:rPr>
              <a:t>, 5, 'bla', 'ble', 3, 5])</a:t>
            </a:r>
          </a:p>
          <a:p>
            <a:r>
              <a:rPr lang="sl-SI" sz="1600" dirty="0">
                <a:latin typeface="Courier New" pitchFamily="49" charset="0"/>
                <a:cs typeface="Courier New" pitchFamily="49" charset="0"/>
              </a:rPr>
              <a:t>&gt;&gt;&gt;[0.4, 0.25, 1, 0.2, 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1, 1</a:t>
            </a:r>
            <a:r>
              <a:rPr lang="sl-SI" sz="1600" dirty="0">
                <a:latin typeface="Courier New" pitchFamily="49" charset="0"/>
                <a:cs typeface="Courier New" pitchFamily="49" charset="0"/>
              </a:rPr>
              <a:t>, 1, 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1, 1</a:t>
            </a:r>
            <a:r>
              <a:rPr lang="sl-SI" sz="1600" dirty="0">
                <a:latin typeface="Courier New" pitchFamily="49" charset="0"/>
                <a:cs typeface="Courier New" pitchFamily="49" charset="0"/>
              </a:rPr>
              <a:t>, 1]</a:t>
            </a:r>
          </a:p>
          <a:p>
            <a:endParaRPr lang="sl-SI" dirty="0" smtClean="0"/>
          </a:p>
          <a:p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38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Continue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Prekine tekoče izvajanje zanke in gre na naslednji korak izvajanja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87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0064&quot;&gt;&lt;object type=&quot;3&quot; unique_id=&quot;10065&quot;&gt;&lt;property id=&quot;20148&quot; value=&quot;5&quot;/&gt;&lt;property id=&quot;20300&quot; value=&quot;Slide 1 - &amp;quot;Ugani število&amp;quot;&quot;/&gt;&lt;property id=&quot;20307&quot; value=&quot;256&quot;/&gt;&lt;/object&gt;&lt;object type=&quot;3&quot; unique_id=&quot;10066&quot;&gt;&lt;property id=&quot;20148&quot; value=&quot;5&quot;/&gt;&lt;property id=&quot;20300&quot; value=&quot;Slide 2 - &amp;quot;Primer&amp;quot;&quot;/&gt;&lt;property id=&quot;20307&quot; value=&quot;276&quot;/&gt;&lt;/object&gt;&lt;object type=&quot;3&quot; unique_id=&quot;10067&quot;&gt;&lt;property id=&quot;20148&quot; value=&quot;5&quot;/&gt;&lt;property id=&quot;20300&quot; value=&quot;Slide 3 - &amp;quot;Primer&amp;quot;&quot;/&gt;&lt;property id=&quot;20307&quot; value=&quot;275&quot;/&gt;&lt;/object&gt;&lt;object type=&quot;3&quot; unique_id=&quot;10068&quot;&gt;&lt;property id=&quot;20148&quot; value=&quot;5&quot;/&gt;&lt;property id=&quot;20300&quot; value=&quot;Slide 4 - &amp;quot;Načrt programa&amp;quot;&quot;/&gt;&lt;property id=&quot;20307&quot; value=&quot;258&quot;/&gt;&lt;/object&gt;&lt;object type=&quot;3&quot; unique_id=&quot;10069&quot;&gt;&lt;property id=&quot;20148&quot; value=&quot;5&quot;/&gt;&lt;property id=&quot;20300&quot; value=&quot;Slide 5 - &amp;quot;Neskončna zanka&amp;quot;&quot;/&gt;&lt;property id=&quot;20307&quot; value=&quot;259&quot;/&gt;&lt;/object&gt;&lt;object type=&quot;3&quot; unique_id=&quot;10070&quot;&gt;&lt;property id=&quot;20148&quot; value=&quot;5&quot;/&gt;&lt;property id=&quot;20300&quot; value=&quot;Slide 6 - &amp;quot;&amp;quot;Pobeg&amp;quot; iz zanke&amp;quot;&quot;/&gt;&lt;property id=&quot;20307&quot; value=&quot;260&quot;/&gt;&lt;/object&gt;&lt;object type=&quot;3&quot; unique_id=&quot;10071&quot;&gt;&lt;property id=&quot;20148&quot; value=&quot;5&quot;/&gt;&lt;property id=&quot;20300&quot; value=&quot;Slide 7 - &amp;quot;Prison break&amp;quot;&quot;/&gt;&lt;property id=&quot;20307&quot; value=&quot;261&quot;/&gt;&lt;/object&gt;&lt;object type=&quot;3&quot; unique_id=&quot;10072&quot;&gt;&lt;property id=&quot;20148&quot; value=&quot;5&quot;/&gt;&lt;property id=&quot;20300&quot; value=&quot;Slide 8 - &amp;quot;Nazaj na ugibanje&amp;quot;&quot;/&gt;&lt;property id=&quot;20307&quot; value=&quot;263&quot;/&gt;&lt;/object&gt;&lt;object type=&quot;3&quot; unique_id=&quot;10073&quot;&gt;&lt;property id=&quot;20148&quot; value=&quot;5&quot;/&gt;&lt;property id=&quot;20300&quot; value=&quot;Slide 9 - &amp;quot;Lahko tudi brez else&amp;quot;&quot;/&gt;&lt;property id=&quot;20307&quot; value=&quot;267&quot;/&gt;&lt;/object&gt;&lt;object type=&quot;3&quot; unique_id=&quot;10074&quot;&gt;&lt;property id=&quot;20148&quot; value=&quot;5&quot;/&gt;&lt;property id=&quot;20300&quot; value=&quot;Slide 10 - &amp;quot;Tudi v zanki for&amp;quot;&quot;/&gt;&lt;property id=&quot;20307&quot; value=&quot;269&quot;/&gt;&lt;/object&gt;&lt;object type=&quot;3&quot; unique_id=&quot;10075&quot;&gt;&lt;property id=&quot;20148&quot; value=&quot;5&quot;/&gt;&lt;property id=&quot;20300&quot; value=&quot;Slide 11 - &amp;quot;Z break in try&amp;quot;&quot;/&gt;&lt;property id=&quot;20307&quot; value=&quot;273&quot;/&gt;&lt;/object&gt;&lt;object type=&quot;3&quot; unique_id=&quot;10076&quot;&gt;&lt;property id=&quot;20148&quot; value=&quot;5&quot;/&gt;&lt;property id=&quot;20300&quot; value=&quot;Slide 12 - &amp;quot;Kontrola tipov&amp;quot;&quot;/&gt;&lt;property id=&quot;20307&quot; value=&quot;272&quot;/&gt;&lt;/object&gt;&lt;object type=&quot;3&quot; unique_id=&quot;10077&quot;&gt;&lt;property id=&quot;20148&quot; value=&quot;5&quot;/&gt;&lt;property id=&quot;20300&quot; value=&quot;Slide 13 - &amp;quot;Z isinstance&amp;quot;&quot;/&gt;&lt;property id=&quot;20307&quot; value=&quot;270&quot;/&gt;&lt;/object&gt;&lt;object type=&quot;3&quot; unique_id=&quot;10078&quot;&gt;&lt;property id=&quot;20148&quot; value=&quot;5&quot;/&gt;&lt;property id=&quot;20300&quot; value=&quot;Slide 14 - &amp;quot;Kaj pa 0?&amp;quot;&quot;/&gt;&lt;property id=&quot;20307&quot; value=&quot;268&quot;/&gt;&lt;/object&gt;&lt;object type=&quot;3&quot; unique_id=&quot;10079&quot;&gt;&lt;property id=&quot;20148&quot; value=&quot;5&quot;/&gt;&lt;property id=&quot;20300&quot; value=&quot;Slide 15 - &amp;quot;Continue&amp;quot;&quot;/&gt;&lt;property id=&quot;20307&quot; value=&quot;274&quot;/&gt;&lt;/object&gt;&lt;object type=&quot;3&quot; unique_id=&quot;10080&quot;&gt;&lt;property id=&quot;20148&quot; value=&quot;5&quot;/&gt;&lt;property id=&quot;20300&quot; value=&quot;Slide 16 - &amp;quot;Z break in continue&amp;quot;&quot;/&gt;&lt;property id=&quot;20307&quot; value=&quot;271&quot;/&gt;&lt;/object&gt;&lt;object type=&quot;3&quot; unique_id=&quot;10081&quot;&gt;&lt;property id=&quot;20148&quot; value=&quot;5&quot;/&gt;&lt;property id=&quot;20300&quot; value=&quot;Slide 17 - &amp;quot;Igra ugibanja:&amp;#x0D;&amp;#x0A;                         omejimo število poskusov&amp;quot;&quot;/&gt;&lt;property id=&quot;20307&quot; value=&quot;265&quot;/&gt;&lt;/object&gt;&lt;object type=&quot;3&quot; unique_id=&quot;10082&quot;&gt;&lt;property id=&quot;20148&quot; value=&quot;5&quot;/&gt;&lt;property id=&quot;20300&quot; value=&quot;Slide 18&quot;/&gt;&lt;property id=&quot;20307&quot; value=&quot;266&quot;/&gt;&lt;/object&gt;&lt;/object&gt;&lt;object type=&quot;8&quot; unique_id=&quot;10102&quot;&gt;&lt;/object&gt;&lt;/object&gt;&lt;/database&gt;"/>
  <p:tag name="MMPROD_NEXTUNIQUEID" val="10010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215</TotalTime>
  <Words>640</Words>
  <Application>Microsoft Office PowerPoint</Application>
  <PresentationFormat>On-screen Show (4:3)</PresentationFormat>
  <Paragraphs>137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Ugani število</vt:lpstr>
      <vt:lpstr>Do sedaj ...</vt:lpstr>
      <vt:lpstr>Lahko tudi brez else</vt:lpstr>
      <vt:lpstr>Tudi v zanki for</vt:lpstr>
      <vt:lpstr>Z break in try</vt:lpstr>
      <vt:lpstr>Kontrola tipov</vt:lpstr>
      <vt:lpstr>Z isinstance</vt:lpstr>
      <vt:lpstr>Kaj pa 0?</vt:lpstr>
      <vt:lpstr>Continue</vt:lpstr>
      <vt:lpstr>Z break in continue</vt:lpstr>
      <vt:lpstr>Igra ugibanja:                          omejimo število poskusov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</dc:title>
  <dc:creator>Matija Lokar</dc:creator>
  <cp:lastModifiedBy>Matija Lokar</cp:lastModifiedBy>
  <cp:revision>32</cp:revision>
  <dcterms:created xsi:type="dcterms:W3CDTF">2009-10-14T11:33:25Z</dcterms:created>
  <dcterms:modified xsi:type="dcterms:W3CDTF">2013-03-20T11:04:46Z</dcterms:modified>
</cp:coreProperties>
</file>