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8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custDataLst>
    <p:tags r:id="rId2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133BF-00A6-490E-B918-0B568A7790AF}" type="datetimeFigureOut">
              <a:rPr lang="sl-SI" smtClean="0"/>
              <a:t>11.9.2013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97B48-38FE-4DE6-BCF0-5B627B03B77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885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B48-38FE-4DE6-BCF0-5B627B03B77B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96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227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22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2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08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83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9773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6144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212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398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3903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6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B0E6-C359-4B19-8370-B30702BC26CA}" type="datetimeFigureOut">
              <a:rPr lang="sl-SI" smtClean="0"/>
              <a:t>11.9.2013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0D7BD-EE2B-44E3-823F-0D632DC8F23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482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lfram.com/training/videos/GEN701/" TargetMode="Externa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lfram.com/products/playe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emonstrations.wolfram.com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Dinamične aplikacije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V </a:t>
            </a:r>
            <a:r>
              <a:rPr lang="sl-SI" dirty="0" err="1" smtClean="0"/>
              <a:t>Mathematici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288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Appearance</a:t>
            </a:r>
            <a:r>
              <a:rPr lang="sl-SI" dirty="0" smtClean="0"/>
              <a:t> -&gt; "</a:t>
            </a:r>
            <a:r>
              <a:rPr lang="sl-SI" dirty="0" err="1" smtClean="0"/>
              <a:t>Labeled</a:t>
            </a:r>
            <a:r>
              <a:rPr lang="sl-SI" dirty="0" smtClean="0"/>
              <a:t>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Dobimo vrednost parametra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15" y="3212976"/>
            <a:ext cx="68865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23928" y="4149080"/>
            <a:ext cx="504056" cy="3545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99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Lastne vrednosti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1" b="39132"/>
          <a:stretch/>
        </p:blipFill>
        <p:spPr bwMode="auto">
          <a:xfrm>
            <a:off x="323528" y="1268760"/>
            <a:ext cx="4341605" cy="275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5" b="48129"/>
          <a:stretch/>
        </p:blipFill>
        <p:spPr bwMode="auto">
          <a:xfrm>
            <a:off x="2987824" y="3789040"/>
            <a:ext cx="5835352" cy="281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9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Še en zgled – interferenca signalov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</a:t>
            </a:r>
            <a:r>
              <a:rPr lang="sl-SI" dirty="0" smtClean="0"/>
              <a:t>in(10x) + sin(11x)</a:t>
            </a:r>
          </a:p>
          <a:p>
            <a:r>
              <a:rPr lang="sl-SI" dirty="0" smtClean="0"/>
              <a:t>Plot na [0, 2Pi]</a:t>
            </a:r>
          </a:p>
          <a:p>
            <a:r>
              <a:rPr lang="sl-SI" dirty="0" smtClean="0"/>
              <a:t>Kaj pa: sin(10x) + sin(f x + w)</a:t>
            </a:r>
          </a:p>
          <a:p>
            <a:pPr lvl="1"/>
            <a:r>
              <a:rPr lang="sl-SI" dirty="0" smtClean="0"/>
              <a:t>Osnovni signal sin(10x) "motimo" s podobnim signalom s fazo f in zamikom w</a:t>
            </a:r>
          </a:p>
          <a:p>
            <a:r>
              <a:rPr lang="sl-SI" dirty="0" err="1" smtClean="0"/>
              <a:t>Manipulate</a:t>
            </a:r>
            <a:r>
              <a:rPr lang="sl-SI" dirty="0" smtClean="0"/>
              <a:t>[</a:t>
            </a:r>
            <a:br>
              <a:rPr lang="sl-SI" dirty="0" smtClean="0"/>
            </a:br>
            <a:r>
              <a:rPr lang="sl-SI" dirty="0" smtClean="0"/>
              <a:t>   Plot[Sin[10x] + Sin[f x + w], {x, 0, 2Pi}],</a:t>
            </a:r>
            <a:br>
              <a:rPr lang="sl-SI" dirty="0" smtClean="0"/>
            </a:br>
            <a:r>
              <a:rPr lang="sl-SI" dirty="0" smtClean="0"/>
              <a:t>    {f, 10, 20}, {w, 0, </a:t>
            </a:r>
            <a:r>
              <a:rPr lang="sl-SI" dirty="0" err="1" smtClean="0"/>
              <a:t>Pi</a:t>
            </a:r>
            <a:r>
              <a:rPr lang="sl-SI" dirty="0" smtClean="0"/>
              <a:t>}</a:t>
            </a:r>
            <a:br>
              <a:rPr lang="sl-SI" dirty="0" smtClean="0"/>
            </a:br>
            <a:r>
              <a:rPr lang="sl-SI" dirty="0" smtClean="0"/>
              <a:t>]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2065973" cy="162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9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Dodajmo še amplitudo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1" y="1484784"/>
            <a:ext cx="8229600" cy="4525963"/>
          </a:xfrm>
        </p:spPr>
        <p:txBody>
          <a:bodyPr>
            <a:normAutofit/>
          </a:bodyPr>
          <a:lstStyle/>
          <a:p>
            <a:r>
              <a:rPr lang="sl-SI" sz="2800" dirty="0"/>
              <a:t>k</a:t>
            </a:r>
            <a:r>
              <a:rPr lang="sl-SI" sz="2800" dirty="0" smtClean="0"/>
              <a:t>i naj bo med 0 in 1, z začetno vrednostjo 1</a:t>
            </a:r>
          </a:p>
          <a:p>
            <a:r>
              <a:rPr lang="sl-SI" sz="2800" dirty="0" smtClean="0"/>
              <a:t>ter možnostjo, da bomo prikazovali tudi osnovne komponente signala</a:t>
            </a:r>
          </a:p>
          <a:p>
            <a:r>
              <a:rPr lang="sl-SI" sz="2800" dirty="0" err="1" smtClean="0"/>
              <a:t>Manipulate</a:t>
            </a:r>
            <a:r>
              <a:rPr lang="sl-SI" sz="2800" dirty="0" smtClean="0"/>
              <a:t>[</a:t>
            </a:r>
            <a:br>
              <a:rPr lang="sl-SI" sz="2800" dirty="0" smtClean="0"/>
            </a:br>
            <a:r>
              <a:rPr lang="sl-SI" sz="2800" dirty="0" smtClean="0"/>
              <a:t>   Plot[Sin[10x] + a Sin[f x + w], {x, 0, 2Pi}],</a:t>
            </a:r>
            <a:br>
              <a:rPr lang="sl-SI" sz="2800" dirty="0" smtClean="0"/>
            </a:br>
            <a:r>
              <a:rPr lang="sl-SI" sz="2800" dirty="0" smtClean="0"/>
              <a:t>    {f, 10, 20}, {w, 0, </a:t>
            </a:r>
            <a:r>
              <a:rPr lang="sl-SI" sz="2800" dirty="0" err="1" smtClean="0"/>
              <a:t>Pi</a:t>
            </a:r>
            <a:r>
              <a:rPr lang="sl-SI" sz="2800" dirty="0" smtClean="0"/>
              <a:t>},</a:t>
            </a:r>
            <a:br>
              <a:rPr lang="sl-SI" sz="2800" dirty="0" smtClean="0"/>
            </a:br>
            <a:r>
              <a:rPr lang="sl-SI" sz="2800" dirty="0" smtClean="0"/>
              <a:t>    {{a, 1}, 0, 1},</a:t>
            </a:r>
            <a:br>
              <a:rPr lang="sl-SI" sz="2800" dirty="0" smtClean="0"/>
            </a:br>
            <a:r>
              <a:rPr lang="sl-SI" sz="2800" dirty="0" smtClean="0"/>
              <a:t>    {komponente, {</a:t>
            </a:r>
            <a:r>
              <a:rPr lang="sl-SI" sz="2800" dirty="0" err="1" smtClean="0"/>
              <a:t>True</a:t>
            </a:r>
            <a:r>
              <a:rPr lang="sl-SI" sz="2800" dirty="0" smtClean="0"/>
              <a:t>, </a:t>
            </a:r>
            <a:r>
              <a:rPr lang="sl-SI" sz="2800" dirty="0" err="1" smtClean="0"/>
              <a:t>False</a:t>
            </a:r>
            <a:r>
              <a:rPr lang="sl-SI" sz="2800" dirty="0" smtClean="0"/>
              <a:t>}}</a:t>
            </a:r>
            <a:br>
              <a:rPr lang="sl-SI" sz="2800" dirty="0" smtClean="0"/>
            </a:br>
            <a:r>
              <a:rPr lang="sl-SI" sz="2800" dirty="0" smtClean="0"/>
              <a:t>]</a:t>
            </a:r>
          </a:p>
          <a:p>
            <a:endParaRPr lang="sl-SI" sz="2800" dirty="0" smtClean="0"/>
          </a:p>
          <a:p>
            <a:endParaRPr lang="sl-SI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729712" cy="29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07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Koda za sestavne dele 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179591" cy="51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19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Izboljšajmo videz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latin typeface="Courier New" pitchFamily="49" charset="0"/>
                <a:cs typeface="Courier New" pitchFamily="49" charset="0"/>
              </a:rPr>
              <a:t>Plot</a:t>
            </a:r>
            <a:r>
              <a:rPr lang="es-ES" sz="2800" b="1" dirty="0">
                <a:latin typeface="Courier New" pitchFamily="49" charset="0"/>
                <a:cs typeface="Courier New" pitchFamily="49" charset="0"/>
              </a:rPr>
              <a:t>[{Sin[10 x],a Sin[</a:t>
            </a:r>
            <a:r>
              <a:rPr lang="es-ES" sz="2800" b="1" dirty="0" err="1">
                <a:latin typeface="Courier New" pitchFamily="49" charset="0"/>
                <a:cs typeface="Courier New" pitchFamily="49" charset="0"/>
              </a:rPr>
              <a:t>fx</a:t>
            </a:r>
            <a:r>
              <a:rPr lang="es-ES" sz="2800" b="1" dirty="0">
                <a:latin typeface="Courier New" pitchFamily="49" charset="0"/>
                <a:cs typeface="Courier New" pitchFamily="49" charset="0"/>
              </a:rPr>
              <a:t> + w],Sin[10x]+a Sin[f </a:t>
            </a:r>
            <a:r>
              <a:rPr lang="es-ES" sz="2800" b="1" dirty="0" err="1">
                <a:latin typeface="Courier New" pitchFamily="49" charset="0"/>
                <a:cs typeface="Courier New" pitchFamily="49" charset="0"/>
              </a:rPr>
              <a:t>x+w</a:t>
            </a:r>
            <a:r>
              <a:rPr lang="es-ES" sz="2800" b="1" dirty="0">
                <a:latin typeface="Courier New" pitchFamily="49" charset="0"/>
                <a:cs typeface="Courier New" pitchFamily="49" charset="0"/>
              </a:rPr>
              <a:t>]},{x,0,2Pi</a:t>
            </a:r>
            <a:r>
              <a:rPr lang="es-ES" sz="2800" b="1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sl-SI" sz="2800" b="1" dirty="0" smtClean="0">
                <a:latin typeface="Courier New" pitchFamily="49" charset="0"/>
                <a:cs typeface="Courier New" pitchFamily="49" charset="0"/>
              </a:rPr>
              <a:t>, </a:t>
            </a:r>
            <a:br>
              <a:rPr lang="sl-SI" sz="28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PlotStyle</a:t>
            </a:r>
            <a:r>
              <a:rPr lang="sl-SI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-&gt;{</a:t>
            </a:r>
            <a:r>
              <a:rPr lang="sl-SI" sz="2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Thickness</a:t>
            </a:r>
            <a:r>
              <a:rPr lang="sl-SI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[0.005], </a:t>
            </a:r>
            <a:r>
              <a:rPr lang="sl-SI" sz="2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Dashing</a:t>
            </a:r>
            <a:r>
              <a:rPr lang="sl-SI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[0.01], </a:t>
            </a:r>
            <a:r>
              <a:rPr lang="sl-SI" sz="2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Dashing</a:t>
            </a:r>
            <a:r>
              <a:rPr lang="sl-SI" sz="2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[0.01]}</a:t>
            </a:r>
            <a:r>
              <a:rPr lang="es-ES" sz="2800" b="1" dirty="0" smtClean="0">
                <a:latin typeface="Courier New" pitchFamily="49" charset="0"/>
                <a:cs typeface="Courier New" pitchFamily="49" charset="0"/>
              </a:rPr>
              <a:t>],</a:t>
            </a:r>
            <a:endParaRPr lang="es-ES" sz="2800" b="1" dirty="0">
              <a:latin typeface="Courier New" pitchFamily="49" charset="0"/>
              <a:cs typeface="Courier New" pitchFamily="49" charset="0"/>
            </a:endParaRPr>
          </a:p>
          <a:p>
            <a:endParaRPr lang="sl-SI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3947343" cy="33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055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Popravimo še oznako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171480" cy="453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51720" y="2708920"/>
            <a:ext cx="3024336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2067827" y="3776894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579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"big </a:t>
            </a:r>
            <a:r>
              <a:rPr lang="sl-SI" dirty="0" err="1" smtClean="0"/>
              <a:t>picture</a:t>
            </a:r>
            <a:r>
              <a:rPr lang="sl-SI" dirty="0" smtClean="0"/>
              <a:t>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Kaj pa se dogaja na večjem intervalu?</a:t>
            </a:r>
          </a:p>
          <a:p>
            <a:r>
              <a:rPr lang="sl-SI" dirty="0" smtClean="0"/>
              <a:t>Naj bo 2Pi tudi parameter</a:t>
            </a:r>
          </a:p>
          <a:p>
            <a:endParaRPr lang="sl-S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75033" cy="409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12160" y="2924944"/>
            <a:ext cx="792088" cy="108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4499992" y="3284984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4572000" y="4365104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750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A vrednosti na gumbih nas ne zanimajo</a:t>
            </a:r>
            <a:endParaRPr lang="sl-S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603527" cy="491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51720" y="2636912"/>
            <a:ext cx="295232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2627784" y="3977659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629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Pojasnila k grafom</a:t>
            </a:r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93822" cy="52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51920" y="4752032"/>
            <a:ext cx="1152128" cy="3383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297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</a:t>
            </a:r>
            <a:r>
              <a:rPr lang="sl-SI" dirty="0" smtClean="0"/>
              <a:t> sin(f x + w)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Narišimo najprej funkcijo sin(x) na intervalu </a:t>
            </a:r>
            <a:br>
              <a:rPr lang="sl-SI" dirty="0" smtClean="0"/>
            </a:br>
            <a:r>
              <a:rPr lang="sl-SI" dirty="0" smtClean="0"/>
              <a:t>[-2pi, 2pi]</a:t>
            </a:r>
          </a:p>
          <a:p>
            <a:r>
              <a:rPr lang="sl-SI" dirty="0" smtClean="0"/>
              <a:t>Plot[Sin[x], {x, -2Pi, 2Pi}]</a:t>
            </a:r>
          </a:p>
          <a:p>
            <a:r>
              <a:rPr lang="sl-SI" dirty="0" smtClean="0"/>
              <a:t>Kaj pa </a:t>
            </a:r>
          </a:p>
          <a:p>
            <a:pPr lvl="1"/>
            <a:r>
              <a:rPr lang="sl-SI" dirty="0" smtClean="0"/>
              <a:t>Plot[Sin[f x], {x, -2Pi, 2Pi}]</a:t>
            </a:r>
          </a:p>
          <a:p>
            <a:r>
              <a:rPr lang="sl-SI" dirty="0" smtClean="0"/>
              <a:t>Aha, f mora imeti neko vrednost</a:t>
            </a:r>
          </a:p>
          <a:p>
            <a:pPr lvl="1"/>
            <a:r>
              <a:rPr lang="sl-SI" dirty="0" smtClean="0"/>
              <a:t>f := 2</a:t>
            </a:r>
          </a:p>
          <a:p>
            <a:r>
              <a:rPr lang="sl-SI" dirty="0" smtClean="0"/>
              <a:t>Kako bi f spreminjali interaktivno</a:t>
            </a:r>
          </a:p>
          <a:p>
            <a:pPr lvl="1"/>
            <a:r>
              <a:rPr lang="sl-SI" dirty="0" smtClean="0"/>
              <a:t>Npr. z </a:t>
            </a:r>
            <a:r>
              <a:rPr lang="sl-SI" dirty="0" smtClean="0"/>
              <a:t>drsnikom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676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možnosti je še veliko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Več kontrolnikov za isti parameter</a:t>
            </a:r>
          </a:p>
          <a:p>
            <a:r>
              <a:rPr lang="sl-SI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400" b="1" dirty="0" err="1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[</a:t>
            </a:r>
            <a:br>
              <a:rPr lang="sl-SI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    Plot[Sin[n1 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x]+Sin[n2 x],{x,0,2Pi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sl-SI" sz="2400" b="1" dirty="0" err="1" smtClean="0">
                <a:latin typeface="Courier New" pitchFamily="49" charset="0"/>
                <a:cs typeface="Courier New" pitchFamily="49" charset="0"/>
              </a:rPr>
              <a:t>Filling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sl-SI" sz="2400" b="1" dirty="0" err="1" smtClean="0">
                <a:latin typeface="Courier New" pitchFamily="49" charset="0"/>
                <a:cs typeface="Courier New" pitchFamily="49" charset="0"/>
              </a:rPr>
              <a:t>filling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sl-SI" sz="2400" b="1" dirty="0" err="1" smtClean="0">
                <a:latin typeface="Courier New" pitchFamily="49" charset="0"/>
                <a:cs typeface="Courier New" pitchFamily="49" charset="0"/>
              </a:rPr>
              <a:t>PlotRange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-&gt;2],</a:t>
            </a:r>
            <a:br>
              <a:rPr lang="sl-SI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n1,1,20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}, {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n2,1,20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sl-SI" sz="2400" b="1" dirty="0" err="1">
                <a:latin typeface="Courier New" pitchFamily="49" charset="0"/>
                <a:cs typeface="Courier New" pitchFamily="49" charset="0"/>
              </a:rPr>
              <a:t>filling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,{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None,2,1,0.5,0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,-0.5,-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1,-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}},</a:t>
            </a:r>
            <a:br>
              <a:rPr lang="sl-SI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b="1" dirty="0" smtClean="0">
                <a:latin typeface="Courier New" pitchFamily="49" charset="0"/>
                <a:cs typeface="Courier New" pitchFamily="49" charset="0"/>
              </a:rPr>
              <a:t> {</a:t>
            </a:r>
            <a:r>
              <a:rPr lang="sl-SI" sz="2400" b="1" dirty="0" err="1">
                <a:latin typeface="Courier New" pitchFamily="49" charset="0"/>
                <a:cs typeface="Courier New" pitchFamily="49" charset="0"/>
              </a:rPr>
              <a:t>filling</a:t>
            </a:r>
            <a:r>
              <a:rPr lang="sl-SI" sz="2400" b="1" dirty="0">
                <a:latin typeface="Courier New" pitchFamily="49" charset="0"/>
                <a:cs typeface="Courier New" pitchFamily="49" charset="0"/>
              </a:rPr>
              <a:t>,-2,2}]</a:t>
            </a:r>
            <a:endParaRPr lang="sl-SI" sz="2400" dirty="0" smtClean="0">
              <a:latin typeface="Courier New" pitchFamily="49" charset="0"/>
              <a:cs typeface="Courier New" pitchFamily="49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1776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Vplivanje na položaj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ParametricPlot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[{a1 Sin[n1 (x+p1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)],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     a2 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Cos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[n2 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(x+p2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)]},{x,0,20Pi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PlotRange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-&gt;1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 ],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n1,1,"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Frequency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 1"},1,4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a1,1,"Amplitude 1"},0,1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p1,0,"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Phase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 1"},0,2Pi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n2,5/4,"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Frequency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 2"},1,4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a2,1,"Amplitude 2"},0,1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</a:t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 {{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p2,0,"</a:t>
            </a:r>
            <a:r>
              <a:rPr lang="sl-SI" sz="2400" dirty="0" err="1">
                <a:latin typeface="Courier New" pitchFamily="49" charset="0"/>
                <a:cs typeface="Courier New" pitchFamily="49" charset="0"/>
              </a:rPr>
              <a:t>Phase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 2"},0,2Pi}, 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sl-SI" sz="2400" dirty="0" smtClean="0">
                <a:latin typeface="Courier New" pitchFamily="49" charset="0"/>
                <a:cs typeface="Courier New" pitchFamily="49" charset="0"/>
              </a:rPr>
            </a:b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ControlPlacement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Left</a:t>
            </a:r>
            <a:r>
              <a:rPr lang="sl-SI" sz="2400" dirty="0"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43"/>
          <a:stretch/>
        </p:blipFill>
        <p:spPr bwMode="auto">
          <a:xfrm>
            <a:off x="5724128" y="3933056"/>
            <a:ext cx="3240360" cy="265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764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</a:t>
            </a:r>
            <a:r>
              <a:rPr lang="sl-SI" dirty="0" smtClean="0"/>
              <a:t>D drsniki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b="1" dirty="0"/>
              <a:t> </a:t>
            </a:r>
            <a:r>
              <a:rPr lang="sl-SI" b="1" dirty="0" err="1"/>
              <a:t>Manipulate</a:t>
            </a:r>
            <a:r>
              <a:rPr lang="sl-SI" b="1" dirty="0"/>
              <a:t>[</a:t>
            </a:r>
            <a:r>
              <a:rPr lang="sl-SI" b="1" dirty="0" err="1"/>
              <a:t>pt</a:t>
            </a:r>
            <a:r>
              <a:rPr lang="sl-SI" b="1" dirty="0"/>
              <a:t>,{</a:t>
            </a:r>
            <a:r>
              <a:rPr lang="sl-SI" b="1" dirty="0" err="1"/>
              <a:t>pt</a:t>
            </a:r>
            <a:r>
              <a:rPr lang="sl-SI" b="1" dirty="0"/>
              <a:t>,{-1,-1},{1,1</a:t>
            </a:r>
            <a:r>
              <a:rPr lang="sl-SI" b="1" dirty="0" smtClean="0"/>
              <a:t>}}]</a:t>
            </a:r>
          </a:p>
          <a:p>
            <a:r>
              <a:rPr lang="sl-SI" dirty="0" smtClean="0"/>
              <a:t>Zgled od prej:</a:t>
            </a:r>
          </a:p>
          <a:p>
            <a:pPr lvl="1"/>
            <a:r>
              <a:rPr lang="sl-SI" dirty="0" smtClean="0"/>
              <a:t>Parametri  seznami z dvema elementoma!</a:t>
            </a:r>
          </a:p>
          <a:p>
            <a:pPr lvl="1"/>
            <a:r>
              <a:rPr lang="sl-SI" b="1" dirty="0"/>
              <a:t> </a:t>
            </a:r>
            <a:r>
              <a:rPr lang="sl-SI" dirty="0" err="1"/>
              <a:t>Manipulate</a:t>
            </a:r>
            <a:r>
              <a:rPr lang="sl-SI" dirty="0"/>
              <a:t>[</a:t>
            </a:r>
            <a:r>
              <a:rPr lang="sl-SI" dirty="0" err="1"/>
              <a:t>ParametricPlot</a:t>
            </a:r>
            <a:r>
              <a:rPr lang="sl-SI" dirty="0"/>
              <a:t>[{a[[1]] Sin[n[[1]] (x+p[[1]])],a[[2]] </a:t>
            </a:r>
            <a:r>
              <a:rPr lang="sl-SI" dirty="0" err="1"/>
              <a:t>Cos</a:t>
            </a:r>
            <a:r>
              <a:rPr lang="sl-SI" dirty="0"/>
              <a:t>[n[[2]] (x+p[[2]])]},{x,0,20Pi},</a:t>
            </a:r>
            <a:r>
              <a:rPr lang="sl-SI" dirty="0" err="1" smtClean="0"/>
              <a:t>PlotRange</a:t>
            </a:r>
            <a:r>
              <a:rPr lang="sl-SI" dirty="0" smtClean="0"/>
              <a:t>-&gt;1],{{</a:t>
            </a:r>
            <a:r>
              <a:rPr lang="sl-SI" dirty="0"/>
              <a:t>n,{1,5/4},"</a:t>
            </a:r>
            <a:r>
              <a:rPr lang="sl-SI" dirty="0" err="1"/>
              <a:t>Frequency</a:t>
            </a:r>
            <a:r>
              <a:rPr lang="sl-SI" dirty="0"/>
              <a:t>"},{1,1},{4,4</a:t>
            </a:r>
            <a:r>
              <a:rPr lang="sl-SI" dirty="0" smtClean="0"/>
              <a:t>}}, </a:t>
            </a:r>
            <a:r>
              <a:rPr lang="sl-SI" dirty="0"/>
              <a:t>{{a,{1,1},"Amplitude"},{0,0},{1,1</a:t>
            </a:r>
            <a:r>
              <a:rPr lang="sl-SI" dirty="0" smtClean="0"/>
              <a:t>}}, </a:t>
            </a:r>
            <a:r>
              <a:rPr lang="sl-SI" dirty="0"/>
              <a:t>{{p,{0,0},"</a:t>
            </a:r>
            <a:r>
              <a:rPr lang="sl-SI" dirty="0" err="1"/>
              <a:t>Phase</a:t>
            </a:r>
            <a:r>
              <a:rPr lang="sl-SI" dirty="0"/>
              <a:t>"},{0,0},{2Pi,2Pi}}, </a:t>
            </a:r>
            <a:r>
              <a:rPr lang="sl-SI" dirty="0" err="1" smtClean="0"/>
              <a:t>ControlPlacement</a:t>
            </a:r>
            <a:r>
              <a:rPr lang="sl-SI" dirty="0" smtClean="0"/>
              <a:t>-&gt;</a:t>
            </a:r>
            <a:r>
              <a:rPr lang="sl-SI" dirty="0" err="1" smtClean="0"/>
              <a:t>Left</a:t>
            </a:r>
            <a:r>
              <a:rPr lang="sl-SI" dirty="0"/>
              <a:t>]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2065973" cy="212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5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še …</a:t>
            </a:r>
            <a:endParaRPr lang="sl-SI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160315" cy="444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800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94" y="3429000"/>
            <a:ext cx="5146238" cy="321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165304"/>
            <a:ext cx="62646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Glej tudi:  </a:t>
            </a:r>
            <a:r>
              <a:rPr lang="sl-SI" dirty="0" smtClean="0">
                <a:hlinkClick r:id="rId5"/>
              </a:rPr>
              <a:t>http</a:t>
            </a:r>
            <a:r>
              <a:rPr lang="sl-SI" dirty="0">
                <a:hlinkClick r:id="rId5"/>
              </a:rPr>
              <a:t>://www.wolfram.com/training/videos/GEN701</a:t>
            </a:r>
            <a:r>
              <a:rPr lang="sl-SI" dirty="0" smtClean="0">
                <a:hlinkClick r:id="rId5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652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Manipulate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err="1" smtClean="0"/>
              <a:t>Manipulate</a:t>
            </a:r>
            <a:r>
              <a:rPr lang="sl-SI" dirty="0" smtClean="0"/>
              <a:t>[Plot[Sin[f x ], {x, -2 </a:t>
            </a:r>
            <a:r>
              <a:rPr lang="sl-SI" dirty="0" err="1" smtClean="0"/>
              <a:t>Pi</a:t>
            </a:r>
            <a:r>
              <a:rPr lang="sl-SI" dirty="0" smtClean="0"/>
              <a:t>, 2 </a:t>
            </a:r>
            <a:r>
              <a:rPr lang="sl-SI" dirty="0" err="1" smtClean="0"/>
              <a:t>Pi</a:t>
            </a:r>
            <a:r>
              <a:rPr lang="sl-SI" dirty="0" smtClean="0"/>
              <a:t>}], {f, 0, 5, 0.5}]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Razlaga dela s to dinamiko</a:t>
            </a:r>
          </a:p>
          <a:p>
            <a:pPr lvl="1"/>
            <a:r>
              <a:rPr lang="sl-SI" dirty="0" smtClean="0"/>
              <a:t>Skrijemo definicijo</a:t>
            </a:r>
          </a:p>
          <a:p>
            <a:pPr lvl="1"/>
            <a:r>
              <a:rPr lang="sl-SI" dirty="0" smtClean="0"/>
              <a:t>Klik na + v krogu in kvadratku</a:t>
            </a:r>
          </a:p>
          <a:p>
            <a:pPr lvl="1"/>
            <a:endParaRPr lang="sl-SI" dirty="0" smtClean="0"/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85"/>
          <a:stretch/>
        </p:blipFill>
        <p:spPr bwMode="auto">
          <a:xfrm>
            <a:off x="2267744" y="2420888"/>
            <a:ext cx="411814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31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CDF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Computable</a:t>
            </a:r>
            <a:r>
              <a:rPr lang="sl-SI" dirty="0" smtClean="0"/>
              <a:t> </a:t>
            </a:r>
            <a:r>
              <a:rPr lang="sl-SI" dirty="0" err="1" smtClean="0"/>
              <a:t>document</a:t>
            </a:r>
            <a:endParaRPr lang="sl-SI" dirty="0" smtClean="0"/>
          </a:p>
          <a:p>
            <a:r>
              <a:rPr lang="sl-SI" dirty="0" smtClean="0"/>
              <a:t>Možnost prikaza z brezplačnim prikazovalnikom (</a:t>
            </a:r>
            <a:r>
              <a:rPr lang="sl-SI" dirty="0" err="1" smtClean="0"/>
              <a:t>Mathematica</a:t>
            </a:r>
            <a:r>
              <a:rPr lang="sl-SI" dirty="0" smtClean="0"/>
              <a:t> </a:t>
            </a:r>
            <a:r>
              <a:rPr lang="sl-SI" dirty="0" err="1"/>
              <a:t>R</a:t>
            </a:r>
            <a:r>
              <a:rPr lang="sl-SI" dirty="0" err="1" smtClean="0"/>
              <a:t>eader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>
                <a:hlinkClick r:id="rId2"/>
              </a:rPr>
              <a:t>http://www.wolfram.com/products/player/</a:t>
            </a:r>
            <a:r>
              <a:rPr lang="sl-SI" dirty="0" smtClean="0"/>
              <a:t> </a:t>
            </a:r>
          </a:p>
          <a:p>
            <a:r>
              <a:rPr lang="sl-SI" dirty="0" smtClean="0"/>
              <a:t>Možnost vključitve v spletne strani</a:t>
            </a:r>
          </a:p>
          <a:p>
            <a:pPr lvl="1"/>
            <a:r>
              <a:rPr lang="sl-SI" dirty="0" err="1" smtClean="0"/>
              <a:t>Deploy</a:t>
            </a:r>
            <a:endParaRPr lang="sl-SI" dirty="0" smtClean="0"/>
          </a:p>
          <a:p>
            <a:pPr lvl="1"/>
            <a:r>
              <a:rPr lang="sl-SI" dirty="0" smtClean="0"/>
              <a:t>Prikaz v brskalniku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049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Wolfram </a:t>
            </a:r>
            <a:r>
              <a:rPr lang="sl-SI" dirty="0" err="1"/>
              <a:t>D</a:t>
            </a:r>
            <a:r>
              <a:rPr lang="sl-SI" dirty="0" err="1" smtClean="0"/>
              <a:t>emonstration</a:t>
            </a:r>
            <a:r>
              <a:rPr lang="sl-SI" dirty="0" smtClean="0"/>
              <a:t> </a:t>
            </a:r>
            <a:r>
              <a:rPr lang="sl-SI" dirty="0" err="1" smtClean="0"/>
              <a:t>Projects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Prikaz, kaj vse se da narediti (tudi) z </a:t>
            </a:r>
            <a:r>
              <a:rPr lang="sl-SI" dirty="0" err="1" smtClean="0"/>
              <a:t>Manipulate</a:t>
            </a:r>
            <a:endParaRPr lang="sl-SI" dirty="0" smtClean="0"/>
          </a:p>
          <a:p>
            <a:r>
              <a:rPr lang="sl-SI" dirty="0" smtClean="0">
                <a:hlinkClick r:id="rId2"/>
              </a:rPr>
              <a:t>http://demonstrations.wolfram.com/index.html</a:t>
            </a:r>
            <a:r>
              <a:rPr lang="sl-SI" dirty="0" smtClean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108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Različne možnosti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 smtClean="0"/>
              <a:t>Več drsnikov</a:t>
            </a:r>
          </a:p>
          <a:p>
            <a:pPr lvl="1"/>
            <a:r>
              <a:rPr lang="sl-SI" b="1" dirty="0"/>
              <a:t> </a:t>
            </a:r>
            <a:r>
              <a:rPr lang="sl-SI" b="1" dirty="0" err="1"/>
              <a:t>Manipulate</a:t>
            </a:r>
            <a:r>
              <a:rPr lang="sl-SI" b="1" dirty="0"/>
              <a:t>[Plot[ Sin[f x  + w], {x, -a </a:t>
            </a:r>
            <a:r>
              <a:rPr lang="sl-SI" b="1" dirty="0" err="1"/>
              <a:t>Pi</a:t>
            </a:r>
            <a:r>
              <a:rPr lang="sl-SI" b="1" dirty="0"/>
              <a:t>,a </a:t>
            </a:r>
            <a:r>
              <a:rPr lang="sl-SI" b="1" dirty="0" err="1"/>
              <a:t>Pi</a:t>
            </a:r>
            <a:r>
              <a:rPr lang="sl-SI" b="1" dirty="0"/>
              <a:t>}], {f, 0, 5, 0.5}, {a, -5, 5, 1},{w, -2, 2}]</a:t>
            </a:r>
            <a:endParaRPr lang="sl-SI" dirty="0" smtClean="0"/>
          </a:p>
          <a:p>
            <a:r>
              <a:rPr lang="sl-SI" dirty="0" smtClean="0"/>
              <a:t>Avtomatsko spreminjanje </a:t>
            </a:r>
            <a:r>
              <a:rPr lang="sl-SI" dirty="0" err="1" smtClean="0"/>
              <a:t>večih</a:t>
            </a:r>
            <a:r>
              <a:rPr lang="sl-SI" dirty="0" smtClean="0"/>
              <a:t> "hkrati"</a:t>
            </a:r>
          </a:p>
          <a:p>
            <a:r>
              <a:rPr lang="sl-SI" dirty="0" smtClean="0"/>
              <a:t>Določanje začetne vrednosti</a:t>
            </a:r>
          </a:p>
          <a:p>
            <a:pPr lvl="1"/>
            <a:r>
              <a:rPr lang="sl-SI" b="1" dirty="0" smtClean="0"/>
              <a:t> </a:t>
            </a:r>
            <a:r>
              <a:rPr lang="sl-SI" b="1" dirty="0" err="1" smtClean="0"/>
              <a:t>Manipulate</a:t>
            </a:r>
            <a:r>
              <a:rPr lang="sl-SI" b="1" dirty="0" smtClean="0"/>
              <a:t>[Plot[ Sin[f x  + w], {x,-a </a:t>
            </a:r>
            <a:r>
              <a:rPr lang="sl-SI" b="1" dirty="0" err="1" smtClean="0"/>
              <a:t>Pi</a:t>
            </a:r>
            <a:r>
              <a:rPr lang="sl-SI" b="1" dirty="0" smtClean="0"/>
              <a:t>,a </a:t>
            </a:r>
            <a:r>
              <a:rPr lang="sl-SI" b="1" dirty="0" err="1" smtClean="0"/>
              <a:t>Pi</a:t>
            </a:r>
            <a:r>
              <a:rPr lang="sl-SI" b="1" dirty="0" smtClean="0"/>
              <a:t>}], {{f, 2.5}, 0, 5, 0.5}, {a, -5, 5, 1},{w, -2, 2}]</a:t>
            </a:r>
          </a:p>
          <a:p>
            <a:pPr lvl="1"/>
            <a:r>
              <a:rPr lang="sl-SI" b="1" dirty="0"/>
              <a:t>f</a:t>
            </a:r>
            <a:r>
              <a:rPr lang="sl-SI" b="1" dirty="0" smtClean="0"/>
              <a:t> ima za začetno vrednost 2.5</a:t>
            </a:r>
            <a:endParaRPr lang="sl-SI" dirty="0" smtClean="0"/>
          </a:p>
          <a:p>
            <a:r>
              <a:rPr lang="sl-SI" dirty="0" smtClean="0"/>
              <a:t>Način izbire vrednosti se prilagaja uporabi</a:t>
            </a:r>
          </a:p>
          <a:p>
            <a:pPr lvl="1"/>
            <a:r>
              <a:rPr lang="sl-SI" sz="2400" b="1" dirty="0" smtClean="0"/>
              <a:t>"Barvanje grafa"</a:t>
            </a:r>
          </a:p>
          <a:p>
            <a:pPr lvl="2"/>
            <a:r>
              <a:rPr lang="sl-SI" sz="2000" dirty="0"/>
              <a:t> Plot[Sin[x], {x, -</a:t>
            </a:r>
            <a:r>
              <a:rPr lang="sl-SI" sz="2000" dirty="0" err="1"/>
              <a:t>Pi</a:t>
            </a:r>
            <a:r>
              <a:rPr lang="sl-SI" sz="2000" dirty="0"/>
              <a:t>, </a:t>
            </a:r>
            <a:r>
              <a:rPr lang="sl-SI" sz="2000" dirty="0" err="1"/>
              <a:t>Pi</a:t>
            </a:r>
            <a:r>
              <a:rPr lang="sl-SI" sz="2000" dirty="0"/>
              <a:t>}, </a:t>
            </a:r>
            <a:r>
              <a:rPr lang="sl-SI" sz="2000" dirty="0" err="1"/>
              <a:t>PlotStyle</a:t>
            </a:r>
            <a:r>
              <a:rPr lang="sl-SI" sz="2000" dirty="0"/>
              <a:t>  -</a:t>
            </a:r>
            <a:r>
              <a:rPr lang="sl-SI" sz="2000" dirty="0" smtClean="0"/>
              <a:t>&gt; Red]</a:t>
            </a:r>
          </a:p>
          <a:p>
            <a:pPr lvl="2"/>
            <a:r>
              <a:rPr lang="sl-SI" b="1" dirty="0" smtClean="0"/>
              <a:t>Izbirnik za barvo</a:t>
            </a:r>
            <a:endParaRPr lang="sl-SI" dirty="0" smtClean="0"/>
          </a:p>
          <a:p>
            <a:pPr lvl="2"/>
            <a:r>
              <a:rPr lang="sl-SI" sz="2400" b="1" dirty="0" err="1" smtClean="0"/>
              <a:t>Manipulate</a:t>
            </a:r>
            <a:r>
              <a:rPr lang="sl-SI" sz="2400" b="1" dirty="0" smtClean="0"/>
              <a:t>[Plot[Sin[10 </a:t>
            </a:r>
            <a:r>
              <a:rPr lang="sl-SI" sz="2400" b="1" dirty="0"/>
              <a:t>x]+Sin[f x+q],{x,0,2 p</a:t>
            </a:r>
            <a:r>
              <a:rPr lang="sl-SI" sz="2400" b="1" dirty="0" smtClean="0"/>
              <a:t>},</a:t>
            </a:r>
            <a:br>
              <a:rPr lang="sl-SI" sz="2400" b="1" dirty="0" smtClean="0"/>
            </a:br>
            <a:r>
              <a:rPr lang="sl-SI" sz="2400" b="1" dirty="0" smtClean="0"/>
              <a:t>             </a:t>
            </a:r>
            <a:r>
              <a:rPr lang="sl-SI" sz="2400" b="1" dirty="0" err="1" smtClean="0"/>
              <a:t>PlotStyle</a:t>
            </a:r>
            <a:r>
              <a:rPr lang="sl-SI" sz="2400" b="1" dirty="0" smtClean="0"/>
              <a:t> -&gt; </a:t>
            </a:r>
            <a:r>
              <a:rPr lang="sl-SI" sz="2400" b="1" dirty="0" err="1" smtClean="0"/>
              <a:t>color</a:t>
            </a:r>
            <a:r>
              <a:rPr lang="sl-SI" sz="2400" b="1" dirty="0"/>
              <a:t>],{f,10,20},{q,0,p},{</a:t>
            </a:r>
            <a:r>
              <a:rPr lang="sl-SI" sz="2400" b="1" dirty="0" err="1"/>
              <a:t>color</a:t>
            </a:r>
            <a:r>
              <a:rPr lang="sl-SI" sz="2400" b="1" dirty="0"/>
              <a:t>,</a:t>
            </a:r>
            <a:r>
              <a:rPr lang="sl-SI" sz="2400" b="1" dirty="0" err="1"/>
              <a:t>Blue</a:t>
            </a:r>
            <a:r>
              <a:rPr lang="sl-SI" sz="2400" b="1" dirty="0" smtClean="0"/>
              <a:t>}]</a:t>
            </a:r>
          </a:p>
        </p:txBody>
      </p:sp>
    </p:spTree>
    <p:extLst>
      <p:ext uri="{BB962C8B-B14F-4D97-AF65-F5344CB8AC3E}">
        <p14:creationId xmlns:p14="http://schemas.microsoft.com/office/powerpoint/2010/main" val="28528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Manipulate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[izraz, {p,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}]</a:t>
            </a:r>
          </a:p>
          <a:p>
            <a:pPr lvl="1"/>
            <a:r>
              <a:rPr lang="sl-SI" sz="1800" dirty="0" smtClean="0"/>
              <a:t>Omogoča, da parameter p v izrazu zavzame vrednosti med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min</a:t>
            </a:r>
            <a:r>
              <a:rPr lang="sl-SI" sz="1800" baseline="-25000" dirty="0" smtClean="0"/>
              <a:t> </a:t>
            </a:r>
            <a:r>
              <a:rPr lang="sl-SI" sz="1800" dirty="0" smtClean="0"/>
              <a:t>in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max</a:t>
            </a:r>
            <a:r>
              <a:rPr lang="sl-SI" sz="1800" dirty="0" smtClean="0"/>
              <a:t>. Na začetku je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min</a:t>
            </a:r>
            <a:r>
              <a:rPr lang="sl-SI" sz="1800" dirty="0" smtClean="0"/>
              <a:t>.</a:t>
            </a:r>
            <a:endParaRPr lang="sl-SI" sz="1800" baseline="-25000" dirty="0" smtClean="0"/>
          </a:p>
          <a:p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[izraz, {p,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korak}]</a:t>
            </a:r>
          </a:p>
          <a:p>
            <a:pPr lvl="1"/>
            <a:r>
              <a:rPr lang="sl-SI" sz="1800" dirty="0" smtClean="0"/>
              <a:t>Omogoča, da parameter p v izrazu zavzame vrednosti med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min</a:t>
            </a:r>
            <a:r>
              <a:rPr lang="sl-SI" sz="1800" baseline="-25000" dirty="0" smtClean="0"/>
              <a:t> </a:t>
            </a:r>
            <a:r>
              <a:rPr lang="sl-SI" sz="1800" dirty="0" smtClean="0"/>
              <a:t>in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max</a:t>
            </a:r>
            <a:r>
              <a:rPr lang="sl-SI" sz="1800" dirty="0" smtClean="0"/>
              <a:t> s korakom korak</a:t>
            </a:r>
          </a:p>
          <a:p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[izraz, {{p,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zac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min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, …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}]</a:t>
            </a:r>
          </a:p>
          <a:p>
            <a:pPr lvl="1"/>
            <a:r>
              <a:rPr lang="sl-SI" sz="1800" dirty="0" smtClean="0"/>
              <a:t>Omogoča, da parameter p v izrazu zavzame vrednosti med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min</a:t>
            </a:r>
            <a:r>
              <a:rPr lang="sl-SI" sz="1800" baseline="-25000" dirty="0" smtClean="0"/>
              <a:t> </a:t>
            </a:r>
            <a:r>
              <a:rPr lang="sl-SI" sz="1800" dirty="0" smtClean="0"/>
              <a:t>in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max</a:t>
            </a:r>
            <a:r>
              <a:rPr lang="sl-SI" sz="1800" baseline="-25000" dirty="0" smtClean="0"/>
              <a:t> . </a:t>
            </a:r>
            <a:r>
              <a:rPr lang="sl-SI" sz="1800" dirty="0" smtClean="0"/>
              <a:t>Na začetku je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zac</a:t>
            </a:r>
            <a:r>
              <a:rPr lang="sl-SI" sz="1800" dirty="0" smtClean="0"/>
              <a:t>.</a:t>
            </a:r>
            <a:endParaRPr lang="sl-SI" sz="1800" baseline="-25000" dirty="0" smtClean="0"/>
          </a:p>
          <a:p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[izraz, {p, {p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p</a:t>
            </a:r>
            <a:r>
              <a:rPr lang="sl-SI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, …, </a:t>
            </a:r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l-SI" sz="2400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}]</a:t>
            </a:r>
          </a:p>
          <a:p>
            <a:pPr lvl="1"/>
            <a:r>
              <a:rPr lang="sl-SI" sz="1800" dirty="0" smtClean="0"/>
              <a:t>Omogoča, da parameter p v izrazu zavzame vrednosti  p</a:t>
            </a:r>
            <a:r>
              <a:rPr lang="sl-SI" sz="1800" baseline="-25000" dirty="0" smtClean="0"/>
              <a:t>1</a:t>
            </a:r>
            <a:r>
              <a:rPr lang="sl-SI" sz="1800" dirty="0" smtClean="0"/>
              <a:t>, p</a:t>
            </a:r>
            <a:r>
              <a:rPr lang="sl-SI" sz="1800" baseline="-25000" dirty="0" smtClean="0"/>
              <a:t>2</a:t>
            </a:r>
            <a:r>
              <a:rPr lang="sl-SI" sz="1800" dirty="0" smtClean="0"/>
              <a:t>, ..</a:t>
            </a:r>
            <a:r>
              <a:rPr lang="sl-SI" sz="1800" baseline="-25000" dirty="0" smtClean="0"/>
              <a:t> </a:t>
            </a:r>
            <a:r>
              <a:rPr lang="sl-SI" sz="1800" dirty="0" smtClean="0"/>
              <a:t>ali</a:t>
            </a:r>
            <a:r>
              <a:rPr lang="sl-SI" sz="1800" baseline="-25000" dirty="0" smtClean="0"/>
              <a:t> </a:t>
            </a:r>
            <a:r>
              <a:rPr lang="sl-SI" sz="1800" dirty="0" err="1" smtClean="0"/>
              <a:t>p</a:t>
            </a:r>
            <a:r>
              <a:rPr lang="sl-SI" sz="1800" baseline="-25000" dirty="0" err="1" smtClean="0"/>
              <a:t>n</a:t>
            </a:r>
            <a:endParaRPr lang="sl-SI" sz="1800" baseline="-25000" dirty="0" smtClean="0"/>
          </a:p>
          <a:p>
            <a:r>
              <a:rPr lang="sl-SI" sz="2400" dirty="0" err="1" smtClean="0">
                <a:latin typeface="Courier New" pitchFamily="49" charset="0"/>
                <a:cs typeface="Courier New" pitchFamily="49" charset="0"/>
              </a:rPr>
              <a:t>Manipulate</a:t>
            </a:r>
            <a:r>
              <a:rPr lang="sl-SI" sz="2400" dirty="0" smtClean="0">
                <a:latin typeface="Courier New" pitchFamily="49" charset="0"/>
                <a:cs typeface="Courier New" pitchFamily="49" charset="0"/>
              </a:rPr>
              <a:t>[izraz, {p, …}, {q, …}]</a:t>
            </a:r>
          </a:p>
          <a:p>
            <a:pPr lvl="1"/>
            <a:r>
              <a:rPr lang="sl-SI" sz="1800" dirty="0" smtClean="0"/>
              <a:t>Omogoča, da v izrazu določamo vrednosti parametrov p in q.</a:t>
            </a:r>
            <a:endParaRPr lang="sl-SI" sz="3600" baseline="-25000" dirty="0" smtClean="0"/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18477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Parameter brez vrednosti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Narišimo "poljubno" funkcijo</a:t>
            </a:r>
          </a:p>
          <a:p>
            <a:r>
              <a:rPr lang="sl-SI" dirty="0" smtClean="0"/>
              <a:t>Izrabimo, da kot velja pri </a:t>
            </a:r>
            <a:r>
              <a:rPr lang="sl-SI" dirty="0" err="1" smtClean="0"/>
              <a:t>Pythonu</a:t>
            </a:r>
            <a:r>
              <a:rPr lang="sl-SI" dirty="0" smtClean="0"/>
              <a:t>, je tudi tu ime funkcije "spremenljivka"</a:t>
            </a:r>
          </a:p>
          <a:p>
            <a:r>
              <a:rPr lang="sl-SI" dirty="0" err="1" smtClean="0"/>
              <a:t>Manipulate</a:t>
            </a:r>
            <a:r>
              <a:rPr lang="sl-SI" dirty="0" smtClean="0"/>
              <a:t> [</a:t>
            </a:r>
            <a:br>
              <a:rPr lang="sl-SI" dirty="0" smtClean="0"/>
            </a:br>
            <a:r>
              <a:rPr lang="sl-SI" dirty="0" smtClean="0"/>
              <a:t>    Plot[f[x], {x, 0, 10}],</a:t>
            </a:r>
            <a:br>
              <a:rPr lang="sl-SI" dirty="0" smtClean="0"/>
            </a:br>
            <a:r>
              <a:rPr lang="sl-SI" dirty="0" smtClean="0"/>
              <a:t>    {f} (* parameter f nima "zaloge vrednosti" *)</a:t>
            </a:r>
            <a:br>
              <a:rPr lang="sl-SI" dirty="0" smtClean="0"/>
            </a:br>
            <a:r>
              <a:rPr lang="sl-SI" dirty="0" smtClean="0"/>
              <a:t>]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69160"/>
            <a:ext cx="2939232" cy="190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1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 le za risanje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/>
              <a:t> </a:t>
            </a:r>
            <a:r>
              <a:rPr lang="sl-SI" sz="2800" b="1" dirty="0" err="1"/>
              <a:t>Manipulate</a:t>
            </a:r>
            <a:r>
              <a:rPr lang="sl-SI" sz="2800" b="1" dirty="0"/>
              <a:t>[</a:t>
            </a:r>
            <a:r>
              <a:rPr lang="sl-SI" sz="2800" b="1" dirty="0" err="1"/>
              <a:t>Factor</a:t>
            </a:r>
            <a:r>
              <a:rPr lang="sl-SI" sz="2800" b="1" dirty="0"/>
              <a:t>[x^n+1],{n,10,100,1</a:t>
            </a:r>
            <a:r>
              <a:rPr lang="sl-SI" sz="2800" b="1" dirty="0" smtClean="0"/>
              <a:t>}]</a:t>
            </a:r>
          </a:p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b="1" dirty="0" smtClean="0"/>
              <a:t>Poimenovanje</a:t>
            </a:r>
          </a:p>
          <a:p>
            <a:pPr lvl="1"/>
            <a:r>
              <a:rPr lang="sl-SI" sz="2400" b="1" dirty="0" err="1" smtClean="0"/>
              <a:t>Manipulate</a:t>
            </a:r>
            <a:r>
              <a:rPr lang="sl-SI" sz="2400" b="1" dirty="0" smtClean="0"/>
              <a:t>[</a:t>
            </a:r>
            <a:r>
              <a:rPr lang="sl-SI" sz="2400" b="1" dirty="0" err="1" smtClean="0"/>
              <a:t>Factor</a:t>
            </a:r>
            <a:r>
              <a:rPr lang="sl-SI" sz="2400" b="1" dirty="0" smtClean="0"/>
              <a:t>[x^n+1],{{n, 11, "potenca"},10,100,1}]</a:t>
            </a:r>
          </a:p>
          <a:p>
            <a:r>
              <a:rPr lang="sl-SI" sz="2800" dirty="0" smtClean="0"/>
              <a:t>  </a:t>
            </a:r>
            <a:endParaRPr lang="sl-S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971" y="2276872"/>
            <a:ext cx="3659311" cy="140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2"/>
          <a:stretch/>
        </p:blipFill>
        <p:spPr bwMode="auto">
          <a:xfrm>
            <a:off x="1907703" y="4725144"/>
            <a:ext cx="3872362" cy="129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65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Dinamične aplikacij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 sin(f x + w)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anipulat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CDF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Wolfram Demonstration Project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Različne možnosti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Manipulate&amp;quot;&quot;/&gt;&lt;property id=&quot;20307&quot; value=&quot;262&quot;/&gt;&lt;/object&gt;&lt;object type=&quot;3&quot; unique_id=&quot;10011&quot;&gt;&lt;property id=&quot;20148&quot; value=&quot;5&quot;/&gt;&lt;property id=&quot;20300&quot; value=&quot;Slide 9 - &amp;quot;Ne le za risanje&amp;quot;&quot;/&gt;&lt;property id=&quot;20307&quot; value=&quot;263&quot;/&gt;&lt;/object&gt;&lt;object type=&quot;3&quot; unique_id=&quot;10012&quot;&gt;&lt;property id=&quot;20148&quot; value=&quot;5&quot;/&gt;&lt;property id=&quot;20300&quot; value=&quot;Slide 11 - &amp;quot;Lastne vrednosti&amp;quot;&quot;/&gt;&lt;property id=&quot;20307&quot; value=&quot;264&quot;/&gt;&lt;/object&gt;&lt;object type=&quot;3&quot; unique_id=&quot;10211&quot;&gt;&lt;property id=&quot;20148&quot; value=&quot;5&quot;/&gt;&lt;property id=&quot;20300&quot; value=&quot;Slide 12 - &amp;quot;Še en zgled – interferenca signalov&amp;quot;&quot;/&gt;&lt;property id=&quot;20307&quot; value=&quot;265&quot;/&gt;&lt;/object&gt;&lt;object type=&quot;3&quot; unique_id=&quot;10212&quot;&gt;&lt;property id=&quot;20148&quot; value=&quot;5&quot;/&gt;&lt;property id=&quot;20300&quot; value=&quot;Slide 13 - &amp;quot;Dodajmo še amplitudo&amp;quot;&quot;/&gt;&lt;property id=&quot;20307&quot; value=&quot;266&quot;/&gt;&lt;/object&gt;&lt;object type=&quot;3&quot; unique_id=&quot;10213&quot;&gt;&lt;property id=&quot;20148&quot; value=&quot;5&quot;/&gt;&lt;property id=&quot;20300&quot; value=&quot;Slide 14 - &amp;quot;Koda za sestavne dele &amp;quot;&quot;/&gt;&lt;property id=&quot;20307&quot; value=&quot;267&quot;/&gt;&lt;/object&gt;&lt;object type=&quot;3&quot; unique_id=&quot;10214&quot;&gt;&lt;property id=&quot;20148&quot; value=&quot;5&quot;/&gt;&lt;property id=&quot;20300&quot; value=&quot;Slide 15 - &amp;quot;Izboljšajmo videz&amp;quot;&quot;/&gt;&lt;property id=&quot;20307&quot; value=&quot;268&quot;/&gt;&lt;/object&gt;&lt;object type=&quot;3&quot; unique_id=&quot;10215&quot;&gt;&lt;property id=&quot;20148&quot; value=&quot;5&quot;/&gt;&lt;property id=&quot;20300&quot; value=&quot;Slide 16 - &amp;quot;Popravimo še oznako&amp;quot;&quot;/&gt;&lt;property id=&quot;20307&quot; value=&quot;269&quot;/&gt;&lt;/object&gt;&lt;object type=&quot;3&quot; unique_id=&quot;10216&quot;&gt;&lt;property id=&quot;20148&quot; value=&quot;5&quot;/&gt;&lt;property id=&quot;20300&quot; value=&quot;Slide 17 - &amp;quot;&amp;quot;big picture&amp;quot;&amp;quot;&quot;/&gt;&lt;property id=&quot;20307&quot; value=&quot;270&quot;/&gt;&lt;/object&gt;&lt;object type=&quot;3&quot; unique_id=&quot;10217&quot;&gt;&lt;property id=&quot;20148&quot; value=&quot;5&quot;/&gt;&lt;property id=&quot;20300&quot; value=&quot;Slide 18 - &amp;quot;A vrednosti na gumbih nas ne zanimajo&amp;quot;&quot;/&gt;&lt;property id=&quot;20307&quot; value=&quot;271&quot;/&gt;&lt;/object&gt;&lt;object type=&quot;3&quot; unique_id=&quot;10218&quot;&gt;&lt;property id=&quot;20148&quot; value=&quot;5&quot;/&gt;&lt;property id=&quot;20300&quot; value=&quot;Slide 19 - &amp;quot;Pojasnila k grafom&amp;quot;&quot;/&gt;&lt;property id=&quot;20307&quot; value=&quot;272&quot;/&gt;&lt;/object&gt;&lt;object type=&quot;3&quot; unique_id=&quot;10219&quot;&gt;&lt;property id=&quot;20148&quot; value=&quot;5&quot;/&gt;&lt;property id=&quot;20300&quot; value=&quot;Slide 20 - &amp;quot;A možnosti je še veliko&amp;quot;&quot;/&gt;&lt;property id=&quot;20307&quot; value=&quot;273&quot;/&gt;&lt;/object&gt;&lt;object type=&quot;3&quot; unique_id=&quot;10220&quot;&gt;&lt;property id=&quot;20148&quot; value=&quot;5&quot;/&gt;&lt;property id=&quot;20300&quot; value=&quot;Slide 21 - &amp;quot;Vplivanje na položaj&amp;quot;&quot;/&gt;&lt;property id=&quot;20307&quot; value=&quot;274&quot;/&gt;&lt;/object&gt;&lt;object type=&quot;3&quot; unique_id=&quot;10221&quot;&gt;&lt;property id=&quot;20148&quot; value=&quot;5&quot;/&gt;&lt;property id=&quot;20300&quot; value=&quot;Slide 22 - &amp;quot;2D drsniki&amp;quot;&quot;/&gt;&lt;property id=&quot;20307&quot; value=&quot;275&quot;/&gt;&lt;/object&gt;&lt;object type=&quot;3&quot; unique_id=&quot;10222&quot;&gt;&lt;property id=&quot;20148&quot; value=&quot;5&quot;/&gt;&lt;property id=&quot;20300&quot; value=&quot;Slide 23 - &amp;quot;In še …&amp;quot;&quot;/&gt;&lt;property id=&quot;20307&quot; value=&quot;276&quot;/&gt;&lt;/object&gt;&lt;object type=&quot;3&quot; unique_id=&quot;10246&quot;&gt;&lt;property id=&quot;20148&quot; value=&quot;5&quot;/&gt;&lt;property id=&quot;20300&quot; value=&quot;Slide 8 - &amp;quot;Parameter brez vrednosti&amp;quot;&quot;/&gt;&lt;property id=&quot;20307&quot; value=&quot;277&quot;/&gt;&lt;/object&gt;&lt;object type=&quot;3&quot; unique_id=&quot;10271&quot;&gt;&lt;property id=&quot;20148&quot; value=&quot;5&quot;/&gt;&lt;property id=&quot;20300&quot; value=&quot;Slide 10 - &amp;quot;Appearance -&amp;gt; &amp;quot;Labeled&amp;quot;&amp;quot;&quot;/&gt;&lt;property id=&quot;20307&quot; value=&quot;27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687</Words>
  <Application>Microsoft Office PowerPoint</Application>
  <PresentationFormat>On-screen Show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Dinamične aplikacije</vt:lpstr>
      <vt:lpstr>a sin(f x + w)</vt:lpstr>
      <vt:lpstr>Manipulate</vt:lpstr>
      <vt:lpstr>CDF</vt:lpstr>
      <vt:lpstr>Wolfram Demonstration Projects</vt:lpstr>
      <vt:lpstr>Različne možnosti</vt:lpstr>
      <vt:lpstr>Manipulate</vt:lpstr>
      <vt:lpstr>Parameter brez vrednosti</vt:lpstr>
      <vt:lpstr>Ne le za risanje</vt:lpstr>
      <vt:lpstr>Appearance -&gt; "Labeled"</vt:lpstr>
      <vt:lpstr>Lastne vrednosti</vt:lpstr>
      <vt:lpstr>Še en zgled – interferenca signalov</vt:lpstr>
      <vt:lpstr>Dodajmo še amplitudo</vt:lpstr>
      <vt:lpstr>Koda za sestavne dele </vt:lpstr>
      <vt:lpstr>Izboljšajmo videz</vt:lpstr>
      <vt:lpstr>Popravimo še oznako</vt:lpstr>
      <vt:lpstr>"big picture"</vt:lpstr>
      <vt:lpstr>A vrednosti na gumbih nas ne zanimajo</vt:lpstr>
      <vt:lpstr>Pojasnila k grafom</vt:lpstr>
      <vt:lpstr>A možnosti je še veliko</vt:lpstr>
      <vt:lpstr>Vplivanje na položaj</vt:lpstr>
      <vt:lpstr>2D drsniki</vt:lpstr>
      <vt:lpstr>In še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Dinamične aplikacije</dc:title>
  <dc:creator>Lokar, Matija</dc:creator>
  <cp:lastModifiedBy>Lokar, Matija</cp:lastModifiedBy>
  <cp:revision>20</cp:revision>
  <dcterms:created xsi:type="dcterms:W3CDTF">2013-01-09T08:55:22Z</dcterms:created>
  <dcterms:modified xsi:type="dcterms:W3CDTF">2013-09-11T12:10:10Z</dcterms:modified>
</cp:coreProperties>
</file>