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16"/>
  </p:notesMasterIdLst>
  <p:handoutMasterIdLst>
    <p:handoutMasterId r:id="rId17"/>
  </p:handoutMasterIdLst>
  <p:sldIdLst>
    <p:sldId id="256" r:id="rId2"/>
    <p:sldId id="411" r:id="rId3"/>
    <p:sldId id="361" r:id="rId4"/>
    <p:sldId id="400" r:id="rId5"/>
    <p:sldId id="373" r:id="rId6"/>
    <p:sldId id="413" r:id="rId7"/>
    <p:sldId id="401" r:id="rId8"/>
    <p:sldId id="354" r:id="rId9"/>
    <p:sldId id="356" r:id="rId10"/>
    <p:sldId id="403" r:id="rId11"/>
    <p:sldId id="404" r:id="rId12"/>
    <p:sldId id="408" r:id="rId13"/>
    <p:sldId id="406" r:id="rId14"/>
    <p:sldId id="409" r:id="rId15"/>
  </p:sldIdLst>
  <p:sldSz cx="9144000" cy="6858000" type="screen4x3"/>
  <p:notesSz cx="6772275" cy="9902825"/>
  <p:custDataLst>
    <p:tags r:id="rId18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4C4FC"/>
    <a:srgbClr val="646464"/>
    <a:srgbClr val="9494E3"/>
    <a:srgbClr val="9494F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3759" autoAdjust="0"/>
    <p:restoredTop sz="93969" autoAdjust="0"/>
  </p:normalViewPr>
  <p:slideViewPr>
    <p:cSldViewPr>
      <p:cViewPr>
        <p:scale>
          <a:sx n="70" d="100"/>
          <a:sy n="70" d="100"/>
        </p:scale>
        <p:origin x="-2340" y="-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52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5400" y="0"/>
            <a:ext cx="29352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5938"/>
            <a:ext cx="29352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5400" y="9405938"/>
            <a:ext cx="29352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7757DFD9-34E6-4593-8A93-42391E3354F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1825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52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5400" y="0"/>
            <a:ext cx="29352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03763"/>
            <a:ext cx="5418137" cy="44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5938"/>
            <a:ext cx="29352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5400" y="9405938"/>
            <a:ext cx="29352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AA41B078-9F17-4D9A-8E66-039FAABD57A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9748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08216A-1126-4F30-B5EE-ADE33CF5D37C}" type="slidenum">
              <a:rPr lang="de-DE" i="0" smtClean="0"/>
              <a:pPr eaLnBrk="1" hangingPunct="1"/>
              <a:t>2</a:t>
            </a:fld>
            <a:endParaRPr lang="de-DE" i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62326-934C-4DAC-9595-4D8F26F47C2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805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7F21F-78E9-42F9-BDF8-60BE35286D4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528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9BB6A-A729-4FFE-9B2D-8E11F58B98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5641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836613"/>
            <a:ext cx="8229600" cy="5030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B849A-076F-4A80-84DB-E89198CAA56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550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9C0B6-B313-4648-B7AD-4538042210E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3808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2D1E3-78BF-490E-8188-721FA83BC40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4598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9CD04-DDC2-4155-9E43-1F6B332989C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1930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8A3EA-4485-42F8-9770-A43C6011CA0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044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aight Connector 2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4"/>
          <p:cNvSpPr>
            <a:spLocks noChangeArrowheads="1"/>
          </p:cNvSpPr>
          <p:nvPr userDrawn="1"/>
        </p:nvSpPr>
        <p:spPr bwMode="hidden">
          <a:xfrm>
            <a:off x="395288" y="333375"/>
            <a:ext cx="8280400" cy="2476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AT" sz="2400" i="0">
              <a:latin typeface="Times New Roman" pitchFamily="18" charset="0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 userDrawn="1"/>
        </p:nvSpPr>
        <p:spPr bwMode="auto">
          <a:xfrm>
            <a:off x="395288" y="266700"/>
            <a:ext cx="15843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AT" sz="1900" i="0">
                <a:solidFill>
                  <a:schemeClr val="bg1"/>
                </a:solidFill>
              </a:rPr>
              <a:t>GeoGebra</a:t>
            </a:r>
            <a:endParaRPr lang="de-DE" sz="1900" i="0">
              <a:solidFill>
                <a:schemeClr val="bg1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9" name="Object 25"/>
          <p:cNvGraphicFramePr>
            <a:graphicFrameLocks noChangeAspect="1"/>
          </p:cNvGraphicFramePr>
          <p:nvPr userDrawn="1"/>
        </p:nvGraphicFramePr>
        <p:xfrm>
          <a:off x="8316913" y="219075"/>
          <a:ext cx="4318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1" name="Image" r:id="rId3" imgW="609524" imgH="583921" progId="Photoshop.Image.8">
                  <p:embed/>
                </p:oleObj>
              </mc:Choice>
              <mc:Fallback>
                <p:oleObj name="Image" r:id="rId3" imgW="609524" imgH="583921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219075"/>
                        <a:ext cx="43180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447CC-5589-409F-A521-56E1460AD09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9928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6B008-56B0-4B58-B47D-05756251630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942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D58C-BFE2-4F61-A54F-CC05939E7AA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782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523C7-A892-479B-9703-A712B5E3D7C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0426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25ECEF-B7F1-4EE0-AE87-145703D9460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4"/>
          <p:cNvSpPr>
            <a:spLocks noChangeArrowheads="1"/>
          </p:cNvSpPr>
          <p:nvPr userDrawn="1"/>
        </p:nvSpPr>
        <p:spPr bwMode="hidden">
          <a:xfrm>
            <a:off x="395288" y="333375"/>
            <a:ext cx="8280400" cy="2476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AT" sz="2400" i="0">
              <a:latin typeface="Times New Roman" pitchFamily="18" charset="0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 userDrawn="1"/>
        </p:nvSpPr>
        <p:spPr bwMode="auto">
          <a:xfrm>
            <a:off x="395288" y="266700"/>
            <a:ext cx="15843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AT" sz="1900" i="0">
                <a:solidFill>
                  <a:schemeClr val="bg1"/>
                </a:solidFill>
              </a:rPr>
              <a:t>GeoGebra</a:t>
            </a:r>
            <a:endParaRPr lang="de-DE" sz="1900" i="0">
              <a:solidFill>
                <a:schemeClr val="bg1"/>
              </a:solidFill>
            </a:endParaRPr>
          </a:p>
        </p:txBody>
      </p:sp>
      <p:graphicFrame>
        <p:nvGraphicFramePr>
          <p:cNvPr id="1026" name="Object 25"/>
          <p:cNvGraphicFramePr>
            <a:graphicFrameLocks noChangeAspect="1"/>
          </p:cNvGraphicFramePr>
          <p:nvPr userDrawn="1"/>
        </p:nvGraphicFramePr>
        <p:xfrm>
          <a:off x="8316913" y="219075"/>
          <a:ext cx="4318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Image" r:id="rId15" imgW="609524" imgH="583921" progId="Photoshop.Image.8">
                  <p:embed/>
                </p:oleObj>
              </mc:Choice>
              <mc:Fallback>
                <p:oleObj name="Image" r:id="rId15" imgW="609524" imgH="583921" progId="Photoshop.Image.8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219075"/>
                        <a:ext cx="43180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898" r:id="rId2"/>
    <p:sldLayoutId id="2147483904" r:id="rId3"/>
    <p:sldLayoutId id="2147483899" r:id="rId4"/>
    <p:sldLayoutId id="2147483900" r:id="rId5"/>
    <p:sldLayoutId id="2147483905" r:id="rId6"/>
    <p:sldLayoutId id="2147483906" r:id="rId7"/>
    <p:sldLayoutId id="2147483907" r:id="rId8"/>
    <p:sldLayoutId id="2147483908" r:id="rId9"/>
    <p:sldLayoutId id="2147483901" r:id="rId10"/>
    <p:sldLayoutId id="2147483909" r:id="rId11"/>
    <p:sldLayoutId id="214748390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smKoef_2.ggb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cycloid_trochoid.ggb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Taylor_polinom.ggb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povrsina_valj_stozec.ggb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volumen_valj_stozec.ggb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Smerni_koeficient.ggb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ebra.org/cm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.geogebra.org/download/install.ht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lokar.fmf.uni-lj.si/wikiji/GeoGebraWik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TransformacijaVRavnini.ggb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Doloceni_integral.ggb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GeoGebra</a:t>
            </a:r>
            <a:endParaRPr lang="de-DE" smtClean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Kaj in nekaj zgledov</a:t>
            </a:r>
            <a:endParaRPr lang="en-US"/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643063"/>
            <a:ext cx="1800225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995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Limit</a:t>
            </a:r>
            <a:r>
              <a:rPr lang="sl-SI" smtClean="0"/>
              <a:t>a</a:t>
            </a:r>
            <a:endParaRPr lang="en-US" smtClean="0"/>
          </a:p>
        </p:txBody>
      </p:sp>
      <p:pic>
        <p:nvPicPr>
          <p:cNvPr id="20483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285875"/>
            <a:ext cx="6215063" cy="48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Kaj dobimo, če opazujemo točko</a:t>
            </a:r>
            <a:endParaRPr lang="en-US" smtClean="0"/>
          </a:p>
        </p:txBody>
      </p:sp>
      <p:pic>
        <p:nvPicPr>
          <p:cNvPr id="21507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32787" r="45901" b="16393"/>
          <a:stretch>
            <a:fillRect/>
          </a:stretch>
        </p:blipFill>
        <p:spPr bwMode="auto">
          <a:xfrm>
            <a:off x="571500" y="1428750"/>
            <a:ext cx="7929563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Taylorjev polinom</a:t>
            </a:r>
            <a:endParaRPr lang="en-US" smtClean="0"/>
          </a:p>
        </p:txBody>
      </p:sp>
      <p:pic>
        <p:nvPicPr>
          <p:cNvPr id="22531" name="Picture 2">
            <a:hlinkClick r:id="rId2" action="ppaction://hlinkfile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2838" y="1219200"/>
            <a:ext cx="6918325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000" smtClean="0"/>
              <a:t>Površina valja v stožcu</a:t>
            </a:r>
            <a:endParaRPr lang="en-US" sz="4000" smtClean="0"/>
          </a:p>
        </p:txBody>
      </p:sp>
      <p:pic>
        <p:nvPicPr>
          <p:cNvPr id="23555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571625"/>
            <a:ext cx="6572250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Volumen valja v stožcu</a:t>
            </a:r>
            <a:endParaRPr lang="en-US" smtClean="0"/>
          </a:p>
        </p:txBody>
      </p:sp>
      <p:pic>
        <p:nvPicPr>
          <p:cNvPr id="24579" name="Picture 2">
            <a:hlinkClick r:id="rId2" action="ppaction://hlinkfile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725" y="1219200"/>
            <a:ext cx="7702550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00063" y="692696"/>
            <a:ext cx="8229600" cy="990600"/>
          </a:xfrm>
        </p:spPr>
        <p:txBody>
          <a:bodyPr/>
          <a:lstStyle/>
          <a:p>
            <a:pPr eaLnBrk="1" hangingPunct="1"/>
            <a:r>
              <a:rPr lang="sl-SI" sz="2800" dirty="0" smtClean="0"/>
              <a:t>Programi za dinamično geometrijo (PDG - CDGS)</a:t>
            </a:r>
            <a:endParaRPr lang="en-US" sz="2800" dirty="0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828800"/>
            <a:ext cx="50006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2090738"/>
            <a:ext cx="3857625" cy="402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400300"/>
            <a:ext cx="3735388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4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643063"/>
            <a:ext cx="6286500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503238" y="404813"/>
            <a:ext cx="33131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de-AT" sz="4000" i="0"/>
              <a:t>GeoGebra  =</a:t>
            </a:r>
            <a:endParaRPr lang="de-DE" sz="4000" i="0"/>
          </a:p>
        </p:txBody>
      </p:sp>
      <p:sp>
        <p:nvSpPr>
          <p:cNvPr id="295939" name="Rectangle 3"/>
          <p:cNvSpPr>
            <a:spLocks noChangeArrowheads="1"/>
          </p:cNvSpPr>
          <p:nvPr/>
        </p:nvSpPr>
        <p:spPr bwMode="auto">
          <a:xfrm>
            <a:off x="3598863" y="404813"/>
            <a:ext cx="28305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de-AT" sz="4000" i="0"/>
              <a:t>Geometr</a:t>
            </a:r>
            <a:r>
              <a:rPr lang="sl-SI" sz="4000" i="0"/>
              <a:t>ija</a:t>
            </a:r>
            <a:endParaRPr lang="de-DE" sz="4000" i="0"/>
          </a:p>
        </p:txBody>
      </p:sp>
      <p:sp>
        <p:nvSpPr>
          <p:cNvPr id="295940" name="Rectangle 4"/>
          <p:cNvSpPr>
            <a:spLocks noChangeArrowheads="1"/>
          </p:cNvSpPr>
          <p:nvPr/>
        </p:nvSpPr>
        <p:spPr bwMode="auto">
          <a:xfrm>
            <a:off x="6480175" y="404813"/>
            <a:ext cx="26638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de-AT" sz="4000" i="0"/>
              <a:t>Algebra</a:t>
            </a:r>
            <a:endParaRPr lang="de-DE" sz="4000" i="0"/>
          </a:p>
        </p:txBody>
      </p:sp>
      <p:sp>
        <p:nvSpPr>
          <p:cNvPr id="295941" name="Rectangle 5"/>
          <p:cNvSpPr>
            <a:spLocks noChangeArrowheads="1"/>
          </p:cNvSpPr>
          <p:nvPr/>
        </p:nvSpPr>
        <p:spPr bwMode="auto">
          <a:xfrm>
            <a:off x="6086475" y="404813"/>
            <a:ext cx="5762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de-AT" sz="4000" i="0"/>
              <a:t>+</a:t>
            </a:r>
            <a:endParaRPr lang="de-DE" sz="4000" i="0"/>
          </a:p>
        </p:txBody>
      </p:sp>
      <p:sp>
        <p:nvSpPr>
          <p:cNvPr id="295943" name="Text Box 7"/>
          <p:cNvSpPr txBox="1">
            <a:spLocks noChangeArrowheads="1"/>
          </p:cNvSpPr>
          <p:nvPr/>
        </p:nvSpPr>
        <p:spPr bwMode="auto">
          <a:xfrm>
            <a:off x="4356100" y="5373688"/>
            <a:ext cx="3384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Geometr</a:t>
            </a:r>
            <a:r>
              <a:rPr lang="sl-SI">
                <a:solidFill>
                  <a:srgbClr val="FF3300"/>
                </a:solidFill>
              </a:rPr>
              <a:t>ija</a:t>
            </a:r>
            <a:r>
              <a:rPr lang="en-US">
                <a:solidFill>
                  <a:srgbClr val="FF3300"/>
                </a:solidFill>
              </a:rPr>
              <a:t> &amp; Gra</a:t>
            </a:r>
            <a:r>
              <a:rPr lang="sl-SI">
                <a:solidFill>
                  <a:srgbClr val="FF3300"/>
                </a:solidFill>
              </a:rPr>
              <a:t>fika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295944" name="Text Box 8"/>
          <p:cNvSpPr txBox="1">
            <a:spLocks noChangeArrowheads="1"/>
          </p:cNvSpPr>
          <p:nvPr/>
        </p:nvSpPr>
        <p:spPr bwMode="auto">
          <a:xfrm>
            <a:off x="1258888" y="4149725"/>
            <a:ext cx="187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Algebra</a:t>
            </a: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/>
      <p:bldP spid="295940" grpId="0"/>
      <p:bldP spid="295941" grpId="0"/>
      <p:bldP spid="295943" grpId="0"/>
      <p:bldP spid="2959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Osnovna ideja</a:t>
            </a:r>
            <a:endParaRPr 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sl-SI" smtClean="0"/>
              <a:t>"prosti" objekti</a:t>
            </a:r>
          </a:p>
          <a:p>
            <a:pPr eaLnBrk="1" hangingPunct="1"/>
            <a:r>
              <a:rPr lang="sl-SI" smtClean="0"/>
              <a:t>Odvisni objekti</a:t>
            </a:r>
          </a:p>
          <a:p>
            <a:pPr eaLnBrk="1" hangingPunct="1"/>
            <a:r>
              <a:rPr lang="sl-SI" smtClean="0"/>
              <a:t>S premikanjem prostih objektov vplivamo na odvisne objekte</a:t>
            </a:r>
          </a:p>
          <a:p>
            <a:pPr eaLnBrk="1" hangingPunct="1"/>
            <a:endParaRPr lang="sl-SI" smtClean="0"/>
          </a:p>
          <a:p>
            <a:pPr eaLnBrk="1" hangingPunct="1"/>
            <a:r>
              <a:rPr lang="sl-SI" smtClean="0"/>
              <a:t>Demo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Prosto dostopen, odprtokoden program</a:t>
            </a: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hlinkClick r:id="rId3"/>
              </a:rPr>
              <a:t>http://www.geogebra.org/cms/</a:t>
            </a:r>
            <a:r>
              <a:rPr lang="sl-SI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sl-SI" smtClean="0"/>
              <a:t>Različni načini zagona:</a:t>
            </a:r>
          </a:p>
          <a:p>
            <a:pPr lvl="1" eaLnBrk="1" hangingPunct="1">
              <a:lnSpc>
                <a:spcPct val="90000"/>
              </a:lnSpc>
            </a:pPr>
            <a:r>
              <a:rPr lang="sl-SI" smtClean="0"/>
              <a:t>Samostojni program (</a:t>
            </a:r>
            <a:r>
              <a:rPr lang="sl-SI" smtClean="0">
                <a:hlinkClick r:id="rId4"/>
              </a:rPr>
              <a:t>http://www.geogebra.org/download/install.htm</a:t>
            </a:r>
            <a:r>
              <a:rPr lang="sl-SI" smtClean="0"/>
              <a:t>) </a:t>
            </a:r>
          </a:p>
          <a:p>
            <a:pPr lvl="1" eaLnBrk="1" hangingPunct="1">
              <a:lnSpc>
                <a:spcPct val="90000"/>
              </a:lnSpc>
            </a:pPr>
            <a:r>
              <a:rPr lang="sl-SI" smtClean="0"/>
              <a:t>Preko spleta</a:t>
            </a:r>
          </a:p>
          <a:p>
            <a:pPr lvl="2" eaLnBrk="1" hangingPunct="1">
              <a:lnSpc>
                <a:spcPct val="90000"/>
              </a:lnSpc>
            </a:pPr>
            <a:r>
              <a:rPr lang="sl-SI" smtClean="0"/>
              <a:t>Kot okno v brskalniku</a:t>
            </a:r>
          </a:p>
          <a:p>
            <a:pPr lvl="3" eaLnBrk="1" hangingPunct="1">
              <a:lnSpc>
                <a:spcPct val="90000"/>
              </a:lnSpc>
            </a:pPr>
            <a:r>
              <a:rPr lang="sl-SI" smtClean="0"/>
              <a:t>WebStart</a:t>
            </a:r>
          </a:p>
          <a:p>
            <a:pPr lvl="2" eaLnBrk="1" hangingPunct="1">
              <a:lnSpc>
                <a:spcPct val="90000"/>
              </a:lnSpc>
            </a:pPr>
            <a:r>
              <a:rPr lang="sl-SI" smtClean="0"/>
              <a:t>Kot samostojno okno</a:t>
            </a:r>
          </a:p>
          <a:p>
            <a:pPr lvl="3" eaLnBrk="1" hangingPunct="1">
              <a:lnSpc>
                <a:spcPct val="90000"/>
              </a:lnSpc>
            </a:pPr>
            <a:r>
              <a:rPr lang="sl-SI" smtClean="0"/>
              <a:t>Applet start</a:t>
            </a:r>
          </a:p>
          <a:p>
            <a:pPr lvl="2" eaLnBrk="1" hangingPunct="1">
              <a:lnSpc>
                <a:spcPct val="90000"/>
              </a:lnSpc>
            </a:pPr>
            <a:endParaRPr lang="en-US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3200" smtClean="0"/>
          </a:p>
          <a:p>
            <a:pPr eaLnBrk="1" hangingPunct="1">
              <a:lnSpc>
                <a:spcPct val="90000"/>
              </a:lnSpc>
            </a:pPr>
            <a:endParaRPr lang="en-US" sz="3600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5" t="12376" r="25595" b="35643"/>
          <a:stretch>
            <a:fillRect/>
          </a:stretch>
        </p:blipFill>
        <p:spPr bwMode="auto">
          <a:xfrm>
            <a:off x="3786188" y="3051175"/>
            <a:ext cx="5357812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sz="3200" dirty="0" err="1" smtClean="0"/>
              <a:t>GeoGebraWiki</a:t>
            </a:r>
            <a:endParaRPr lang="sl-SI" sz="3200" dirty="0" smtClean="0"/>
          </a:p>
          <a:p>
            <a:endParaRPr lang="sl-SI" sz="3200" smtClean="0">
              <a:hlinkClick r:id="rId2"/>
            </a:endParaRPr>
          </a:p>
          <a:p>
            <a:r>
              <a:rPr lang="sl-SI" sz="3200" smtClean="0">
                <a:hlinkClick r:id="rId2"/>
              </a:rPr>
              <a:t>http</a:t>
            </a:r>
            <a:r>
              <a:rPr lang="sl-SI" sz="3200" dirty="0" smtClean="0">
                <a:hlinkClick r:id="rId2"/>
              </a:rPr>
              <a:t>://lokar.fmf.uni-lj.si/wikiji/GeoGebraWiki</a:t>
            </a:r>
            <a:r>
              <a:rPr lang="sl-SI" sz="3200" dirty="0" smtClean="0"/>
              <a:t>  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1033428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Nekaj zgledov uporabe</a:t>
            </a:r>
            <a:endParaRPr 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Transformacije v ravnini</a:t>
            </a:r>
            <a:endParaRPr lang="en-US" smtClean="0"/>
          </a:p>
        </p:txBody>
      </p:sp>
      <p:pic>
        <p:nvPicPr>
          <p:cNvPr id="18435" name="Picture 5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76425"/>
            <a:ext cx="727392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Določeni integral – Riemannove vsote</a:t>
            </a:r>
            <a:endParaRPr lang="en-US" smtClean="0"/>
          </a:p>
        </p:txBody>
      </p:sp>
      <p:pic>
        <p:nvPicPr>
          <p:cNvPr id="19459" name="Picture 5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844675"/>
            <a:ext cx="50482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GeoGebra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Programi za dinamično geometrijo (PDG - CDGS)&amp;quot;&quot;/&gt;&lt;property id=&quot;20307&quot; value=&quot;411&quot;/&gt;&lt;/object&gt;&lt;object type=&quot;3&quot; unique_id=&quot;10007&quot;&gt;&lt;property id=&quot;20148&quot; value=&quot;5&quot;/&gt;&lt;property id=&quot;20300&quot; value=&quot;Slide 3&quot;/&gt;&lt;property id=&quot;20307&quot; value=&quot;361&quot;/&gt;&lt;/object&gt;&lt;object type=&quot;3&quot; unique_id=&quot;10008&quot;&gt;&lt;property id=&quot;20148&quot; value=&quot;5&quot;/&gt;&lt;property id=&quot;20300&quot; value=&quot;Slide 4 - &amp;quot;Osnovna ideja&amp;quot;&quot;/&gt;&lt;property id=&quot;20307&quot; value=&quot;400&quot;/&gt;&lt;/object&gt;&lt;object type=&quot;3&quot; unique_id=&quot;10009&quot;&gt;&lt;property id=&quot;20148&quot; value=&quot;5&quot;/&gt;&lt;property id=&quot;20300&quot; value=&quot;Slide 5 - &amp;quot;Prosto dostopen, odprtokoden program&amp;quot;&quot;/&gt;&lt;property id=&quot;20307&quot; value=&quot;373&quot;/&gt;&lt;/object&gt;&lt;object type=&quot;3&quot; unique_id=&quot;10010&quot;&gt;&lt;property id=&quot;20148&quot; value=&quot;5&quot;/&gt;&lt;property id=&quot;20300&quot; value=&quot;Slide 6&quot;/&gt;&lt;property id=&quot;20307&quot; value=&quot;413&quot;/&gt;&lt;/object&gt;&lt;object type=&quot;3&quot; unique_id=&quot;10011&quot;&gt;&lt;property id=&quot;20148&quot; value=&quot;5&quot;/&gt;&lt;property id=&quot;20300&quot; value=&quot;Slide 7 - &amp;quot;Nekaj zgledov uporabe&amp;quot;&quot;/&gt;&lt;property id=&quot;20307&quot; value=&quot;401&quot;/&gt;&lt;/object&gt;&lt;object type=&quot;3&quot; unique_id=&quot;10012&quot;&gt;&lt;property id=&quot;20148&quot; value=&quot;5&quot;/&gt;&lt;property id=&quot;20300&quot; value=&quot;Slide 8 - &amp;quot;Transformacije v ravnini&amp;quot;&quot;/&gt;&lt;property id=&quot;20307&quot; value=&quot;354&quot;/&gt;&lt;/object&gt;&lt;object type=&quot;3&quot; unique_id=&quot;10013&quot;&gt;&lt;property id=&quot;20148&quot; value=&quot;5&quot;/&gt;&lt;property id=&quot;20300&quot; value=&quot;Slide 9 - &amp;quot;Določeni integral – Riemannove vsote&amp;quot;&quot;/&gt;&lt;property id=&quot;20307&quot; value=&quot;356&quot;/&gt;&lt;/object&gt;&lt;object type=&quot;3&quot; unique_id=&quot;10014&quot;&gt;&lt;property id=&quot;20148&quot; value=&quot;5&quot;/&gt;&lt;property id=&quot;20300&quot; value=&quot;Slide 10 - &amp;quot;Limita&amp;quot;&quot;/&gt;&lt;property id=&quot;20307&quot; value=&quot;403&quot;/&gt;&lt;/object&gt;&lt;object type=&quot;3&quot; unique_id=&quot;10015&quot;&gt;&lt;property id=&quot;20148&quot; value=&quot;5&quot;/&gt;&lt;property id=&quot;20300&quot; value=&quot;Slide 11 - &amp;quot;Kaj dobimo, če opazujemo točko&amp;quot;&quot;/&gt;&lt;property id=&quot;20307&quot; value=&quot;404&quot;/&gt;&lt;/object&gt;&lt;object type=&quot;3&quot; unique_id=&quot;10016&quot;&gt;&lt;property id=&quot;20148&quot; value=&quot;5&quot;/&gt;&lt;property id=&quot;20300&quot; value=&quot;Slide 12 - &amp;quot;Taylorjev polinom&amp;quot;&quot;/&gt;&lt;property id=&quot;20307&quot; value=&quot;408&quot;/&gt;&lt;/object&gt;&lt;object type=&quot;3&quot; unique_id=&quot;10017&quot;&gt;&lt;property id=&quot;20148&quot; value=&quot;5&quot;/&gt;&lt;property id=&quot;20300&quot; value=&quot;Slide 13 - &amp;quot;Površina valja v stožcu&amp;quot;&quot;/&gt;&lt;property id=&quot;20307&quot; value=&quot;406&quot;/&gt;&lt;/object&gt;&lt;object type=&quot;3&quot; unique_id=&quot;10018&quot;&gt;&lt;property id=&quot;20148&quot; value=&quot;5&quot;/&gt;&lt;property id=&quot;20300&quot; value=&quot;Slide 14 - &amp;quot;Volumen valja v stožcu&amp;quot;&quot;/&gt;&lt;property id=&quot;20307&quot; value=&quot;409&quot;/&gt;&lt;/object&gt;&lt;/object&gt;&lt;object type=&quot;8&quot; unique_id=&quot;10036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Octave-okolje</Template>
  <TotalTime>2774</TotalTime>
  <Words>109</Words>
  <Application>Microsoft Office PowerPoint</Application>
  <PresentationFormat>On-screen Show (4:3)</PresentationFormat>
  <Paragraphs>37</Paragraphs>
  <Slides>14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Origin</vt:lpstr>
      <vt:lpstr>Image</vt:lpstr>
      <vt:lpstr>GeoGebra</vt:lpstr>
      <vt:lpstr>Programi za dinamično geometrijo (PDG - CDGS)</vt:lpstr>
      <vt:lpstr>PowerPoint Presentation</vt:lpstr>
      <vt:lpstr>Osnovna ideja</vt:lpstr>
      <vt:lpstr>Prosto dostopen, odprtokoden program</vt:lpstr>
      <vt:lpstr>PowerPoint Presentation</vt:lpstr>
      <vt:lpstr>Nekaj zgledov uporabe</vt:lpstr>
      <vt:lpstr>Transformacije v ravnini</vt:lpstr>
      <vt:lpstr>Določeni integral – Riemannove vsote</vt:lpstr>
      <vt:lpstr>Limita</vt:lpstr>
      <vt:lpstr>Kaj dobimo, če opazujemo točko</vt:lpstr>
      <vt:lpstr>Taylorjev polinom</vt:lpstr>
      <vt:lpstr>Površina valja v stožcu</vt:lpstr>
      <vt:lpstr>Volumen valja v stožcu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GeoGebra</dc:title>
  <dc:creator>Matija Lokar</dc:creator>
  <cp:lastModifiedBy>Lokar, Matija</cp:lastModifiedBy>
  <cp:revision>218</cp:revision>
  <dcterms:created xsi:type="dcterms:W3CDTF">2002-10-29T19:12:47Z</dcterms:created>
  <dcterms:modified xsi:type="dcterms:W3CDTF">2013-10-16T10:42:27Z</dcterms:modified>
</cp:coreProperties>
</file>