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3" r:id="rId12"/>
    <p:sldId id="272" r:id="rId13"/>
    <p:sldId id="274" r:id="rId14"/>
    <p:sldId id="279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custDataLst>
    <p:tags r:id="rId20"/>
  </p:custDataLst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A97AF-A92D-4655-9205-3675F65F67C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102E2-5E40-4E9F-A580-7F045247190A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2C5AC-6F05-4BE9-9DAD-128AC2EB42A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89958-D2D0-4152-980D-4364F7A3BAA1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C4153-FD0E-4FD6-AFD9-B6C408FEA7AF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15519-9FED-495F-BB00-B2566873D2B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37908-7D30-4E0E-988E-C5A28028C4D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4D202-B5EE-40B9-A655-82F06E78F33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83AD0-A2C5-46CB-B2BF-5006F75A84B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D8E15-5866-40B8-8A88-1ABB0E31D83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0EA22-3291-4D2B-A889-49B75A2ACCF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D97F21-6C25-45E6-871F-00BEAB759105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Nekaj analize</a:t>
            </a:r>
            <a:endParaRPr lang="sl-SI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Zgled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dirty="0" smtClean="0"/>
              <a:t>Malo fizike …</a:t>
            </a:r>
          </a:p>
          <a:p>
            <a:r>
              <a:rPr lang="sl-SI" sz="2800" dirty="0" smtClean="0"/>
              <a:t>Glasba – zaporedje tonov</a:t>
            </a:r>
          </a:p>
          <a:p>
            <a:r>
              <a:rPr lang="sl-SI" sz="2800" dirty="0" smtClean="0"/>
              <a:t>Vsak ton: vsota sinusoid oblike </a:t>
            </a:r>
          </a:p>
          <a:p>
            <a:pPr lvl="1"/>
            <a:r>
              <a:rPr lang="sl-SI" sz="2400" dirty="0" smtClean="0"/>
              <a:t>y(t) = a sin(</a:t>
            </a:r>
            <a:r>
              <a:rPr lang="el-GR" sz="2400" dirty="0" smtClean="0">
                <a:latin typeface="Arial"/>
                <a:cs typeface="Arial"/>
                <a:sym typeface="Mathematica1"/>
              </a:rPr>
              <a:t>ω</a:t>
            </a:r>
            <a:r>
              <a:rPr lang="sl-SI" sz="2400" dirty="0" smtClean="0">
                <a:sym typeface="Mathematica1"/>
              </a:rPr>
              <a:t> t + </a:t>
            </a:r>
            <a:r>
              <a:rPr lang="el-GR" sz="2400" dirty="0" smtClean="0">
                <a:cs typeface="Arial"/>
                <a:sym typeface="Mathematica1"/>
              </a:rPr>
              <a:t>φ</a:t>
            </a:r>
            <a:r>
              <a:rPr lang="sl-SI" sz="2400" dirty="0" smtClean="0">
                <a:sym typeface="Mathematica1"/>
              </a:rPr>
              <a:t>)</a:t>
            </a:r>
          </a:p>
          <a:p>
            <a:r>
              <a:rPr lang="sl-SI" sz="2800" dirty="0" smtClean="0">
                <a:sym typeface="Mathematica1"/>
              </a:rPr>
              <a:t>Amplituda a vpliva na glasnost, frekvenca </a:t>
            </a:r>
            <a:r>
              <a:rPr lang="el-GR" sz="2800" dirty="0" smtClean="0">
                <a:cs typeface="Arial"/>
                <a:sym typeface="Mathematica1"/>
              </a:rPr>
              <a:t>ω</a:t>
            </a:r>
            <a:r>
              <a:rPr lang="sl-SI" sz="2800" dirty="0" smtClean="0">
                <a:sym typeface="Mathematica1"/>
              </a:rPr>
              <a:t> pa je višina tona. </a:t>
            </a:r>
            <a:r>
              <a:rPr lang="el-GR" sz="2800" dirty="0" smtClean="0">
                <a:cs typeface="Arial"/>
                <a:sym typeface="Mathematica1"/>
              </a:rPr>
              <a:t>φ</a:t>
            </a:r>
            <a:r>
              <a:rPr lang="sl-SI" sz="2800" dirty="0" smtClean="0">
                <a:sym typeface="Mathematica1"/>
              </a:rPr>
              <a:t> je faza in predstavlja premik v času</a:t>
            </a:r>
          </a:p>
          <a:p>
            <a:r>
              <a:rPr lang="sl-SI" sz="2800" dirty="0" smtClean="0">
                <a:sym typeface="Mathematica1"/>
              </a:rPr>
              <a:t>Interferenca sinusoid – denimo dveh  </a:t>
            </a:r>
          </a:p>
          <a:p>
            <a:pPr lvl="1"/>
            <a:r>
              <a:rPr lang="sl-SI" sz="2400" dirty="0" smtClean="0"/>
              <a:t>a</a:t>
            </a:r>
            <a:r>
              <a:rPr lang="sl-SI" sz="2400" baseline="-25000" dirty="0" smtClean="0"/>
              <a:t>1</a:t>
            </a:r>
            <a:r>
              <a:rPr lang="sl-SI" sz="2400" dirty="0" smtClean="0"/>
              <a:t> sin(</a:t>
            </a:r>
            <a:r>
              <a:rPr lang="el-GR" sz="2400" dirty="0" smtClean="0">
                <a:cs typeface="Arial"/>
                <a:sym typeface="Mathematica1"/>
              </a:rPr>
              <a:t>ω</a:t>
            </a:r>
            <a:r>
              <a:rPr lang="sl-SI" sz="2400" baseline="-25000" dirty="0" smtClean="0">
                <a:sym typeface="Mathematica1"/>
              </a:rPr>
              <a:t>1</a:t>
            </a:r>
            <a:r>
              <a:rPr lang="sl-SI" sz="2400" dirty="0" smtClean="0">
                <a:sym typeface="Mathematica1"/>
              </a:rPr>
              <a:t> t + </a:t>
            </a:r>
            <a:r>
              <a:rPr lang="el-GR" sz="2400" dirty="0" smtClean="0">
                <a:cs typeface="Arial"/>
                <a:sym typeface="Mathematica1"/>
              </a:rPr>
              <a:t>φ</a:t>
            </a:r>
            <a:r>
              <a:rPr lang="sl-SI" sz="2400" baseline="-25000" dirty="0" smtClean="0">
                <a:sym typeface="Mathematica1"/>
              </a:rPr>
              <a:t>1</a:t>
            </a:r>
            <a:r>
              <a:rPr lang="sl-SI" sz="2400" dirty="0" smtClean="0">
                <a:sym typeface="Mathematica1"/>
              </a:rPr>
              <a:t>) + </a:t>
            </a:r>
            <a:r>
              <a:rPr lang="sl-SI" sz="2400" dirty="0" smtClean="0"/>
              <a:t>a</a:t>
            </a:r>
            <a:r>
              <a:rPr lang="sl-SI" sz="2400" baseline="-25000" dirty="0" smtClean="0"/>
              <a:t>2</a:t>
            </a:r>
            <a:r>
              <a:rPr lang="sl-SI" sz="2400" dirty="0" smtClean="0"/>
              <a:t> sin(</a:t>
            </a:r>
            <a:r>
              <a:rPr lang="el-GR" sz="2400" dirty="0" smtClean="0">
                <a:cs typeface="Arial"/>
                <a:sym typeface="Mathematica1"/>
              </a:rPr>
              <a:t>ω</a:t>
            </a:r>
            <a:r>
              <a:rPr lang="sl-SI" sz="2400" baseline="-25000" dirty="0" smtClean="0">
                <a:sym typeface="Mathematica1"/>
              </a:rPr>
              <a:t>2</a:t>
            </a:r>
            <a:r>
              <a:rPr lang="sl-SI" sz="2400" dirty="0" smtClean="0">
                <a:sym typeface="Mathematica1"/>
              </a:rPr>
              <a:t> t + </a:t>
            </a:r>
            <a:r>
              <a:rPr lang="el-GR" sz="2400" dirty="0" smtClean="0">
                <a:cs typeface="Arial"/>
                <a:sym typeface="Mathematica1"/>
              </a:rPr>
              <a:t>φ</a:t>
            </a:r>
            <a:r>
              <a:rPr lang="sl-SI" sz="2400" baseline="-25000" dirty="0" smtClean="0">
                <a:sym typeface="Mathematica1"/>
              </a:rPr>
              <a:t>2</a:t>
            </a:r>
            <a:r>
              <a:rPr lang="sl-SI" sz="2400" dirty="0" smtClean="0">
                <a:sym typeface="Mathematica1"/>
              </a:rPr>
              <a:t>)</a:t>
            </a:r>
          </a:p>
          <a:p>
            <a:pPr lvl="1"/>
            <a:r>
              <a:rPr lang="sl-SI" sz="2400" dirty="0" smtClean="0">
                <a:sym typeface="Mathematica1"/>
              </a:rPr>
              <a:t>“ojačitev” oz. “slabitev”</a:t>
            </a:r>
            <a:endParaRPr lang="sl-SI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“Vizualizacija”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Pokažimo, kaj se dogaja pri seštevanju dveh sinusoid</a:t>
            </a:r>
          </a:p>
          <a:p>
            <a:r>
              <a:rPr lang="sl-SI" dirty="0" smtClean="0"/>
              <a:t>Tri funkcije</a:t>
            </a:r>
          </a:p>
          <a:p>
            <a:pPr lvl="1"/>
            <a:r>
              <a:rPr lang="sl-SI" dirty="0" smtClean="0"/>
              <a:t>Dve sinusoidi in njuna vsota </a:t>
            </a:r>
          </a:p>
          <a:p>
            <a:r>
              <a:rPr lang="sl-SI" dirty="0" smtClean="0"/>
              <a:t>6 parametrov (3 na sinusoido)</a:t>
            </a:r>
          </a:p>
          <a:p>
            <a:r>
              <a:rPr lang="sl-SI" dirty="0" smtClean="0"/>
              <a:t>Opazujemo, kaj se dogaja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Kako?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Vnos 6 drsnikov</a:t>
            </a:r>
          </a:p>
          <a:p>
            <a:r>
              <a:rPr lang="sl-SI" dirty="0" smtClean="0"/>
              <a:t>Neposredni vnos g(x) in h(x)</a:t>
            </a:r>
          </a:p>
          <a:p>
            <a:r>
              <a:rPr lang="sl-SI" dirty="0" smtClean="0"/>
              <a:t>vsota(x) = g(x) + h(x)</a:t>
            </a:r>
          </a:p>
          <a:p>
            <a:endParaRPr lang="sl-SI" dirty="0" smtClean="0"/>
          </a:p>
          <a:p>
            <a:r>
              <a:rPr lang="sl-SI" dirty="0" smtClean="0"/>
              <a:t>a_1 …. a</a:t>
            </a:r>
            <a:r>
              <a:rPr lang="sl-SI" baseline="-25000" dirty="0" smtClean="0"/>
              <a:t>1</a:t>
            </a:r>
          </a:p>
          <a:p>
            <a:r>
              <a:rPr lang="sl-SI" dirty="0" smtClean="0"/>
              <a:t>Desno od imen lahko izbiramo grške črke!</a:t>
            </a:r>
          </a:p>
          <a:p>
            <a:r>
              <a:rPr lang="sl-SI" dirty="0" smtClean="0"/>
              <a:t>Barvanje črt, …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33375"/>
            <a:ext cx="857250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119240"/>
            <a:ext cx="4756398" cy="3410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Lastnosti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Barva, … napisov</a:t>
            </a:r>
          </a:p>
          <a:p>
            <a:r>
              <a:rPr lang="sl-SI" dirty="0" smtClean="0"/>
              <a:t>Prenos s čopičem</a:t>
            </a:r>
          </a:p>
          <a:p>
            <a:r>
              <a:rPr lang="sl-SI" dirty="0" smtClean="0"/>
              <a:t>Prikaz vrednosti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Ali znamo odgovoriti?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dirty="0" smtClean="0"/>
              <a:t>Naj bo a</a:t>
            </a:r>
            <a:r>
              <a:rPr lang="sl-SI" sz="2800" baseline="-25000" dirty="0" smtClean="0"/>
              <a:t>1</a:t>
            </a:r>
            <a:r>
              <a:rPr lang="sl-SI" sz="2800" dirty="0" smtClean="0"/>
              <a:t> = 1, </a:t>
            </a:r>
            <a:r>
              <a:rPr lang="el-GR" sz="2800" dirty="0" smtClean="0">
                <a:cs typeface="Arial"/>
                <a:sym typeface="Mathematica1"/>
              </a:rPr>
              <a:t>ω</a:t>
            </a:r>
            <a:r>
              <a:rPr lang="sl-SI" sz="2800" baseline="-25000" dirty="0" smtClean="0">
                <a:sym typeface="Mathematica1"/>
              </a:rPr>
              <a:t>1</a:t>
            </a:r>
            <a:r>
              <a:rPr lang="sl-SI" sz="2800" dirty="0" smtClean="0">
                <a:sym typeface="Mathematica1"/>
              </a:rPr>
              <a:t> = 1 in </a:t>
            </a:r>
            <a:r>
              <a:rPr lang="el-GR" sz="2800" dirty="0" smtClean="0">
                <a:cs typeface="Arial"/>
                <a:sym typeface="Mathematica1"/>
              </a:rPr>
              <a:t>φ</a:t>
            </a:r>
            <a:r>
              <a:rPr lang="sl-SI" sz="2800" baseline="-25000" dirty="0" smtClean="0">
                <a:sym typeface="Mathematica1"/>
              </a:rPr>
              <a:t>1</a:t>
            </a:r>
            <a:r>
              <a:rPr lang="sl-SI" sz="2800" dirty="0" smtClean="0">
                <a:sym typeface="Mathematica1"/>
              </a:rPr>
              <a:t> = 0.</a:t>
            </a:r>
          </a:p>
          <a:p>
            <a:r>
              <a:rPr lang="sl-SI" sz="2800" dirty="0" smtClean="0">
                <a:sym typeface="Mathematica1"/>
              </a:rPr>
              <a:t>Za katere vrednosti </a:t>
            </a:r>
            <a:r>
              <a:rPr lang="sl-SI" sz="2800" dirty="0" smtClean="0"/>
              <a:t>a</a:t>
            </a:r>
            <a:r>
              <a:rPr lang="sl-SI" sz="2800" baseline="-25000" dirty="0" smtClean="0"/>
              <a:t>2</a:t>
            </a:r>
            <a:r>
              <a:rPr lang="sl-SI" sz="2800" dirty="0" smtClean="0"/>
              <a:t>, </a:t>
            </a:r>
            <a:r>
              <a:rPr lang="el-GR" sz="2800" dirty="0" smtClean="0">
                <a:cs typeface="Arial"/>
                <a:sym typeface="Mathematica1"/>
              </a:rPr>
              <a:t>ω</a:t>
            </a:r>
            <a:r>
              <a:rPr lang="sl-SI" sz="2800" baseline="-25000" dirty="0" smtClean="0">
                <a:sym typeface="Mathematica1"/>
              </a:rPr>
              <a:t>2</a:t>
            </a:r>
            <a:r>
              <a:rPr lang="sl-SI" sz="2800" dirty="0" smtClean="0">
                <a:sym typeface="Mathematica1"/>
              </a:rPr>
              <a:t> in </a:t>
            </a:r>
            <a:r>
              <a:rPr lang="el-GR" sz="2800" dirty="0" smtClean="0">
                <a:cs typeface="Arial"/>
                <a:sym typeface="Mathematica1"/>
              </a:rPr>
              <a:t>φ</a:t>
            </a:r>
            <a:r>
              <a:rPr lang="sl-SI" sz="2800" baseline="-25000" dirty="0" smtClean="0">
                <a:sym typeface="Mathematica1"/>
              </a:rPr>
              <a:t>2</a:t>
            </a:r>
            <a:r>
              <a:rPr lang="sl-SI" sz="2800" dirty="0" smtClean="0">
                <a:sym typeface="Mathematica1"/>
              </a:rPr>
              <a:t> je zvok najmočnejši </a:t>
            </a:r>
          </a:p>
          <a:p>
            <a:r>
              <a:rPr lang="sl-SI" sz="2800" dirty="0" smtClean="0">
                <a:sym typeface="Mathematica1"/>
              </a:rPr>
              <a:t>Torej kdaj ima </a:t>
            </a:r>
            <a:r>
              <a:rPr lang="sl-SI" sz="2800" dirty="0" smtClean="0"/>
              <a:t> </a:t>
            </a:r>
          </a:p>
          <a:p>
            <a:pPr lvl="1"/>
            <a:r>
              <a:rPr lang="sl-SI" sz="2400" i="1" dirty="0" smtClean="0"/>
              <a:t>vsota(t) = sin(</a:t>
            </a:r>
            <a:r>
              <a:rPr lang="sl-SI" sz="2400" i="1" dirty="0" smtClean="0">
                <a:sym typeface="Mathematica1"/>
              </a:rPr>
              <a:t>t) + </a:t>
            </a:r>
            <a:r>
              <a:rPr lang="sl-SI" sz="2400" i="1" dirty="0" smtClean="0"/>
              <a:t>a</a:t>
            </a:r>
            <a:r>
              <a:rPr lang="sl-SI" sz="2400" i="1" baseline="-25000" dirty="0" smtClean="0"/>
              <a:t>2</a:t>
            </a:r>
            <a:r>
              <a:rPr lang="sl-SI" sz="2400" i="1" dirty="0" smtClean="0"/>
              <a:t> sin(</a:t>
            </a:r>
            <a:r>
              <a:rPr lang="el-GR" sz="2400" i="1" dirty="0" smtClean="0">
                <a:cs typeface="Arial"/>
                <a:sym typeface="Mathematica1"/>
              </a:rPr>
              <a:t>ω</a:t>
            </a:r>
            <a:r>
              <a:rPr lang="sl-SI" sz="2400" i="1" baseline="-25000" dirty="0" smtClean="0">
                <a:sym typeface="Mathematica1"/>
              </a:rPr>
              <a:t>2</a:t>
            </a:r>
            <a:r>
              <a:rPr lang="sl-SI" sz="2400" i="1" dirty="0" smtClean="0">
                <a:sym typeface="Mathematica1"/>
              </a:rPr>
              <a:t> t + </a:t>
            </a:r>
            <a:r>
              <a:rPr lang="el-GR" sz="2400" i="1" dirty="0" smtClean="0">
                <a:cs typeface="Arial"/>
                <a:sym typeface="Mathematica1"/>
              </a:rPr>
              <a:t>φ</a:t>
            </a:r>
            <a:r>
              <a:rPr lang="sl-SI" sz="2400" i="1" baseline="-25000" dirty="0" smtClean="0">
                <a:sym typeface="Mathematica1"/>
              </a:rPr>
              <a:t>2</a:t>
            </a:r>
            <a:r>
              <a:rPr lang="sl-SI" sz="2400" i="1" dirty="0" smtClean="0">
                <a:sym typeface="Mathematica1"/>
              </a:rPr>
              <a:t>)</a:t>
            </a:r>
          </a:p>
          <a:p>
            <a:r>
              <a:rPr lang="sl-SI" sz="2800" dirty="0" smtClean="0">
                <a:sym typeface="Mathematica1"/>
              </a:rPr>
              <a:t>največjo amplitudo (višino “hriba”)</a:t>
            </a:r>
          </a:p>
          <a:p>
            <a:r>
              <a:rPr lang="sl-SI" sz="2800" dirty="0" smtClean="0">
                <a:sym typeface="Mathematica1"/>
              </a:rPr>
              <a:t>Kdaj pa zvoka ne slišimo</a:t>
            </a:r>
          </a:p>
          <a:p>
            <a:pPr lvl="1"/>
            <a:r>
              <a:rPr lang="sl-SI" sz="2400" dirty="0" smtClean="0">
                <a:sym typeface="Mathematica1"/>
              </a:rPr>
              <a:t>Torej kdaj je vsota(x) = 0</a:t>
            </a:r>
          </a:p>
          <a:p>
            <a:r>
              <a:rPr lang="sl-SI" sz="2800" dirty="0" smtClean="0">
                <a:sym typeface="Mathematica1"/>
              </a:rPr>
              <a:t>Na vrednost drsnika lahko vplivamo tudi z neposrednim vnosom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Izvoz slike</a:t>
            </a:r>
            <a:endParaRPr lang="sl-SI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626671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4357694"/>
            <a:ext cx="34004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Spoznajmo polinom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smtClean="0"/>
              <a:t>a, b, c, d</a:t>
            </a:r>
          </a:p>
          <a:p>
            <a:r>
              <a:rPr lang="sl-SI" sz="2400" dirty="0" smtClean="0"/>
              <a:t>p(x) = a x^3 + b x^2 + c x + d</a:t>
            </a:r>
          </a:p>
          <a:p>
            <a:r>
              <a:rPr lang="sl-SI" sz="2400" dirty="0" smtClean="0"/>
              <a:t>ničle = </a:t>
            </a:r>
            <a:r>
              <a:rPr lang="sl-SI" sz="2400" dirty="0" err="1" smtClean="0"/>
              <a:t>Root</a:t>
            </a:r>
            <a:r>
              <a:rPr lang="sl-SI" sz="2400" dirty="0" smtClean="0"/>
              <a:t>[p]</a:t>
            </a:r>
          </a:p>
          <a:p>
            <a:pPr lvl="1"/>
            <a:r>
              <a:rPr lang="sl-SI" sz="2000" dirty="0" smtClean="0"/>
              <a:t>Ali po slovensko: ničle = Ničla[p]</a:t>
            </a:r>
          </a:p>
          <a:p>
            <a:pPr lvl="1"/>
            <a:r>
              <a:rPr lang="sl-SI" sz="2000" dirty="0" smtClean="0"/>
              <a:t>Dobimo več ničel</a:t>
            </a:r>
          </a:p>
          <a:p>
            <a:pPr lvl="1"/>
            <a:r>
              <a:rPr lang="sl-SI" sz="2000" dirty="0" smtClean="0"/>
              <a:t>Ki se avtomatsko označijo na sliki</a:t>
            </a:r>
          </a:p>
          <a:p>
            <a:r>
              <a:rPr lang="sl-SI" sz="2400" dirty="0" err="1" smtClean="0"/>
              <a:t>Eks</a:t>
            </a:r>
            <a:r>
              <a:rPr lang="sl-SI" sz="2400" dirty="0" smtClean="0"/>
              <a:t> = </a:t>
            </a:r>
            <a:r>
              <a:rPr lang="sl-SI" sz="2400" dirty="0" err="1" smtClean="0"/>
              <a:t>Extremum</a:t>
            </a:r>
            <a:r>
              <a:rPr lang="sl-SI" sz="2400" dirty="0" smtClean="0"/>
              <a:t>[p]</a:t>
            </a:r>
          </a:p>
          <a:p>
            <a:pPr lvl="1"/>
            <a:r>
              <a:rPr lang="sl-SI" sz="2000" dirty="0" smtClean="0"/>
              <a:t>Minimum/maksimum</a:t>
            </a:r>
          </a:p>
          <a:p>
            <a:pPr lvl="1"/>
            <a:r>
              <a:rPr lang="sl-SI" sz="2000" dirty="0" smtClean="0"/>
              <a:t>Označeni točki</a:t>
            </a:r>
          </a:p>
          <a:p>
            <a:pPr lvl="1"/>
            <a:r>
              <a:rPr lang="sl-SI" sz="2000" dirty="0" smtClean="0"/>
              <a:t>Postavimo še tangento in jo naredimo črtkano</a:t>
            </a:r>
          </a:p>
          <a:p>
            <a:r>
              <a:rPr lang="sl-SI" sz="2400" dirty="0" smtClean="0"/>
              <a:t>Prevojne točke</a:t>
            </a:r>
          </a:p>
          <a:p>
            <a:pPr lvl="1"/>
            <a:r>
              <a:rPr lang="sl-SI" sz="2000" dirty="0" smtClean="0"/>
              <a:t>PT = </a:t>
            </a:r>
            <a:r>
              <a:rPr lang="sl-SI" sz="2000" dirty="0" err="1" smtClean="0"/>
              <a:t>InflectionPoint</a:t>
            </a:r>
            <a:r>
              <a:rPr lang="sl-SI" sz="2000" dirty="0" smtClean="0"/>
              <a:t>[p]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Slika</a:t>
            </a:r>
            <a:endParaRPr lang="sl-SI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8641" y="1600200"/>
            <a:ext cx="626671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Graf funkcije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2400" dirty="0"/>
              <a:t>f(x)  = </a:t>
            </a:r>
            <a:r>
              <a:rPr lang="sl-SI" sz="2400" dirty="0" err="1"/>
              <a:t>x</a:t>
            </a:r>
            <a:r>
              <a:rPr lang="sl-SI" sz="2400" dirty="0"/>
              <a:t>^2</a:t>
            </a:r>
          </a:p>
          <a:p>
            <a:r>
              <a:rPr lang="sl-SI" sz="2400" dirty="0" smtClean="0"/>
              <a:t>Izberemo </a:t>
            </a:r>
            <a:r>
              <a:rPr lang="sl-SI" sz="2400" dirty="0"/>
              <a:t>graf</a:t>
            </a:r>
          </a:p>
          <a:p>
            <a:pPr lvl="1"/>
            <a:r>
              <a:rPr lang="sl-SI" sz="2000" dirty="0"/>
              <a:t>Klik nanj</a:t>
            </a:r>
          </a:p>
          <a:p>
            <a:r>
              <a:rPr lang="sl-SI" sz="2400" dirty="0"/>
              <a:t>Puščice gor/dol, </a:t>
            </a:r>
            <a:r>
              <a:rPr lang="sl-SI" sz="2400" dirty="0" smtClean="0"/>
              <a:t>levo/desno</a:t>
            </a:r>
          </a:p>
          <a:p>
            <a:pPr lvl="1"/>
            <a:r>
              <a:rPr lang="sl-SI" sz="2000" dirty="0" smtClean="0"/>
              <a:t>Premikanje grafa funkcije</a:t>
            </a:r>
          </a:p>
          <a:p>
            <a:pPr lvl="1"/>
            <a:r>
              <a:rPr lang="sl-SI" sz="2000" dirty="0" smtClean="0"/>
              <a:t>Opazujemo spreminjanje pripadajoče definicije</a:t>
            </a:r>
            <a:endParaRPr lang="sl-SI" sz="2000" dirty="0"/>
          </a:p>
          <a:p>
            <a:r>
              <a:rPr lang="sl-SI" sz="2400" dirty="0"/>
              <a:t>Dvojni klik na f(x) v algebrskem oknu</a:t>
            </a:r>
          </a:p>
          <a:p>
            <a:r>
              <a:rPr lang="sl-SI" sz="2400" dirty="0"/>
              <a:t>f</a:t>
            </a:r>
            <a:r>
              <a:rPr lang="sl-SI" sz="2400" dirty="0" smtClean="0"/>
              <a:t>(x</a:t>
            </a:r>
            <a:r>
              <a:rPr lang="sl-SI" sz="2400" dirty="0"/>
              <a:t>) = 2x^2 – 1</a:t>
            </a:r>
          </a:p>
          <a:p>
            <a:pPr lvl="1"/>
            <a:r>
              <a:rPr lang="sl-SI" sz="2000" dirty="0"/>
              <a:t>Znak za množenje ni nujen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Tangenta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43494" cy="4525963"/>
          </a:xfrm>
        </p:spPr>
        <p:txBody>
          <a:bodyPr/>
          <a:lstStyle/>
          <a:p>
            <a:r>
              <a:rPr lang="sl-SI" dirty="0" smtClean="0"/>
              <a:t>Orodje</a:t>
            </a:r>
          </a:p>
          <a:p>
            <a:r>
              <a:rPr lang="sl-SI" dirty="0" smtClean="0"/>
              <a:t>Postavimo točko na funkciji</a:t>
            </a:r>
          </a:p>
          <a:p>
            <a:pPr lvl="1"/>
            <a:r>
              <a:rPr lang="sl-SI" sz="2000" dirty="0" smtClean="0"/>
              <a:t>(</a:t>
            </a:r>
            <a:r>
              <a:rPr lang="sl-SI" sz="2000" smtClean="0"/>
              <a:t>1,f(1))</a:t>
            </a:r>
            <a:endParaRPr lang="sl-SI" sz="2000" dirty="0" smtClean="0"/>
          </a:p>
          <a:p>
            <a:pPr lvl="2"/>
            <a:r>
              <a:rPr lang="sl-SI" sz="1600" dirty="0" smtClean="0"/>
              <a:t>Točka na grafu</a:t>
            </a:r>
            <a:endParaRPr lang="sl-SI" dirty="0" smtClean="0"/>
          </a:p>
          <a:p>
            <a:r>
              <a:rPr lang="sl-SI" dirty="0" smtClean="0"/>
              <a:t>Nato izberemo orodje:</a:t>
            </a:r>
          </a:p>
          <a:p>
            <a:r>
              <a:rPr lang="sl-SI" dirty="0" smtClean="0"/>
              <a:t>Klik na točko in na funkcijo</a:t>
            </a:r>
          </a:p>
          <a:p>
            <a:endParaRPr lang="en-U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 l="15833" t="7307" r="59167" b="31538"/>
          <a:stretch>
            <a:fillRect/>
          </a:stretch>
        </p:blipFill>
        <p:spPr bwMode="auto">
          <a:xfrm>
            <a:off x="6072198" y="1428736"/>
            <a:ext cx="214314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Spreminjanje parametra funkcije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Zanima nas obnašanje f(x) = a x^2 + b</a:t>
            </a:r>
          </a:p>
          <a:p>
            <a:r>
              <a:rPr lang="sl-SI" dirty="0" smtClean="0"/>
              <a:t>a in b sta seveda parametra</a:t>
            </a:r>
          </a:p>
          <a:p>
            <a:r>
              <a:rPr lang="sl-SI" dirty="0" smtClean="0"/>
              <a:t>Vnos parametrov</a:t>
            </a:r>
          </a:p>
          <a:p>
            <a:r>
              <a:rPr lang="sl-SI" dirty="0" smtClean="0"/>
              <a:t>Pred vnosom funkcije, moramo a in b določiti vrednost</a:t>
            </a:r>
          </a:p>
          <a:p>
            <a:pPr lvl="1"/>
            <a:r>
              <a:rPr lang="sl-SI" dirty="0" smtClean="0"/>
              <a:t>a = 1</a:t>
            </a:r>
          </a:p>
          <a:p>
            <a:pPr lvl="1"/>
            <a:r>
              <a:rPr lang="sl-SI" dirty="0" smtClean="0"/>
              <a:t>b = 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Spreminjanje parametra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971792" cy="4525963"/>
          </a:xfrm>
        </p:spPr>
        <p:txBody>
          <a:bodyPr/>
          <a:lstStyle/>
          <a:p>
            <a:r>
              <a:rPr lang="sl-SI" dirty="0" smtClean="0"/>
              <a:t>Z vnosom</a:t>
            </a:r>
          </a:p>
          <a:p>
            <a:pPr lvl="1"/>
            <a:r>
              <a:rPr lang="sl-SI" dirty="0" smtClean="0"/>
              <a:t>a = …</a:t>
            </a:r>
          </a:p>
          <a:p>
            <a:r>
              <a:rPr lang="sl-SI" dirty="0" smtClean="0"/>
              <a:t>Vplivamo na konstrukcijo</a:t>
            </a:r>
          </a:p>
          <a:p>
            <a:endParaRPr lang="sl-SI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9152" y="1214422"/>
            <a:ext cx="593484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3428992" y="2500306"/>
            <a:ext cx="642942" cy="21431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Rounded Rectangle 5"/>
          <p:cNvSpPr/>
          <p:nvPr/>
        </p:nvSpPr>
        <p:spPr>
          <a:xfrm>
            <a:off x="5429256" y="3643314"/>
            <a:ext cx="1285884" cy="21431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Vnos parametra z drsnikom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Družina funkcij DF(a, b, n, f)</a:t>
            </a:r>
          </a:p>
          <a:p>
            <a:pPr lvl="1"/>
            <a:r>
              <a:rPr lang="sl-SI" dirty="0" smtClean="0"/>
              <a:t>f(x) = a x^n + b</a:t>
            </a:r>
          </a:p>
          <a:p>
            <a:r>
              <a:rPr lang="sl-SI" dirty="0" smtClean="0"/>
              <a:t>Obnašanje, ko spreminjamo a, b in n</a:t>
            </a:r>
          </a:p>
          <a:p>
            <a:r>
              <a:rPr lang="sl-SI" dirty="0" smtClean="0"/>
              <a:t>n = 3</a:t>
            </a:r>
          </a:p>
          <a:p>
            <a:r>
              <a:rPr lang="sl-SI" dirty="0" smtClean="0"/>
              <a:t>Spremenimo ga v drsnik</a:t>
            </a:r>
          </a:p>
          <a:p>
            <a:pPr lvl="1"/>
            <a:r>
              <a:rPr lang="sl-SI" dirty="0" smtClean="0"/>
              <a:t>Desni klik (v algebrskem oknu)</a:t>
            </a:r>
          </a:p>
          <a:p>
            <a:pPr lvl="2"/>
            <a:r>
              <a:rPr lang="sl-SI" dirty="0" smtClean="0"/>
              <a:t>Prikaz objekta</a:t>
            </a:r>
          </a:p>
          <a:p>
            <a:pPr lvl="2"/>
            <a:r>
              <a:rPr lang="sl-SI" dirty="0" smtClean="0"/>
              <a:t>Ustvari se drsnik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Direktni vnos drsnika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Orodje</a:t>
            </a:r>
          </a:p>
          <a:p>
            <a:r>
              <a:rPr lang="sl-SI" dirty="0" smtClean="0"/>
              <a:t>Klik na površino, kjer želimo, da se drsnik pojavi</a:t>
            </a:r>
          </a:p>
          <a:p>
            <a:pPr lvl="1"/>
            <a:r>
              <a:rPr lang="sl-SI" dirty="0" smtClean="0"/>
              <a:t>Možnost postavitve navpično</a:t>
            </a:r>
          </a:p>
          <a:p>
            <a:pPr lvl="1"/>
            <a:r>
              <a:rPr lang="sl-SI" dirty="0" smtClean="0"/>
              <a:t>Izbira intervala</a:t>
            </a:r>
          </a:p>
          <a:p>
            <a:pPr lvl="1"/>
            <a:r>
              <a:rPr lang="sl-SI" dirty="0" smtClean="0"/>
              <a:t>Koraka</a:t>
            </a:r>
          </a:p>
          <a:p>
            <a:pPr lvl="1"/>
            <a:r>
              <a:rPr lang="sl-SI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Drsnik</a:t>
            </a:r>
            <a:endParaRPr lang="sl-SI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591" t="11719" r="30420" b="35547"/>
          <a:stretch>
            <a:fillRect/>
          </a:stretch>
        </p:blipFill>
        <p:spPr bwMode="auto">
          <a:xfrm>
            <a:off x="571472" y="1285860"/>
            <a:ext cx="7167745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ular Callout 4"/>
          <p:cNvSpPr/>
          <p:nvPr/>
        </p:nvSpPr>
        <p:spPr>
          <a:xfrm>
            <a:off x="6215074" y="285728"/>
            <a:ext cx="1428760" cy="1000132"/>
          </a:xfrm>
          <a:prstGeom prst="wedgeRoundRectCallout">
            <a:avLst>
              <a:gd name="adj1" fmla="val -83217"/>
              <a:gd name="adj2" fmla="val 69019"/>
              <a:gd name="adj3" fmla="val 16667"/>
            </a:avLst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 smtClean="0"/>
              <a:t>Orodje</a:t>
            </a:r>
            <a:endParaRPr lang="sl-SI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571604" y="2071678"/>
            <a:ext cx="1785950" cy="1000132"/>
          </a:xfrm>
          <a:prstGeom prst="wedgeRoundRectCallout">
            <a:avLst>
              <a:gd name="adj1" fmla="val 85509"/>
              <a:gd name="adj2" fmla="val -1630"/>
              <a:gd name="adj3" fmla="val 16667"/>
            </a:avLst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 smtClean="0"/>
              <a:t>V uporabi</a:t>
            </a:r>
            <a:endParaRPr lang="sl-SI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285852" y="4000504"/>
            <a:ext cx="1785950" cy="1000132"/>
          </a:xfrm>
          <a:prstGeom prst="wedgeRoundRectCallout">
            <a:avLst>
              <a:gd name="adj1" fmla="val 85509"/>
              <a:gd name="adj2" fmla="val -1630"/>
              <a:gd name="adj3" fmla="val 16667"/>
            </a:avLst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 smtClean="0"/>
              <a:t>Interval</a:t>
            </a:r>
            <a:endParaRPr lang="sl-SI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4786314" y="5429264"/>
            <a:ext cx="1785950" cy="1000132"/>
          </a:xfrm>
          <a:prstGeom prst="wedgeRoundRectCallout">
            <a:avLst>
              <a:gd name="adj1" fmla="val 36637"/>
              <a:gd name="adj2" fmla="val -104140"/>
              <a:gd name="adj3" fmla="val 16667"/>
            </a:avLst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 smtClean="0"/>
              <a:t>Korak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 rezultat</a:t>
            </a:r>
            <a:endParaRPr lang="sl-SI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8641" y="1600200"/>
            <a:ext cx="626671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Nekaj analiz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Graf funkcije&amp;quot;&quot;/&gt;&lt;property id=&quot;20307&quot; value=&quot;263&quot;/&gt;&lt;/object&gt;&lt;object type=&quot;3&quot; unique_id=&quot;10006&quot;&gt;&lt;property id=&quot;20148&quot; value=&quot;5&quot;/&gt;&lt;property id=&quot;20300&quot; value=&quot;Slide 3 - &amp;quot;Tangenta&amp;quot;&quot;/&gt;&lt;property id=&quot;20307&quot; value=&quot;264&quot;/&gt;&lt;/object&gt;&lt;object type=&quot;3&quot; unique_id=&quot;10007&quot;&gt;&lt;property id=&quot;20148&quot; value=&quot;5&quot;/&gt;&lt;property id=&quot;20300&quot; value=&quot;Slide 4 - &amp;quot;Spreminjanje parametra funkcije&amp;quot;&quot;/&gt;&lt;property id=&quot;20307&quot; value=&quot;265&quot;/&gt;&lt;/object&gt;&lt;object type=&quot;3&quot; unique_id=&quot;10008&quot;&gt;&lt;property id=&quot;20148&quot; value=&quot;5&quot;/&gt;&lt;property id=&quot;20300&quot; value=&quot;Slide 5 - &amp;quot;Spreminjanje parametra&amp;quot;&quot;/&gt;&lt;property id=&quot;20307&quot; value=&quot;266&quot;/&gt;&lt;/object&gt;&lt;object type=&quot;3&quot; unique_id=&quot;10009&quot;&gt;&lt;property id=&quot;20148&quot; value=&quot;5&quot;/&gt;&lt;property id=&quot;20300&quot; value=&quot;Slide 6 - &amp;quot;Vnos parametra z drsnikom&amp;quot;&quot;/&gt;&lt;property id=&quot;20307&quot; value=&quot;267&quot;/&gt;&lt;/object&gt;&lt;object type=&quot;3&quot; unique_id=&quot;10010&quot;&gt;&lt;property id=&quot;20148&quot; value=&quot;5&quot;/&gt;&lt;property id=&quot;20300&quot; value=&quot;Slide 7 - &amp;quot;Direktni vnos drsnika&amp;quot;&quot;/&gt;&lt;property id=&quot;20307&quot; value=&quot;268&quot;/&gt;&lt;/object&gt;&lt;object type=&quot;3&quot; unique_id=&quot;10011&quot;&gt;&lt;property id=&quot;20148&quot; value=&quot;5&quot;/&gt;&lt;property id=&quot;20300&quot; value=&quot;Slide 8 - &amp;quot;Drsnik&amp;quot;&quot;/&gt;&lt;property id=&quot;20307&quot; value=&quot;269&quot;/&gt;&lt;/object&gt;&lt;object type=&quot;3&quot; unique_id=&quot;10012&quot;&gt;&lt;property id=&quot;20148&quot; value=&quot;5&quot;/&gt;&lt;property id=&quot;20300&quot; value=&quot;Slide 9 - &amp;quot;In rezultat&amp;quot;&quot;/&gt;&lt;property id=&quot;20307&quot; value=&quot;270&quot;/&gt;&lt;/object&gt;&lt;object type=&quot;3&quot; unique_id=&quot;10013&quot;&gt;&lt;property id=&quot;20148&quot; value=&quot;5&quot;/&gt;&lt;property id=&quot;20300&quot; value=&quot;Slide 10 - &amp;quot;Zgled&amp;quot;&quot;/&gt;&lt;property id=&quot;20307&quot; value=&quot;271&quot;/&gt;&lt;/object&gt;&lt;object type=&quot;3&quot; unique_id=&quot;10014&quot;&gt;&lt;property id=&quot;20148&quot; value=&quot;5&quot;/&gt;&lt;property id=&quot;20300&quot; value=&quot;Slide 11 - &amp;quot;“Vizualizacija”&amp;quot;&quot;/&gt;&lt;property id=&quot;20307&quot; value=&quot;273&quot;/&gt;&lt;/object&gt;&lt;object type=&quot;3&quot; unique_id=&quot;10015&quot;&gt;&lt;property id=&quot;20148&quot; value=&quot;5&quot;/&gt;&lt;property id=&quot;20300&quot; value=&quot;Slide 12 - &amp;quot;Kako?&amp;quot;&quot;/&gt;&lt;property id=&quot;20307&quot; value=&quot;272&quot;/&gt;&lt;/object&gt;&lt;object type=&quot;3&quot; unique_id=&quot;10016&quot;&gt;&lt;property id=&quot;20148&quot; value=&quot;5&quot;/&gt;&lt;property id=&quot;20300&quot; value=&quot;Slide 13&quot;/&gt;&lt;property id=&quot;20307&quot; value=&quot;274&quot;/&gt;&lt;/object&gt;&lt;object type=&quot;3&quot; unique_id=&quot;10017&quot;&gt;&lt;property id=&quot;20148&quot; value=&quot;5&quot;/&gt;&lt;property id=&quot;20300&quot; value=&quot;Slide 14 - &amp;quot;Lastnosti&amp;quot;&quot;/&gt;&lt;property id=&quot;20307&quot; value=&quot;279&quot;/&gt;&lt;/object&gt;&lt;object type=&quot;3&quot; unique_id=&quot;10018&quot;&gt;&lt;property id=&quot;20148&quot; value=&quot;5&quot;/&gt;&lt;property id=&quot;20300&quot; value=&quot;Slide 15 - &amp;quot;Ali znamo odgovoriti?&amp;quot;&quot;/&gt;&lt;property id=&quot;20307&quot; value=&quot;275&quot;/&gt;&lt;/object&gt;&lt;object type=&quot;3&quot; unique_id=&quot;10019&quot;&gt;&lt;property id=&quot;20148&quot; value=&quot;5&quot;/&gt;&lt;property id=&quot;20300&quot; value=&quot;Slide 16 - &amp;quot;Izvoz slike&amp;quot;&quot;/&gt;&lt;property id=&quot;20307&quot; value=&quot;276&quot;/&gt;&lt;/object&gt;&lt;object type=&quot;3&quot; unique_id=&quot;10020&quot;&gt;&lt;property id=&quot;20148&quot; value=&quot;5&quot;/&gt;&lt;property id=&quot;20300&quot; value=&quot;Slide 17 - &amp;quot;Spoznajmo polinom&amp;quot;&quot;/&gt;&lt;property id=&quot;20307&quot; value=&quot;277&quot;/&gt;&lt;/object&gt;&lt;object type=&quot;3&quot; unique_id=&quot;10021&quot;&gt;&lt;property id=&quot;20148&quot; value=&quot;5&quot;/&gt;&lt;property id=&quot;20300&quot; value=&quot;Slide 18 - &amp;quot;Slika&amp;quot;&quot;/&gt;&lt;property id=&quot;20307&quot; value=&quot;27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488</Words>
  <Application>Microsoft Office PowerPoint</Application>
  <PresentationFormat>On-screen Show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Privzeti načrt</vt:lpstr>
      <vt:lpstr>Nekaj analize</vt:lpstr>
      <vt:lpstr>Graf funkcije</vt:lpstr>
      <vt:lpstr>Tangenta</vt:lpstr>
      <vt:lpstr>Spreminjanje parametra funkcije</vt:lpstr>
      <vt:lpstr>Spreminjanje parametra</vt:lpstr>
      <vt:lpstr>Vnos parametra z drsnikom</vt:lpstr>
      <vt:lpstr>Direktni vnos drsnika</vt:lpstr>
      <vt:lpstr>Drsnik</vt:lpstr>
      <vt:lpstr>In rezultat</vt:lpstr>
      <vt:lpstr>Zgled</vt:lpstr>
      <vt:lpstr>“Vizualizacija”</vt:lpstr>
      <vt:lpstr>Kako?</vt:lpstr>
      <vt:lpstr>PowerPoint Presentation</vt:lpstr>
      <vt:lpstr>Lastnosti</vt:lpstr>
      <vt:lpstr>Ali znamo odgovoriti?</vt:lpstr>
      <vt:lpstr>Izvoz slike</vt:lpstr>
      <vt:lpstr>Spoznajmo polinom</vt:lpstr>
      <vt:lpstr>Slika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Nekaj konstrukcij</dc:title>
  <dc:creator>tsckr</dc:creator>
  <cp:lastModifiedBy>Lokar, Matija</cp:lastModifiedBy>
  <cp:revision>21</cp:revision>
  <dcterms:created xsi:type="dcterms:W3CDTF">2009-11-30T18:34:51Z</dcterms:created>
  <dcterms:modified xsi:type="dcterms:W3CDTF">2012-11-07T08:54:31Z</dcterms:modified>
</cp:coreProperties>
</file>