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1" r:id="rId4"/>
    <p:sldId id="292" r:id="rId5"/>
    <p:sldId id="296" r:id="rId6"/>
    <p:sldId id="295" r:id="rId7"/>
    <p:sldId id="297" r:id="rId8"/>
    <p:sldId id="294" r:id="rId9"/>
    <p:sldId id="279" r:id="rId10"/>
    <p:sldId id="282" r:id="rId11"/>
    <p:sldId id="298" r:id="rId12"/>
    <p:sldId id="299" r:id="rId13"/>
    <p:sldId id="281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A97AF-A92D-4655-9205-3675F65F67C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102E2-5E40-4E9F-A580-7F045247190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2C5AC-6F05-4BE9-9DAD-128AC2EB42A9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89958-D2D0-4152-980D-4364F7A3BAA1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C4153-FD0E-4FD6-AFD9-B6C408FEA7AF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15519-9FED-495F-BB00-B2566873D2B7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37908-7D30-4E0E-988E-C5A28028C4D2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4D202-B5EE-40B9-A655-82F06E78F335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83AD0-A2C5-46CB-B2BF-5006F75A84B6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D8E15-5866-40B8-8A88-1ABB0E31D83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EA22-3291-4D2B-A889-49B75A2ACCF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D97F21-6C25-45E6-871F-00BEAB759105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Nekaj analize</a:t>
            </a:r>
            <a:endParaRPr lang="sl-SI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cos</a:t>
            </a:r>
            <a:r>
              <a:rPr lang="sl-SI" dirty="0" smtClean="0"/>
              <a:t>(2 sin(x)) aproksimiramo s TP</a:t>
            </a:r>
          </a:p>
          <a:p>
            <a:r>
              <a:rPr lang="sl-SI" dirty="0" smtClean="0"/>
              <a:t>Stopnja z drsnikom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928934"/>
            <a:ext cx="4103596" cy="320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Konstrukcija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4714908" cy="4543444"/>
          </a:xfrm>
        </p:spPr>
        <p:txBody>
          <a:bodyPr/>
          <a:lstStyle/>
          <a:p>
            <a:r>
              <a:rPr lang="sl-SI" sz="2800" dirty="0" smtClean="0"/>
              <a:t>Vnos funkcije</a:t>
            </a:r>
            <a:endParaRPr lang="en-US" sz="2800" dirty="0" smtClean="0"/>
          </a:p>
          <a:p>
            <a:r>
              <a:rPr lang="sl-SI" sz="2800" dirty="0" smtClean="0"/>
              <a:t>Vnos drsnika</a:t>
            </a:r>
          </a:p>
          <a:p>
            <a:pPr lvl="1"/>
            <a:r>
              <a:rPr lang="sl-SI" sz="2400" dirty="0" smtClean="0"/>
              <a:t>Nastaviti min/</a:t>
            </a:r>
            <a:r>
              <a:rPr lang="sl-SI" sz="2400" dirty="0" err="1" smtClean="0"/>
              <a:t>max</a:t>
            </a:r>
            <a:endParaRPr lang="sl-SI" sz="2400" dirty="0" smtClean="0"/>
          </a:p>
          <a:p>
            <a:r>
              <a:rPr lang="sl-SI" sz="2800" dirty="0" smtClean="0"/>
              <a:t>Taylorjev polinom</a:t>
            </a:r>
          </a:p>
          <a:p>
            <a:pPr lvl="1"/>
            <a:r>
              <a:rPr lang="sl-SI" sz="2400" dirty="0" smtClean="0"/>
              <a:t>p(x) = </a:t>
            </a:r>
            <a:r>
              <a:rPr lang="sl-SI" sz="2400" dirty="0" err="1" smtClean="0"/>
              <a:t>TaylorjevaVrsta</a:t>
            </a:r>
            <a:r>
              <a:rPr lang="sl-SI" sz="2400" dirty="0" smtClean="0"/>
              <a:t>[f,</a:t>
            </a:r>
            <a:r>
              <a:rPr lang="sl-SI" sz="2400" dirty="0" smtClean="0">
                <a:solidFill>
                  <a:srgbClr val="FF0000"/>
                </a:solidFill>
              </a:rPr>
              <a:t>x(A)</a:t>
            </a:r>
            <a:r>
              <a:rPr lang="sl-SI" sz="2400" dirty="0" smtClean="0"/>
              <a:t>,n]</a:t>
            </a:r>
          </a:p>
          <a:p>
            <a:endParaRPr lang="sl-SI" sz="28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31250" t="19643" r="29687" b="19642"/>
          <a:stretch>
            <a:fillRect/>
          </a:stretch>
        </p:blipFill>
        <p:spPr bwMode="auto">
          <a:xfrm>
            <a:off x="4857752" y="1357298"/>
            <a:ext cx="4500594" cy="437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Prikaz teksta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74787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42862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929066"/>
            <a:ext cx="3890593" cy="280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Preklop med jeziki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0106"/>
          </a:xfrm>
        </p:spPr>
        <p:txBody>
          <a:bodyPr/>
          <a:lstStyle/>
          <a:p>
            <a:r>
              <a:rPr lang="sl-SI" dirty="0" smtClean="0"/>
              <a:t>Vpliva tudi na ukaze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3459480" cy="30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00438"/>
            <a:ext cx="3459480" cy="30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500306"/>
            <a:ext cx="3459480" cy="30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Spoznajmo polinom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/>
              <a:t>Dana je družina kubičnih polinomov p</a:t>
            </a:r>
            <a:r>
              <a:rPr lang="sl-SI" sz="2400" baseline="-25000" dirty="0" smtClean="0"/>
              <a:t>a,b,c,d</a:t>
            </a:r>
            <a:r>
              <a:rPr lang="sl-SI" sz="2400" dirty="0" smtClean="0"/>
              <a:t>(x) = a x^3 + b x^2 + c x + d</a:t>
            </a:r>
          </a:p>
          <a:p>
            <a:r>
              <a:rPr lang="sl-SI" sz="2400" dirty="0" smtClean="0"/>
              <a:t>Zanimajo nas značilne točke tega polinoma:</a:t>
            </a:r>
          </a:p>
          <a:p>
            <a:pPr lvl="1"/>
            <a:r>
              <a:rPr lang="sl-SI" sz="2000" dirty="0" smtClean="0"/>
              <a:t>Ničle (realne)</a:t>
            </a:r>
          </a:p>
          <a:p>
            <a:pPr lvl="1"/>
            <a:r>
              <a:rPr lang="sl-SI" sz="2000" dirty="0" smtClean="0"/>
              <a:t>Ekstremne točke</a:t>
            </a:r>
          </a:p>
          <a:p>
            <a:pPr lvl="1"/>
            <a:r>
              <a:rPr lang="sl-SI" sz="2000" dirty="0" smtClean="0"/>
              <a:t>Prevoji</a:t>
            </a:r>
          </a:p>
          <a:p>
            <a:endParaRPr lang="sl-SI" sz="2400" dirty="0" smtClean="0"/>
          </a:p>
          <a:p>
            <a:pPr lvl="1"/>
            <a:endParaRPr lang="sl-SI" sz="2000" dirty="0" smtClean="0"/>
          </a:p>
          <a:p>
            <a:endParaRPr lang="sl-SI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Vnos polinoma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/>
              <a:t>Vnos polinoma:</a:t>
            </a:r>
          </a:p>
          <a:p>
            <a:r>
              <a:rPr lang="sl-SI" sz="2400" dirty="0" smtClean="0"/>
              <a:t>Določimo parametre</a:t>
            </a:r>
          </a:p>
          <a:p>
            <a:r>
              <a:rPr lang="sl-SI" sz="2400" dirty="0" smtClean="0"/>
              <a:t>a, b, c, d</a:t>
            </a:r>
          </a:p>
          <a:p>
            <a:r>
              <a:rPr lang="sl-SI" sz="2400" dirty="0" smtClean="0"/>
              <a:t>Vnos kot drsnike</a:t>
            </a:r>
          </a:p>
          <a:p>
            <a:r>
              <a:rPr lang="sl-SI" sz="2400" dirty="0" smtClean="0"/>
              <a:t>Vnos polinoma</a:t>
            </a:r>
          </a:p>
          <a:p>
            <a:pPr lvl="1"/>
            <a:r>
              <a:rPr lang="sl-SI" sz="2000" dirty="0" smtClean="0"/>
              <a:t>p(x) = a x^3 + b x^2 + c x + d</a:t>
            </a:r>
          </a:p>
          <a:p>
            <a:endParaRPr lang="sl-SI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000504"/>
            <a:ext cx="3571900" cy="25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Ničle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736"/>
            <a:ext cx="8229600" cy="4525963"/>
          </a:xfrm>
        </p:spPr>
        <p:txBody>
          <a:bodyPr/>
          <a:lstStyle/>
          <a:p>
            <a:r>
              <a:rPr lang="sl-SI" sz="2400" dirty="0" smtClean="0"/>
              <a:t>ničle = </a:t>
            </a:r>
            <a:r>
              <a:rPr lang="sl-SI" sz="2400" dirty="0" err="1" smtClean="0"/>
              <a:t>Root</a:t>
            </a:r>
            <a:r>
              <a:rPr lang="sl-SI" sz="2400" dirty="0" smtClean="0"/>
              <a:t>[p]</a:t>
            </a:r>
          </a:p>
          <a:p>
            <a:pPr lvl="1"/>
            <a:r>
              <a:rPr lang="sl-SI" sz="2000" dirty="0" smtClean="0"/>
              <a:t>ali po slovensko: ničle = Ničla[p]</a:t>
            </a:r>
          </a:p>
          <a:p>
            <a:pPr lvl="1"/>
            <a:r>
              <a:rPr lang="sl-SI" sz="2000" dirty="0" smtClean="0"/>
              <a:t>Dobimo več ničel</a:t>
            </a:r>
          </a:p>
          <a:p>
            <a:pPr lvl="1"/>
            <a:r>
              <a:rPr lang="sl-SI" sz="2000" dirty="0" smtClean="0"/>
              <a:t>ki se avtomatsko označijo na sliki</a:t>
            </a:r>
          </a:p>
          <a:p>
            <a:pPr lvl="1"/>
            <a:r>
              <a:rPr lang="sl-SI" sz="2000" dirty="0" smtClean="0"/>
              <a:t>in prikažejo v algebrskem oknu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429000"/>
            <a:ext cx="4572032" cy="330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Ekstremne točke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/>
          <a:lstStyle/>
          <a:p>
            <a:r>
              <a:rPr lang="sl-SI" sz="2400" dirty="0" err="1" smtClean="0"/>
              <a:t>eks</a:t>
            </a:r>
            <a:r>
              <a:rPr lang="sl-SI" sz="2400" dirty="0" smtClean="0"/>
              <a:t> = </a:t>
            </a:r>
            <a:r>
              <a:rPr lang="sl-SI" sz="2400" dirty="0" err="1" smtClean="0"/>
              <a:t>Extremum</a:t>
            </a:r>
            <a:r>
              <a:rPr lang="sl-SI" sz="2400" dirty="0" smtClean="0"/>
              <a:t>[p]</a:t>
            </a:r>
          </a:p>
          <a:p>
            <a:pPr lvl="1"/>
            <a:r>
              <a:rPr lang="sl-SI" sz="2000" dirty="0" smtClean="0"/>
              <a:t>Lahko </a:t>
            </a:r>
            <a:r>
              <a:rPr lang="sl-SI" sz="2000" dirty="0" err="1" smtClean="0"/>
              <a:t>Extremum</a:t>
            </a:r>
            <a:r>
              <a:rPr lang="sl-SI" sz="2000" dirty="0" smtClean="0"/>
              <a:t>[p] ali </a:t>
            </a:r>
            <a:r>
              <a:rPr lang="sl-SI" sz="2000" dirty="0" err="1" smtClean="0"/>
              <a:t>Extremum</a:t>
            </a:r>
            <a:r>
              <a:rPr lang="sl-SI" sz="2000" dirty="0" smtClean="0"/>
              <a:t>[p(x)]</a:t>
            </a:r>
          </a:p>
          <a:p>
            <a:pPr lvl="1"/>
            <a:r>
              <a:rPr lang="sl-SI" sz="2000" dirty="0" smtClean="0"/>
              <a:t>Slovensko: </a:t>
            </a:r>
            <a:r>
              <a:rPr lang="sl-SI" sz="2000" dirty="0" err="1" smtClean="0"/>
              <a:t>eks</a:t>
            </a:r>
            <a:r>
              <a:rPr lang="sl-SI" sz="2000" dirty="0" smtClean="0"/>
              <a:t> = Ekstrem[p]</a:t>
            </a:r>
          </a:p>
          <a:p>
            <a:pPr lvl="1"/>
            <a:r>
              <a:rPr lang="sl-SI" sz="2000" dirty="0" smtClean="0"/>
              <a:t>Minimum/maksimum</a:t>
            </a:r>
          </a:p>
          <a:p>
            <a:pPr lvl="1"/>
            <a:r>
              <a:rPr lang="sl-SI" sz="2000" dirty="0" smtClean="0"/>
              <a:t>Označeni točki</a:t>
            </a:r>
          </a:p>
          <a:p>
            <a:r>
              <a:rPr lang="sl-SI" sz="2400" dirty="0" smtClean="0"/>
              <a:t>Postavimo še tangenti v ekstremnih točkah in ju naredimo črtkani</a:t>
            </a:r>
          </a:p>
          <a:p>
            <a:pPr lvl="1"/>
            <a:r>
              <a:rPr lang="sl-SI" sz="2000" dirty="0" smtClean="0"/>
              <a:t>Tangenta[</a:t>
            </a:r>
            <a:r>
              <a:rPr lang="sl-SI" sz="2000" dirty="0" err="1" smtClean="0"/>
              <a:t>eks</a:t>
            </a:r>
            <a:r>
              <a:rPr lang="sl-SI" sz="2000" dirty="0" smtClean="0"/>
              <a:t>_1, p]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86124"/>
            <a:ext cx="4187336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Prevojne točke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/>
              <a:t>Prevojne točke</a:t>
            </a:r>
          </a:p>
          <a:p>
            <a:pPr lvl="1"/>
            <a:r>
              <a:rPr lang="sl-SI" sz="2000" dirty="0" smtClean="0"/>
              <a:t>prevoj = </a:t>
            </a:r>
            <a:r>
              <a:rPr lang="sl-SI" sz="2000" dirty="0" err="1" smtClean="0"/>
              <a:t>InflectionPoint</a:t>
            </a:r>
            <a:r>
              <a:rPr lang="sl-SI" sz="2000" dirty="0" smtClean="0"/>
              <a:t>[p]</a:t>
            </a:r>
          </a:p>
          <a:p>
            <a:pPr lvl="1"/>
            <a:r>
              <a:rPr lang="sl-SI" sz="2000" dirty="0" smtClean="0"/>
              <a:t>prevoj = </a:t>
            </a:r>
            <a:r>
              <a:rPr lang="sl-SI" sz="2000" dirty="0" err="1" smtClean="0"/>
              <a:t>prevojnaTočka</a:t>
            </a:r>
            <a:r>
              <a:rPr lang="sl-SI" sz="2000" dirty="0" smtClean="0"/>
              <a:t>[p]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857496"/>
            <a:ext cx="5176477" cy="373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Pozor ob spremembah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/>
              <a:t>Denimo, da polinom spremenimo – recimo da dodamo še x^4</a:t>
            </a:r>
          </a:p>
          <a:p>
            <a:r>
              <a:rPr lang="sl-SI" sz="2400" dirty="0" smtClean="0"/>
              <a:t>GeoGebra sicer opazi, da smo prej računali ničle, ekstreme in prevoje, a jih poimenuje po svoje</a:t>
            </a:r>
          </a:p>
          <a:p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250406"/>
            <a:ext cx="4731364" cy="341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Polinom z določenimi ničlami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 smtClean="0"/>
              <a:t>Konstruirajmo kubični polinom, ki ima ničle n</a:t>
            </a:r>
            <a:r>
              <a:rPr lang="sl-SI" sz="2800" baseline="-25000" dirty="0" smtClean="0"/>
              <a:t>1</a:t>
            </a:r>
            <a:r>
              <a:rPr lang="sl-SI" sz="2800" dirty="0" smtClean="0"/>
              <a:t>, n</a:t>
            </a:r>
            <a:r>
              <a:rPr lang="sl-SI" sz="2800" baseline="-25000" dirty="0" smtClean="0"/>
              <a:t>2</a:t>
            </a:r>
            <a:r>
              <a:rPr lang="sl-SI" sz="2800" dirty="0" smtClean="0"/>
              <a:t>, n</a:t>
            </a:r>
            <a:r>
              <a:rPr lang="sl-SI" sz="2800" baseline="-25000" dirty="0" smtClean="0"/>
              <a:t>3</a:t>
            </a:r>
          </a:p>
          <a:p>
            <a:r>
              <a:rPr lang="sl-SI" sz="2800" dirty="0" smtClean="0"/>
              <a:t>p(x) = a(x- n</a:t>
            </a:r>
            <a:r>
              <a:rPr lang="sl-SI" sz="2800" baseline="-25000" dirty="0" smtClean="0"/>
              <a:t>1</a:t>
            </a:r>
            <a:r>
              <a:rPr lang="sl-SI" sz="2800" dirty="0" smtClean="0"/>
              <a:t>)(x-n</a:t>
            </a:r>
            <a:r>
              <a:rPr lang="sl-SI" sz="2800" baseline="-25000" dirty="0" smtClean="0"/>
              <a:t>2</a:t>
            </a:r>
            <a:r>
              <a:rPr lang="sl-SI" sz="2800" dirty="0" smtClean="0"/>
              <a:t>)(x-n</a:t>
            </a:r>
            <a:r>
              <a:rPr lang="sl-SI" sz="2800" baseline="-25000" dirty="0" smtClean="0"/>
              <a:t>3</a:t>
            </a:r>
            <a:r>
              <a:rPr lang="sl-SI" sz="2800" dirty="0" smtClean="0"/>
              <a:t>)</a:t>
            </a:r>
          </a:p>
          <a:p>
            <a:r>
              <a:rPr lang="sl-SI" sz="2800" dirty="0" smtClean="0"/>
              <a:t>Prikaz v "razširjeni obliki"</a:t>
            </a:r>
          </a:p>
          <a:p>
            <a:r>
              <a:rPr lang="sl-SI" sz="2800" dirty="0" smtClean="0"/>
              <a:t>Polinom[p(x)]</a:t>
            </a:r>
          </a:p>
          <a:p>
            <a:pPr lvl="1"/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pol(x) = Polinom[2*(x-1)(x-3)]</a:t>
            </a:r>
          </a:p>
          <a:p>
            <a:pPr lvl="2"/>
            <a:r>
              <a:rPr lang="sl-SI" sz="2000" dirty="0" smtClean="0">
                <a:latin typeface="Courier New" pitchFamily="49" charset="0"/>
                <a:cs typeface="Courier New" pitchFamily="49" charset="0"/>
              </a:rPr>
              <a:t>pol(x) = 2x</a:t>
            </a:r>
            <a:r>
              <a:rPr lang="sl-SI" sz="2000" baseline="30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sl-SI" sz="2000" dirty="0" smtClean="0">
                <a:latin typeface="Courier New" pitchFamily="49" charset="0"/>
                <a:cs typeface="Courier New" pitchFamily="49" charset="0"/>
              </a:rPr>
              <a:t>-6x+4</a:t>
            </a:r>
          </a:p>
          <a:p>
            <a:pPr lvl="1"/>
            <a:r>
              <a:rPr lang="sl-SI" sz="2400" dirty="0" smtClean="0"/>
              <a:t>Pozor: 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Polinom[a*(x- n</a:t>
            </a:r>
            <a:r>
              <a:rPr lang="sl-SI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)(x-n</a:t>
            </a:r>
            <a:r>
              <a:rPr lang="sl-SI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)(x-n</a:t>
            </a:r>
            <a:r>
              <a:rPr lang="sl-SI" sz="2400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pPr lvl="1"/>
            <a:r>
              <a:rPr lang="sl-SI" sz="2400" dirty="0" smtClean="0"/>
              <a:t>Drugače GeoGebra misli, da je a funkcija (tudi če obstaja število a)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Taylorjeva vrsta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Potenčna vrsta</a:t>
            </a:r>
          </a:p>
          <a:p>
            <a:endParaRPr lang="sl-SI" dirty="0" smtClean="0"/>
          </a:p>
          <a:p>
            <a:r>
              <a:rPr lang="sl-SI" dirty="0" err="1" smtClean="0"/>
              <a:t>Aproksimacija</a:t>
            </a:r>
            <a:r>
              <a:rPr lang="sl-SI" dirty="0" smtClean="0"/>
              <a:t> funkcije s polinomom </a:t>
            </a:r>
          </a:p>
          <a:p>
            <a:endParaRPr lang="sl-SI" dirty="0" smtClean="0"/>
          </a:p>
          <a:p>
            <a:r>
              <a:rPr lang="sl-SI" dirty="0" smtClean="0"/>
              <a:t>Ukaz:</a:t>
            </a:r>
          </a:p>
          <a:p>
            <a:pPr lvl="1"/>
            <a:r>
              <a:rPr lang="sl-SI" dirty="0" err="1" smtClean="0"/>
              <a:t>TaylorjevaVrsta</a:t>
            </a:r>
            <a:r>
              <a:rPr lang="sl-SI" dirty="0" smtClean="0"/>
              <a:t>[f, a, n]</a:t>
            </a:r>
          </a:p>
          <a:p>
            <a:pPr lvl="2"/>
            <a:r>
              <a:rPr lang="sl-SI" dirty="0" smtClean="0"/>
              <a:t>razvoj funkcije </a:t>
            </a:r>
            <a:r>
              <a:rPr lang="sl-SI" i="1" dirty="0" smtClean="0"/>
              <a:t>f </a:t>
            </a:r>
            <a:r>
              <a:rPr lang="sl-SI" dirty="0" smtClean="0"/>
              <a:t>v potenčno vrsto </a:t>
            </a:r>
            <a:r>
              <a:rPr lang="sl-SI" i="1" dirty="0" smtClean="0"/>
              <a:t>okrog</a:t>
            </a:r>
            <a:r>
              <a:rPr lang="sl-SI" dirty="0" smtClean="0"/>
              <a:t> točke </a:t>
            </a:r>
            <a:r>
              <a:rPr lang="sl-SI" i="1" dirty="0" smtClean="0"/>
              <a:t>x = a</a:t>
            </a:r>
            <a:r>
              <a:rPr lang="sl-SI" dirty="0" smtClean="0"/>
              <a:t> reda </a:t>
            </a:r>
            <a:r>
              <a:rPr lang="sl-SI" i="1" dirty="0" smtClean="0"/>
              <a:t>n</a:t>
            </a:r>
          </a:p>
          <a:p>
            <a:pPr lvl="2"/>
            <a:r>
              <a:rPr lang="sl-SI" i="1" dirty="0" err="1" smtClean="0"/>
              <a:t>TaylorPolynomial</a:t>
            </a:r>
            <a:r>
              <a:rPr lang="sl-SI" i="1" dirty="0" smtClean="0"/>
              <a:t>[f, a, n]</a:t>
            </a:r>
          </a:p>
          <a:p>
            <a:pPr lvl="1"/>
            <a:endParaRPr lang="sl-SI" i="1" dirty="0" smtClean="0"/>
          </a:p>
          <a:p>
            <a:pPr lvl="1"/>
            <a:endParaRPr lang="sl-SI" dirty="0" smtClean="0"/>
          </a:p>
          <a:p>
            <a:pPr lvl="1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14554"/>
            <a:ext cx="1581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429000"/>
            <a:ext cx="54959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318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Privzeti načrt</vt:lpstr>
      <vt:lpstr>Nekaj analize</vt:lpstr>
      <vt:lpstr>Spoznajmo polinom</vt:lpstr>
      <vt:lpstr>Vnos polinoma</vt:lpstr>
      <vt:lpstr>Ničle</vt:lpstr>
      <vt:lpstr>Ekstremne točke</vt:lpstr>
      <vt:lpstr>Prevojne točke</vt:lpstr>
      <vt:lpstr>Pozor ob spremembah</vt:lpstr>
      <vt:lpstr>Polinom z določenimi ničlami</vt:lpstr>
      <vt:lpstr>Taylorjeva vrsta</vt:lpstr>
      <vt:lpstr>Zgled</vt:lpstr>
      <vt:lpstr>Konstrukcija</vt:lpstr>
      <vt:lpstr>Prikaz teksta</vt:lpstr>
      <vt:lpstr>Preklop med jeziki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Nekaj konstrukcij</dc:title>
  <dc:creator>Matija Lokar</dc:creator>
  <cp:lastModifiedBy>Matija Lokar</cp:lastModifiedBy>
  <cp:revision>157</cp:revision>
  <dcterms:created xsi:type="dcterms:W3CDTF">2009-11-30T18:34:51Z</dcterms:created>
  <dcterms:modified xsi:type="dcterms:W3CDTF">2011-01-04T06:55:27Z</dcterms:modified>
</cp:coreProperties>
</file>