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8" r:id="rId9"/>
    <p:sldId id="264" r:id="rId10"/>
    <p:sldId id="299" r:id="rId11"/>
    <p:sldId id="266" r:id="rId12"/>
    <p:sldId id="267" r:id="rId13"/>
    <p:sldId id="300" r:id="rId14"/>
    <p:sldId id="268" r:id="rId15"/>
    <p:sldId id="269" r:id="rId16"/>
    <p:sldId id="270" r:id="rId17"/>
    <p:sldId id="301" r:id="rId18"/>
    <p:sldId id="271" r:id="rId19"/>
    <p:sldId id="272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418" y="-173"/>
      </p:cViewPr>
      <p:guideLst>
        <p:guide orient="horz" pos="86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43" d="100"/>
          <a:sy n="43" d="100"/>
        </p:scale>
        <p:origin x="-2136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C6758-BB96-4059-BDE1-85D91BC16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6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88358-9390-4ECF-B54C-887B8639D94E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4B63A-39CB-44BA-A754-9C42A1DA3E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09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1DA917-82E9-406A-B8BA-85EAC52A91E8}" type="slidenum">
              <a:rPr lang="en-US"/>
              <a:pPr/>
              <a:t>2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332BB3-0CFC-474B-81FC-7EE5CA1180BA}" type="slidenum">
              <a:rPr lang="en-US"/>
              <a:pPr/>
              <a:t>11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67C41F-AF1E-45E9-A635-E02AF570A1D3}" type="slidenum">
              <a:rPr lang="en-US"/>
              <a:pPr/>
              <a:t>12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C6F907-7889-41B2-8EBB-E6AF67242CB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0C2B63-9914-4E66-857E-F1B49BA8409A}" type="slidenum">
              <a:rPr lang="en-US"/>
              <a:pPr/>
              <a:t>14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8E6A51-C19A-4218-BB99-FAE30268FDDF}" type="slidenum">
              <a:rPr lang="en-US"/>
              <a:pPr/>
              <a:t>15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8163D4-B0E5-4B30-AB9A-9697C07162BD}" type="slidenum">
              <a:rPr lang="en-US"/>
              <a:pPr/>
              <a:t>16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8163D4-B0E5-4B30-AB9A-9697C07162BD}" type="slidenum">
              <a:rPr lang="en-US"/>
              <a:pPr/>
              <a:t>17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E0C39C-19EC-4457-BD77-FFDBA3102022}" type="slidenum">
              <a:rPr lang="en-US"/>
              <a:pPr/>
              <a:t>18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9CDE6D-DC91-4F46-BFD1-6EB62C87E7F3}" type="slidenum">
              <a:rPr lang="en-US"/>
              <a:pPr/>
              <a:t>19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F46D7E-7F1D-4E61-864B-9A4D7730E501}" type="slidenum">
              <a:rPr lang="en-US"/>
              <a:pPr/>
              <a:t>20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462D17-5ED0-43ED-B8FA-DE799C1C42A6}" type="slidenum">
              <a:rPr lang="en-US"/>
              <a:pPr/>
              <a:t>3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D6CD90-6E94-4BAE-A0FE-5D5DF0EA08CC}" type="slidenum">
              <a:rPr lang="en-US"/>
              <a:pPr/>
              <a:t>21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11947E-FC02-4FEA-B17C-F135E13DBCC5}" type="slidenum">
              <a:rPr lang="en-US"/>
              <a:pPr/>
              <a:t>22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138B14-8F42-49A5-A21B-5F8D6454ADDF}" type="slidenum">
              <a:rPr lang="en-US"/>
              <a:pPr/>
              <a:t>23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75CBAF-E153-46F6-B77D-4E3EC2283F75}" type="slidenum">
              <a:rPr lang="en-US"/>
              <a:pPr/>
              <a:t>24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92F528-C14C-45B1-BEEF-A10298F3AD51}" type="slidenum">
              <a:rPr lang="en-US"/>
              <a:pPr/>
              <a:t>25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19A310-22FF-466F-9F69-1891D78BF5D0}" type="slidenum">
              <a:rPr lang="en-US"/>
              <a:pPr/>
              <a:t>26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D88CD9-57E4-4885-AA38-8F155288A185}" type="slidenum">
              <a:rPr lang="en-US"/>
              <a:pPr/>
              <a:t>27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DEC214-EDB4-4286-8DD7-8484CAE97657}" type="slidenum">
              <a:rPr lang="en-US"/>
              <a:pPr/>
              <a:t>28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7D01A4-9E00-48E3-BCC6-01DEE1C8B736}" type="slidenum">
              <a:rPr lang="en-US"/>
              <a:pPr/>
              <a:t>29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CA258D-F56A-4D6C-BF33-4DB356B51ADC}" type="slidenum">
              <a:rPr lang="en-US"/>
              <a:pPr/>
              <a:t>30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DE4331-9727-448A-AFA9-B3A209EC1C72}" type="slidenum">
              <a:rPr lang="en-US"/>
              <a:pPr/>
              <a:t>4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61D0BB-4B21-4436-85EA-49A6B5A95F5C}" type="slidenum">
              <a:rPr lang="en-US"/>
              <a:pPr/>
              <a:t>31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DAC1A-75EF-4AE2-ACA1-71336D95045F}" type="slidenum">
              <a:rPr lang="en-US"/>
              <a:pPr/>
              <a:t>32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2ACA94-F79D-44EF-83E0-2EEB50BF6A2A}" type="slidenum">
              <a:rPr lang="en-US"/>
              <a:pPr/>
              <a:t>33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44DE61-6496-4486-9CB1-6F3B5852DF21}" type="slidenum">
              <a:rPr lang="en-US"/>
              <a:pPr/>
              <a:t>34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980A2D-4247-4406-AC1B-880E84A7D084}" type="slidenum">
              <a:rPr lang="en-US"/>
              <a:pPr/>
              <a:t>35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5B3BB5-464D-4741-98AD-FDBA6E01A3BB}" type="slidenum">
              <a:rPr lang="en-US"/>
              <a:pPr/>
              <a:t>36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0D8F7A-BC04-4291-9BB9-52BFA94A23CF}" type="slidenum">
              <a:rPr lang="en-US"/>
              <a:pPr/>
              <a:t>37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88BECB-F112-445F-8AC4-8541D23A6D28}" type="slidenum">
              <a:rPr lang="en-US"/>
              <a:pPr/>
              <a:t>38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6092E5-9AED-40E3-A4BD-5C112937FE4C}" type="slidenum">
              <a:rPr lang="en-US"/>
              <a:pPr/>
              <a:t>39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BB4231-936D-4103-8466-1B2971B5FA2D}" type="slidenum">
              <a:rPr lang="en-US"/>
              <a:pPr/>
              <a:t>40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D1D00D-B7F5-4380-97D6-5756F41DC3CB}" type="slidenum">
              <a:rPr lang="en-US"/>
              <a:pPr/>
              <a:t>5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D37E23-151E-4BDA-8486-5B474F820A97}" type="slidenum">
              <a:rPr lang="en-US"/>
              <a:pPr/>
              <a:t>41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41DCCB-E604-46B3-A73E-B9E7F4F770EA}" type="slidenum">
              <a:rPr lang="en-US"/>
              <a:pPr/>
              <a:t>42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70CB8A-EFB7-4E09-AFCE-3F54B1F7F30D}" type="slidenum">
              <a:rPr lang="en-US"/>
              <a:pPr/>
              <a:t>6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A74E80-7636-4053-A758-35497F4CE5EA}" type="slidenum">
              <a:rPr lang="en-US"/>
              <a:pPr/>
              <a:t>7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10E0D5-DC03-4182-8537-0197B8727070}" type="slidenum">
              <a:rPr lang="en-US"/>
              <a:pPr/>
              <a:t>8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721829-E4F3-4C0A-9329-E15A8119DD42}" type="slidenum">
              <a:rPr lang="en-US"/>
              <a:pPr/>
              <a:t>9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2A8CB7-3932-468A-9694-9E6C1A66136E}" type="slidenum">
              <a:rPr lang="en-US"/>
              <a:pPr/>
              <a:t>10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4FC8-2F23-4A21-97D0-5F2DDBDECFD7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5E57-FD42-4861-A8D5-E086BD5BA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4FC8-2F23-4A21-97D0-5F2DDBDECFD7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5E57-FD42-4861-A8D5-E086BD5BA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4FC8-2F23-4A21-97D0-5F2DDBDECFD7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5E57-FD42-4861-A8D5-E086BD5BA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"/>
          <p:cNvGrpSpPr>
            <a:grpSpLocks/>
          </p:cNvGrpSpPr>
          <p:nvPr userDrawn="1"/>
        </p:nvGrpSpPr>
        <p:grpSpPr bwMode="auto">
          <a:xfrm>
            <a:off x="187325" y="769938"/>
            <a:ext cx="8528050" cy="214312"/>
            <a:chOff x="187325" y="769938"/>
            <a:chExt cx="8528050" cy="214312"/>
          </a:xfrm>
        </p:grpSpPr>
        <p:sp>
          <p:nvSpPr>
            <p:cNvPr id="4" name="Rectangle 3"/>
            <p:cNvSpPr/>
            <p:nvPr userDrawn="1"/>
          </p:nvSpPr>
          <p:spPr>
            <a:xfrm>
              <a:off x="500063" y="857250"/>
              <a:ext cx="8215312" cy="460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l-SI"/>
            </a:p>
          </p:txBody>
        </p:sp>
        <p:sp>
          <p:nvSpPr>
            <p:cNvPr id="5" name="Flowchart: Decision 4"/>
            <p:cNvSpPr/>
            <p:nvPr userDrawn="1"/>
          </p:nvSpPr>
          <p:spPr>
            <a:xfrm>
              <a:off x="187325" y="769938"/>
              <a:ext cx="357188" cy="214312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l-SI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4FC8-2F23-4A21-97D0-5F2DDBDECFD7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5E57-FD42-4861-A8D5-E086BD5BA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4FC8-2F23-4A21-97D0-5F2DDBDECFD7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5E57-FD42-4861-A8D5-E086BD5BA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4FC8-2F23-4A21-97D0-5F2DDBDECFD7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5E57-FD42-4861-A8D5-E086BD5BA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4FC8-2F23-4A21-97D0-5F2DDBDECFD7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5E57-FD42-4861-A8D5-E086BD5BA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4FC8-2F23-4A21-97D0-5F2DDBDECFD7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5E57-FD42-4861-A8D5-E086BD5BA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4FC8-2F23-4A21-97D0-5F2DDBDECFD7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5E57-FD42-4861-A8D5-E086BD5BA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4FC8-2F23-4A21-97D0-5F2DDBDECFD7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5E57-FD42-4861-A8D5-E086BD5BA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4FC8-2F23-4A21-97D0-5F2DDBDECFD7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5E57-FD42-4861-A8D5-E086BD5BA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14FC8-2F23-4A21-97D0-5F2DDBDECFD7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B5E57-FD42-4861-A8D5-E086BD5BA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76400"/>
            <a:ext cx="7543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rgbClr val="FF0000"/>
                </a:solidFill>
              </a:rPr>
              <a:t>Kazalci</a:t>
            </a:r>
            <a:r>
              <a:rPr lang="en-US" sz="4400" dirty="0">
                <a:solidFill>
                  <a:srgbClr val="FF0000"/>
                </a:solidFill>
              </a:rPr>
              <a:t> in </a:t>
            </a:r>
            <a:r>
              <a:rPr lang="en-US" sz="4400" dirty="0" err="1">
                <a:solidFill>
                  <a:srgbClr val="FF0000"/>
                </a:solidFill>
              </a:rPr>
              <a:t>dinamične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podatkovne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strukture</a:t>
            </a:r>
            <a:r>
              <a:rPr lang="en-US" sz="4400" dirty="0">
                <a:solidFill>
                  <a:srgbClr val="FF0000"/>
                </a:solidFill>
              </a:rPr>
              <a:t>: </a:t>
            </a:r>
            <a:r>
              <a:rPr lang="en-US" sz="4400" dirty="0" err="1" smtClean="0">
                <a:solidFill>
                  <a:srgbClr val="FF0000"/>
                </a:solidFill>
              </a:rPr>
              <a:t>seznami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5" name="Vertical Scroll 4"/>
          <p:cNvSpPr/>
          <p:nvPr/>
        </p:nvSpPr>
        <p:spPr>
          <a:xfrm flipH="1">
            <a:off x="4724400" y="3505200"/>
            <a:ext cx="1219200" cy="2514600"/>
          </a:xfrm>
          <a:prstGeom prst="vertic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inspect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733800"/>
            <a:ext cx="2324425" cy="23244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100"/>
          <p:cNvGrpSpPr>
            <a:grpSpLocks/>
          </p:cNvGrpSpPr>
          <p:nvPr/>
        </p:nvGrpSpPr>
        <p:grpSpPr bwMode="auto">
          <a:xfrm>
            <a:off x="1600200" y="4724400"/>
            <a:ext cx="6477000" cy="1219200"/>
            <a:chOff x="720" y="1872"/>
            <a:chExt cx="4080" cy="768"/>
          </a:xfrm>
        </p:grpSpPr>
        <p:sp>
          <p:nvSpPr>
            <p:cNvPr id="44" name="Rectangle 101"/>
            <p:cNvSpPr>
              <a:spLocks noChangeArrowheads="1"/>
            </p:cNvSpPr>
            <p:nvPr/>
          </p:nvSpPr>
          <p:spPr bwMode="auto">
            <a:xfrm>
              <a:off x="720" y="1872"/>
              <a:ext cx="4080" cy="76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102"/>
            <p:cNvSpPr>
              <a:spLocks noChangeArrowheads="1"/>
            </p:cNvSpPr>
            <p:nvPr/>
          </p:nvSpPr>
          <p:spPr bwMode="auto">
            <a:xfrm>
              <a:off x="1440" y="2016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Text Box 103"/>
            <p:cNvSpPr txBox="1">
              <a:spLocks noChangeArrowheads="1"/>
            </p:cNvSpPr>
            <p:nvPr/>
          </p:nvSpPr>
          <p:spPr bwMode="auto">
            <a:xfrm>
              <a:off x="2064" y="2016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48" name="Text Box 105"/>
            <p:cNvSpPr txBox="1">
              <a:spLocks noChangeArrowheads="1"/>
            </p:cNvSpPr>
            <p:nvPr/>
          </p:nvSpPr>
          <p:spPr bwMode="auto">
            <a:xfrm>
              <a:off x="4080" y="2016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49" name="Line 106"/>
            <p:cNvSpPr>
              <a:spLocks noChangeShapeType="1"/>
            </p:cNvSpPr>
            <p:nvPr/>
          </p:nvSpPr>
          <p:spPr bwMode="auto">
            <a:xfrm>
              <a:off x="1536" y="2112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108"/>
            <p:cNvSpPr>
              <a:spLocks noChangeShapeType="1"/>
            </p:cNvSpPr>
            <p:nvPr/>
          </p:nvSpPr>
          <p:spPr bwMode="auto">
            <a:xfrm>
              <a:off x="4560" y="2112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Text Box 109"/>
            <p:cNvSpPr txBox="1">
              <a:spLocks noChangeArrowheads="1"/>
            </p:cNvSpPr>
            <p:nvPr/>
          </p:nvSpPr>
          <p:spPr bwMode="auto">
            <a:xfrm>
              <a:off x="864" y="201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first</a:t>
              </a:r>
            </a:p>
          </p:txBody>
        </p:sp>
        <p:sp>
          <p:nvSpPr>
            <p:cNvPr id="53" name="Freeform 110"/>
            <p:cNvSpPr>
              <a:spLocks/>
            </p:cNvSpPr>
            <p:nvPr/>
          </p:nvSpPr>
          <p:spPr bwMode="auto">
            <a:xfrm>
              <a:off x="2544" y="2112"/>
              <a:ext cx="1536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8" y="192"/>
                </a:cxn>
                <a:cxn ang="0">
                  <a:pos x="1104" y="192"/>
                </a:cxn>
                <a:cxn ang="0">
                  <a:pos x="1536" y="48"/>
                </a:cxn>
              </a:cxnLst>
              <a:rect l="0" t="0" r="r" b="b"/>
              <a:pathLst>
                <a:path w="1536" h="192">
                  <a:moveTo>
                    <a:pt x="0" y="0"/>
                  </a:moveTo>
                  <a:lnTo>
                    <a:pt x="528" y="192"/>
                  </a:lnTo>
                  <a:lnTo>
                    <a:pt x="1104" y="192"/>
                  </a:lnTo>
                  <a:lnTo>
                    <a:pt x="1536" y="4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" name="Group 100"/>
          <p:cNvGrpSpPr>
            <a:grpSpLocks/>
          </p:cNvGrpSpPr>
          <p:nvPr/>
        </p:nvGrpSpPr>
        <p:grpSpPr bwMode="auto">
          <a:xfrm>
            <a:off x="1600200" y="4724400"/>
            <a:ext cx="6477000" cy="1219200"/>
            <a:chOff x="720" y="1872"/>
            <a:chExt cx="4080" cy="768"/>
          </a:xfrm>
        </p:grpSpPr>
        <p:sp>
          <p:nvSpPr>
            <p:cNvPr id="58" name="Rectangle 101"/>
            <p:cNvSpPr>
              <a:spLocks noChangeArrowheads="1"/>
            </p:cNvSpPr>
            <p:nvPr/>
          </p:nvSpPr>
          <p:spPr bwMode="auto">
            <a:xfrm>
              <a:off x="720" y="1872"/>
              <a:ext cx="4080" cy="76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102"/>
            <p:cNvSpPr>
              <a:spLocks noChangeArrowheads="1"/>
            </p:cNvSpPr>
            <p:nvPr/>
          </p:nvSpPr>
          <p:spPr bwMode="auto">
            <a:xfrm>
              <a:off x="1440" y="2016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103"/>
            <p:cNvSpPr txBox="1">
              <a:spLocks noChangeArrowheads="1"/>
            </p:cNvSpPr>
            <p:nvPr/>
          </p:nvSpPr>
          <p:spPr bwMode="auto">
            <a:xfrm>
              <a:off x="2064" y="2016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61" name="Text Box 104"/>
            <p:cNvSpPr txBox="1">
              <a:spLocks noChangeArrowheads="1"/>
            </p:cNvSpPr>
            <p:nvPr/>
          </p:nvSpPr>
          <p:spPr bwMode="auto">
            <a:xfrm>
              <a:off x="3072" y="2016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 dirty="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62" name="Text Box 105"/>
            <p:cNvSpPr txBox="1">
              <a:spLocks noChangeArrowheads="1"/>
            </p:cNvSpPr>
            <p:nvPr/>
          </p:nvSpPr>
          <p:spPr bwMode="auto">
            <a:xfrm>
              <a:off x="4080" y="2016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63" name="Line 106"/>
            <p:cNvSpPr>
              <a:spLocks noChangeShapeType="1"/>
            </p:cNvSpPr>
            <p:nvPr/>
          </p:nvSpPr>
          <p:spPr bwMode="auto">
            <a:xfrm>
              <a:off x="1536" y="2112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107"/>
            <p:cNvSpPr>
              <a:spLocks noChangeShapeType="1"/>
            </p:cNvSpPr>
            <p:nvPr/>
          </p:nvSpPr>
          <p:spPr bwMode="auto">
            <a:xfrm>
              <a:off x="3552" y="2112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108"/>
            <p:cNvSpPr>
              <a:spLocks noChangeShapeType="1"/>
            </p:cNvSpPr>
            <p:nvPr/>
          </p:nvSpPr>
          <p:spPr bwMode="auto">
            <a:xfrm>
              <a:off x="4560" y="2112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Text Box 109"/>
            <p:cNvSpPr txBox="1">
              <a:spLocks noChangeArrowheads="1"/>
            </p:cNvSpPr>
            <p:nvPr/>
          </p:nvSpPr>
          <p:spPr bwMode="auto">
            <a:xfrm>
              <a:off x="864" y="201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first</a:t>
              </a:r>
            </a:p>
          </p:txBody>
        </p:sp>
        <p:sp>
          <p:nvSpPr>
            <p:cNvPr id="67" name="Freeform 110"/>
            <p:cNvSpPr>
              <a:spLocks/>
            </p:cNvSpPr>
            <p:nvPr/>
          </p:nvSpPr>
          <p:spPr bwMode="auto">
            <a:xfrm>
              <a:off x="2544" y="2112"/>
              <a:ext cx="1536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8" y="192"/>
                </a:cxn>
                <a:cxn ang="0">
                  <a:pos x="1104" y="192"/>
                </a:cxn>
                <a:cxn ang="0">
                  <a:pos x="1536" y="48"/>
                </a:cxn>
              </a:cxnLst>
              <a:rect l="0" t="0" r="r" b="b"/>
              <a:pathLst>
                <a:path w="1536" h="192">
                  <a:moveTo>
                    <a:pt x="0" y="0"/>
                  </a:moveTo>
                  <a:lnTo>
                    <a:pt x="528" y="192"/>
                  </a:lnTo>
                  <a:lnTo>
                    <a:pt x="1104" y="192"/>
                  </a:lnTo>
                  <a:lnTo>
                    <a:pt x="1536" y="4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9144000" cy="71438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Študijski</a:t>
            </a:r>
            <a:r>
              <a:rPr lang="en-US" sz="2800" dirty="0" smtClean="0"/>
              <a:t> primer: </a:t>
            </a:r>
            <a:r>
              <a:rPr lang="en-US" dirty="0" err="1" smtClean="0"/>
              <a:t>brisanje</a:t>
            </a:r>
            <a:r>
              <a:rPr lang="en-US" dirty="0" smtClean="0"/>
              <a:t> </a:t>
            </a:r>
            <a:r>
              <a:rPr lang="en-US" dirty="0" err="1" smtClean="0"/>
              <a:t>drugega</a:t>
            </a:r>
            <a:r>
              <a:rPr lang="en-US" dirty="0" smtClean="0"/>
              <a:t> v </a:t>
            </a:r>
            <a:r>
              <a:rPr lang="en-US" dirty="0" err="1" smtClean="0"/>
              <a:t>seznamu</a:t>
            </a:r>
            <a:endParaRPr lang="en-US" i="1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7772400" cy="24384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2000" dirty="0"/>
              <a:t>	public void </a:t>
            </a:r>
            <a:r>
              <a:rPr lang="en-US" sz="2000" dirty="0" err="1"/>
              <a:t>deleteSecond</a:t>
            </a:r>
            <a:r>
              <a:rPr lang="en-US" sz="2000" dirty="0"/>
              <a:t> () {</a:t>
            </a:r>
            <a:r>
              <a:rPr lang="en-US" sz="2000" dirty="0">
                <a:cs typeface="Times New Roman" pitchFamily="18" charset="0"/>
              </a:rPr>
              <a:t/>
            </a:r>
            <a:br>
              <a:rPr lang="en-US" sz="2000" dirty="0">
                <a:cs typeface="Times New Roman" pitchFamily="18" charset="0"/>
              </a:rPr>
            </a:br>
            <a:r>
              <a:rPr lang="en-US" sz="2000" dirty="0" smtClean="0">
                <a:solidFill>
                  <a:srgbClr val="00B050"/>
                </a:solidFill>
                <a:cs typeface="Times New Roman" pitchFamily="18" charset="0"/>
              </a:rPr>
              <a:t>       //</a:t>
            </a:r>
            <a:r>
              <a:rPr lang="en-US" sz="2000" dirty="0" smtClean="0">
                <a:solidFill>
                  <a:srgbClr val="00B050"/>
                </a:solidFill>
              </a:rPr>
              <a:t>(</a:t>
            </a:r>
            <a:r>
              <a:rPr lang="en-US" sz="2000" dirty="0" err="1" smtClean="0">
                <a:solidFill>
                  <a:srgbClr val="00B050"/>
                </a:solidFill>
              </a:rPr>
              <a:t>velja</a:t>
            </a:r>
            <a:r>
              <a:rPr lang="en-US" sz="2000" dirty="0" smtClean="0">
                <a:solidFill>
                  <a:srgbClr val="00B050"/>
                </a:solidFill>
              </a:rPr>
              <a:t>, </a:t>
            </a:r>
            <a:r>
              <a:rPr lang="en-US" sz="2000" dirty="0" err="1" smtClean="0">
                <a:solidFill>
                  <a:srgbClr val="00B050"/>
                </a:solidFill>
              </a:rPr>
              <a:t>ce</a:t>
            </a:r>
            <a:r>
              <a:rPr lang="en-US" sz="2000" dirty="0" smtClean="0">
                <a:solidFill>
                  <a:srgbClr val="00B050"/>
                </a:solidFill>
              </a:rPr>
              <a:t> je </a:t>
            </a:r>
            <a:r>
              <a:rPr lang="en-US" sz="2000" dirty="0" err="1" smtClean="0">
                <a:solidFill>
                  <a:srgbClr val="00B050"/>
                </a:solidFill>
              </a:rPr>
              <a:t>dolzina</a:t>
            </a:r>
            <a:r>
              <a:rPr lang="en-US" sz="2000" dirty="0" smtClean="0">
                <a:solidFill>
                  <a:srgbClr val="00B050"/>
                </a:solidFill>
              </a:rPr>
              <a:t> &gt; </a:t>
            </a:r>
            <a:r>
              <a:rPr lang="en-US" sz="2000" dirty="0">
                <a:solidFill>
                  <a:srgbClr val="00B050"/>
                </a:solidFill>
              </a:rPr>
              <a:t>1)</a:t>
            </a:r>
            <a:r>
              <a:rPr lang="en-US" sz="2000" dirty="0">
                <a:solidFill>
                  <a:srgbClr val="00B050"/>
                </a:solidFill>
                <a:cs typeface="Times New Roman" pitchFamily="18" charset="0"/>
              </a:rPr>
              <a:t>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	</a:t>
            </a:r>
            <a:r>
              <a:rPr lang="en-US" sz="2000" dirty="0" smtClean="0"/>
              <a:t>Node </a:t>
            </a:r>
            <a:r>
              <a:rPr lang="en-US" sz="2000" dirty="0"/>
              <a:t>second = </a:t>
            </a:r>
            <a:r>
              <a:rPr lang="en-US" sz="2000" dirty="0" err="1" smtClean="0"/>
              <a:t>first.next</a:t>
            </a:r>
            <a:r>
              <a:rPr lang="en-US" sz="2000" dirty="0" smtClean="0"/>
              <a:t>;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	</a:t>
            </a:r>
            <a:r>
              <a:rPr lang="en-US" sz="2000" dirty="0" err="1" smtClean="0"/>
              <a:t>first.next</a:t>
            </a:r>
            <a:r>
              <a:rPr lang="en-US" sz="2000" dirty="0" smtClean="0"/>
              <a:t>= </a:t>
            </a:r>
            <a:r>
              <a:rPr lang="en-US" sz="2000" dirty="0" err="1" smtClean="0"/>
              <a:t>second.next</a:t>
            </a:r>
            <a:r>
              <a:rPr lang="en-US" sz="2000" dirty="0" smtClean="0"/>
              <a:t>;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} </a:t>
            </a:r>
          </a:p>
          <a:p>
            <a:pPr>
              <a:buClr>
                <a:schemeClr val="tx1"/>
              </a:buClr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endParaRPr lang="en-US" sz="2000" dirty="0" smtClean="0"/>
          </a:p>
          <a:p>
            <a:pPr>
              <a:buClr>
                <a:schemeClr val="tx1"/>
              </a:buClr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2400" dirty="0" err="1" smtClean="0"/>
              <a:t>Animacija</a:t>
            </a:r>
            <a:r>
              <a:rPr lang="en-US" sz="2400" dirty="0" smtClean="0"/>
              <a:t>:</a:t>
            </a:r>
          </a:p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endParaRPr lang="en-US" sz="2000" dirty="0"/>
          </a:p>
        </p:txBody>
      </p:sp>
      <p:grpSp>
        <p:nvGrpSpPr>
          <p:cNvPr id="68" name="Group 100"/>
          <p:cNvGrpSpPr>
            <a:grpSpLocks/>
          </p:cNvGrpSpPr>
          <p:nvPr/>
        </p:nvGrpSpPr>
        <p:grpSpPr bwMode="auto">
          <a:xfrm>
            <a:off x="1524000" y="4724400"/>
            <a:ext cx="6477000" cy="1219200"/>
            <a:chOff x="720" y="1872"/>
            <a:chExt cx="4080" cy="768"/>
          </a:xfrm>
        </p:grpSpPr>
        <p:sp>
          <p:nvSpPr>
            <p:cNvPr id="69" name="Rectangle 101"/>
            <p:cNvSpPr>
              <a:spLocks noChangeArrowheads="1"/>
            </p:cNvSpPr>
            <p:nvPr/>
          </p:nvSpPr>
          <p:spPr bwMode="auto">
            <a:xfrm>
              <a:off x="720" y="1872"/>
              <a:ext cx="4080" cy="76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102"/>
            <p:cNvSpPr>
              <a:spLocks noChangeArrowheads="1"/>
            </p:cNvSpPr>
            <p:nvPr/>
          </p:nvSpPr>
          <p:spPr bwMode="auto">
            <a:xfrm>
              <a:off x="1440" y="2016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Text Box 103"/>
            <p:cNvSpPr txBox="1">
              <a:spLocks noChangeArrowheads="1"/>
            </p:cNvSpPr>
            <p:nvPr/>
          </p:nvSpPr>
          <p:spPr bwMode="auto">
            <a:xfrm>
              <a:off x="2064" y="2016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72" name="Text Box 104"/>
            <p:cNvSpPr txBox="1">
              <a:spLocks noChangeArrowheads="1"/>
            </p:cNvSpPr>
            <p:nvPr/>
          </p:nvSpPr>
          <p:spPr bwMode="auto">
            <a:xfrm>
              <a:off x="3072" y="2016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 dirty="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73" name="Text Box 105"/>
            <p:cNvSpPr txBox="1">
              <a:spLocks noChangeArrowheads="1"/>
            </p:cNvSpPr>
            <p:nvPr/>
          </p:nvSpPr>
          <p:spPr bwMode="auto">
            <a:xfrm>
              <a:off x="4080" y="2016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74" name="Line 106"/>
            <p:cNvSpPr>
              <a:spLocks noChangeShapeType="1"/>
            </p:cNvSpPr>
            <p:nvPr/>
          </p:nvSpPr>
          <p:spPr bwMode="auto">
            <a:xfrm>
              <a:off x="1536" y="2112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107"/>
            <p:cNvSpPr>
              <a:spLocks noChangeShapeType="1"/>
            </p:cNvSpPr>
            <p:nvPr/>
          </p:nvSpPr>
          <p:spPr bwMode="auto">
            <a:xfrm>
              <a:off x="3552" y="2112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108"/>
            <p:cNvSpPr>
              <a:spLocks noChangeShapeType="1"/>
            </p:cNvSpPr>
            <p:nvPr/>
          </p:nvSpPr>
          <p:spPr bwMode="auto">
            <a:xfrm>
              <a:off x="4560" y="2112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Text Box 109"/>
            <p:cNvSpPr txBox="1">
              <a:spLocks noChangeArrowheads="1"/>
            </p:cNvSpPr>
            <p:nvPr/>
          </p:nvSpPr>
          <p:spPr bwMode="auto">
            <a:xfrm>
              <a:off x="864" y="201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first</a:t>
              </a:r>
            </a:p>
          </p:txBody>
        </p:sp>
        <p:sp>
          <p:nvSpPr>
            <p:cNvPr id="78" name="Freeform 110"/>
            <p:cNvSpPr>
              <a:spLocks/>
            </p:cNvSpPr>
            <p:nvPr/>
          </p:nvSpPr>
          <p:spPr bwMode="auto">
            <a:xfrm>
              <a:off x="2544" y="2112"/>
              <a:ext cx="1536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8" y="192"/>
                </a:cxn>
                <a:cxn ang="0">
                  <a:pos x="1104" y="192"/>
                </a:cxn>
                <a:cxn ang="0">
                  <a:pos x="1536" y="48"/>
                </a:cxn>
              </a:cxnLst>
              <a:rect l="0" t="0" r="r" b="b"/>
              <a:pathLst>
                <a:path w="1536" h="192">
                  <a:moveTo>
                    <a:pt x="0" y="0"/>
                  </a:moveTo>
                  <a:lnTo>
                    <a:pt x="528" y="192"/>
                  </a:lnTo>
                  <a:lnTo>
                    <a:pt x="1104" y="192"/>
                  </a:lnTo>
                  <a:lnTo>
                    <a:pt x="1536" y="4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Rectangle 111"/>
            <p:cNvSpPr>
              <a:spLocks noChangeArrowheads="1"/>
            </p:cNvSpPr>
            <p:nvPr/>
          </p:nvSpPr>
          <p:spPr bwMode="auto">
            <a:xfrm>
              <a:off x="1440" y="2304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Text Box 112"/>
            <p:cNvSpPr txBox="1">
              <a:spLocks noChangeArrowheads="1"/>
            </p:cNvSpPr>
            <p:nvPr/>
          </p:nvSpPr>
          <p:spPr bwMode="auto">
            <a:xfrm>
              <a:off x="816" y="2304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second</a:t>
              </a:r>
            </a:p>
          </p:txBody>
        </p:sp>
        <p:sp>
          <p:nvSpPr>
            <p:cNvPr id="81" name="Freeform 113"/>
            <p:cNvSpPr>
              <a:spLocks/>
            </p:cNvSpPr>
            <p:nvPr/>
          </p:nvSpPr>
          <p:spPr bwMode="auto">
            <a:xfrm>
              <a:off x="1536" y="2160"/>
              <a:ext cx="1536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104" y="240"/>
                </a:cxn>
                <a:cxn ang="0">
                  <a:pos x="1536" y="0"/>
                </a:cxn>
              </a:cxnLst>
              <a:rect l="0" t="0" r="r" b="b"/>
              <a:pathLst>
                <a:path w="1536" h="240">
                  <a:moveTo>
                    <a:pt x="0" y="240"/>
                  </a:moveTo>
                  <a:lnTo>
                    <a:pt x="1104" y="240"/>
                  </a:lnTo>
                  <a:lnTo>
                    <a:pt x="15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" name="Group 86"/>
          <p:cNvGrpSpPr>
            <a:grpSpLocks/>
          </p:cNvGrpSpPr>
          <p:nvPr/>
        </p:nvGrpSpPr>
        <p:grpSpPr bwMode="auto">
          <a:xfrm>
            <a:off x="1600200" y="4724400"/>
            <a:ext cx="6477000" cy="1219200"/>
            <a:chOff x="720" y="1056"/>
            <a:chExt cx="4080" cy="768"/>
          </a:xfrm>
        </p:grpSpPr>
        <p:sp>
          <p:nvSpPr>
            <p:cNvPr id="83" name="Rectangle 87"/>
            <p:cNvSpPr>
              <a:spLocks noChangeArrowheads="1"/>
            </p:cNvSpPr>
            <p:nvPr/>
          </p:nvSpPr>
          <p:spPr bwMode="auto">
            <a:xfrm>
              <a:off x="720" y="1056"/>
              <a:ext cx="408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9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88"/>
            <p:cNvSpPr>
              <a:spLocks noChangeArrowheads="1"/>
            </p:cNvSpPr>
            <p:nvPr/>
          </p:nvSpPr>
          <p:spPr bwMode="auto">
            <a:xfrm>
              <a:off x="1440" y="1200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89"/>
            <p:cNvSpPr>
              <a:spLocks noChangeShapeType="1"/>
            </p:cNvSpPr>
            <p:nvPr/>
          </p:nvSpPr>
          <p:spPr bwMode="auto">
            <a:xfrm>
              <a:off x="1536" y="129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Text Box 90"/>
            <p:cNvSpPr txBox="1">
              <a:spLocks noChangeArrowheads="1"/>
            </p:cNvSpPr>
            <p:nvPr/>
          </p:nvSpPr>
          <p:spPr bwMode="auto">
            <a:xfrm>
              <a:off x="2064" y="1200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87" name="Text Box 91"/>
            <p:cNvSpPr txBox="1">
              <a:spLocks noChangeArrowheads="1"/>
            </p:cNvSpPr>
            <p:nvPr/>
          </p:nvSpPr>
          <p:spPr bwMode="auto">
            <a:xfrm>
              <a:off x="3072" y="1200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88" name="Text Box 92"/>
            <p:cNvSpPr txBox="1">
              <a:spLocks noChangeArrowheads="1"/>
            </p:cNvSpPr>
            <p:nvPr/>
          </p:nvSpPr>
          <p:spPr bwMode="auto">
            <a:xfrm>
              <a:off x="4080" y="1200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 dirty="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89" name="Line 93"/>
            <p:cNvSpPr>
              <a:spLocks noChangeShapeType="1"/>
            </p:cNvSpPr>
            <p:nvPr/>
          </p:nvSpPr>
          <p:spPr bwMode="auto">
            <a:xfrm>
              <a:off x="2544" y="129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94"/>
            <p:cNvSpPr>
              <a:spLocks noChangeShapeType="1"/>
            </p:cNvSpPr>
            <p:nvPr/>
          </p:nvSpPr>
          <p:spPr bwMode="auto">
            <a:xfrm>
              <a:off x="3552" y="129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95"/>
            <p:cNvSpPr>
              <a:spLocks noChangeShapeType="1"/>
            </p:cNvSpPr>
            <p:nvPr/>
          </p:nvSpPr>
          <p:spPr bwMode="auto">
            <a:xfrm>
              <a:off x="4560" y="1296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Text Box 96"/>
            <p:cNvSpPr txBox="1">
              <a:spLocks noChangeArrowheads="1"/>
            </p:cNvSpPr>
            <p:nvPr/>
          </p:nvSpPr>
          <p:spPr bwMode="auto">
            <a:xfrm>
              <a:off x="816" y="1200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first</a:t>
              </a:r>
            </a:p>
          </p:txBody>
        </p:sp>
        <p:sp>
          <p:nvSpPr>
            <p:cNvPr id="93" name="Rectangle 97"/>
            <p:cNvSpPr>
              <a:spLocks noChangeArrowheads="1"/>
            </p:cNvSpPr>
            <p:nvPr/>
          </p:nvSpPr>
          <p:spPr bwMode="auto">
            <a:xfrm>
              <a:off x="1440" y="1488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Text Box 98"/>
            <p:cNvSpPr txBox="1">
              <a:spLocks noChangeArrowheads="1"/>
            </p:cNvSpPr>
            <p:nvPr/>
          </p:nvSpPr>
          <p:spPr bwMode="auto">
            <a:xfrm>
              <a:off x="816" y="1488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second</a:t>
              </a:r>
            </a:p>
          </p:txBody>
        </p:sp>
        <p:sp>
          <p:nvSpPr>
            <p:cNvPr id="95" name="Freeform 99"/>
            <p:cNvSpPr>
              <a:spLocks/>
            </p:cNvSpPr>
            <p:nvPr/>
          </p:nvSpPr>
          <p:spPr bwMode="auto">
            <a:xfrm>
              <a:off x="1536" y="1344"/>
              <a:ext cx="1536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104" y="240"/>
                </a:cxn>
                <a:cxn ang="0">
                  <a:pos x="1536" y="0"/>
                </a:cxn>
              </a:cxnLst>
              <a:rect l="0" t="0" r="r" b="b"/>
              <a:pathLst>
                <a:path w="1536" h="240">
                  <a:moveTo>
                    <a:pt x="0" y="240"/>
                  </a:moveTo>
                  <a:lnTo>
                    <a:pt x="1104" y="240"/>
                  </a:lnTo>
                  <a:lnTo>
                    <a:pt x="15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6" name="Group 75"/>
          <p:cNvGrpSpPr>
            <a:grpSpLocks/>
          </p:cNvGrpSpPr>
          <p:nvPr/>
        </p:nvGrpSpPr>
        <p:grpSpPr bwMode="auto">
          <a:xfrm>
            <a:off x="1600200" y="4724400"/>
            <a:ext cx="6477000" cy="1219200"/>
            <a:chOff x="720" y="240"/>
            <a:chExt cx="4080" cy="768"/>
          </a:xfrm>
        </p:grpSpPr>
        <p:sp>
          <p:nvSpPr>
            <p:cNvPr id="97" name="Rectangle 76"/>
            <p:cNvSpPr>
              <a:spLocks noChangeArrowheads="1"/>
            </p:cNvSpPr>
            <p:nvPr/>
          </p:nvSpPr>
          <p:spPr bwMode="auto">
            <a:xfrm>
              <a:off x="720" y="240"/>
              <a:ext cx="408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9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77"/>
            <p:cNvSpPr>
              <a:spLocks noChangeArrowheads="1"/>
            </p:cNvSpPr>
            <p:nvPr/>
          </p:nvSpPr>
          <p:spPr bwMode="auto">
            <a:xfrm>
              <a:off x="1440" y="384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78"/>
            <p:cNvSpPr>
              <a:spLocks noChangeShapeType="1"/>
            </p:cNvSpPr>
            <p:nvPr/>
          </p:nvSpPr>
          <p:spPr bwMode="auto">
            <a:xfrm>
              <a:off x="1536" y="48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79"/>
            <p:cNvSpPr txBox="1">
              <a:spLocks noChangeArrowheads="1"/>
            </p:cNvSpPr>
            <p:nvPr/>
          </p:nvSpPr>
          <p:spPr bwMode="auto">
            <a:xfrm>
              <a:off x="2064" y="384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01" name="Text Box 80"/>
            <p:cNvSpPr txBox="1">
              <a:spLocks noChangeArrowheads="1"/>
            </p:cNvSpPr>
            <p:nvPr/>
          </p:nvSpPr>
          <p:spPr bwMode="auto">
            <a:xfrm>
              <a:off x="3072" y="384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02" name="Text Box 81"/>
            <p:cNvSpPr txBox="1">
              <a:spLocks noChangeArrowheads="1"/>
            </p:cNvSpPr>
            <p:nvPr/>
          </p:nvSpPr>
          <p:spPr bwMode="auto">
            <a:xfrm>
              <a:off x="4080" y="384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03" name="Line 82"/>
            <p:cNvSpPr>
              <a:spLocks noChangeShapeType="1"/>
            </p:cNvSpPr>
            <p:nvPr/>
          </p:nvSpPr>
          <p:spPr bwMode="auto">
            <a:xfrm>
              <a:off x="2544" y="48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83"/>
            <p:cNvSpPr>
              <a:spLocks noChangeShapeType="1"/>
            </p:cNvSpPr>
            <p:nvPr/>
          </p:nvSpPr>
          <p:spPr bwMode="auto">
            <a:xfrm>
              <a:off x="3552" y="48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84"/>
            <p:cNvSpPr>
              <a:spLocks noChangeShapeType="1"/>
            </p:cNvSpPr>
            <p:nvPr/>
          </p:nvSpPr>
          <p:spPr bwMode="auto">
            <a:xfrm>
              <a:off x="4560" y="48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Text Box 85"/>
            <p:cNvSpPr txBox="1">
              <a:spLocks noChangeArrowheads="1"/>
            </p:cNvSpPr>
            <p:nvPr/>
          </p:nvSpPr>
          <p:spPr bwMode="auto">
            <a:xfrm>
              <a:off x="864" y="38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first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Študijski</a:t>
            </a:r>
            <a:r>
              <a:rPr lang="en-US" sz="2800" dirty="0" smtClean="0"/>
              <a:t> primer: </a:t>
            </a:r>
            <a:r>
              <a:rPr lang="en-US" sz="3600" dirty="0" err="1" smtClean="0"/>
              <a:t>Zamenjava</a:t>
            </a:r>
            <a:r>
              <a:rPr lang="en-US" sz="3600" dirty="0" smtClean="0"/>
              <a:t> </a:t>
            </a:r>
            <a:r>
              <a:rPr lang="en-US" sz="3600" dirty="0" err="1" smtClean="0"/>
              <a:t>dveh</a:t>
            </a:r>
            <a:r>
              <a:rPr lang="en-US" sz="3600" dirty="0" smtClean="0"/>
              <a:t> </a:t>
            </a:r>
            <a:r>
              <a:rPr lang="en-US" sz="3600" dirty="0" err="1" smtClean="0"/>
              <a:t>vozlišč</a:t>
            </a:r>
            <a:endParaRPr lang="en-US" sz="3600" i="1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7772400" cy="46482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2000" dirty="0"/>
              <a:t>	public void </a:t>
            </a:r>
            <a:r>
              <a:rPr lang="en-US" sz="2000" dirty="0" err="1"/>
              <a:t>swapFirstTwo</a:t>
            </a:r>
            <a:r>
              <a:rPr lang="en-US" sz="2000" dirty="0"/>
              <a:t> () </a:t>
            </a:r>
            <a:r>
              <a:rPr lang="en-US" sz="2000" dirty="0" smtClean="0"/>
              <a:t>{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	</a:t>
            </a:r>
            <a:r>
              <a:rPr lang="en-US" sz="2000" dirty="0" smtClean="0"/>
              <a:t>Node </a:t>
            </a:r>
            <a:r>
              <a:rPr lang="en-US" sz="2000" dirty="0"/>
              <a:t>second = </a:t>
            </a:r>
            <a:r>
              <a:rPr lang="en-US" sz="2000" dirty="0" smtClean="0"/>
              <a:t> </a:t>
            </a:r>
            <a:r>
              <a:rPr lang="en-US" sz="2000" dirty="0" err="1" smtClean="0"/>
              <a:t>first.next</a:t>
            </a:r>
            <a:r>
              <a:rPr lang="en-US" sz="2000" dirty="0" smtClean="0"/>
              <a:t>;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	</a:t>
            </a:r>
            <a:r>
              <a:rPr lang="en-US" sz="2000" dirty="0" err="1" smtClean="0"/>
              <a:t>first.next</a:t>
            </a:r>
            <a:r>
              <a:rPr lang="en-US" sz="2000" dirty="0" smtClean="0"/>
              <a:t>= </a:t>
            </a:r>
            <a:r>
              <a:rPr lang="en-US" sz="2000" dirty="0" err="1" smtClean="0"/>
              <a:t>second.next</a:t>
            </a:r>
            <a:r>
              <a:rPr lang="en-US" sz="2000" dirty="0" smtClean="0"/>
              <a:t>;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	</a:t>
            </a:r>
            <a:r>
              <a:rPr lang="en-US" sz="2000" dirty="0" err="1" smtClean="0"/>
              <a:t>second.next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first</a:t>
            </a:r>
            <a:r>
              <a:rPr lang="en-US" sz="2000" dirty="0"/>
              <a:t>;</a:t>
            </a:r>
            <a:br>
              <a:rPr lang="en-US" sz="2000" dirty="0"/>
            </a:br>
            <a:r>
              <a:rPr lang="en-US" sz="2000" dirty="0"/>
              <a:t>	</a:t>
            </a:r>
            <a:r>
              <a:rPr lang="en-US" sz="2000" dirty="0" smtClean="0"/>
              <a:t>first </a:t>
            </a:r>
            <a:r>
              <a:rPr lang="en-US" sz="2000" dirty="0"/>
              <a:t>= second;</a:t>
            </a:r>
            <a:br>
              <a:rPr lang="en-US" sz="2000" dirty="0"/>
            </a:br>
            <a:r>
              <a:rPr lang="en-US" sz="2000" dirty="0"/>
              <a:t>}</a:t>
            </a:r>
          </a:p>
          <a:p>
            <a:pPr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endParaRPr lang="en-US" sz="2800" dirty="0" smtClean="0"/>
          </a:p>
          <a:p>
            <a:pPr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2800" dirty="0" err="1" smtClean="0"/>
              <a:t>Animacija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grpSp>
        <p:nvGrpSpPr>
          <p:cNvPr id="72" name="Group 198"/>
          <p:cNvGrpSpPr>
            <a:grpSpLocks/>
          </p:cNvGrpSpPr>
          <p:nvPr/>
        </p:nvGrpSpPr>
        <p:grpSpPr bwMode="auto">
          <a:xfrm>
            <a:off x="1524000" y="4648200"/>
            <a:ext cx="6477000" cy="1219200"/>
            <a:chOff x="720" y="3456"/>
            <a:chExt cx="4080" cy="768"/>
          </a:xfrm>
        </p:grpSpPr>
        <p:sp>
          <p:nvSpPr>
            <p:cNvPr id="74" name="Rectangle 199"/>
            <p:cNvSpPr>
              <a:spLocks noChangeArrowheads="1"/>
            </p:cNvSpPr>
            <p:nvPr/>
          </p:nvSpPr>
          <p:spPr bwMode="auto">
            <a:xfrm>
              <a:off x="720" y="3456"/>
              <a:ext cx="408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9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200"/>
            <p:cNvSpPr>
              <a:spLocks noChangeArrowheads="1"/>
            </p:cNvSpPr>
            <p:nvPr/>
          </p:nvSpPr>
          <p:spPr bwMode="auto">
            <a:xfrm>
              <a:off x="1440" y="3648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Text Box 201"/>
            <p:cNvSpPr txBox="1">
              <a:spLocks noChangeArrowheads="1"/>
            </p:cNvSpPr>
            <p:nvPr/>
          </p:nvSpPr>
          <p:spPr bwMode="auto">
            <a:xfrm>
              <a:off x="2064" y="3648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77" name="Text Box 202"/>
            <p:cNvSpPr txBox="1">
              <a:spLocks noChangeArrowheads="1"/>
            </p:cNvSpPr>
            <p:nvPr/>
          </p:nvSpPr>
          <p:spPr bwMode="auto">
            <a:xfrm>
              <a:off x="3072" y="3648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78" name="Text Box 203"/>
            <p:cNvSpPr txBox="1">
              <a:spLocks noChangeArrowheads="1"/>
            </p:cNvSpPr>
            <p:nvPr/>
          </p:nvSpPr>
          <p:spPr bwMode="auto">
            <a:xfrm>
              <a:off x="4080" y="3648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79" name="Line 204"/>
            <p:cNvSpPr>
              <a:spLocks noChangeShapeType="1"/>
            </p:cNvSpPr>
            <p:nvPr/>
          </p:nvSpPr>
          <p:spPr bwMode="auto">
            <a:xfrm>
              <a:off x="4560" y="3744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Text Box 205"/>
            <p:cNvSpPr txBox="1">
              <a:spLocks noChangeArrowheads="1"/>
            </p:cNvSpPr>
            <p:nvPr/>
          </p:nvSpPr>
          <p:spPr bwMode="auto">
            <a:xfrm>
              <a:off x="864" y="3648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first</a:t>
              </a:r>
            </a:p>
          </p:txBody>
        </p:sp>
        <p:sp>
          <p:nvSpPr>
            <p:cNvPr id="81" name="Freeform 206"/>
            <p:cNvSpPr>
              <a:spLocks/>
            </p:cNvSpPr>
            <p:nvPr/>
          </p:nvSpPr>
          <p:spPr bwMode="auto">
            <a:xfrm>
              <a:off x="2544" y="3744"/>
              <a:ext cx="1536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8" y="192"/>
                </a:cxn>
                <a:cxn ang="0">
                  <a:pos x="1104" y="192"/>
                </a:cxn>
                <a:cxn ang="0">
                  <a:pos x="1536" y="48"/>
                </a:cxn>
              </a:cxnLst>
              <a:rect l="0" t="0" r="r" b="b"/>
              <a:pathLst>
                <a:path w="1536" h="192">
                  <a:moveTo>
                    <a:pt x="0" y="0"/>
                  </a:moveTo>
                  <a:lnTo>
                    <a:pt x="528" y="192"/>
                  </a:lnTo>
                  <a:lnTo>
                    <a:pt x="1104" y="192"/>
                  </a:lnTo>
                  <a:lnTo>
                    <a:pt x="1536" y="4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210"/>
            <p:cNvSpPr>
              <a:spLocks/>
            </p:cNvSpPr>
            <p:nvPr/>
          </p:nvSpPr>
          <p:spPr bwMode="auto">
            <a:xfrm>
              <a:off x="1872" y="3552"/>
              <a:ext cx="1872" cy="192"/>
            </a:xfrm>
            <a:custGeom>
              <a:avLst/>
              <a:gdLst/>
              <a:ahLst/>
              <a:cxnLst>
                <a:cxn ang="0">
                  <a:pos x="1680" y="192"/>
                </a:cxn>
                <a:cxn ang="0">
                  <a:pos x="1872" y="192"/>
                </a:cxn>
                <a:cxn ang="0">
                  <a:pos x="1872" y="0"/>
                </a:cxn>
                <a:cxn ang="0">
                  <a:pos x="0" y="0"/>
                </a:cxn>
                <a:cxn ang="0">
                  <a:pos x="192" y="144"/>
                </a:cxn>
              </a:cxnLst>
              <a:rect l="0" t="0" r="r" b="b"/>
              <a:pathLst>
                <a:path w="1872" h="192">
                  <a:moveTo>
                    <a:pt x="1680" y="192"/>
                  </a:moveTo>
                  <a:lnTo>
                    <a:pt x="1872" y="192"/>
                  </a:lnTo>
                  <a:lnTo>
                    <a:pt x="1872" y="0"/>
                  </a:lnTo>
                  <a:lnTo>
                    <a:pt x="0" y="0"/>
                  </a:lnTo>
                  <a:lnTo>
                    <a:pt x="192" y="14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211"/>
            <p:cNvSpPr>
              <a:spLocks/>
            </p:cNvSpPr>
            <p:nvPr/>
          </p:nvSpPr>
          <p:spPr bwMode="auto">
            <a:xfrm>
              <a:off x="1536" y="3744"/>
              <a:ext cx="1536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8" y="192"/>
                </a:cxn>
                <a:cxn ang="0">
                  <a:pos x="1104" y="192"/>
                </a:cxn>
                <a:cxn ang="0">
                  <a:pos x="1536" y="0"/>
                </a:cxn>
              </a:cxnLst>
              <a:rect l="0" t="0" r="r" b="b"/>
              <a:pathLst>
                <a:path w="1536" h="192">
                  <a:moveTo>
                    <a:pt x="0" y="0"/>
                  </a:moveTo>
                  <a:lnTo>
                    <a:pt x="528" y="192"/>
                  </a:lnTo>
                  <a:lnTo>
                    <a:pt x="1104" y="192"/>
                  </a:lnTo>
                  <a:lnTo>
                    <a:pt x="15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4" name="Group 198"/>
          <p:cNvGrpSpPr>
            <a:grpSpLocks/>
          </p:cNvGrpSpPr>
          <p:nvPr/>
        </p:nvGrpSpPr>
        <p:grpSpPr bwMode="auto">
          <a:xfrm>
            <a:off x="1524000" y="4648200"/>
            <a:ext cx="6477000" cy="1219200"/>
            <a:chOff x="720" y="3456"/>
            <a:chExt cx="4080" cy="768"/>
          </a:xfrm>
        </p:grpSpPr>
        <p:sp>
          <p:nvSpPr>
            <p:cNvPr id="85" name="Rectangle 199"/>
            <p:cNvSpPr>
              <a:spLocks noChangeArrowheads="1"/>
            </p:cNvSpPr>
            <p:nvPr/>
          </p:nvSpPr>
          <p:spPr bwMode="auto">
            <a:xfrm>
              <a:off x="720" y="3456"/>
              <a:ext cx="408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9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Rectangle 200"/>
            <p:cNvSpPr>
              <a:spLocks noChangeArrowheads="1"/>
            </p:cNvSpPr>
            <p:nvPr/>
          </p:nvSpPr>
          <p:spPr bwMode="auto">
            <a:xfrm>
              <a:off x="1440" y="3648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Text Box 201"/>
            <p:cNvSpPr txBox="1">
              <a:spLocks noChangeArrowheads="1"/>
            </p:cNvSpPr>
            <p:nvPr/>
          </p:nvSpPr>
          <p:spPr bwMode="auto">
            <a:xfrm>
              <a:off x="2064" y="3648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88" name="Text Box 202"/>
            <p:cNvSpPr txBox="1">
              <a:spLocks noChangeArrowheads="1"/>
            </p:cNvSpPr>
            <p:nvPr/>
          </p:nvSpPr>
          <p:spPr bwMode="auto">
            <a:xfrm>
              <a:off x="3072" y="3648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89" name="Text Box 203"/>
            <p:cNvSpPr txBox="1">
              <a:spLocks noChangeArrowheads="1"/>
            </p:cNvSpPr>
            <p:nvPr/>
          </p:nvSpPr>
          <p:spPr bwMode="auto">
            <a:xfrm>
              <a:off x="4080" y="3648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90" name="Line 204"/>
            <p:cNvSpPr>
              <a:spLocks noChangeShapeType="1"/>
            </p:cNvSpPr>
            <p:nvPr/>
          </p:nvSpPr>
          <p:spPr bwMode="auto">
            <a:xfrm>
              <a:off x="4560" y="3744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205"/>
            <p:cNvSpPr txBox="1">
              <a:spLocks noChangeArrowheads="1"/>
            </p:cNvSpPr>
            <p:nvPr/>
          </p:nvSpPr>
          <p:spPr bwMode="auto">
            <a:xfrm>
              <a:off x="864" y="3648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first</a:t>
              </a:r>
            </a:p>
          </p:txBody>
        </p:sp>
        <p:sp>
          <p:nvSpPr>
            <p:cNvPr id="92" name="Freeform 206"/>
            <p:cNvSpPr>
              <a:spLocks/>
            </p:cNvSpPr>
            <p:nvPr/>
          </p:nvSpPr>
          <p:spPr bwMode="auto">
            <a:xfrm>
              <a:off x="2544" y="3744"/>
              <a:ext cx="1536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8" y="192"/>
                </a:cxn>
                <a:cxn ang="0">
                  <a:pos x="1104" y="192"/>
                </a:cxn>
                <a:cxn ang="0">
                  <a:pos x="1536" y="48"/>
                </a:cxn>
              </a:cxnLst>
              <a:rect l="0" t="0" r="r" b="b"/>
              <a:pathLst>
                <a:path w="1536" h="192">
                  <a:moveTo>
                    <a:pt x="0" y="0"/>
                  </a:moveTo>
                  <a:lnTo>
                    <a:pt x="528" y="192"/>
                  </a:lnTo>
                  <a:lnTo>
                    <a:pt x="1104" y="192"/>
                  </a:lnTo>
                  <a:lnTo>
                    <a:pt x="1536" y="4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Rectangle 207"/>
            <p:cNvSpPr>
              <a:spLocks noChangeArrowheads="1"/>
            </p:cNvSpPr>
            <p:nvPr/>
          </p:nvSpPr>
          <p:spPr bwMode="auto">
            <a:xfrm>
              <a:off x="1440" y="3936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Text Box 208"/>
            <p:cNvSpPr txBox="1">
              <a:spLocks noChangeArrowheads="1"/>
            </p:cNvSpPr>
            <p:nvPr/>
          </p:nvSpPr>
          <p:spPr bwMode="auto">
            <a:xfrm>
              <a:off x="816" y="3936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second</a:t>
              </a:r>
            </a:p>
          </p:txBody>
        </p:sp>
        <p:sp>
          <p:nvSpPr>
            <p:cNvPr id="95" name="Freeform 209"/>
            <p:cNvSpPr>
              <a:spLocks/>
            </p:cNvSpPr>
            <p:nvPr/>
          </p:nvSpPr>
          <p:spPr bwMode="auto">
            <a:xfrm>
              <a:off x="1536" y="3792"/>
              <a:ext cx="1536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104" y="240"/>
                </a:cxn>
                <a:cxn ang="0">
                  <a:pos x="1536" y="0"/>
                </a:cxn>
              </a:cxnLst>
              <a:rect l="0" t="0" r="r" b="b"/>
              <a:pathLst>
                <a:path w="1536" h="240">
                  <a:moveTo>
                    <a:pt x="0" y="240"/>
                  </a:moveTo>
                  <a:lnTo>
                    <a:pt x="1104" y="240"/>
                  </a:lnTo>
                  <a:lnTo>
                    <a:pt x="15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210"/>
            <p:cNvSpPr>
              <a:spLocks/>
            </p:cNvSpPr>
            <p:nvPr/>
          </p:nvSpPr>
          <p:spPr bwMode="auto">
            <a:xfrm>
              <a:off x="1872" y="3552"/>
              <a:ext cx="1872" cy="192"/>
            </a:xfrm>
            <a:custGeom>
              <a:avLst/>
              <a:gdLst/>
              <a:ahLst/>
              <a:cxnLst>
                <a:cxn ang="0">
                  <a:pos x="1680" y="192"/>
                </a:cxn>
                <a:cxn ang="0">
                  <a:pos x="1872" y="192"/>
                </a:cxn>
                <a:cxn ang="0">
                  <a:pos x="1872" y="0"/>
                </a:cxn>
                <a:cxn ang="0">
                  <a:pos x="0" y="0"/>
                </a:cxn>
                <a:cxn ang="0">
                  <a:pos x="192" y="144"/>
                </a:cxn>
              </a:cxnLst>
              <a:rect l="0" t="0" r="r" b="b"/>
              <a:pathLst>
                <a:path w="1872" h="192">
                  <a:moveTo>
                    <a:pt x="1680" y="192"/>
                  </a:moveTo>
                  <a:lnTo>
                    <a:pt x="1872" y="192"/>
                  </a:lnTo>
                  <a:lnTo>
                    <a:pt x="1872" y="0"/>
                  </a:lnTo>
                  <a:lnTo>
                    <a:pt x="0" y="0"/>
                  </a:lnTo>
                  <a:lnTo>
                    <a:pt x="192" y="14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211"/>
            <p:cNvSpPr>
              <a:spLocks/>
            </p:cNvSpPr>
            <p:nvPr/>
          </p:nvSpPr>
          <p:spPr bwMode="auto">
            <a:xfrm>
              <a:off x="1536" y="3744"/>
              <a:ext cx="1536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8" y="192"/>
                </a:cxn>
                <a:cxn ang="0">
                  <a:pos x="1104" y="192"/>
                </a:cxn>
                <a:cxn ang="0">
                  <a:pos x="1536" y="0"/>
                </a:cxn>
              </a:cxnLst>
              <a:rect l="0" t="0" r="r" b="b"/>
              <a:pathLst>
                <a:path w="1536" h="192">
                  <a:moveTo>
                    <a:pt x="0" y="0"/>
                  </a:moveTo>
                  <a:lnTo>
                    <a:pt x="528" y="192"/>
                  </a:lnTo>
                  <a:lnTo>
                    <a:pt x="1104" y="192"/>
                  </a:lnTo>
                  <a:lnTo>
                    <a:pt x="15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8" name="Group 184"/>
          <p:cNvGrpSpPr>
            <a:grpSpLocks/>
          </p:cNvGrpSpPr>
          <p:nvPr/>
        </p:nvGrpSpPr>
        <p:grpSpPr bwMode="auto">
          <a:xfrm>
            <a:off x="1524000" y="4648200"/>
            <a:ext cx="6477000" cy="1219200"/>
            <a:chOff x="720" y="2640"/>
            <a:chExt cx="4080" cy="768"/>
          </a:xfrm>
        </p:grpSpPr>
        <p:sp>
          <p:nvSpPr>
            <p:cNvPr id="99" name="Rectangle 185"/>
            <p:cNvSpPr>
              <a:spLocks noChangeArrowheads="1"/>
            </p:cNvSpPr>
            <p:nvPr/>
          </p:nvSpPr>
          <p:spPr bwMode="auto">
            <a:xfrm>
              <a:off x="720" y="2640"/>
              <a:ext cx="408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9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Rectangle 186"/>
            <p:cNvSpPr>
              <a:spLocks noChangeArrowheads="1"/>
            </p:cNvSpPr>
            <p:nvPr/>
          </p:nvSpPr>
          <p:spPr bwMode="auto">
            <a:xfrm>
              <a:off x="1440" y="2832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Text Box 187"/>
            <p:cNvSpPr txBox="1">
              <a:spLocks noChangeArrowheads="1"/>
            </p:cNvSpPr>
            <p:nvPr/>
          </p:nvSpPr>
          <p:spPr bwMode="auto">
            <a:xfrm>
              <a:off x="2064" y="2832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02" name="Text Box 188"/>
            <p:cNvSpPr txBox="1">
              <a:spLocks noChangeArrowheads="1"/>
            </p:cNvSpPr>
            <p:nvPr/>
          </p:nvSpPr>
          <p:spPr bwMode="auto">
            <a:xfrm>
              <a:off x="3072" y="2832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03" name="Text Box 189"/>
            <p:cNvSpPr txBox="1">
              <a:spLocks noChangeArrowheads="1"/>
            </p:cNvSpPr>
            <p:nvPr/>
          </p:nvSpPr>
          <p:spPr bwMode="auto">
            <a:xfrm>
              <a:off x="4080" y="2832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04" name="Line 190"/>
            <p:cNvSpPr>
              <a:spLocks noChangeShapeType="1"/>
            </p:cNvSpPr>
            <p:nvPr/>
          </p:nvSpPr>
          <p:spPr bwMode="auto">
            <a:xfrm>
              <a:off x="1536" y="292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191"/>
            <p:cNvSpPr>
              <a:spLocks noChangeShapeType="1"/>
            </p:cNvSpPr>
            <p:nvPr/>
          </p:nvSpPr>
          <p:spPr bwMode="auto">
            <a:xfrm>
              <a:off x="4560" y="292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Text Box 192"/>
            <p:cNvSpPr txBox="1">
              <a:spLocks noChangeArrowheads="1"/>
            </p:cNvSpPr>
            <p:nvPr/>
          </p:nvSpPr>
          <p:spPr bwMode="auto">
            <a:xfrm>
              <a:off x="864" y="283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first</a:t>
              </a:r>
            </a:p>
          </p:txBody>
        </p:sp>
        <p:sp>
          <p:nvSpPr>
            <p:cNvPr id="107" name="Freeform 193"/>
            <p:cNvSpPr>
              <a:spLocks/>
            </p:cNvSpPr>
            <p:nvPr/>
          </p:nvSpPr>
          <p:spPr bwMode="auto">
            <a:xfrm>
              <a:off x="2544" y="2928"/>
              <a:ext cx="1536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8" y="192"/>
                </a:cxn>
                <a:cxn ang="0">
                  <a:pos x="1104" y="192"/>
                </a:cxn>
                <a:cxn ang="0">
                  <a:pos x="1536" y="48"/>
                </a:cxn>
              </a:cxnLst>
              <a:rect l="0" t="0" r="r" b="b"/>
              <a:pathLst>
                <a:path w="1536" h="192">
                  <a:moveTo>
                    <a:pt x="0" y="0"/>
                  </a:moveTo>
                  <a:lnTo>
                    <a:pt x="528" y="192"/>
                  </a:lnTo>
                  <a:lnTo>
                    <a:pt x="1104" y="192"/>
                  </a:lnTo>
                  <a:lnTo>
                    <a:pt x="1536" y="4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Rectangle 194"/>
            <p:cNvSpPr>
              <a:spLocks noChangeArrowheads="1"/>
            </p:cNvSpPr>
            <p:nvPr/>
          </p:nvSpPr>
          <p:spPr bwMode="auto">
            <a:xfrm>
              <a:off x="1440" y="3120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Text Box 195"/>
            <p:cNvSpPr txBox="1">
              <a:spLocks noChangeArrowheads="1"/>
            </p:cNvSpPr>
            <p:nvPr/>
          </p:nvSpPr>
          <p:spPr bwMode="auto">
            <a:xfrm>
              <a:off x="816" y="3120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second</a:t>
              </a:r>
            </a:p>
          </p:txBody>
        </p:sp>
        <p:sp>
          <p:nvSpPr>
            <p:cNvPr id="110" name="Freeform 196"/>
            <p:cNvSpPr>
              <a:spLocks/>
            </p:cNvSpPr>
            <p:nvPr/>
          </p:nvSpPr>
          <p:spPr bwMode="auto">
            <a:xfrm>
              <a:off x="1536" y="2976"/>
              <a:ext cx="1536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104" y="240"/>
                </a:cxn>
                <a:cxn ang="0">
                  <a:pos x="1536" y="0"/>
                </a:cxn>
              </a:cxnLst>
              <a:rect l="0" t="0" r="r" b="b"/>
              <a:pathLst>
                <a:path w="1536" h="240">
                  <a:moveTo>
                    <a:pt x="0" y="240"/>
                  </a:moveTo>
                  <a:lnTo>
                    <a:pt x="1104" y="240"/>
                  </a:lnTo>
                  <a:lnTo>
                    <a:pt x="15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97"/>
            <p:cNvSpPr>
              <a:spLocks/>
            </p:cNvSpPr>
            <p:nvPr/>
          </p:nvSpPr>
          <p:spPr bwMode="auto">
            <a:xfrm>
              <a:off x="1872" y="2736"/>
              <a:ext cx="1872" cy="192"/>
            </a:xfrm>
            <a:custGeom>
              <a:avLst/>
              <a:gdLst/>
              <a:ahLst/>
              <a:cxnLst>
                <a:cxn ang="0">
                  <a:pos x="1680" y="192"/>
                </a:cxn>
                <a:cxn ang="0">
                  <a:pos x="1872" y="192"/>
                </a:cxn>
                <a:cxn ang="0">
                  <a:pos x="1872" y="0"/>
                </a:cxn>
                <a:cxn ang="0">
                  <a:pos x="0" y="0"/>
                </a:cxn>
                <a:cxn ang="0">
                  <a:pos x="192" y="144"/>
                </a:cxn>
              </a:cxnLst>
              <a:rect l="0" t="0" r="r" b="b"/>
              <a:pathLst>
                <a:path w="1872" h="192">
                  <a:moveTo>
                    <a:pt x="1680" y="192"/>
                  </a:moveTo>
                  <a:lnTo>
                    <a:pt x="1872" y="192"/>
                  </a:lnTo>
                  <a:lnTo>
                    <a:pt x="1872" y="0"/>
                  </a:lnTo>
                  <a:lnTo>
                    <a:pt x="0" y="0"/>
                  </a:lnTo>
                  <a:lnTo>
                    <a:pt x="192" y="14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" name="Group 170"/>
          <p:cNvGrpSpPr>
            <a:grpSpLocks/>
          </p:cNvGrpSpPr>
          <p:nvPr/>
        </p:nvGrpSpPr>
        <p:grpSpPr bwMode="auto">
          <a:xfrm>
            <a:off x="1524000" y="4648200"/>
            <a:ext cx="6477000" cy="1219200"/>
            <a:chOff x="720" y="1824"/>
            <a:chExt cx="4080" cy="768"/>
          </a:xfrm>
        </p:grpSpPr>
        <p:sp>
          <p:nvSpPr>
            <p:cNvPr id="113" name="Rectangle 171"/>
            <p:cNvSpPr>
              <a:spLocks noChangeArrowheads="1"/>
            </p:cNvSpPr>
            <p:nvPr/>
          </p:nvSpPr>
          <p:spPr bwMode="auto">
            <a:xfrm>
              <a:off x="720" y="1824"/>
              <a:ext cx="408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9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Rectangle 172"/>
            <p:cNvSpPr>
              <a:spLocks noChangeArrowheads="1"/>
            </p:cNvSpPr>
            <p:nvPr/>
          </p:nvSpPr>
          <p:spPr bwMode="auto">
            <a:xfrm>
              <a:off x="1440" y="2016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Text Box 173"/>
            <p:cNvSpPr txBox="1">
              <a:spLocks noChangeArrowheads="1"/>
            </p:cNvSpPr>
            <p:nvPr/>
          </p:nvSpPr>
          <p:spPr bwMode="auto">
            <a:xfrm>
              <a:off x="2064" y="2016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16" name="Text Box 174"/>
            <p:cNvSpPr txBox="1">
              <a:spLocks noChangeArrowheads="1"/>
            </p:cNvSpPr>
            <p:nvPr/>
          </p:nvSpPr>
          <p:spPr bwMode="auto">
            <a:xfrm>
              <a:off x="3072" y="2016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17" name="Text Box 175"/>
            <p:cNvSpPr txBox="1">
              <a:spLocks noChangeArrowheads="1"/>
            </p:cNvSpPr>
            <p:nvPr/>
          </p:nvSpPr>
          <p:spPr bwMode="auto">
            <a:xfrm>
              <a:off x="4080" y="2016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18" name="Line 176"/>
            <p:cNvSpPr>
              <a:spLocks noChangeShapeType="1"/>
            </p:cNvSpPr>
            <p:nvPr/>
          </p:nvSpPr>
          <p:spPr bwMode="auto">
            <a:xfrm>
              <a:off x="1536" y="2112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177"/>
            <p:cNvSpPr>
              <a:spLocks noChangeShapeType="1"/>
            </p:cNvSpPr>
            <p:nvPr/>
          </p:nvSpPr>
          <p:spPr bwMode="auto">
            <a:xfrm>
              <a:off x="3552" y="2112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178"/>
            <p:cNvSpPr>
              <a:spLocks noChangeShapeType="1"/>
            </p:cNvSpPr>
            <p:nvPr/>
          </p:nvSpPr>
          <p:spPr bwMode="auto">
            <a:xfrm>
              <a:off x="4560" y="2112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Text Box 179"/>
            <p:cNvSpPr txBox="1">
              <a:spLocks noChangeArrowheads="1"/>
            </p:cNvSpPr>
            <p:nvPr/>
          </p:nvSpPr>
          <p:spPr bwMode="auto">
            <a:xfrm>
              <a:off x="864" y="201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first</a:t>
              </a:r>
            </a:p>
          </p:txBody>
        </p:sp>
        <p:sp>
          <p:nvSpPr>
            <p:cNvPr id="122" name="Freeform 180"/>
            <p:cNvSpPr>
              <a:spLocks/>
            </p:cNvSpPr>
            <p:nvPr/>
          </p:nvSpPr>
          <p:spPr bwMode="auto">
            <a:xfrm>
              <a:off x="2544" y="2112"/>
              <a:ext cx="1536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8" y="192"/>
                </a:cxn>
                <a:cxn ang="0">
                  <a:pos x="1104" y="192"/>
                </a:cxn>
                <a:cxn ang="0">
                  <a:pos x="1536" y="48"/>
                </a:cxn>
              </a:cxnLst>
              <a:rect l="0" t="0" r="r" b="b"/>
              <a:pathLst>
                <a:path w="1536" h="192">
                  <a:moveTo>
                    <a:pt x="0" y="0"/>
                  </a:moveTo>
                  <a:lnTo>
                    <a:pt x="528" y="192"/>
                  </a:lnTo>
                  <a:lnTo>
                    <a:pt x="1104" y="192"/>
                  </a:lnTo>
                  <a:lnTo>
                    <a:pt x="1536" y="4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Rectangle 181"/>
            <p:cNvSpPr>
              <a:spLocks noChangeArrowheads="1"/>
            </p:cNvSpPr>
            <p:nvPr/>
          </p:nvSpPr>
          <p:spPr bwMode="auto">
            <a:xfrm>
              <a:off x="1440" y="2304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Text Box 182"/>
            <p:cNvSpPr txBox="1">
              <a:spLocks noChangeArrowheads="1"/>
            </p:cNvSpPr>
            <p:nvPr/>
          </p:nvSpPr>
          <p:spPr bwMode="auto">
            <a:xfrm>
              <a:off x="816" y="2304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second</a:t>
              </a:r>
            </a:p>
          </p:txBody>
        </p:sp>
        <p:sp>
          <p:nvSpPr>
            <p:cNvPr id="125" name="Freeform 183"/>
            <p:cNvSpPr>
              <a:spLocks/>
            </p:cNvSpPr>
            <p:nvPr/>
          </p:nvSpPr>
          <p:spPr bwMode="auto">
            <a:xfrm>
              <a:off x="1536" y="2160"/>
              <a:ext cx="1536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104" y="240"/>
                </a:cxn>
                <a:cxn ang="0">
                  <a:pos x="1536" y="0"/>
                </a:cxn>
              </a:cxnLst>
              <a:rect l="0" t="0" r="r" b="b"/>
              <a:pathLst>
                <a:path w="1536" h="240">
                  <a:moveTo>
                    <a:pt x="0" y="240"/>
                  </a:moveTo>
                  <a:lnTo>
                    <a:pt x="1104" y="240"/>
                  </a:lnTo>
                  <a:lnTo>
                    <a:pt x="15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6" name="Group 156"/>
          <p:cNvGrpSpPr>
            <a:grpSpLocks/>
          </p:cNvGrpSpPr>
          <p:nvPr/>
        </p:nvGrpSpPr>
        <p:grpSpPr bwMode="auto">
          <a:xfrm>
            <a:off x="1524000" y="4648200"/>
            <a:ext cx="6477000" cy="1219200"/>
            <a:chOff x="720" y="1008"/>
            <a:chExt cx="4080" cy="768"/>
          </a:xfrm>
        </p:grpSpPr>
        <p:sp>
          <p:nvSpPr>
            <p:cNvPr id="127" name="Rectangle 157"/>
            <p:cNvSpPr>
              <a:spLocks noChangeArrowheads="1"/>
            </p:cNvSpPr>
            <p:nvPr/>
          </p:nvSpPr>
          <p:spPr bwMode="auto">
            <a:xfrm>
              <a:off x="720" y="1008"/>
              <a:ext cx="408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9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Rectangle 158"/>
            <p:cNvSpPr>
              <a:spLocks noChangeArrowheads="1"/>
            </p:cNvSpPr>
            <p:nvPr/>
          </p:nvSpPr>
          <p:spPr bwMode="auto">
            <a:xfrm>
              <a:off x="1440" y="1200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Line 159"/>
            <p:cNvSpPr>
              <a:spLocks noChangeShapeType="1"/>
            </p:cNvSpPr>
            <p:nvPr/>
          </p:nvSpPr>
          <p:spPr bwMode="auto">
            <a:xfrm>
              <a:off x="1536" y="129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Text Box 160"/>
            <p:cNvSpPr txBox="1">
              <a:spLocks noChangeArrowheads="1"/>
            </p:cNvSpPr>
            <p:nvPr/>
          </p:nvSpPr>
          <p:spPr bwMode="auto">
            <a:xfrm>
              <a:off x="2064" y="1200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31" name="Text Box 161"/>
            <p:cNvSpPr txBox="1">
              <a:spLocks noChangeArrowheads="1"/>
            </p:cNvSpPr>
            <p:nvPr/>
          </p:nvSpPr>
          <p:spPr bwMode="auto">
            <a:xfrm>
              <a:off x="3072" y="1200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32" name="Text Box 162"/>
            <p:cNvSpPr txBox="1">
              <a:spLocks noChangeArrowheads="1"/>
            </p:cNvSpPr>
            <p:nvPr/>
          </p:nvSpPr>
          <p:spPr bwMode="auto">
            <a:xfrm>
              <a:off x="4080" y="1200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33" name="Line 163"/>
            <p:cNvSpPr>
              <a:spLocks noChangeShapeType="1"/>
            </p:cNvSpPr>
            <p:nvPr/>
          </p:nvSpPr>
          <p:spPr bwMode="auto">
            <a:xfrm>
              <a:off x="2544" y="129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Line 164"/>
            <p:cNvSpPr>
              <a:spLocks noChangeShapeType="1"/>
            </p:cNvSpPr>
            <p:nvPr/>
          </p:nvSpPr>
          <p:spPr bwMode="auto">
            <a:xfrm>
              <a:off x="3552" y="129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Line 165"/>
            <p:cNvSpPr>
              <a:spLocks noChangeShapeType="1"/>
            </p:cNvSpPr>
            <p:nvPr/>
          </p:nvSpPr>
          <p:spPr bwMode="auto">
            <a:xfrm>
              <a:off x="4560" y="1296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Text Box 166"/>
            <p:cNvSpPr txBox="1">
              <a:spLocks noChangeArrowheads="1"/>
            </p:cNvSpPr>
            <p:nvPr/>
          </p:nvSpPr>
          <p:spPr bwMode="auto">
            <a:xfrm>
              <a:off x="816" y="1200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first</a:t>
              </a:r>
            </a:p>
          </p:txBody>
        </p:sp>
        <p:sp>
          <p:nvSpPr>
            <p:cNvPr id="137" name="Rectangle 167"/>
            <p:cNvSpPr>
              <a:spLocks noChangeArrowheads="1"/>
            </p:cNvSpPr>
            <p:nvPr/>
          </p:nvSpPr>
          <p:spPr bwMode="auto">
            <a:xfrm>
              <a:off x="1440" y="1488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Text Box 168"/>
            <p:cNvSpPr txBox="1">
              <a:spLocks noChangeArrowheads="1"/>
            </p:cNvSpPr>
            <p:nvPr/>
          </p:nvSpPr>
          <p:spPr bwMode="auto">
            <a:xfrm>
              <a:off x="816" y="1488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second</a:t>
              </a:r>
            </a:p>
          </p:txBody>
        </p:sp>
        <p:sp>
          <p:nvSpPr>
            <p:cNvPr id="139" name="Freeform 169"/>
            <p:cNvSpPr>
              <a:spLocks/>
            </p:cNvSpPr>
            <p:nvPr/>
          </p:nvSpPr>
          <p:spPr bwMode="auto">
            <a:xfrm>
              <a:off x="1536" y="1344"/>
              <a:ext cx="1536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104" y="240"/>
                </a:cxn>
                <a:cxn ang="0">
                  <a:pos x="1536" y="0"/>
                </a:cxn>
              </a:cxnLst>
              <a:rect l="0" t="0" r="r" b="b"/>
              <a:pathLst>
                <a:path w="1536" h="240">
                  <a:moveTo>
                    <a:pt x="0" y="240"/>
                  </a:moveTo>
                  <a:lnTo>
                    <a:pt x="1104" y="240"/>
                  </a:lnTo>
                  <a:lnTo>
                    <a:pt x="15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0" name="Group 145"/>
          <p:cNvGrpSpPr>
            <a:grpSpLocks/>
          </p:cNvGrpSpPr>
          <p:nvPr/>
        </p:nvGrpSpPr>
        <p:grpSpPr bwMode="auto">
          <a:xfrm>
            <a:off x="1524000" y="4648200"/>
            <a:ext cx="6477000" cy="1219200"/>
            <a:chOff x="720" y="192"/>
            <a:chExt cx="4080" cy="768"/>
          </a:xfrm>
        </p:grpSpPr>
        <p:sp>
          <p:nvSpPr>
            <p:cNvPr id="141" name="Rectangle 146"/>
            <p:cNvSpPr>
              <a:spLocks noChangeArrowheads="1"/>
            </p:cNvSpPr>
            <p:nvPr/>
          </p:nvSpPr>
          <p:spPr bwMode="auto">
            <a:xfrm>
              <a:off x="720" y="192"/>
              <a:ext cx="408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9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Rectangle 147"/>
            <p:cNvSpPr>
              <a:spLocks noChangeArrowheads="1"/>
            </p:cNvSpPr>
            <p:nvPr/>
          </p:nvSpPr>
          <p:spPr bwMode="auto">
            <a:xfrm>
              <a:off x="1440" y="384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Line 148"/>
            <p:cNvSpPr>
              <a:spLocks noChangeShapeType="1"/>
            </p:cNvSpPr>
            <p:nvPr/>
          </p:nvSpPr>
          <p:spPr bwMode="auto">
            <a:xfrm>
              <a:off x="1536" y="48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Text Box 149"/>
            <p:cNvSpPr txBox="1">
              <a:spLocks noChangeArrowheads="1"/>
            </p:cNvSpPr>
            <p:nvPr/>
          </p:nvSpPr>
          <p:spPr bwMode="auto">
            <a:xfrm>
              <a:off x="2064" y="384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45" name="Text Box 150"/>
            <p:cNvSpPr txBox="1">
              <a:spLocks noChangeArrowheads="1"/>
            </p:cNvSpPr>
            <p:nvPr/>
          </p:nvSpPr>
          <p:spPr bwMode="auto">
            <a:xfrm>
              <a:off x="3072" y="384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46" name="Text Box 151"/>
            <p:cNvSpPr txBox="1">
              <a:spLocks noChangeArrowheads="1"/>
            </p:cNvSpPr>
            <p:nvPr/>
          </p:nvSpPr>
          <p:spPr bwMode="auto">
            <a:xfrm>
              <a:off x="4080" y="384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47" name="Line 152"/>
            <p:cNvSpPr>
              <a:spLocks noChangeShapeType="1"/>
            </p:cNvSpPr>
            <p:nvPr/>
          </p:nvSpPr>
          <p:spPr bwMode="auto">
            <a:xfrm>
              <a:off x="2544" y="48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Line 153"/>
            <p:cNvSpPr>
              <a:spLocks noChangeShapeType="1"/>
            </p:cNvSpPr>
            <p:nvPr/>
          </p:nvSpPr>
          <p:spPr bwMode="auto">
            <a:xfrm>
              <a:off x="3552" y="48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Line 154"/>
            <p:cNvSpPr>
              <a:spLocks noChangeShapeType="1"/>
            </p:cNvSpPr>
            <p:nvPr/>
          </p:nvSpPr>
          <p:spPr bwMode="auto">
            <a:xfrm>
              <a:off x="4560" y="48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Text Box 155"/>
            <p:cNvSpPr txBox="1">
              <a:spLocks noChangeArrowheads="1"/>
            </p:cNvSpPr>
            <p:nvPr/>
          </p:nvSpPr>
          <p:spPr bwMode="auto">
            <a:xfrm>
              <a:off x="864" y="38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first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Dvojno</a:t>
            </a:r>
            <a:r>
              <a:rPr lang="en-US" dirty="0" smtClean="0"/>
              <a:t> </a:t>
            </a:r>
            <a:r>
              <a:rPr lang="en-US" dirty="0" err="1" smtClean="0"/>
              <a:t>povezan</a:t>
            </a:r>
            <a:r>
              <a:rPr lang="en-US" dirty="0" smtClean="0"/>
              <a:t> </a:t>
            </a:r>
            <a:r>
              <a:rPr lang="en-US" dirty="0" err="1" smtClean="0"/>
              <a:t>seznam</a:t>
            </a:r>
            <a:endParaRPr lang="en-US" i="1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066800"/>
            <a:ext cx="8382000" cy="2819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err="1" smtClean="0">
                <a:cs typeface="Times New Roman" pitchFamily="18" charset="0"/>
              </a:rPr>
              <a:t>Dvojno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povezan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seznam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vsebuje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zaporedje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vozlišč</a:t>
            </a:r>
            <a:r>
              <a:rPr lang="en-US" sz="2000" dirty="0" smtClean="0">
                <a:cs typeface="Times New Roman" pitchFamily="18" charset="0"/>
              </a:rPr>
              <a:t>, </a:t>
            </a:r>
            <a:r>
              <a:rPr lang="en-US" sz="2000" dirty="0" err="1" smtClean="0">
                <a:cs typeface="Times New Roman" pitchFamily="18" charset="0"/>
              </a:rPr>
              <a:t>povezanih</a:t>
            </a:r>
            <a:r>
              <a:rPr lang="en-US" sz="2000" dirty="0" smtClean="0">
                <a:cs typeface="Times New Roman" pitchFamily="18" charset="0"/>
              </a:rPr>
              <a:t> z </a:t>
            </a:r>
            <a:r>
              <a:rPr lang="en-US" sz="2000" dirty="0" err="1" smtClean="0">
                <a:cs typeface="Times New Roman" pitchFamily="18" charset="0"/>
              </a:rPr>
              <a:t>linki</a:t>
            </a:r>
            <a:r>
              <a:rPr lang="en-US" sz="2000" dirty="0" smtClean="0">
                <a:cs typeface="Times New Roman" pitchFamily="18" charset="0"/>
              </a:rPr>
              <a:t> v </a:t>
            </a:r>
            <a:r>
              <a:rPr lang="en-US" sz="2000" dirty="0" err="1" smtClean="0">
                <a:cs typeface="Times New Roman" pitchFamily="18" charset="0"/>
              </a:rPr>
              <a:t>obeh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smereh</a:t>
            </a:r>
            <a:r>
              <a:rPr lang="en-US" sz="2000" dirty="0" smtClean="0">
                <a:cs typeface="Times New Roman" pitchFamily="18" charset="0"/>
              </a:rPr>
              <a:t>.</a:t>
            </a:r>
            <a:endParaRPr lang="en-US" sz="2000" dirty="0"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000" dirty="0" err="1" smtClean="0">
                <a:cs typeface="Times New Roman" pitchFamily="18" charset="0"/>
              </a:rPr>
              <a:t>Vsako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vozlišče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vsebuje</a:t>
            </a:r>
            <a:r>
              <a:rPr lang="en-US" sz="2000" dirty="0" smtClean="0">
                <a:cs typeface="Times New Roman" pitchFamily="18" charset="0"/>
              </a:rPr>
              <a:t> en element in </a:t>
            </a:r>
            <a:r>
              <a:rPr lang="en-US" sz="2000" dirty="0" err="1" smtClean="0">
                <a:cs typeface="Times New Roman" pitchFamily="18" charset="0"/>
              </a:rPr>
              <a:t>povezavi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na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predhodnika</a:t>
            </a:r>
            <a:r>
              <a:rPr lang="en-US" sz="2000" dirty="0" smtClean="0">
                <a:cs typeface="Times New Roman" pitchFamily="18" charset="0"/>
              </a:rPr>
              <a:t> in </a:t>
            </a:r>
            <a:r>
              <a:rPr lang="en-US" sz="2000" dirty="0" err="1" smtClean="0">
                <a:cs typeface="Times New Roman" pitchFamily="18" charset="0"/>
              </a:rPr>
              <a:t>naslednika</a:t>
            </a:r>
            <a:r>
              <a:rPr lang="en-US" sz="2000" dirty="0" smtClean="0">
                <a:cs typeface="Times New Roman" pitchFamily="18" charset="0"/>
              </a:rPr>
              <a:t>. </a:t>
            </a:r>
            <a:r>
              <a:rPr lang="en-US" sz="2000" dirty="0" err="1" smtClean="0">
                <a:cs typeface="Times New Roman" pitchFamily="18" charset="0"/>
              </a:rPr>
              <a:t>Če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teh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ni</a:t>
            </a:r>
            <a:r>
              <a:rPr lang="en-US" sz="2000" dirty="0" smtClean="0">
                <a:cs typeface="Times New Roman" pitchFamily="18" charset="0"/>
              </a:rPr>
              <a:t>, so take </a:t>
            </a:r>
            <a:r>
              <a:rPr lang="en-US" sz="2000" dirty="0" err="1" smtClean="0">
                <a:cs typeface="Times New Roman" pitchFamily="18" charset="0"/>
              </a:rPr>
              <a:t>povezave</a:t>
            </a:r>
            <a:r>
              <a:rPr lang="en-US" sz="2000" dirty="0" smtClean="0">
                <a:cs typeface="Times New Roman" pitchFamily="18" charset="0"/>
              </a:rPr>
              <a:t> (</a:t>
            </a:r>
            <a:r>
              <a:rPr lang="en-US" sz="2000" dirty="0" err="1" smtClean="0">
                <a:cs typeface="Times New Roman" pitchFamily="18" charset="0"/>
              </a:rPr>
              <a:t>kazalci</a:t>
            </a:r>
            <a:r>
              <a:rPr lang="en-US" sz="2000" dirty="0" smtClean="0">
                <a:cs typeface="Times New Roman" pitchFamily="18" charset="0"/>
              </a:rPr>
              <a:t>) </a:t>
            </a:r>
            <a:r>
              <a:rPr lang="en-US" sz="2000" dirty="0" err="1" smtClean="0">
                <a:cs typeface="Times New Roman" pitchFamily="18" charset="0"/>
              </a:rPr>
              <a:t>enaki</a:t>
            </a:r>
            <a:r>
              <a:rPr lang="en-US" sz="2000" dirty="0" smtClean="0">
                <a:cs typeface="Times New Roman" pitchFamily="18" charset="0"/>
              </a:rPr>
              <a:t> null.</a:t>
            </a:r>
            <a:endParaRPr lang="en-US" sz="2000" dirty="0"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000" dirty="0" err="1" smtClean="0">
                <a:cs typeface="Times New Roman" pitchFamily="18" charset="0"/>
              </a:rPr>
              <a:t>Glava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dvojno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povezanega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seznama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ima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kazalca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na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prvo</a:t>
            </a:r>
            <a:r>
              <a:rPr lang="en-US" sz="2000" dirty="0" smtClean="0">
                <a:cs typeface="Times New Roman" pitchFamily="18" charset="0"/>
              </a:rPr>
              <a:t> in </a:t>
            </a:r>
            <a:r>
              <a:rPr lang="en-US" sz="2000" dirty="0" err="1" smtClean="0">
                <a:cs typeface="Times New Roman" pitchFamily="18" charset="0"/>
              </a:rPr>
              <a:t>zadnje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vozlišče</a:t>
            </a:r>
            <a:r>
              <a:rPr lang="en-US" sz="2000" dirty="0" smtClean="0">
                <a:cs typeface="Times New Roman" pitchFamily="18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cs typeface="Times New Roman" pitchFamily="18" charset="0"/>
              </a:rPr>
              <a:t>Pri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praznem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seznamu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sta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oba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kazalca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enaka</a:t>
            </a:r>
            <a:r>
              <a:rPr lang="en-US" sz="2000" dirty="0" smtClean="0">
                <a:cs typeface="Times New Roman" pitchFamily="18" charset="0"/>
              </a:rPr>
              <a:t> null.</a:t>
            </a:r>
            <a:endParaRPr lang="en-US" sz="2000" dirty="0">
              <a:cs typeface="Times New Roman" pitchFamily="18" charset="0"/>
            </a:endParaRP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1143000" y="4572000"/>
            <a:ext cx="7010400" cy="619125"/>
            <a:chOff x="720" y="2784"/>
            <a:chExt cx="4416" cy="390"/>
          </a:xfrm>
        </p:grpSpPr>
        <p:sp>
          <p:nvSpPr>
            <p:cNvPr id="126052" name="Rectangle 100"/>
            <p:cNvSpPr>
              <a:spLocks noChangeArrowheads="1"/>
            </p:cNvSpPr>
            <p:nvPr/>
          </p:nvSpPr>
          <p:spPr bwMode="auto">
            <a:xfrm>
              <a:off x="720" y="2790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053" name="Rectangle 101"/>
            <p:cNvSpPr>
              <a:spLocks noChangeArrowheads="1"/>
            </p:cNvSpPr>
            <p:nvPr/>
          </p:nvSpPr>
          <p:spPr bwMode="auto">
            <a:xfrm>
              <a:off x="720" y="2982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054" name="Text Box 102"/>
            <p:cNvSpPr txBox="1">
              <a:spLocks noChangeArrowheads="1"/>
            </p:cNvSpPr>
            <p:nvPr/>
          </p:nvSpPr>
          <p:spPr bwMode="auto">
            <a:xfrm>
              <a:off x="1344" y="2784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pig</a:t>
              </a:r>
            </a:p>
          </p:txBody>
        </p:sp>
        <p:sp>
          <p:nvSpPr>
            <p:cNvPr id="126055" name="Text Box 103"/>
            <p:cNvSpPr txBox="1">
              <a:spLocks noChangeArrowheads="1"/>
            </p:cNvSpPr>
            <p:nvPr/>
          </p:nvSpPr>
          <p:spPr bwMode="auto">
            <a:xfrm>
              <a:off x="2352" y="2784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dog</a:t>
              </a:r>
            </a:p>
          </p:txBody>
        </p:sp>
        <p:sp>
          <p:nvSpPr>
            <p:cNvPr id="126056" name="Text Box 104"/>
            <p:cNvSpPr txBox="1">
              <a:spLocks noChangeArrowheads="1"/>
            </p:cNvSpPr>
            <p:nvPr/>
          </p:nvSpPr>
          <p:spPr bwMode="auto">
            <a:xfrm>
              <a:off x="4368" y="2784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rat</a:t>
              </a:r>
            </a:p>
          </p:txBody>
        </p:sp>
        <p:sp>
          <p:nvSpPr>
            <p:cNvPr id="126057" name="Line 105"/>
            <p:cNvSpPr>
              <a:spLocks noChangeShapeType="1"/>
            </p:cNvSpPr>
            <p:nvPr/>
          </p:nvSpPr>
          <p:spPr bwMode="auto">
            <a:xfrm>
              <a:off x="1824" y="283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059" name="Line 107"/>
            <p:cNvSpPr>
              <a:spLocks noChangeShapeType="1"/>
            </p:cNvSpPr>
            <p:nvPr/>
          </p:nvSpPr>
          <p:spPr bwMode="auto">
            <a:xfrm>
              <a:off x="4848" y="283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060" name="Freeform 108"/>
            <p:cNvSpPr>
              <a:spLocks/>
            </p:cNvSpPr>
            <p:nvPr/>
          </p:nvSpPr>
          <p:spPr bwMode="auto">
            <a:xfrm>
              <a:off x="816" y="2838"/>
              <a:ext cx="52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528" y="0"/>
                </a:cxn>
              </a:cxnLst>
              <a:rect l="0" t="0" r="r" b="b"/>
              <a:pathLst>
                <a:path w="528" h="48">
                  <a:moveTo>
                    <a:pt x="0" y="48"/>
                  </a:moveTo>
                  <a:lnTo>
                    <a:pt x="96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061" name="Line 109"/>
            <p:cNvSpPr>
              <a:spLocks noChangeShapeType="1"/>
            </p:cNvSpPr>
            <p:nvPr/>
          </p:nvSpPr>
          <p:spPr bwMode="auto">
            <a:xfrm flipH="1">
              <a:off x="3936" y="293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062" name="Line 110"/>
            <p:cNvSpPr>
              <a:spLocks noChangeShapeType="1"/>
            </p:cNvSpPr>
            <p:nvPr/>
          </p:nvSpPr>
          <p:spPr bwMode="auto">
            <a:xfrm flipH="1">
              <a:off x="1920" y="293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063" name="Line 111"/>
            <p:cNvSpPr>
              <a:spLocks noChangeShapeType="1"/>
            </p:cNvSpPr>
            <p:nvPr/>
          </p:nvSpPr>
          <p:spPr bwMode="auto">
            <a:xfrm>
              <a:off x="1440" y="2934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064" name="Freeform 112"/>
            <p:cNvSpPr>
              <a:spLocks/>
            </p:cNvSpPr>
            <p:nvPr/>
          </p:nvSpPr>
          <p:spPr bwMode="auto">
            <a:xfrm>
              <a:off x="808" y="2934"/>
              <a:ext cx="4328" cy="146"/>
            </a:xfrm>
            <a:custGeom>
              <a:avLst/>
              <a:gdLst/>
              <a:ahLst/>
              <a:cxnLst>
                <a:cxn ang="0">
                  <a:pos x="0" y="146"/>
                </a:cxn>
                <a:cxn ang="0">
                  <a:pos x="4328" y="144"/>
                </a:cxn>
                <a:cxn ang="0">
                  <a:pos x="4328" y="0"/>
                </a:cxn>
                <a:cxn ang="0">
                  <a:pos x="4136" y="0"/>
                </a:cxn>
              </a:cxnLst>
              <a:rect l="0" t="0" r="r" b="b"/>
              <a:pathLst>
                <a:path w="4328" h="146">
                  <a:moveTo>
                    <a:pt x="0" y="146"/>
                  </a:moveTo>
                  <a:lnTo>
                    <a:pt x="4328" y="144"/>
                  </a:lnTo>
                  <a:lnTo>
                    <a:pt x="4328" y="0"/>
                  </a:lnTo>
                  <a:lnTo>
                    <a:pt x="41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065" name="Text Box 113"/>
            <p:cNvSpPr txBox="1">
              <a:spLocks noChangeArrowheads="1"/>
            </p:cNvSpPr>
            <p:nvPr/>
          </p:nvSpPr>
          <p:spPr bwMode="auto">
            <a:xfrm>
              <a:off x="3360" y="2784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26066" name="Line 114"/>
            <p:cNvSpPr>
              <a:spLocks noChangeShapeType="1"/>
            </p:cNvSpPr>
            <p:nvPr/>
          </p:nvSpPr>
          <p:spPr bwMode="auto">
            <a:xfrm>
              <a:off x="2832" y="283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067" name="Line 115"/>
            <p:cNvSpPr>
              <a:spLocks noChangeShapeType="1"/>
            </p:cNvSpPr>
            <p:nvPr/>
          </p:nvSpPr>
          <p:spPr bwMode="auto">
            <a:xfrm flipH="1">
              <a:off x="2928" y="293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058" name="Line 106"/>
            <p:cNvSpPr>
              <a:spLocks noChangeShapeType="1"/>
            </p:cNvSpPr>
            <p:nvPr/>
          </p:nvSpPr>
          <p:spPr bwMode="auto">
            <a:xfrm>
              <a:off x="3840" y="283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30"/>
          <p:cNvGrpSpPr>
            <a:grpSpLocks/>
          </p:cNvGrpSpPr>
          <p:nvPr/>
        </p:nvGrpSpPr>
        <p:grpSpPr bwMode="auto">
          <a:xfrm>
            <a:off x="1143000" y="5476875"/>
            <a:ext cx="2209800" cy="619125"/>
            <a:chOff x="720" y="3354"/>
            <a:chExt cx="1392" cy="390"/>
          </a:xfrm>
        </p:grpSpPr>
        <p:sp>
          <p:nvSpPr>
            <p:cNvPr id="126068" name="Rectangle 116"/>
            <p:cNvSpPr>
              <a:spLocks noChangeArrowheads="1"/>
            </p:cNvSpPr>
            <p:nvPr/>
          </p:nvSpPr>
          <p:spPr bwMode="auto">
            <a:xfrm>
              <a:off x="720" y="3360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069" name="Rectangle 117"/>
            <p:cNvSpPr>
              <a:spLocks noChangeArrowheads="1"/>
            </p:cNvSpPr>
            <p:nvPr/>
          </p:nvSpPr>
          <p:spPr bwMode="auto">
            <a:xfrm>
              <a:off x="720" y="3552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070" name="Text Box 118"/>
            <p:cNvSpPr txBox="1">
              <a:spLocks noChangeArrowheads="1"/>
            </p:cNvSpPr>
            <p:nvPr/>
          </p:nvSpPr>
          <p:spPr bwMode="auto">
            <a:xfrm>
              <a:off x="1344" y="3354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dog</a:t>
              </a:r>
            </a:p>
          </p:txBody>
        </p:sp>
        <p:sp>
          <p:nvSpPr>
            <p:cNvPr id="126071" name="Freeform 119"/>
            <p:cNvSpPr>
              <a:spLocks/>
            </p:cNvSpPr>
            <p:nvPr/>
          </p:nvSpPr>
          <p:spPr bwMode="auto">
            <a:xfrm>
              <a:off x="816" y="3408"/>
              <a:ext cx="52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528" y="0"/>
                </a:cxn>
              </a:cxnLst>
              <a:rect l="0" t="0" r="r" b="b"/>
              <a:pathLst>
                <a:path w="528" h="48">
                  <a:moveTo>
                    <a:pt x="0" y="48"/>
                  </a:moveTo>
                  <a:lnTo>
                    <a:pt x="96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072" name="Line 120"/>
            <p:cNvSpPr>
              <a:spLocks noChangeShapeType="1"/>
            </p:cNvSpPr>
            <p:nvPr/>
          </p:nvSpPr>
          <p:spPr bwMode="auto">
            <a:xfrm>
              <a:off x="1440" y="3504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073" name="Line 121"/>
            <p:cNvSpPr>
              <a:spLocks noChangeShapeType="1"/>
            </p:cNvSpPr>
            <p:nvPr/>
          </p:nvSpPr>
          <p:spPr bwMode="auto">
            <a:xfrm>
              <a:off x="1800" y="340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076" name="Freeform 124"/>
            <p:cNvSpPr>
              <a:spLocks/>
            </p:cNvSpPr>
            <p:nvPr/>
          </p:nvSpPr>
          <p:spPr bwMode="auto">
            <a:xfrm>
              <a:off x="816" y="3504"/>
              <a:ext cx="1296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296" y="144"/>
                </a:cxn>
                <a:cxn ang="0">
                  <a:pos x="1296" y="0"/>
                </a:cxn>
                <a:cxn ang="0">
                  <a:pos x="1104" y="0"/>
                </a:cxn>
              </a:cxnLst>
              <a:rect l="0" t="0" r="r" b="b"/>
              <a:pathLst>
                <a:path w="1296" h="144">
                  <a:moveTo>
                    <a:pt x="0" y="144"/>
                  </a:moveTo>
                  <a:lnTo>
                    <a:pt x="1296" y="144"/>
                  </a:lnTo>
                  <a:lnTo>
                    <a:pt x="1296" y="0"/>
                  </a:lnTo>
                  <a:lnTo>
                    <a:pt x="110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29"/>
          <p:cNvGrpSpPr>
            <a:grpSpLocks/>
          </p:cNvGrpSpPr>
          <p:nvPr/>
        </p:nvGrpSpPr>
        <p:grpSpPr bwMode="auto">
          <a:xfrm>
            <a:off x="5181600" y="5486400"/>
            <a:ext cx="304800" cy="609600"/>
            <a:chOff x="3264" y="3360"/>
            <a:chExt cx="192" cy="384"/>
          </a:xfrm>
        </p:grpSpPr>
        <p:sp>
          <p:nvSpPr>
            <p:cNvPr id="126077" name="Rectangle 125"/>
            <p:cNvSpPr>
              <a:spLocks noChangeArrowheads="1"/>
            </p:cNvSpPr>
            <p:nvPr/>
          </p:nvSpPr>
          <p:spPr bwMode="auto">
            <a:xfrm>
              <a:off x="3264" y="3360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078" name="Rectangle 126"/>
            <p:cNvSpPr>
              <a:spLocks noChangeArrowheads="1"/>
            </p:cNvSpPr>
            <p:nvPr/>
          </p:nvSpPr>
          <p:spPr bwMode="auto">
            <a:xfrm>
              <a:off x="3264" y="3552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079" name="Line 127"/>
            <p:cNvSpPr>
              <a:spLocks noChangeShapeType="1"/>
            </p:cNvSpPr>
            <p:nvPr/>
          </p:nvSpPr>
          <p:spPr bwMode="auto">
            <a:xfrm>
              <a:off x="3360" y="364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080" name="Line 128"/>
            <p:cNvSpPr>
              <a:spLocks noChangeShapeType="1"/>
            </p:cNvSpPr>
            <p:nvPr/>
          </p:nvSpPr>
          <p:spPr bwMode="auto">
            <a:xfrm>
              <a:off x="3360" y="3456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DLL = forward SLL + backward SLL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8458200" cy="838200"/>
          </a:xfrm>
        </p:spPr>
        <p:txBody>
          <a:bodyPr>
            <a:normAutofit/>
          </a:bodyPr>
          <a:lstStyle/>
          <a:p>
            <a:pPr marL="55563" indent="-3175">
              <a:buNone/>
            </a:pPr>
            <a:r>
              <a:rPr lang="en-US" sz="2400" dirty="0" smtClean="0"/>
              <a:t>Na </a:t>
            </a:r>
            <a:r>
              <a:rPr lang="en-US" sz="2400" dirty="0" err="1" smtClean="0"/>
              <a:t>dvojno</a:t>
            </a:r>
            <a:r>
              <a:rPr lang="en-US" sz="2400" dirty="0" smtClean="0"/>
              <a:t> </a:t>
            </a:r>
            <a:r>
              <a:rPr lang="en-US" sz="2400" dirty="0" err="1" smtClean="0"/>
              <a:t>povezani</a:t>
            </a:r>
            <a:r>
              <a:rPr lang="en-US" sz="2400" dirty="0" smtClean="0"/>
              <a:t> </a:t>
            </a:r>
            <a:r>
              <a:rPr lang="en-US" sz="2400" dirty="0" err="1" smtClean="0"/>
              <a:t>seznam</a:t>
            </a:r>
            <a:r>
              <a:rPr lang="en-US" sz="2400" dirty="0" smtClean="0"/>
              <a:t> </a:t>
            </a:r>
            <a:r>
              <a:rPr lang="en-US" sz="2400" dirty="0" err="1" smtClean="0"/>
              <a:t>glejmo</a:t>
            </a:r>
            <a:r>
              <a:rPr lang="en-US" sz="2400" dirty="0" smtClean="0"/>
              <a:t> </a:t>
            </a:r>
            <a:r>
              <a:rPr lang="en-US" sz="2400" dirty="0" err="1" smtClean="0"/>
              <a:t>kot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superpozicijo</a:t>
            </a:r>
            <a:r>
              <a:rPr lang="en-US" sz="2400" dirty="0" smtClean="0"/>
              <a:t> </a:t>
            </a:r>
            <a:r>
              <a:rPr lang="en-US" sz="2400" dirty="0" err="1" smtClean="0"/>
              <a:t>naprej</a:t>
            </a:r>
            <a:r>
              <a:rPr lang="en-US" sz="2400" dirty="0" smtClean="0"/>
              <a:t> </a:t>
            </a:r>
            <a:r>
              <a:rPr lang="en-US" sz="2400" dirty="0" err="1" smtClean="0"/>
              <a:t>enojno</a:t>
            </a:r>
            <a:r>
              <a:rPr lang="en-US" sz="2400" dirty="0" smtClean="0"/>
              <a:t> </a:t>
            </a:r>
            <a:r>
              <a:rPr lang="en-US" sz="2400" dirty="0" err="1" smtClean="0"/>
              <a:t>povezanega</a:t>
            </a:r>
            <a:r>
              <a:rPr lang="en-US" sz="2400" dirty="0" smtClean="0"/>
              <a:t> in </a:t>
            </a:r>
            <a:r>
              <a:rPr lang="en-US" sz="2400" dirty="0" err="1" smtClean="0"/>
              <a:t>nazaj</a:t>
            </a:r>
            <a:r>
              <a:rPr lang="en-US" sz="2400" dirty="0" smtClean="0"/>
              <a:t> </a:t>
            </a:r>
            <a:r>
              <a:rPr lang="en-US" sz="2400" dirty="0" err="1" smtClean="0"/>
              <a:t>enojno</a:t>
            </a:r>
            <a:r>
              <a:rPr lang="en-US" sz="2400" dirty="0" smtClean="0"/>
              <a:t> </a:t>
            </a:r>
            <a:r>
              <a:rPr lang="en-US" sz="2400" dirty="0" err="1" smtClean="0"/>
              <a:t>povezanega</a:t>
            </a:r>
            <a:r>
              <a:rPr lang="en-US" sz="2400" dirty="0" smtClean="0"/>
              <a:t> </a:t>
            </a:r>
            <a:r>
              <a:rPr lang="en-US" sz="2400" dirty="0" err="1" smtClean="0"/>
              <a:t>seznama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grpSp>
        <p:nvGrpSpPr>
          <p:cNvPr id="2" name="Group 330"/>
          <p:cNvGrpSpPr>
            <a:grpSpLocks/>
          </p:cNvGrpSpPr>
          <p:nvPr/>
        </p:nvGrpSpPr>
        <p:grpSpPr bwMode="auto">
          <a:xfrm>
            <a:off x="1295400" y="3219450"/>
            <a:ext cx="6705600" cy="619125"/>
            <a:chOff x="864" y="1776"/>
            <a:chExt cx="4224" cy="390"/>
          </a:xfrm>
        </p:grpSpPr>
        <p:sp>
          <p:nvSpPr>
            <p:cNvPr id="142624" name="Rectangle 288"/>
            <p:cNvSpPr>
              <a:spLocks noChangeArrowheads="1"/>
            </p:cNvSpPr>
            <p:nvPr/>
          </p:nvSpPr>
          <p:spPr bwMode="auto">
            <a:xfrm>
              <a:off x="1680" y="1782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625" name="Rectangle 289"/>
            <p:cNvSpPr>
              <a:spLocks noChangeArrowheads="1"/>
            </p:cNvSpPr>
            <p:nvPr/>
          </p:nvSpPr>
          <p:spPr bwMode="auto">
            <a:xfrm>
              <a:off x="1680" y="1974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626" name="Text Box 290"/>
            <p:cNvSpPr txBox="1">
              <a:spLocks noChangeArrowheads="1"/>
            </p:cNvSpPr>
            <p:nvPr/>
          </p:nvSpPr>
          <p:spPr bwMode="auto">
            <a:xfrm>
              <a:off x="2304" y="1776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42627" name="Text Box 291"/>
            <p:cNvSpPr txBox="1">
              <a:spLocks noChangeArrowheads="1"/>
            </p:cNvSpPr>
            <p:nvPr/>
          </p:nvSpPr>
          <p:spPr bwMode="auto">
            <a:xfrm>
              <a:off x="3312" y="1776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42628" name="Text Box 292"/>
            <p:cNvSpPr txBox="1">
              <a:spLocks noChangeArrowheads="1"/>
            </p:cNvSpPr>
            <p:nvPr/>
          </p:nvSpPr>
          <p:spPr bwMode="auto">
            <a:xfrm>
              <a:off x="4320" y="1776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42629" name="Line 293"/>
            <p:cNvSpPr>
              <a:spLocks noChangeShapeType="1"/>
            </p:cNvSpPr>
            <p:nvPr/>
          </p:nvSpPr>
          <p:spPr bwMode="auto">
            <a:xfrm>
              <a:off x="2784" y="183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630" name="Line 294"/>
            <p:cNvSpPr>
              <a:spLocks noChangeShapeType="1"/>
            </p:cNvSpPr>
            <p:nvPr/>
          </p:nvSpPr>
          <p:spPr bwMode="auto">
            <a:xfrm>
              <a:off x="3792" y="183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631" name="Line 295"/>
            <p:cNvSpPr>
              <a:spLocks noChangeShapeType="1"/>
            </p:cNvSpPr>
            <p:nvPr/>
          </p:nvSpPr>
          <p:spPr bwMode="auto">
            <a:xfrm>
              <a:off x="4800" y="183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632" name="Freeform 296"/>
            <p:cNvSpPr>
              <a:spLocks/>
            </p:cNvSpPr>
            <p:nvPr/>
          </p:nvSpPr>
          <p:spPr bwMode="auto">
            <a:xfrm>
              <a:off x="1776" y="1830"/>
              <a:ext cx="52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528" y="0"/>
                </a:cxn>
              </a:cxnLst>
              <a:rect l="0" t="0" r="r" b="b"/>
              <a:pathLst>
                <a:path w="528" h="48">
                  <a:moveTo>
                    <a:pt x="0" y="48"/>
                  </a:moveTo>
                  <a:lnTo>
                    <a:pt x="96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633" name="Line 297"/>
            <p:cNvSpPr>
              <a:spLocks noChangeShapeType="1"/>
            </p:cNvSpPr>
            <p:nvPr/>
          </p:nvSpPr>
          <p:spPr bwMode="auto">
            <a:xfrm flipH="1">
              <a:off x="3888" y="192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634" name="Line 298"/>
            <p:cNvSpPr>
              <a:spLocks noChangeShapeType="1"/>
            </p:cNvSpPr>
            <p:nvPr/>
          </p:nvSpPr>
          <p:spPr bwMode="auto">
            <a:xfrm flipH="1">
              <a:off x="2880" y="192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635" name="Line 299"/>
            <p:cNvSpPr>
              <a:spLocks noChangeShapeType="1"/>
            </p:cNvSpPr>
            <p:nvPr/>
          </p:nvSpPr>
          <p:spPr bwMode="auto">
            <a:xfrm>
              <a:off x="2400" y="1926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636" name="Freeform 300"/>
            <p:cNvSpPr>
              <a:spLocks/>
            </p:cNvSpPr>
            <p:nvPr/>
          </p:nvSpPr>
          <p:spPr bwMode="auto">
            <a:xfrm>
              <a:off x="1776" y="1926"/>
              <a:ext cx="3312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312" y="144"/>
                </a:cxn>
                <a:cxn ang="0">
                  <a:pos x="3312" y="0"/>
                </a:cxn>
                <a:cxn ang="0">
                  <a:pos x="3120" y="0"/>
                </a:cxn>
              </a:cxnLst>
              <a:rect l="0" t="0" r="r" b="b"/>
              <a:pathLst>
                <a:path w="3312" h="144">
                  <a:moveTo>
                    <a:pt x="0" y="144"/>
                  </a:moveTo>
                  <a:lnTo>
                    <a:pt x="3312" y="144"/>
                  </a:lnTo>
                  <a:lnTo>
                    <a:pt x="3312" y="0"/>
                  </a:lnTo>
                  <a:lnTo>
                    <a:pt x="312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637" name="Text Box 301"/>
            <p:cNvSpPr txBox="1">
              <a:spLocks noChangeArrowheads="1"/>
            </p:cNvSpPr>
            <p:nvPr/>
          </p:nvSpPr>
          <p:spPr bwMode="auto">
            <a:xfrm>
              <a:off x="864" y="1776"/>
              <a:ext cx="6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DLL:</a:t>
              </a:r>
            </a:p>
          </p:txBody>
        </p:sp>
      </p:grpSp>
      <p:grpSp>
        <p:nvGrpSpPr>
          <p:cNvPr id="3" name="Group 331"/>
          <p:cNvGrpSpPr>
            <a:grpSpLocks/>
          </p:cNvGrpSpPr>
          <p:nvPr/>
        </p:nvGrpSpPr>
        <p:grpSpPr bwMode="auto">
          <a:xfrm>
            <a:off x="1295400" y="4124325"/>
            <a:ext cx="6705600" cy="619125"/>
            <a:chOff x="864" y="2346"/>
            <a:chExt cx="4224" cy="390"/>
          </a:xfrm>
        </p:grpSpPr>
        <p:sp>
          <p:nvSpPr>
            <p:cNvPr id="142638" name="Rectangle 302"/>
            <p:cNvSpPr>
              <a:spLocks noChangeArrowheads="1"/>
            </p:cNvSpPr>
            <p:nvPr/>
          </p:nvSpPr>
          <p:spPr bwMode="auto">
            <a:xfrm>
              <a:off x="1680" y="2352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639" name="Rectangle 303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640" name="Text Box 304"/>
            <p:cNvSpPr txBox="1">
              <a:spLocks noChangeArrowheads="1"/>
            </p:cNvSpPr>
            <p:nvPr/>
          </p:nvSpPr>
          <p:spPr bwMode="auto">
            <a:xfrm>
              <a:off x="2304" y="2346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42641" name="Text Box 305"/>
            <p:cNvSpPr txBox="1">
              <a:spLocks noChangeArrowheads="1"/>
            </p:cNvSpPr>
            <p:nvPr/>
          </p:nvSpPr>
          <p:spPr bwMode="auto">
            <a:xfrm>
              <a:off x="3312" y="2346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42642" name="Text Box 306"/>
            <p:cNvSpPr txBox="1">
              <a:spLocks noChangeArrowheads="1"/>
            </p:cNvSpPr>
            <p:nvPr/>
          </p:nvSpPr>
          <p:spPr bwMode="auto">
            <a:xfrm>
              <a:off x="4320" y="2346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42643" name="Line 307"/>
            <p:cNvSpPr>
              <a:spLocks noChangeShapeType="1"/>
            </p:cNvSpPr>
            <p:nvPr/>
          </p:nvSpPr>
          <p:spPr bwMode="auto">
            <a:xfrm>
              <a:off x="2784" y="240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644" name="Line 308"/>
            <p:cNvSpPr>
              <a:spLocks noChangeShapeType="1"/>
            </p:cNvSpPr>
            <p:nvPr/>
          </p:nvSpPr>
          <p:spPr bwMode="auto">
            <a:xfrm>
              <a:off x="3792" y="240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645" name="Line 309"/>
            <p:cNvSpPr>
              <a:spLocks noChangeShapeType="1"/>
            </p:cNvSpPr>
            <p:nvPr/>
          </p:nvSpPr>
          <p:spPr bwMode="auto">
            <a:xfrm>
              <a:off x="4800" y="240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646" name="Freeform 310"/>
            <p:cNvSpPr>
              <a:spLocks/>
            </p:cNvSpPr>
            <p:nvPr/>
          </p:nvSpPr>
          <p:spPr bwMode="auto">
            <a:xfrm>
              <a:off x="1776" y="2400"/>
              <a:ext cx="52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528" y="0"/>
                </a:cxn>
              </a:cxnLst>
              <a:rect l="0" t="0" r="r" b="b"/>
              <a:pathLst>
                <a:path w="528" h="48">
                  <a:moveTo>
                    <a:pt x="0" y="48"/>
                  </a:moveTo>
                  <a:lnTo>
                    <a:pt x="96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647" name="Line 311"/>
            <p:cNvSpPr>
              <a:spLocks noChangeShapeType="1"/>
            </p:cNvSpPr>
            <p:nvPr/>
          </p:nvSpPr>
          <p:spPr bwMode="auto">
            <a:xfrm flipH="1">
              <a:off x="3888" y="2496"/>
              <a:ext cx="528" cy="0"/>
            </a:xfrm>
            <a:prstGeom prst="line">
              <a:avLst/>
            </a:prstGeom>
            <a:noFill/>
            <a:ln w="19050">
              <a:solidFill>
                <a:srgbClr val="C0C0C0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648" name="Line 312"/>
            <p:cNvSpPr>
              <a:spLocks noChangeShapeType="1"/>
            </p:cNvSpPr>
            <p:nvPr/>
          </p:nvSpPr>
          <p:spPr bwMode="auto">
            <a:xfrm flipH="1">
              <a:off x="2880" y="2496"/>
              <a:ext cx="528" cy="0"/>
            </a:xfrm>
            <a:prstGeom prst="line">
              <a:avLst/>
            </a:prstGeom>
            <a:noFill/>
            <a:ln w="19050">
              <a:solidFill>
                <a:srgbClr val="C0C0C0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649" name="Line 313"/>
            <p:cNvSpPr>
              <a:spLocks noChangeShapeType="1"/>
            </p:cNvSpPr>
            <p:nvPr/>
          </p:nvSpPr>
          <p:spPr bwMode="auto">
            <a:xfrm>
              <a:off x="2400" y="2496"/>
              <a:ext cx="0" cy="0"/>
            </a:xfrm>
            <a:prstGeom prst="line">
              <a:avLst/>
            </a:prstGeom>
            <a:noFill/>
            <a:ln w="19050">
              <a:solidFill>
                <a:srgbClr val="C0C0C0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650" name="Freeform 314"/>
            <p:cNvSpPr>
              <a:spLocks/>
            </p:cNvSpPr>
            <p:nvPr/>
          </p:nvSpPr>
          <p:spPr bwMode="auto">
            <a:xfrm>
              <a:off x="1776" y="2496"/>
              <a:ext cx="3312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312" y="144"/>
                </a:cxn>
                <a:cxn ang="0">
                  <a:pos x="3312" y="0"/>
                </a:cxn>
                <a:cxn ang="0">
                  <a:pos x="3120" y="0"/>
                </a:cxn>
              </a:cxnLst>
              <a:rect l="0" t="0" r="r" b="b"/>
              <a:pathLst>
                <a:path w="3312" h="144">
                  <a:moveTo>
                    <a:pt x="0" y="144"/>
                  </a:moveTo>
                  <a:lnTo>
                    <a:pt x="3312" y="144"/>
                  </a:lnTo>
                  <a:lnTo>
                    <a:pt x="3312" y="0"/>
                  </a:lnTo>
                  <a:lnTo>
                    <a:pt x="3120" y="0"/>
                  </a:lnTo>
                </a:path>
              </a:pathLst>
            </a:custGeom>
            <a:noFill/>
            <a:ln w="19050">
              <a:solidFill>
                <a:srgbClr val="C0C0C0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651" name="Text Box 315"/>
            <p:cNvSpPr txBox="1">
              <a:spLocks noChangeArrowheads="1"/>
            </p:cNvSpPr>
            <p:nvPr/>
          </p:nvSpPr>
          <p:spPr bwMode="auto">
            <a:xfrm>
              <a:off x="864" y="2346"/>
              <a:ext cx="67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Forward SLL:</a:t>
              </a:r>
            </a:p>
          </p:txBody>
        </p:sp>
      </p:grpSp>
      <p:grpSp>
        <p:nvGrpSpPr>
          <p:cNvPr id="4" name="Group 332"/>
          <p:cNvGrpSpPr>
            <a:grpSpLocks/>
          </p:cNvGrpSpPr>
          <p:nvPr/>
        </p:nvGrpSpPr>
        <p:grpSpPr bwMode="auto">
          <a:xfrm>
            <a:off x="1295400" y="5029200"/>
            <a:ext cx="6705600" cy="619125"/>
            <a:chOff x="864" y="2916"/>
            <a:chExt cx="4224" cy="390"/>
          </a:xfrm>
        </p:grpSpPr>
        <p:sp>
          <p:nvSpPr>
            <p:cNvPr id="142652" name="Rectangle 316"/>
            <p:cNvSpPr>
              <a:spLocks noChangeArrowheads="1"/>
            </p:cNvSpPr>
            <p:nvPr/>
          </p:nvSpPr>
          <p:spPr bwMode="auto">
            <a:xfrm>
              <a:off x="1680" y="2922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653" name="Rectangle 317"/>
            <p:cNvSpPr>
              <a:spLocks noChangeArrowheads="1"/>
            </p:cNvSpPr>
            <p:nvPr/>
          </p:nvSpPr>
          <p:spPr bwMode="auto">
            <a:xfrm>
              <a:off x="1680" y="3114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654" name="Text Box 318"/>
            <p:cNvSpPr txBox="1">
              <a:spLocks noChangeArrowheads="1"/>
            </p:cNvSpPr>
            <p:nvPr/>
          </p:nvSpPr>
          <p:spPr bwMode="auto">
            <a:xfrm>
              <a:off x="2304" y="2916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42655" name="Text Box 319"/>
            <p:cNvSpPr txBox="1">
              <a:spLocks noChangeArrowheads="1"/>
            </p:cNvSpPr>
            <p:nvPr/>
          </p:nvSpPr>
          <p:spPr bwMode="auto">
            <a:xfrm>
              <a:off x="3312" y="2916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42656" name="Text Box 320"/>
            <p:cNvSpPr txBox="1">
              <a:spLocks noChangeArrowheads="1"/>
            </p:cNvSpPr>
            <p:nvPr/>
          </p:nvSpPr>
          <p:spPr bwMode="auto">
            <a:xfrm>
              <a:off x="4320" y="2916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42657" name="Line 321"/>
            <p:cNvSpPr>
              <a:spLocks noChangeShapeType="1"/>
            </p:cNvSpPr>
            <p:nvPr/>
          </p:nvSpPr>
          <p:spPr bwMode="auto">
            <a:xfrm>
              <a:off x="2784" y="2970"/>
              <a:ext cx="528" cy="0"/>
            </a:xfrm>
            <a:prstGeom prst="line">
              <a:avLst/>
            </a:prstGeom>
            <a:noFill/>
            <a:ln w="19050">
              <a:solidFill>
                <a:srgbClr val="C0C0C0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658" name="Line 322"/>
            <p:cNvSpPr>
              <a:spLocks noChangeShapeType="1"/>
            </p:cNvSpPr>
            <p:nvPr/>
          </p:nvSpPr>
          <p:spPr bwMode="auto">
            <a:xfrm>
              <a:off x="3792" y="2970"/>
              <a:ext cx="528" cy="0"/>
            </a:xfrm>
            <a:prstGeom prst="line">
              <a:avLst/>
            </a:prstGeom>
            <a:noFill/>
            <a:ln w="19050">
              <a:solidFill>
                <a:srgbClr val="C0C0C0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659" name="Line 323"/>
            <p:cNvSpPr>
              <a:spLocks noChangeShapeType="1"/>
            </p:cNvSpPr>
            <p:nvPr/>
          </p:nvSpPr>
          <p:spPr bwMode="auto">
            <a:xfrm>
              <a:off x="4800" y="2970"/>
              <a:ext cx="0" cy="0"/>
            </a:xfrm>
            <a:prstGeom prst="line">
              <a:avLst/>
            </a:prstGeom>
            <a:noFill/>
            <a:ln w="19050">
              <a:solidFill>
                <a:srgbClr val="C0C0C0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660" name="Freeform 324"/>
            <p:cNvSpPr>
              <a:spLocks/>
            </p:cNvSpPr>
            <p:nvPr/>
          </p:nvSpPr>
          <p:spPr bwMode="auto">
            <a:xfrm>
              <a:off x="1776" y="2970"/>
              <a:ext cx="52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528" y="0"/>
                </a:cxn>
              </a:cxnLst>
              <a:rect l="0" t="0" r="r" b="b"/>
              <a:pathLst>
                <a:path w="528" h="48">
                  <a:moveTo>
                    <a:pt x="0" y="48"/>
                  </a:moveTo>
                  <a:lnTo>
                    <a:pt x="96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rgbClr val="C0C0C0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661" name="Line 325"/>
            <p:cNvSpPr>
              <a:spLocks noChangeShapeType="1"/>
            </p:cNvSpPr>
            <p:nvPr/>
          </p:nvSpPr>
          <p:spPr bwMode="auto">
            <a:xfrm flipH="1">
              <a:off x="3888" y="306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662" name="Line 326"/>
            <p:cNvSpPr>
              <a:spLocks noChangeShapeType="1"/>
            </p:cNvSpPr>
            <p:nvPr/>
          </p:nvSpPr>
          <p:spPr bwMode="auto">
            <a:xfrm flipH="1">
              <a:off x="2880" y="306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663" name="Line 327"/>
            <p:cNvSpPr>
              <a:spLocks noChangeShapeType="1"/>
            </p:cNvSpPr>
            <p:nvPr/>
          </p:nvSpPr>
          <p:spPr bwMode="auto">
            <a:xfrm>
              <a:off x="2400" y="3066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664" name="Freeform 328"/>
            <p:cNvSpPr>
              <a:spLocks/>
            </p:cNvSpPr>
            <p:nvPr/>
          </p:nvSpPr>
          <p:spPr bwMode="auto">
            <a:xfrm>
              <a:off x="1776" y="3066"/>
              <a:ext cx="3312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312" y="144"/>
                </a:cxn>
                <a:cxn ang="0">
                  <a:pos x="3312" y="0"/>
                </a:cxn>
                <a:cxn ang="0">
                  <a:pos x="3120" y="0"/>
                </a:cxn>
              </a:cxnLst>
              <a:rect l="0" t="0" r="r" b="b"/>
              <a:pathLst>
                <a:path w="3312" h="144">
                  <a:moveTo>
                    <a:pt x="0" y="144"/>
                  </a:moveTo>
                  <a:lnTo>
                    <a:pt x="3312" y="144"/>
                  </a:lnTo>
                  <a:lnTo>
                    <a:pt x="3312" y="0"/>
                  </a:lnTo>
                  <a:lnTo>
                    <a:pt x="312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665" name="Text Box 329"/>
            <p:cNvSpPr txBox="1">
              <a:spLocks noChangeArrowheads="1"/>
            </p:cNvSpPr>
            <p:nvPr/>
          </p:nvSpPr>
          <p:spPr bwMode="auto">
            <a:xfrm>
              <a:off x="864" y="2916"/>
              <a:ext cx="67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Backward SLL: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91"/>
          <p:cNvSpPr txBox="1">
            <a:spLocks noChangeArrowheads="1"/>
          </p:cNvSpPr>
          <p:nvPr/>
        </p:nvSpPr>
        <p:spPr bwMode="auto">
          <a:xfrm>
            <a:off x="5580017" y="5271839"/>
            <a:ext cx="914400" cy="3143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</a:rPr>
              <a:t>bat</a:t>
            </a:r>
          </a:p>
        </p:txBody>
      </p:sp>
      <p:sp>
        <p:nvSpPr>
          <p:cNvPr id="19" name="Text Box 291"/>
          <p:cNvSpPr txBox="1">
            <a:spLocks noChangeArrowheads="1"/>
          </p:cNvSpPr>
          <p:nvPr/>
        </p:nvSpPr>
        <p:spPr bwMode="auto">
          <a:xfrm>
            <a:off x="5580017" y="5271839"/>
            <a:ext cx="914400" cy="31432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2000" dirty="0">
              <a:solidFill>
                <a:schemeClr val="bg2">
                  <a:lumMod val="9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1" name="Line 294"/>
          <p:cNvSpPr>
            <a:spLocks noChangeShapeType="1"/>
          </p:cNvSpPr>
          <p:nvPr/>
        </p:nvSpPr>
        <p:spPr bwMode="auto">
          <a:xfrm>
            <a:off x="6324600" y="5343525"/>
            <a:ext cx="838200" cy="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oval" w="med" len="med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298"/>
          <p:cNvSpPr>
            <a:spLocks noChangeShapeType="1"/>
          </p:cNvSpPr>
          <p:nvPr/>
        </p:nvSpPr>
        <p:spPr bwMode="auto">
          <a:xfrm flipH="1">
            <a:off x="4876800" y="5495925"/>
            <a:ext cx="838200" cy="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oval" w="med" len="med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9144000" cy="71438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Implementacija</a:t>
            </a:r>
            <a:r>
              <a:rPr lang="en-US" sz="2800" dirty="0" smtClean="0"/>
              <a:t> </a:t>
            </a:r>
            <a:r>
              <a:rPr lang="en-US" sz="2800" dirty="0" err="1" smtClean="0"/>
              <a:t>vozlišča</a:t>
            </a:r>
            <a:r>
              <a:rPr lang="en-US" sz="2800" dirty="0" smtClean="0"/>
              <a:t> </a:t>
            </a:r>
            <a:r>
              <a:rPr lang="en-US" sz="2800" dirty="0" err="1" smtClean="0"/>
              <a:t>dvojno</a:t>
            </a:r>
            <a:r>
              <a:rPr lang="en-US" sz="2800" dirty="0" smtClean="0"/>
              <a:t> </a:t>
            </a:r>
            <a:r>
              <a:rPr lang="en-US" sz="2800" dirty="0" err="1" smtClean="0"/>
              <a:t>povezanega</a:t>
            </a:r>
            <a:r>
              <a:rPr lang="en-US" sz="2800" dirty="0" smtClean="0"/>
              <a:t> </a:t>
            </a:r>
            <a:r>
              <a:rPr lang="en-US" sz="2800" dirty="0" err="1" smtClean="0"/>
              <a:t>seznama</a:t>
            </a:r>
            <a:r>
              <a:rPr lang="en-US" sz="2800" dirty="0" smtClean="0"/>
              <a:t> v </a:t>
            </a:r>
            <a:r>
              <a:rPr lang="en-US" sz="2800" dirty="0" err="1" smtClean="0"/>
              <a:t>Javi</a:t>
            </a:r>
            <a:endParaRPr lang="en-US" sz="2800" i="1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8763000" cy="4648200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public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class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Node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{</a:t>
            </a:r>
          </a:p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protected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Object element;</a:t>
            </a:r>
            <a:br>
              <a:rPr lang="en-US" sz="2000" dirty="0">
                <a:latin typeface="Calibri" pitchFamily="34" charset="0"/>
                <a:cs typeface="Calibri" pitchFamily="34" charset="0"/>
              </a:rPr>
            </a:br>
            <a:r>
              <a:rPr lang="en-US" sz="2000" dirty="0" smtClean="0">
                <a:latin typeface="Calibri" pitchFamily="34" charset="0"/>
                <a:cs typeface="Calibri" pitchFamily="34" charset="0"/>
              </a:rPr>
              <a:t>protected Node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pred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succ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;</a:t>
            </a:r>
          </a:p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	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    public Node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(Object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elem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,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Node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pred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Node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succ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)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{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2000" dirty="0">
                <a:latin typeface="Calibri" pitchFamily="34" charset="0"/>
                <a:cs typeface="Calibri" pitchFamily="34" charset="0"/>
              </a:rPr>
            </a:br>
            <a:r>
              <a:rPr lang="en-US" sz="2000" dirty="0">
                <a:latin typeface="Calibri" pitchFamily="34" charset="0"/>
                <a:cs typeface="Calibri" pitchFamily="34" charset="0"/>
              </a:rPr>
              <a:t>		</a:t>
            </a:r>
            <a:br>
              <a:rPr lang="en-US" sz="2000" dirty="0">
                <a:latin typeface="Calibri" pitchFamily="34" charset="0"/>
                <a:cs typeface="Calibri" pitchFamily="34" charset="0"/>
              </a:rPr>
            </a:br>
            <a:r>
              <a:rPr lang="en-US" sz="2000" dirty="0">
                <a:latin typeface="Calibri" pitchFamily="34" charset="0"/>
                <a:cs typeface="Calibri" pitchFamily="34" charset="0"/>
              </a:rPr>
              <a:t>		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  }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}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288"/>
          <p:cNvSpPr>
            <a:spLocks noChangeArrowheads="1"/>
          </p:cNvSpPr>
          <p:nvPr/>
        </p:nvSpPr>
        <p:spPr bwMode="auto">
          <a:xfrm>
            <a:off x="2971800" y="526732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89"/>
          <p:cNvSpPr>
            <a:spLocks noChangeArrowheads="1"/>
          </p:cNvSpPr>
          <p:nvPr/>
        </p:nvSpPr>
        <p:spPr bwMode="auto">
          <a:xfrm>
            <a:off x="2971800" y="557212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290"/>
          <p:cNvSpPr txBox="1">
            <a:spLocks noChangeArrowheads="1"/>
          </p:cNvSpPr>
          <p:nvPr/>
        </p:nvSpPr>
        <p:spPr bwMode="auto">
          <a:xfrm>
            <a:off x="3962400" y="5257800"/>
            <a:ext cx="914400" cy="314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</a:rPr>
              <a:t>ant</a:t>
            </a:r>
          </a:p>
        </p:txBody>
      </p:sp>
      <p:sp>
        <p:nvSpPr>
          <p:cNvPr id="9" name="Text Box 292"/>
          <p:cNvSpPr txBox="1">
            <a:spLocks noChangeArrowheads="1"/>
          </p:cNvSpPr>
          <p:nvPr/>
        </p:nvSpPr>
        <p:spPr bwMode="auto">
          <a:xfrm>
            <a:off x="7162800" y="5257800"/>
            <a:ext cx="914400" cy="314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</a:rPr>
              <a:t>cat</a:t>
            </a:r>
          </a:p>
        </p:txBody>
      </p:sp>
      <p:sp>
        <p:nvSpPr>
          <p:cNvPr id="10" name="Line 293"/>
          <p:cNvSpPr>
            <a:spLocks noChangeShapeType="1"/>
          </p:cNvSpPr>
          <p:nvPr/>
        </p:nvSpPr>
        <p:spPr bwMode="auto">
          <a:xfrm>
            <a:off x="4724400" y="5343525"/>
            <a:ext cx="838200" cy="0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round/>
            <a:headEnd type="oval" w="med" len="med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295"/>
          <p:cNvSpPr>
            <a:spLocks noChangeShapeType="1"/>
          </p:cNvSpPr>
          <p:nvPr/>
        </p:nvSpPr>
        <p:spPr bwMode="auto">
          <a:xfrm>
            <a:off x="7924800" y="5343525"/>
            <a:ext cx="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non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Freeform 296"/>
          <p:cNvSpPr>
            <a:spLocks/>
          </p:cNvSpPr>
          <p:nvPr/>
        </p:nvSpPr>
        <p:spPr bwMode="auto">
          <a:xfrm>
            <a:off x="3124200" y="5343525"/>
            <a:ext cx="838200" cy="762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96" y="0"/>
              </a:cxn>
              <a:cxn ang="0">
                <a:pos x="528" y="0"/>
              </a:cxn>
            </a:cxnLst>
            <a:rect l="0" t="0" r="r" b="b"/>
            <a:pathLst>
              <a:path w="528" h="48">
                <a:moveTo>
                  <a:pt x="0" y="48"/>
                </a:moveTo>
                <a:lnTo>
                  <a:pt x="96" y="0"/>
                </a:lnTo>
                <a:lnTo>
                  <a:pt x="528" y="0"/>
                </a:lnTo>
              </a:path>
            </a:pathLst>
          </a:custGeom>
          <a:noFill/>
          <a:ln w="19050">
            <a:solidFill>
              <a:schemeClr val="bg1">
                <a:lumMod val="75000"/>
              </a:schemeClr>
            </a:solidFill>
            <a:round/>
            <a:headEnd type="oval" w="med" len="med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297"/>
          <p:cNvSpPr>
            <a:spLocks noChangeShapeType="1"/>
          </p:cNvSpPr>
          <p:nvPr/>
        </p:nvSpPr>
        <p:spPr bwMode="auto">
          <a:xfrm flipH="1">
            <a:off x="6477000" y="5495925"/>
            <a:ext cx="838200" cy="0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round/>
            <a:headEnd type="oval" w="med" len="med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299"/>
          <p:cNvSpPr>
            <a:spLocks noChangeShapeType="1"/>
          </p:cNvSpPr>
          <p:nvPr/>
        </p:nvSpPr>
        <p:spPr bwMode="auto">
          <a:xfrm>
            <a:off x="4114800" y="5495925"/>
            <a:ext cx="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non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Freeform 300"/>
          <p:cNvSpPr>
            <a:spLocks/>
          </p:cNvSpPr>
          <p:nvPr/>
        </p:nvSpPr>
        <p:spPr bwMode="auto">
          <a:xfrm>
            <a:off x="3124200" y="5495925"/>
            <a:ext cx="5257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312" y="144"/>
              </a:cxn>
              <a:cxn ang="0">
                <a:pos x="3312" y="0"/>
              </a:cxn>
              <a:cxn ang="0">
                <a:pos x="3120" y="0"/>
              </a:cxn>
            </a:cxnLst>
            <a:rect l="0" t="0" r="r" b="b"/>
            <a:pathLst>
              <a:path w="3312" h="144">
                <a:moveTo>
                  <a:pt x="0" y="144"/>
                </a:moveTo>
                <a:lnTo>
                  <a:pt x="3312" y="144"/>
                </a:lnTo>
                <a:lnTo>
                  <a:pt x="3312" y="0"/>
                </a:lnTo>
                <a:lnTo>
                  <a:pt x="3120" y="0"/>
                </a:lnTo>
              </a:path>
            </a:pathLst>
          </a:custGeom>
          <a:noFill/>
          <a:ln w="19050">
            <a:solidFill>
              <a:schemeClr val="bg1">
                <a:lumMod val="75000"/>
              </a:schemeClr>
            </a:solidFill>
            <a:round/>
            <a:headEnd type="oval" w="med" len="med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Text Box 301"/>
          <p:cNvSpPr txBox="1">
            <a:spLocks noChangeArrowheads="1"/>
          </p:cNvSpPr>
          <p:nvPr/>
        </p:nvSpPr>
        <p:spPr bwMode="auto">
          <a:xfrm>
            <a:off x="1676400" y="5257800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Times New Roman" pitchFamily="18" charset="0"/>
              </a:rPr>
              <a:t>DLL: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60828" y="3244334"/>
            <a:ext cx="21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  <a:cs typeface="Calibri" pitchFamily="34" charset="0"/>
              </a:rPr>
              <a:t>this.element</a:t>
            </a:r>
            <a:r>
              <a:rPr lang="en-US" dirty="0">
                <a:latin typeface="Calibri" pitchFamily="34" charset="0"/>
                <a:cs typeface="Calibri" pitchFamily="34" charset="0"/>
              </a:rPr>
              <a:t> =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elem</a:t>
            </a:r>
            <a:r>
              <a:rPr lang="en-US" dirty="0">
                <a:latin typeface="Calibri" pitchFamily="34" charset="0"/>
                <a:cs typeface="Calibri" pitchFamily="34" charset="0"/>
              </a:rPr>
              <a:t>;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98950" y="3580729"/>
            <a:ext cx="1739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  <a:cs typeface="Calibri" pitchFamily="34" charset="0"/>
              </a:rPr>
              <a:t>this.pred</a:t>
            </a:r>
            <a:r>
              <a:rPr lang="en-US" dirty="0">
                <a:latin typeface="Calibri" pitchFamily="34" charset="0"/>
                <a:cs typeface="Calibri" pitchFamily="34" charset="0"/>
              </a:rPr>
              <a:t> =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pred</a:t>
            </a:r>
            <a:r>
              <a:rPr lang="en-US" dirty="0">
                <a:latin typeface="Calibri" pitchFamily="34" charset="0"/>
                <a:cs typeface="Calibri" pitchFamily="34" charset="0"/>
              </a:rPr>
              <a:t>;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192533" y="3947711"/>
            <a:ext cx="1681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  <a:cs typeface="Calibri" pitchFamily="34" charset="0"/>
              </a:rPr>
              <a:t>this.succ</a:t>
            </a:r>
            <a:r>
              <a:rPr lang="en-US" dirty="0">
                <a:latin typeface="Calibri" pitchFamily="34" charset="0"/>
                <a:cs typeface="Calibri" pitchFamily="34" charset="0"/>
              </a:rPr>
              <a:t> =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succ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;</a:t>
            </a:r>
            <a:endParaRPr lang="en-US" dirty="0"/>
          </a:p>
        </p:txBody>
      </p:sp>
      <p:sp>
        <p:nvSpPr>
          <p:cNvPr id="22" name="Text Box 291"/>
          <p:cNvSpPr txBox="1">
            <a:spLocks noChangeArrowheads="1"/>
          </p:cNvSpPr>
          <p:nvPr/>
        </p:nvSpPr>
        <p:spPr bwMode="auto">
          <a:xfrm>
            <a:off x="5580017" y="5267325"/>
            <a:ext cx="914400" cy="314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Times New Roman" pitchFamily="18" charset="0"/>
              </a:rPr>
              <a:t>bat</a:t>
            </a:r>
          </a:p>
        </p:txBody>
      </p:sp>
      <p:sp>
        <p:nvSpPr>
          <p:cNvPr id="21" name="Line 298"/>
          <p:cNvSpPr>
            <a:spLocks noChangeShapeType="1"/>
          </p:cNvSpPr>
          <p:nvPr/>
        </p:nvSpPr>
        <p:spPr bwMode="auto">
          <a:xfrm flipH="1">
            <a:off x="4876800" y="5495925"/>
            <a:ext cx="838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oval" w="med" len="med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294"/>
          <p:cNvSpPr>
            <a:spLocks noChangeShapeType="1"/>
          </p:cNvSpPr>
          <p:nvPr/>
        </p:nvSpPr>
        <p:spPr bwMode="auto">
          <a:xfrm>
            <a:off x="6324600" y="5349586"/>
            <a:ext cx="838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oval" w="med" len="med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1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Java </a:t>
            </a:r>
            <a:r>
              <a:rPr lang="en-US" sz="3600" dirty="0" err="1" smtClean="0"/>
              <a:t>razred</a:t>
            </a:r>
            <a:r>
              <a:rPr lang="en-US" sz="3600" dirty="0" smtClean="0"/>
              <a:t> z </a:t>
            </a:r>
            <a:r>
              <a:rPr lang="en-US" sz="3600" dirty="0" err="1" smtClean="0"/>
              <a:t>implementacijo</a:t>
            </a:r>
            <a:r>
              <a:rPr lang="en-US" sz="3600" dirty="0" smtClean="0"/>
              <a:t> DLL </a:t>
            </a:r>
            <a:r>
              <a:rPr lang="en-US" sz="3600" dirty="0" err="1" smtClean="0"/>
              <a:t>glave</a:t>
            </a:r>
            <a:endParaRPr lang="en-US" sz="3600" i="1" dirty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7772400" cy="3124200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2000" dirty="0">
                <a:cs typeface="Times New Roman" pitchFamily="18" charset="0"/>
              </a:rPr>
              <a:t>	public class </a:t>
            </a:r>
            <a:r>
              <a:rPr lang="en-US" sz="2000" dirty="0" err="1" smtClean="0">
                <a:cs typeface="Times New Roman" pitchFamily="18" charset="0"/>
              </a:rPr>
              <a:t>Seznam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>
                <a:cs typeface="Times New Roman" pitchFamily="18" charset="0"/>
              </a:rPr>
              <a:t>{ </a:t>
            </a:r>
          </a:p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2000" dirty="0">
                <a:cs typeface="Times New Roman" pitchFamily="18" charset="0"/>
              </a:rPr>
              <a:t>		private </a:t>
            </a:r>
            <a:r>
              <a:rPr lang="en-US" sz="2000" dirty="0" smtClean="0">
                <a:cs typeface="Times New Roman" pitchFamily="18" charset="0"/>
              </a:rPr>
              <a:t>Node </a:t>
            </a:r>
            <a:r>
              <a:rPr lang="en-US" sz="2000" dirty="0">
                <a:cs typeface="Times New Roman" pitchFamily="18" charset="0"/>
              </a:rPr>
              <a:t>first, last;</a:t>
            </a:r>
          </a:p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2000" dirty="0">
                <a:cs typeface="Times New Roman" pitchFamily="18" charset="0"/>
              </a:rPr>
              <a:t>		public </a:t>
            </a:r>
            <a:r>
              <a:rPr lang="en-US" sz="2000" dirty="0" err="1" smtClean="0">
                <a:cs typeface="Times New Roman" pitchFamily="18" charset="0"/>
              </a:rPr>
              <a:t>Seznam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>
                <a:cs typeface="Times New Roman" pitchFamily="18" charset="0"/>
              </a:rPr>
              <a:t>() {</a:t>
            </a:r>
            <a:br>
              <a:rPr lang="en-US" sz="2000" dirty="0">
                <a:cs typeface="Times New Roman" pitchFamily="18" charset="0"/>
              </a:rPr>
            </a:br>
            <a:r>
              <a:rPr lang="en-US" sz="2000" dirty="0">
                <a:cs typeface="Times New Roman" pitchFamily="18" charset="0"/>
              </a:rPr>
              <a:t>		</a:t>
            </a:r>
            <a:r>
              <a:rPr lang="en-US" sz="2000" dirty="0">
                <a:solidFill>
                  <a:srgbClr val="00B050"/>
                </a:solidFill>
                <a:cs typeface="Times New Roman" pitchFamily="18" charset="0"/>
              </a:rPr>
              <a:t>// </a:t>
            </a:r>
            <a:r>
              <a:rPr lang="en-US" sz="2000" dirty="0" err="1" smtClean="0">
                <a:solidFill>
                  <a:srgbClr val="00B050"/>
                </a:solidFill>
                <a:cs typeface="Times New Roman" pitchFamily="18" charset="0"/>
              </a:rPr>
              <a:t>konstruktor</a:t>
            </a:r>
            <a:r>
              <a:rPr lang="en-US" sz="2000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cs typeface="Times New Roman" pitchFamily="18" charset="0"/>
              </a:rPr>
              <a:t>za</a:t>
            </a:r>
            <a:r>
              <a:rPr lang="en-US" sz="2000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cs typeface="Times New Roman" pitchFamily="18" charset="0"/>
              </a:rPr>
              <a:t>prazen</a:t>
            </a:r>
            <a:r>
              <a:rPr lang="en-US" sz="2000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cs typeface="Times New Roman" pitchFamily="18" charset="0"/>
              </a:rPr>
              <a:t>seznam</a:t>
            </a:r>
            <a:r>
              <a:rPr lang="en-US" sz="2000" dirty="0" smtClean="0">
                <a:solidFill>
                  <a:srgbClr val="00B050"/>
                </a:solidFill>
                <a:cs typeface="Times New Roman" pitchFamily="18" charset="0"/>
              </a:rPr>
              <a:t>.</a:t>
            </a:r>
            <a:r>
              <a:rPr lang="en-US" sz="2000" dirty="0">
                <a:cs typeface="Times New Roman" pitchFamily="18" charset="0"/>
              </a:rPr>
              <a:t/>
            </a:r>
            <a:br>
              <a:rPr lang="en-US" sz="2000" dirty="0">
                <a:cs typeface="Times New Roman" pitchFamily="18" charset="0"/>
              </a:rPr>
            </a:br>
            <a:r>
              <a:rPr lang="en-US" sz="2000" dirty="0">
                <a:solidFill>
                  <a:srgbClr val="FF0000"/>
                </a:solidFill>
                <a:cs typeface="Times New Roman" pitchFamily="18" charset="0"/>
              </a:rPr>
              <a:t>		</a:t>
            </a:r>
            <a:r>
              <a:rPr lang="en-US" sz="2000" dirty="0" err="1">
                <a:solidFill>
                  <a:srgbClr val="FF0000"/>
                </a:solidFill>
                <a:cs typeface="Times New Roman" pitchFamily="18" charset="0"/>
              </a:rPr>
              <a:t>this.first</a:t>
            </a:r>
            <a:r>
              <a:rPr lang="en-US" sz="2000" dirty="0">
                <a:solidFill>
                  <a:srgbClr val="FF0000"/>
                </a:solidFill>
                <a:cs typeface="Times New Roman" pitchFamily="18" charset="0"/>
              </a:rPr>
              <a:t> = null;</a:t>
            </a:r>
            <a:br>
              <a:rPr lang="en-US" sz="2000" dirty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sz="2000" dirty="0">
                <a:solidFill>
                  <a:srgbClr val="FF0000"/>
                </a:solidFill>
                <a:cs typeface="Times New Roman" pitchFamily="18" charset="0"/>
              </a:rPr>
              <a:t>		</a:t>
            </a:r>
            <a:r>
              <a:rPr lang="en-US" sz="2000" dirty="0" err="1">
                <a:solidFill>
                  <a:srgbClr val="FF0000"/>
                </a:solidFill>
                <a:cs typeface="Times New Roman" pitchFamily="18" charset="0"/>
              </a:rPr>
              <a:t>this.last</a:t>
            </a:r>
            <a:r>
              <a:rPr lang="en-US" sz="2000" dirty="0">
                <a:solidFill>
                  <a:srgbClr val="FF0000"/>
                </a:solidFill>
                <a:cs typeface="Times New Roman" pitchFamily="18" charset="0"/>
              </a:rPr>
              <a:t> = null;</a:t>
            </a:r>
            <a:br>
              <a:rPr lang="en-US" sz="2000" dirty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sz="2000" dirty="0">
                <a:cs typeface="Times New Roman" pitchFamily="18" charset="0"/>
              </a:rPr>
              <a:t>	}</a:t>
            </a:r>
          </a:p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2000" dirty="0">
                <a:cs typeface="Times New Roman" pitchFamily="18" charset="0"/>
              </a:rPr>
              <a:t>		…</a:t>
            </a:r>
          </a:p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2000" dirty="0">
                <a:cs typeface="Times New Roman" pitchFamily="18" charset="0"/>
              </a:rPr>
              <a:t>	}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886200" y="5181600"/>
            <a:ext cx="2209800" cy="685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To </a:t>
            </a:r>
            <a:r>
              <a:rPr lang="en-US" i="1" dirty="0" err="1" smtClean="0">
                <a:solidFill>
                  <a:schemeClr val="tx1"/>
                </a:solidFill>
              </a:rPr>
              <a:t>naredi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konstruktor</a:t>
            </a:r>
            <a:endParaRPr lang="en-US" i="1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5219700" y="4000500"/>
            <a:ext cx="1143000" cy="1066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30"/>
          <p:cNvGrpSpPr>
            <a:grpSpLocks/>
          </p:cNvGrpSpPr>
          <p:nvPr/>
        </p:nvGrpSpPr>
        <p:grpSpPr bwMode="auto">
          <a:xfrm>
            <a:off x="6324600" y="3505200"/>
            <a:ext cx="2209800" cy="619125"/>
            <a:chOff x="720" y="3354"/>
            <a:chExt cx="1392" cy="390"/>
          </a:xfrm>
        </p:grpSpPr>
        <p:sp>
          <p:nvSpPr>
            <p:cNvPr id="13" name="Rectangle 116"/>
            <p:cNvSpPr>
              <a:spLocks noChangeArrowheads="1"/>
            </p:cNvSpPr>
            <p:nvPr/>
          </p:nvSpPr>
          <p:spPr bwMode="auto">
            <a:xfrm>
              <a:off x="720" y="3360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17"/>
            <p:cNvSpPr>
              <a:spLocks noChangeArrowheads="1"/>
            </p:cNvSpPr>
            <p:nvPr/>
          </p:nvSpPr>
          <p:spPr bwMode="auto">
            <a:xfrm>
              <a:off x="720" y="3552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18"/>
            <p:cNvSpPr txBox="1">
              <a:spLocks noChangeArrowheads="1"/>
            </p:cNvSpPr>
            <p:nvPr/>
          </p:nvSpPr>
          <p:spPr bwMode="auto">
            <a:xfrm>
              <a:off x="1344" y="3354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 dirty="0">
                  <a:solidFill>
                    <a:schemeClr val="bg1">
                      <a:lumMod val="85000"/>
                    </a:schemeClr>
                  </a:solidFill>
                  <a:latin typeface="Times New Roman" pitchFamily="18" charset="0"/>
                </a:rPr>
                <a:t>dog</a:t>
              </a:r>
            </a:p>
          </p:txBody>
        </p:sp>
        <p:sp>
          <p:nvSpPr>
            <p:cNvPr id="16" name="Freeform 119"/>
            <p:cNvSpPr>
              <a:spLocks/>
            </p:cNvSpPr>
            <p:nvPr/>
          </p:nvSpPr>
          <p:spPr bwMode="auto">
            <a:xfrm>
              <a:off x="816" y="3408"/>
              <a:ext cx="52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528" y="0"/>
                </a:cxn>
              </a:cxnLst>
              <a:rect l="0" t="0" r="r" b="b"/>
              <a:pathLst>
                <a:path w="528" h="48">
                  <a:moveTo>
                    <a:pt x="0" y="48"/>
                  </a:moveTo>
                  <a:lnTo>
                    <a:pt x="96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bg1">
                  <a:lumMod val="85000"/>
                </a:schemeClr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20"/>
            <p:cNvSpPr>
              <a:spLocks noChangeShapeType="1"/>
            </p:cNvSpPr>
            <p:nvPr/>
          </p:nvSpPr>
          <p:spPr bwMode="auto">
            <a:xfrm>
              <a:off x="1440" y="3504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21"/>
            <p:cNvSpPr>
              <a:spLocks noChangeShapeType="1"/>
            </p:cNvSpPr>
            <p:nvPr/>
          </p:nvSpPr>
          <p:spPr bwMode="auto">
            <a:xfrm>
              <a:off x="1800" y="340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24"/>
            <p:cNvSpPr>
              <a:spLocks/>
            </p:cNvSpPr>
            <p:nvPr/>
          </p:nvSpPr>
          <p:spPr bwMode="auto">
            <a:xfrm>
              <a:off x="816" y="3504"/>
              <a:ext cx="1296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296" y="144"/>
                </a:cxn>
                <a:cxn ang="0">
                  <a:pos x="1296" y="0"/>
                </a:cxn>
                <a:cxn ang="0">
                  <a:pos x="1104" y="0"/>
                </a:cxn>
              </a:cxnLst>
              <a:rect l="0" t="0" r="r" b="b"/>
              <a:pathLst>
                <a:path w="1296" h="144">
                  <a:moveTo>
                    <a:pt x="0" y="144"/>
                  </a:moveTo>
                  <a:lnTo>
                    <a:pt x="1296" y="144"/>
                  </a:lnTo>
                  <a:lnTo>
                    <a:pt x="1296" y="0"/>
                  </a:lnTo>
                  <a:lnTo>
                    <a:pt x="1104" y="0"/>
                  </a:lnTo>
                </a:path>
              </a:pathLst>
            </a:custGeom>
            <a:noFill/>
            <a:ln w="19050">
              <a:solidFill>
                <a:schemeClr val="bg1">
                  <a:lumMod val="85000"/>
                </a:schemeClr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Primer: </a:t>
            </a:r>
            <a:r>
              <a:rPr lang="en-US" sz="3600" dirty="0" err="1" smtClean="0"/>
              <a:t>Vzvratni</a:t>
            </a:r>
            <a:r>
              <a:rPr lang="en-US" sz="3600" dirty="0" smtClean="0"/>
              <a:t> </a:t>
            </a:r>
            <a:r>
              <a:rPr lang="en-US" sz="3600" dirty="0" err="1" smtClean="0"/>
              <a:t>prehod</a:t>
            </a:r>
            <a:r>
              <a:rPr lang="en-US" sz="3600" dirty="0" smtClean="0"/>
              <a:t> </a:t>
            </a:r>
            <a:r>
              <a:rPr lang="en-US" sz="3600" dirty="0" err="1" smtClean="0"/>
              <a:t>po</a:t>
            </a:r>
            <a:r>
              <a:rPr lang="en-US" sz="3600" dirty="0" smtClean="0"/>
              <a:t> </a:t>
            </a:r>
            <a:r>
              <a:rPr lang="en-US" sz="3600" dirty="0" err="1" smtClean="0"/>
              <a:t>seznamu</a:t>
            </a:r>
            <a:endParaRPr lang="en-US" sz="3600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7772400" cy="32004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1800" dirty="0">
                <a:cs typeface="Times New Roman" pitchFamily="18" charset="0"/>
              </a:rPr>
              <a:t>	public void </a:t>
            </a:r>
            <a:r>
              <a:rPr lang="en-US" sz="1800" dirty="0" err="1">
                <a:cs typeface="Times New Roman" pitchFamily="18" charset="0"/>
              </a:rPr>
              <a:t>printLastToFirst</a:t>
            </a:r>
            <a:r>
              <a:rPr lang="en-US" sz="1800" dirty="0">
                <a:cs typeface="Times New Roman" pitchFamily="18" charset="0"/>
              </a:rPr>
              <a:t> () {</a:t>
            </a:r>
            <a:br>
              <a:rPr lang="en-US" sz="1800" dirty="0">
                <a:cs typeface="Times New Roman" pitchFamily="18" charset="0"/>
              </a:rPr>
            </a:br>
            <a:r>
              <a:rPr lang="en-US" sz="1800" dirty="0">
                <a:solidFill>
                  <a:srgbClr val="00B050"/>
                </a:solidFill>
                <a:cs typeface="Times New Roman" pitchFamily="18" charset="0"/>
              </a:rPr>
              <a:t>// </a:t>
            </a:r>
            <a:r>
              <a:rPr lang="en-US" sz="1800" dirty="0" err="1" smtClean="0">
                <a:solidFill>
                  <a:srgbClr val="00B050"/>
                </a:solidFill>
                <a:cs typeface="Times New Roman" pitchFamily="18" charset="0"/>
              </a:rPr>
              <a:t>Izpis</a:t>
            </a:r>
            <a:r>
              <a:rPr lang="en-US" sz="1800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cs typeface="Times New Roman" pitchFamily="18" charset="0"/>
              </a:rPr>
              <a:t>vseh</a:t>
            </a:r>
            <a:r>
              <a:rPr lang="en-US" sz="1800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cs typeface="Times New Roman" pitchFamily="18" charset="0"/>
              </a:rPr>
              <a:t>elementov</a:t>
            </a:r>
            <a:r>
              <a:rPr lang="en-US" sz="1800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cs typeface="Times New Roman" pitchFamily="18" charset="0"/>
              </a:rPr>
              <a:t>od</a:t>
            </a:r>
            <a:r>
              <a:rPr lang="en-US" sz="1800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cs typeface="Times New Roman" pitchFamily="18" charset="0"/>
              </a:rPr>
              <a:t>zadnjega</a:t>
            </a:r>
            <a:r>
              <a:rPr lang="en-US" sz="1800" dirty="0" smtClean="0">
                <a:solidFill>
                  <a:srgbClr val="00B050"/>
                </a:solidFill>
                <a:cs typeface="Times New Roman" pitchFamily="18" charset="0"/>
              </a:rPr>
              <a:t> do </a:t>
            </a:r>
            <a:r>
              <a:rPr lang="en-US" sz="1800" dirty="0" err="1" smtClean="0">
                <a:solidFill>
                  <a:srgbClr val="00B050"/>
                </a:solidFill>
                <a:cs typeface="Times New Roman" pitchFamily="18" charset="0"/>
              </a:rPr>
              <a:t>prvega</a:t>
            </a:r>
            <a:r>
              <a:rPr lang="en-US" sz="1800" dirty="0">
                <a:solidFill>
                  <a:srgbClr val="00B050"/>
                </a:solidFill>
                <a:cs typeface="Times New Roman" pitchFamily="18" charset="0"/>
              </a:rPr>
              <a:t/>
            </a:r>
            <a:br>
              <a:rPr lang="en-US" sz="1800" dirty="0">
                <a:solidFill>
                  <a:srgbClr val="00B050"/>
                </a:solidFill>
                <a:cs typeface="Times New Roman" pitchFamily="18" charset="0"/>
              </a:rPr>
            </a:br>
            <a:r>
              <a:rPr lang="en-US" sz="1800" dirty="0">
                <a:cs typeface="Times New Roman" pitchFamily="18" charset="0"/>
              </a:rPr>
              <a:t>	for </a:t>
            </a:r>
            <a:r>
              <a:rPr lang="en-US" sz="1800" dirty="0" smtClean="0">
                <a:cs typeface="Times New Roman" pitchFamily="18" charset="0"/>
              </a:rPr>
              <a:t>(Node </a:t>
            </a:r>
            <a:r>
              <a:rPr lang="en-US" sz="1800" dirty="0" err="1">
                <a:cs typeface="Times New Roman" pitchFamily="18" charset="0"/>
              </a:rPr>
              <a:t>curr</a:t>
            </a:r>
            <a:r>
              <a:rPr lang="en-US" sz="1800" dirty="0">
                <a:cs typeface="Times New Roman" pitchFamily="18" charset="0"/>
              </a:rPr>
              <a:t> = </a:t>
            </a:r>
            <a:r>
              <a:rPr lang="en-US" sz="1800" dirty="0" smtClean="0">
                <a:cs typeface="Times New Roman" pitchFamily="18" charset="0"/>
              </a:rPr>
              <a:t>last</a:t>
            </a:r>
            <a:r>
              <a:rPr lang="en-US" sz="1800" dirty="0">
                <a:cs typeface="Times New Roman" pitchFamily="18" charset="0"/>
              </a:rPr>
              <a:t>;</a:t>
            </a:r>
            <a:br>
              <a:rPr lang="en-US" sz="1800" dirty="0">
                <a:cs typeface="Times New Roman" pitchFamily="18" charset="0"/>
              </a:rPr>
            </a:br>
            <a:r>
              <a:rPr lang="en-US" sz="1800" dirty="0">
                <a:cs typeface="Times New Roman" pitchFamily="18" charset="0"/>
              </a:rPr>
              <a:t>			</a:t>
            </a:r>
            <a:r>
              <a:rPr lang="en-US" sz="1800" dirty="0" err="1">
                <a:cs typeface="Times New Roman" pitchFamily="18" charset="0"/>
              </a:rPr>
              <a:t>curr</a:t>
            </a:r>
            <a:r>
              <a:rPr lang="en-US" sz="1800" dirty="0">
                <a:cs typeface="Times New Roman" pitchFamily="18" charset="0"/>
              </a:rPr>
              <a:t> != null; </a:t>
            </a:r>
            <a:r>
              <a:rPr lang="en-US" sz="1800" dirty="0" err="1">
                <a:cs typeface="Times New Roman" pitchFamily="18" charset="0"/>
              </a:rPr>
              <a:t>curr</a:t>
            </a:r>
            <a:r>
              <a:rPr lang="en-US" sz="1800" dirty="0">
                <a:cs typeface="Times New Roman" pitchFamily="18" charset="0"/>
              </a:rPr>
              <a:t> = </a:t>
            </a:r>
            <a:r>
              <a:rPr lang="en-US" sz="1800" dirty="0" err="1">
                <a:cs typeface="Times New Roman" pitchFamily="18" charset="0"/>
              </a:rPr>
              <a:t>curr.pred</a:t>
            </a:r>
            <a:r>
              <a:rPr lang="en-US" sz="1800" dirty="0">
                <a:cs typeface="Times New Roman" pitchFamily="18" charset="0"/>
              </a:rPr>
              <a:t>)</a:t>
            </a:r>
            <a:br>
              <a:rPr lang="en-US" sz="1800" dirty="0">
                <a:cs typeface="Times New Roman" pitchFamily="18" charset="0"/>
              </a:rPr>
            </a:br>
            <a:r>
              <a:rPr lang="en-US" sz="1800" dirty="0">
                <a:cs typeface="Times New Roman" pitchFamily="18" charset="0"/>
              </a:rPr>
              <a:t>		</a:t>
            </a:r>
            <a:r>
              <a:rPr lang="en-US" sz="1800" dirty="0" err="1">
                <a:cs typeface="Times New Roman" pitchFamily="18" charset="0"/>
              </a:rPr>
              <a:t>System.out.println</a:t>
            </a:r>
            <a:r>
              <a:rPr lang="en-US" sz="1800" dirty="0">
                <a:cs typeface="Times New Roman" pitchFamily="18" charset="0"/>
              </a:rPr>
              <a:t>(</a:t>
            </a:r>
            <a:r>
              <a:rPr lang="en-US" sz="1800" dirty="0" err="1">
                <a:cs typeface="Times New Roman" pitchFamily="18" charset="0"/>
              </a:rPr>
              <a:t>curr.element</a:t>
            </a:r>
            <a:r>
              <a:rPr lang="en-US" sz="1800" dirty="0">
                <a:cs typeface="Times New Roman" pitchFamily="18" charset="0"/>
              </a:rPr>
              <a:t>);</a:t>
            </a:r>
            <a:br>
              <a:rPr lang="en-US" sz="1800" dirty="0">
                <a:cs typeface="Times New Roman" pitchFamily="18" charset="0"/>
              </a:rPr>
            </a:br>
            <a:r>
              <a:rPr lang="en-US" sz="1800" dirty="0">
                <a:cs typeface="Times New Roman" pitchFamily="18" charset="0"/>
              </a:rPr>
              <a:t>}</a:t>
            </a:r>
          </a:p>
          <a:p>
            <a:pPr>
              <a:spcAft>
                <a:spcPts val="600"/>
              </a:spcAft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endParaRPr lang="en-US" sz="2800" dirty="0" smtClean="0"/>
          </a:p>
          <a:p>
            <a:pPr>
              <a:spcAft>
                <a:spcPts val="600"/>
              </a:spcAft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endParaRPr lang="en-US" sz="2800" dirty="0" smtClean="0"/>
          </a:p>
          <a:p>
            <a:pPr>
              <a:spcAft>
                <a:spcPts val="600"/>
              </a:spcAft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2000" dirty="0" err="1" smtClean="0"/>
              <a:t>Animacija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grpSp>
        <p:nvGrpSpPr>
          <p:cNvPr id="101" name="Group 44"/>
          <p:cNvGrpSpPr>
            <a:grpSpLocks/>
          </p:cNvGrpSpPr>
          <p:nvPr/>
        </p:nvGrpSpPr>
        <p:grpSpPr bwMode="auto">
          <a:xfrm>
            <a:off x="762000" y="4800600"/>
            <a:ext cx="6553200" cy="1371600"/>
            <a:chOff x="576" y="2256"/>
            <a:chExt cx="4128" cy="864"/>
          </a:xfrm>
        </p:grpSpPr>
        <p:sp>
          <p:nvSpPr>
            <p:cNvPr id="102" name="Rectangle 45"/>
            <p:cNvSpPr>
              <a:spLocks noChangeArrowheads="1"/>
            </p:cNvSpPr>
            <p:nvPr/>
          </p:nvSpPr>
          <p:spPr bwMode="auto">
            <a:xfrm>
              <a:off x="576" y="2256"/>
              <a:ext cx="4128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Rectangle 46"/>
            <p:cNvSpPr>
              <a:spLocks noChangeArrowheads="1"/>
            </p:cNvSpPr>
            <p:nvPr/>
          </p:nvSpPr>
          <p:spPr bwMode="auto">
            <a:xfrm>
              <a:off x="1200" y="2832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Text Box 47"/>
            <p:cNvSpPr txBox="1">
              <a:spLocks noChangeArrowheads="1"/>
            </p:cNvSpPr>
            <p:nvPr/>
          </p:nvSpPr>
          <p:spPr bwMode="auto">
            <a:xfrm>
              <a:off x="624" y="283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curr</a:t>
              </a:r>
            </a:p>
          </p:txBody>
        </p:sp>
        <p:sp>
          <p:nvSpPr>
            <p:cNvPr id="105" name="Rectangle 48"/>
            <p:cNvSpPr>
              <a:spLocks noChangeArrowheads="1"/>
            </p:cNvSpPr>
            <p:nvPr/>
          </p:nvSpPr>
          <p:spPr bwMode="auto">
            <a:xfrm>
              <a:off x="1200" y="2358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Rectangle 49"/>
            <p:cNvSpPr>
              <a:spLocks noChangeArrowheads="1"/>
            </p:cNvSpPr>
            <p:nvPr/>
          </p:nvSpPr>
          <p:spPr bwMode="auto">
            <a:xfrm>
              <a:off x="1200" y="2550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Text Box 50"/>
            <p:cNvSpPr txBox="1">
              <a:spLocks noChangeArrowheads="1"/>
            </p:cNvSpPr>
            <p:nvPr/>
          </p:nvSpPr>
          <p:spPr bwMode="auto">
            <a:xfrm>
              <a:off x="1824" y="2352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08" name="Text Box 51"/>
            <p:cNvSpPr txBox="1">
              <a:spLocks noChangeArrowheads="1"/>
            </p:cNvSpPr>
            <p:nvPr/>
          </p:nvSpPr>
          <p:spPr bwMode="auto">
            <a:xfrm>
              <a:off x="2832" y="2352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09" name="Text Box 52"/>
            <p:cNvSpPr txBox="1">
              <a:spLocks noChangeArrowheads="1"/>
            </p:cNvSpPr>
            <p:nvPr/>
          </p:nvSpPr>
          <p:spPr bwMode="auto">
            <a:xfrm>
              <a:off x="3840" y="2352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10" name="Line 53"/>
            <p:cNvSpPr>
              <a:spLocks noChangeShapeType="1"/>
            </p:cNvSpPr>
            <p:nvPr/>
          </p:nvSpPr>
          <p:spPr bwMode="auto">
            <a:xfrm>
              <a:off x="2304" y="240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54"/>
            <p:cNvSpPr>
              <a:spLocks noChangeShapeType="1"/>
            </p:cNvSpPr>
            <p:nvPr/>
          </p:nvSpPr>
          <p:spPr bwMode="auto">
            <a:xfrm>
              <a:off x="3312" y="240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55"/>
            <p:cNvSpPr>
              <a:spLocks noChangeShapeType="1"/>
            </p:cNvSpPr>
            <p:nvPr/>
          </p:nvSpPr>
          <p:spPr bwMode="auto">
            <a:xfrm>
              <a:off x="4320" y="2406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56"/>
            <p:cNvSpPr>
              <a:spLocks/>
            </p:cNvSpPr>
            <p:nvPr/>
          </p:nvSpPr>
          <p:spPr bwMode="auto">
            <a:xfrm>
              <a:off x="1296" y="2406"/>
              <a:ext cx="52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528" y="0"/>
                </a:cxn>
              </a:cxnLst>
              <a:rect l="0" t="0" r="r" b="b"/>
              <a:pathLst>
                <a:path w="528" h="48">
                  <a:moveTo>
                    <a:pt x="0" y="48"/>
                  </a:moveTo>
                  <a:lnTo>
                    <a:pt x="96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57"/>
            <p:cNvSpPr>
              <a:spLocks noChangeShapeType="1"/>
            </p:cNvSpPr>
            <p:nvPr/>
          </p:nvSpPr>
          <p:spPr bwMode="auto">
            <a:xfrm flipH="1">
              <a:off x="3408" y="2502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58"/>
            <p:cNvSpPr>
              <a:spLocks noChangeShapeType="1"/>
            </p:cNvSpPr>
            <p:nvPr/>
          </p:nvSpPr>
          <p:spPr bwMode="auto">
            <a:xfrm flipH="1">
              <a:off x="2400" y="2502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59"/>
            <p:cNvSpPr>
              <a:spLocks noChangeShapeType="1"/>
            </p:cNvSpPr>
            <p:nvPr/>
          </p:nvSpPr>
          <p:spPr bwMode="auto">
            <a:xfrm>
              <a:off x="1920" y="2502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60"/>
            <p:cNvSpPr>
              <a:spLocks/>
            </p:cNvSpPr>
            <p:nvPr/>
          </p:nvSpPr>
          <p:spPr bwMode="auto">
            <a:xfrm>
              <a:off x="1296" y="2502"/>
              <a:ext cx="3312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312" y="144"/>
                </a:cxn>
                <a:cxn ang="0">
                  <a:pos x="3312" y="0"/>
                </a:cxn>
                <a:cxn ang="0">
                  <a:pos x="3120" y="0"/>
                </a:cxn>
              </a:cxnLst>
              <a:rect l="0" t="0" r="r" b="b"/>
              <a:pathLst>
                <a:path w="3312" h="144">
                  <a:moveTo>
                    <a:pt x="0" y="144"/>
                  </a:moveTo>
                  <a:lnTo>
                    <a:pt x="3312" y="144"/>
                  </a:lnTo>
                  <a:lnTo>
                    <a:pt x="3312" y="0"/>
                  </a:lnTo>
                  <a:lnTo>
                    <a:pt x="312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Text Box 61"/>
            <p:cNvSpPr txBox="1">
              <a:spLocks noChangeArrowheads="1"/>
            </p:cNvSpPr>
            <p:nvPr/>
          </p:nvSpPr>
          <p:spPr bwMode="auto">
            <a:xfrm>
              <a:off x="624" y="235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first</a:t>
              </a:r>
            </a:p>
          </p:txBody>
        </p:sp>
        <p:sp>
          <p:nvSpPr>
            <p:cNvPr id="119" name="Text Box 62"/>
            <p:cNvSpPr txBox="1">
              <a:spLocks noChangeArrowheads="1"/>
            </p:cNvSpPr>
            <p:nvPr/>
          </p:nvSpPr>
          <p:spPr bwMode="auto">
            <a:xfrm>
              <a:off x="624" y="254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last</a:t>
              </a:r>
            </a:p>
          </p:txBody>
        </p:sp>
        <p:sp>
          <p:nvSpPr>
            <p:cNvPr id="120" name="Freeform 63"/>
            <p:cNvSpPr>
              <a:spLocks/>
            </p:cNvSpPr>
            <p:nvPr/>
          </p:nvSpPr>
          <p:spPr bwMode="auto">
            <a:xfrm>
              <a:off x="1304" y="2544"/>
              <a:ext cx="520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136" y="384"/>
                </a:cxn>
                <a:cxn ang="0">
                  <a:pos x="520" y="0"/>
                </a:cxn>
              </a:cxnLst>
              <a:rect l="0" t="0" r="r" b="b"/>
              <a:pathLst>
                <a:path w="520" h="384">
                  <a:moveTo>
                    <a:pt x="0" y="384"/>
                  </a:moveTo>
                  <a:lnTo>
                    <a:pt x="136" y="384"/>
                  </a:lnTo>
                  <a:lnTo>
                    <a:pt x="52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1" name="Group 24"/>
          <p:cNvGrpSpPr>
            <a:grpSpLocks/>
          </p:cNvGrpSpPr>
          <p:nvPr/>
        </p:nvGrpSpPr>
        <p:grpSpPr bwMode="auto">
          <a:xfrm>
            <a:off x="762000" y="4800600"/>
            <a:ext cx="6553200" cy="1371600"/>
            <a:chOff x="576" y="1296"/>
            <a:chExt cx="4128" cy="864"/>
          </a:xfrm>
        </p:grpSpPr>
        <p:sp>
          <p:nvSpPr>
            <p:cNvPr id="122" name="Rectangle 25"/>
            <p:cNvSpPr>
              <a:spLocks noChangeArrowheads="1"/>
            </p:cNvSpPr>
            <p:nvPr/>
          </p:nvSpPr>
          <p:spPr bwMode="auto">
            <a:xfrm>
              <a:off x="576" y="1296"/>
              <a:ext cx="4128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Rectangle 26"/>
            <p:cNvSpPr>
              <a:spLocks noChangeArrowheads="1"/>
            </p:cNvSpPr>
            <p:nvPr/>
          </p:nvSpPr>
          <p:spPr bwMode="auto">
            <a:xfrm>
              <a:off x="1200" y="1872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Text Box 27"/>
            <p:cNvSpPr txBox="1">
              <a:spLocks noChangeArrowheads="1"/>
            </p:cNvSpPr>
            <p:nvPr/>
          </p:nvSpPr>
          <p:spPr bwMode="auto">
            <a:xfrm>
              <a:off x="624" y="187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curr</a:t>
              </a:r>
            </a:p>
          </p:txBody>
        </p:sp>
        <p:sp>
          <p:nvSpPr>
            <p:cNvPr id="125" name="Rectangle 28"/>
            <p:cNvSpPr>
              <a:spLocks noChangeArrowheads="1"/>
            </p:cNvSpPr>
            <p:nvPr/>
          </p:nvSpPr>
          <p:spPr bwMode="auto">
            <a:xfrm>
              <a:off x="1200" y="1398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Rectangle 29"/>
            <p:cNvSpPr>
              <a:spLocks noChangeArrowheads="1"/>
            </p:cNvSpPr>
            <p:nvPr/>
          </p:nvSpPr>
          <p:spPr bwMode="auto">
            <a:xfrm>
              <a:off x="1200" y="1590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Text Box 30"/>
            <p:cNvSpPr txBox="1">
              <a:spLocks noChangeArrowheads="1"/>
            </p:cNvSpPr>
            <p:nvPr/>
          </p:nvSpPr>
          <p:spPr bwMode="auto">
            <a:xfrm>
              <a:off x="1824" y="1392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28" name="Text Box 31"/>
            <p:cNvSpPr txBox="1">
              <a:spLocks noChangeArrowheads="1"/>
            </p:cNvSpPr>
            <p:nvPr/>
          </p:nvSpPr>
          <p:spPr bwMode="auto">
            <a:xfrm>
              <a:off x="2832" y="1392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29" name="Text Box 32"/>
            <p:cNvSpPr txBox="1">
              <a:spLocks noChangeArrowheads="1"/>
            </p:cNvSpPr>
            <p:nvPr/>
          </p:nvSpPr>
          <p:spPr bwMode="auto">
            <a:xfrm>
              <a:off x="3840" y="1392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30" name="Line 33"/>
            <p:cNvSpPr>
              <a:spLocks noChangeShapeType="1"/>
            </p:cNvSpPr>
            <p:nvPr/>
          </p:nvSpPr>
          <p:spPr bwMode="auto">
            <a:xfrm>
              <a:off x="2304" y="144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Line 34"/>
            <p:cNvSpPr>
              <a:spLocks noChangeShapeType="1"/>
            </p:cNvSpPr>
            <p:nvPr/>
          </p:nvSpPr>
          <p:spPr bwMode="auto">
            <a:xfrm>
              <a:off x="3312" y="144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Line 35"/>
            <p:cNvSpPr>
              <a:spLocks noChangeShapeType="1"/>
            </p:cNvSpPr>
            <p:nvPr/>
          </p:nvSpPr>
          <p:spPr bwMode="auto">
            <a:xfrm>
              <a:off x="4320" y="1446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36"/>
            <p:cNvSpPr>
              <a:spLocks/>
            </p:cNvSpPr>
            <p:nvPr/>
          </p:nvSpPr>
          <p:spPr bwMode="auto">
            <a:xfrm>
              <a:off x="1296" y="1446"/>
              <a:ext cx="52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528" y="0"/>
                </a:cxn>
              </a:cxnLst>
              <a:rect l="0" t="0" r="r" b="b"/>
              <a:pathLst>
                <a:path w="528" h="48">
                  <a:moveTo>
                    <a:pt x="0" y="48"/>
                  </a:moveTo>
                  <a:lnTo>
                    <a:pt x="96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Line 37"/>
            <p:cNvSpPr>
              <a:spLocks noChangeShapeType="1"/>
            </p:cNvSpPr>
            <p:nvPr/>
          </p:nvSpPr>
          <p:spPr bwMode="auto">
            <a:xfrm flipH="1">
              <a:off x="3408" y="1542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Line 38"/>
            <p:cNvSpPr>
              <a:spLocks noChangeShapeType="1"/>
            </p:cNvSpPr>
            <p:nvPr/>
          </p:nvSpPr>
          <p:spPr bwMode="auto">
            <a:xfrm flipH="1">
              <a:off x="2400" y="1542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Line 39"/>
            <p:cNvSpPr>
              <a:spLocks noChangeShapeType="1"/>
            </p:cNvSpPr>
            <p:nvPr/>
          </p:nvSpPr>
          <p:spPr bwMode="auto">
            <a:xfrm>
              <a:off x="1920" y="1542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40"/>
            <p:cNvSpPr>
              <a:spLocks/>
            </p:cNvSpPr>
            <p:nvPr/>
          </p:nvSpPr>
          <p:spPr bwMode="auto">
            <a:xfrm>
              <a:off x="1296" y="1542"/>
              <a:ext cx="3312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312" y="144"/>
                </a:cxn>
                <a:cxn ang="0">
                  <a:pos x="3312" y="0"/>
                </a:cxn>
                <a:cxn ang="0">
                  <a:pos x="3120" y="0"/>
                </a:cxn>
              </a:cxnLst>
              <a:rect l="0" t="0" r="r" b="b"/>
              <a:pathLst>
                <a:path w="3312" h="144">
                  <a:moveTo>
                    <a:pt x="0" y="144"/>
                  </a:moveTo>
                  <a:lnTo>
                    <a:pt x="3312" y="144"/>
                  </a:lnTo>
                  <a:lnTo>
                    <a:pt x="3312" y="0"/>
                  </a:lnTo>
                  <a:lnTo>
                    <a:pt x="312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Text Box 41"/>
            <p:cNvSpPr txBox="1">
              <a:spLocks noChangeArrowheads="1"/>
            </p:cNvSpPr>
            <p:nvPr/>
          </p:nvSpPr>
          <p:spPr bwMode="auto">
            <a:xfrm>
              <a:off x="624" y="139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first</a:t>
              </a:r>
            </a:p>
          </p:txBody>
        </p:sp>
        <p:sp>
          <p:nvSpPr>
            <p:cNvPr id="139" name="Text Box 42"/>
            <p:cNvSpPr txBox="1">
              <a:spLocks noChangeArrowheads="1"/>
            </p:cNvSpPr>
            <p:nvPr/>
          </p:nvSpPr>
          <p:spPr bwMode="auto">
            <a:xfrm>
              <a:off x="624" y="158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last</a:t>
              </a:r>
            </a:p>
          </p:txBody>
        </p:sp>
        <p:sp>
          <p:nvSpPr>
            <p:cNvPr id="140" name="Freeform 43"/>
            <p:cNvSpPr>
              <a:spLocks/>
            </p:cNvSpPr>
            <p:nvPr/>
          </p:nvSpPr>
          <p:spPr bwMode="auto">
            <a:xfrm>
              <a:off x="1304" y="1584"/>
              <a:ext cx="1528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1144" y="384"/>
                </a:cxn>
                <a:cxn ang="0">
                  <a:pos x="1528" y="0"/>
                </a:cxn>
              </a:cxnLst>
              <a:rect l="0" t="0" r="r" b="b"/>
              <a:pathLst>
                <a:path w="1528" h="384">
                  <a:moveTo>
                    <a:pt x="0" y="384"/>
                  </a:moveTo>
                  <a:lnTo>
                    <a:pt x="1144" y="384"/>
                  </a:lnTo>
                  <a:lnTo>
                    <a:pt x="1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1" name="Group 4"/>
          <p:cNvGrpSpPr>
            <a:grpSpLocks/>
          </p:cNvGrpSpPr>
          <p:nvPr/>
        </p:nvGrpSpPr>
        <p:grpSpPr bwMode="auto">
          <a:xfrm>
            <a:off x="762000" y="4800600"/>
            <a:ext cx="6553200" cy="1371600"/>
            <a:chOff x="576" y="336"/>
            <a:chExt cx="4128" cy="864"/>
          </a:xfrm>
        </p:grpSpPr>
        <p:sp>
          <p:nvSpPr>
            <p:cNvPr id="142" name="Rectangle 5"/>
            <p:cNvSpPr>
              <a:spLocks noChangeArrowheads="1"/>
            </p:cNvSpPr>
            <p:nvPr/>
          </p:nvSpPr>
          <p:spPr bwMode="auto">
            <a:xfrm>
              <a:off x="576" y="336"/>
              <a:ext cx="4128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Rectangle 6"/>
            <p:cNvSpPr>
              <a:spLocks noChangeArrowheads="1"/>
            </p:cNvSpPr>
            <p:nvPr/>
          </p:nvSpPr>
          <p:spPr bwMode="auto">
            <a:xfrm>
              <a:off x="1200" y="912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Text Box 7"/>
            <p:cNvSpPr txBox="1">
              <a:spLocks noChangeArrowheads="1"/>
            </p:cNvSpPr>
            <p:nvPr/>
          </p:nvSpPr>
          <p:spPr bwMode="auto">
            <a:xfrm>
              <a:off x="624" y="91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curr</a:t>
              </a:r>
            </a:p>
          </p:txBody>
        </p:sp>
        <p:sp>
          <p:nvSpPr>
            <p:cNvPr id="145" name="Rectangle 8"/>
            <p:cNvSpPr>
              <a:spLocks noChangeArrowheads="1"/>
            </p:cNvSpPr>
            <p:nvPr/>
          </p:nvSpPr>
          <p:spPr bwMode="auto">
            <a:xfrm>
              <a:off x="1200" y="438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Rectangle 9"/>
            <p:cNvSpPr>
              <a:spLocks noChangeArrowheads="1"/>
            </p:cNvSpPr>
            <p:nvPr/>
          </p:nvSpPr>
          <p:spPr bwMode="auto">
            <a:xfrm>
              <a:off x="1200" y="630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Text Box 10"/>
            <p:cNvSpPr txBox="1">
              <a:spLocks noChangeArrowheads="1"/>
            </p:cNvSpPr>
            <p:nvPr/>
          </p:nvSpPr>
          <p:spPr bwMode="auto">
            <a:xfrm>
              <a:off x="1824" y="432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48" name="Text Box 11"/>
            <p:cNvSpPr txBox="1">
              <a:spLocks noChangeArrowheads="1"/>
            </p:cNvSpPr>
            <p:nvPr/>
          </p:nvSpPr>
          <p:spPr bwMode="auto">
            <a:xfrm>
              <a:off x="2832" y="432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 dirty="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49" name="Text Box 12"/>
            <p:cNvSpPr txBox="1">
              <a:spLocks noChangeArrowheads="1"/>
            </p:cNvSpPr>
            <p:nvPr/>
          </p:nvSpPr>
          <p:spPr bwMode="auto">
            <a:xfrm>
              <a:off x="3840" y="432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50" name="Line 13"/>
            <p:cNvSpPr>
              <a:spLocks noChangeShapeType="1"/>
            </p:cNvSpPr>
            <p:nvPr/>
          </p:nvSpPr>
          <p:spPr bwMode="auto">
            <a:xfrm>
              <a:off x="2304" y="48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Line 14"/>
            <p:cNvSpPr>
              <a:spLocks noChangeShapeType="1"/>
            </p:cNvSpPr>
            <p:nvPr/>
          </p:nvSpPr>
          <p:spPr bwMode="auto">
            <a:xfrm>
              <a:off x="3312" y="48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Line 15"/>
            <p:cNvSpPr>
              <a:spLocks noChangeShapeType="1"/>
            </p:cNvSpPr>
            <p:nvPr/>
          </p:nvSpPr>
          <p:spPr bwMode="auto">
            <a:xfrm>
              <a:off x="4320" y="486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16"/>
            <p:cNvSpPr>
              <a:spLocks/>
            </p:cNvSpPr>
            <p:nvPr/>
          </p:nvSpPr>
          <p:spPr bwMode="auto">
            <a:xfrm>
              <a:off x="1296" y="486"/>
              <a:ext cx="52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528" y="0"/>
                </a:cxn>
              </a:cxnLst>
              <a:rect l="0" t="0" r="r" b="b"/>
              <a:pathLst>
                <a:path w="528" h="48">
                  <a:moveTo>
                    <a:pt x="0" y="48"/>
                  </a:moveTo>
                  <a:lnTo>
                    <a:pt x="96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Line 17"/>
            <p:cNvSpPr>
              <a:spLocks noChangeShapeType="1"/>
            </p:cNvSpPr>
            <p:nvPr/>
          </p:nvSpPr>
          <p:spPr bwMode="auto">
            <a:xfrm flipH="1">
              <a:off x="3408" y="582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Line 18"/>
            <p:cNvSpPr>
              <a:spLocks noChangeShapeType="1"/>
            </p:cNvSpPr>
            <p:nvPr/>
          </p:nvSpPr>
          <p:spPr bwMode="auto">
            <a:xfrm flipH="1">
              <a:off x="2400" y="582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Line 19"/>
            <p:cNvSpPr>
              <a:spLocks noChangeShapeType="1"/>
            </p:cNvSpPr>
            <p:nvPr/>
          </p:nvSpPr>
          <p:spPr bwMode="auto">
            <a:xfrm>
              <a:off x="1920" y="582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20"/>
            <p:cNvSpPr>
              <a:spLocks/>
            </p:cNvSpPr>
            <p:nvPr/>
          </p:nvSpPr>
          <p:spPr bwMode="auto">
            <a:xfrm>
              <a:off x="1296" y="582"/>
              <a:ext cx="3312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312" y="144"/>
                </a:cxn>
                <a:cxn ang="0">
                  <a:pos x="3312" y="0"/>
                </a:cxn>
                <a:cxn ang="0">
                  <a:pos x="3120" y="0"/>
                </a:cxn>
              </a:cxnLst>
              <a:rect l="0" t="0" r="r" b="b"/>
              <a:pathLst>
                <a:path w="3312" h="144">
                  <a:moveTo>
                    <a:pt x="0" y="144"/>
                  </a:moveTo>
                  <a:lnTo>
                    <a:pt x="3312" y="144"/>
                  </a:lnTo>
                  <a:lnTo>
                    <a:pt x="3312" y="0"/>
                  </a:lnTo>
                  <a:lnTo>
                    <a:pt x="312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Text Box 21"/>
            <p:cNvSpPr txBox="1">
              <a:spLocks noChangeArrowheads="1"/>
            </p:cNvSpPr>
            <p:nvPr/>
          </p:nvSpPr>
          <p:spPr bwMode="auto">
            <a:xfrm>
              <a:off x="624" y="43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first</a:t>
              </a:r>
            </a:p>
          </p:txBody>
        </p:sp>
        <p:sp>
          <p:nvSpPr>
            <p:cNvPr id="159" name="Text Box 22"/>
            <p:cNvSpPr txBox="1">
              <a:spLocks noChangeArrowheads="1"/>
            </p:cNvSpPr>
            <p:nvPr/>
          </p:nvSpPr>
          <p:spPr bwMode="auto">
            <a:xfrm>
              <a:off x="624" y="62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last</a:t>
              </a:r>
            </a:p>
          </p:txBody>
        </p:sp>
        <p:sp>
          <p:nvSpPr>
            <p:cNvPr id="160" name="Freeform 23"/>
            <p:cNvSpPr>
              <a:spLocks/>
            </p:cNvSpPr>
            <p:nvPr/>
          </p:nvSpPr>
          <p:spPr bwMode="auto">
            <a:xfrm>
              <a:off x="1296" y="624"/>
              <a:ext cx="2544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2160" y="384"/>
                </a:cxn>
                <a:cxn ang="0">
                  <a:pos x="2544" y="0"/>
                </a:cxn>
              </a:cxnLst>
              <a:rect l="0" t="0" r="r" b="b"/>
              <a:pathLst>
                <a:path w="2544" h="384">
                  <a:moveTo>
                    <a:pt x="0" y="384"/>
                  </a:moveTo>
                  <a:lnTo>
                    <a:pt x="2160" y="384"/>
                  </a:lnTo>
                  <a:lnTo>
                    <a:pt x="254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1" name="Group 64"/>
          <p:cNvGrpSpPr>
            <a:grpSpLocks/>
          </p:cNvGrpSpPr>
          <p:nvPr/>
        </p:nvGrpSpPr>
        <p:grpSpPr bwMode="auto">
          <a:xfrm>
            <a:off x="762000" y="4800600"/>
            <a:ext cx="6553200" cy="1371600"/>
            <a:chOff x="576" y="3216"/>
            <a:chExt cx="4128" cy="864"/>
          </a:xfrm>
        </p:grpSpPr>
        <p:sp>
          <p:nvSpPr>
            <p:cNvPr id="162" name="Rectangle 65"/>
            <p:cNvSpPr>
              <a:spLocks noChangeArrowheads="1"/>
            </p:cNvSpPr>
            <p:nvPr/>
          </p:nvSpPr>
          <p:spPr bwMode="auto">
            <a:xfrm>
              <a:off x="576" y="3216"/>
              <a:ext cx="4128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Rectangle 66"/>
            <p:cNvSpPr>
              <a:spLocks noChangeArrowheads="1"/>
            </p:cNvSpPr>
            <p:nvPr/>
          </p:nvSpPr>
          <p:spPr bwMode="auto">
            <a:xfrm>
              <a:off x="1200" y="3792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" name="Text Box 67"/>
            <p:cNvSpPr txBox="1">
              <a:spLocks noChangeArrowheads="1"/>
            </p:cNvSpPr>
            <p:nvPr/>
          </p:nvSpPr>
          <p:spPr bwMode="auto">
            <a:xfrm>
              <a:off x="624" y="379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curr</a:t>
              </a:r>
            </a:p>
          </p:txBody>
        </p:sp>
        <p:sp>
          <p:nvSpPr>
            <p:cNvPr id="165" name="Rectangle 68"/>
            <p:cNvSpPr>
              <a:spLocks noChangeArrowheads="1"/>
            </p:cNvSpPr>
            <p:nvPr/>
          </p:nvSpPr>
          <p:spPr bwMode="auto">
            <a:xfrm>
              <a:off x="1200" y="3318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" name="Rectangle 69"/>
            <p:cNvSpPr>
              <a:spLocks noChangeArrowheads="1"/>
            </p:cNvSpPr>
            <p:nvPr/>
          </p:nvSpPr>
          <p:spPr bwMode="auto">
            <a:xfrm>
              <a:off x="1200" y="3510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" name="Text Box 70"/>
            <p:cNvSpPr txBox="1">
              <a:spLocks noChangeArrowheads="1"/>
            </p:cNvSpPr>
            <p:nvPr/>
          </p:nvSpPr>
          <p:spPr bwMode="auto">
            <a:xfrm>
              <a:off x="1824" y="3312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68" name="Text Box 71"/>
            <p:cNvSpPr txBox="1">
              <a:spLocks noChangeArrowheads="1"/>
            </p:cNvSpPr>
            <p:nvPr/>
          </p:nvSpPr>
          <p:spPr bwMode="auto">
            <a:xfrm>
              <a:off x="2832" y="3312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69" name="Text Box 72"/>
            <p:cNvSpPr txBox="1">
              <a:spLocks noChangeArrowheads="1"/>
            </p:cNvSpPr>
            <p:nvPr/>
          </p:nvSpPr>
          <p:spPr bwMode="auto">
            <a:xfrm>
              <a:off x="3840" y="3312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70" name="Line 73"/>
            <p:cNvSpPr>
              <a:spLocks noChangeShapeType="1"/>
            </p:cNvSpPr>
            <p:nvPr/>
          </p:nvSpPr>
          <p:spPr bwMode="auto">
            <a:xfrm>
              <a:off x="2304" y="336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Line 74"/>
            <p:cNvSpPr>
              <a:spLocks noChangeShapeType="1"/>
            </p:cNvSpPr>
            <p:nvPr/>
          </p:nvSpPr>
          <p:spPr bwMode="auto">
            <a:xfrm>
              <a:off x="3312" y="336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Line 75"/>
            <p:cNvSpPr>
              <a:spLocks noChangeShapeType="1"/>
            </p:cNvSpPr>
            <p:nvPr/>
          </p:nvSpPr>
          <p:spPr bwMode="auto">
            <a:xfrm>
              <a:off x="4320" y="3366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76"/>
            <p:cNvSpPr>
              <a:spLocks/>
            </p:cNvSpPr>
            <p:nvPr/>
          </p:nvSpPr>
          <p:spPr bwMode="auto">
            <a:xfrm>
              <a:off x="1296" y="3366"/>
              <a:ext cx="52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528" y="0"/>
                </a:cxn>
              </a:cxnLst>
              <a:rect l="0" t="0" r="r" b="b"/>
              <a:pathLst>
                <a:path w="528" h="48">
                  <a:moveTo>
                    <a:pt x="0" y="48"/>
                  </a:moveTo>
                  <a:lnTo>
                    <a:pt x="96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Line 77"/>
            <p:cNvSpPr>
              <a:spLocks noChangeShapeType="1"/>
            </p:cNvSpPr>
            <p:nvPr/>
          </p:nvSpPr>
          <p:spPr bwMode="auto">
            <a:xfrm flipH="1">
              <a:off x="3408" y="3462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Line 78"/>
            <p:cNvSpPr>
              <a:spLocks noChangeShapeType="1"/>
            </p:cNvSpPr>
            <p:nvPr/>
          </p:nvSpPr>
          <p:spPr bwMode="auto">
            <a:xfrm flipH="1">
              <a:off x="2400" y="3462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Line 79"/>
            <p:cNvSpPr>
              <a:spLocks noChangeShapeType="1"/>
            </p:cNvSpPr>
            <p:nvPr/>
          </p:nvSpPr>
          <p:spPr bwMode="auto">
            <a:xfrm>
              <a:off x="1920" y="3462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80"/>
            <p:cNvSpPr>
              <a:spLocks/>
            </p:cNvSpPr>
            <p:nvPr/>
          </p:nvSpPr>
          <p:spPr bwMode="auto">
            <a:xfrm>
              <a:off x="1296" y="3462"/>
              <a:ext cx="3312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312" y="144"/>
                </a:cxn>
                <a:cxn ang="0">
                  <a:pos x="3312" y="0"/>
                </a:cxn>
                <a:cxn ang="0">
                  <a:pos x="3120" y="0"/>
                </a:cxn>
              </a:cxnLst>
              <a:rect l="0" t="0" r="r" b="b"/>
              <a:pathLst>
                <a:path w="3312" h="144">
                  <a:moveTo>
                    <a:pt x="0" y="144"/>
                  </a:moveTo>
                  <a:lnTo>
                    <a:pt x="3312" y="144"/>
                  </a:lnTo>
                  <a:lnTo>
                    <a:pt x="3312" y="0"/>
                  </a:lnTo>
                  <a:lnTo>
                    <a:pt x="312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Text Box 81"/>
            <p:cNvSpPr txBox="1">
              <a:spLocks noChangeArrowheads="1"/>
            </p:cNvSpPr>
            <p:nvPr/>
          </p:nvSpPr>
          <p:spPr bwMode="auto">
            <a:xfrm>
              <a:off x="624" y="331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first</a:t>
              </a:r>
            </a:p>
          </p:txBody>
        </p:sp>
        <p:sp>
          <p:nvSpPr>
            <p:cNvPr id="179" name="Text Box 82"/>
            <p:cNvSpPr txBox="1">
              <a:spLocks noChangeArrowheads="1"/>
            </p:cNvSpPr>
            <p:nvPr/>
          </p:nvSpPr>
          <p:spPr bwMode="auto">
            <a:xfrm>
              <a:off x="624" y="350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last</a:t>
              </a:r>
            </a:p>
          </p:txBody>
        </p:sp>
        <p:sp>
          <p:nvSpPr>
            <p:cNvPr id="180" name="Line 83"/>
            <p:cNvSpPr>
              <a:spLocks noChangeShapeType="1"/>
            </p:cNvSpPr>
            <p:nvPr/>
          </p:nvSpPr>
          <p:spPr bwMode="auto">
            <a:xfrm>
              <a:off x="1296" y="388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1" name="Group 84"/>
          <p:cNvGrpSpPr>
            <a:grpSpLocks/>
          </p:cNvGrpSpPr>
          <p:nvPr/>
        </p:nvGrpSpPr>
        <p:grpSpPr bwMode="auto">
          <a:xfrm>
            <a:off x="762000" y="4800600"/>
            <a:ext cx="6553200" cy="1371600"/>
            <a:chOff x="576" y="0"/>
            <a:chExt cx="4128" cy="864"/>
          </a:xfrm>
        </p:grpSpPr>
        <p:sp>
          <p:nvSpPr>
            <p:cNvPr id="182" name="Rectangle 85"/>
            <p:cNvSpPr>
              <a:spLocks noChangeArrowheads="1"/>
            </p:cNvSpPr>
            <p:nvPr/>
          </p:nvSpPr>
          <p:spPr bwMode="auto">
            <a:xfrm>
              <a:off x="576" y="0"/>
              <a:ext cx="4128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Rectangle 86"/>
            <p:cNvSpPr>
              <a:spLocks noChangeArrowheads="1"/>
            </p:cNvSpPr>
            <p:nvPr/>
          </p:nvSpPr>
          <p:spPr bwMode="auto">
            <a:xfrm>
              <a:off x="1200" y="102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" name="Rectangle 87"/>
            <p:cNvSpPr>
              <a:spLocks noChangeArrowheads="1"/>
            </p:cNvSpPr>
            <p:nvPr/>
          </p:nvSpPr>
          <p:spPr bwMode="auto">
            <a:xfrm>
              <a:off x="1200" y="294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" name="Text Box 88"/>
            <p:cNvSpPr txBox="1">
              <a:spLocks noChangeArrowheads="1"/>
            </p:cNvSpPr>
            <p:nvPr/>
          </p:nvSpPr>
          <p:spPr bwMode="auto">
            <a:xfrm>
              <a:off x="1824" y="96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86" name="Text Box 89"/>
            <p:cNvSpPr txBox="1">
              <a:spLocks noChangeArrowheads="1"/>
            </p:cNvSpPr>
            <p:nvPr/>
          </p:nvSpPr>
          <p:spPr bwMode="auto">
            <a:xfrm>
              <a:off x="2832" y="96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87" name="Text Box 90"/>
            <p:cNvSpPr txBox="1">
              <a:spLocks noChangeArrowheads="1"/>
            </p:cNvSpPr>
            <p:nvPr/>
          </p:nvSpPr>
          <p:spPr bwMode="auto">
            <a:xfrm>
              <a:off x="3840" y="96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88" name="Line 91"/>
            <p:cNvSpPr>
              <a:spLocks noChangeShapeType="1"/>
            </p:cNvSpPr>
            <p:nvPr/>
          </p:nvSpPr>
          <p:spPr bwMode="auto">
            <a:xfrm>
              <a:off x="2304" y="15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Line 92"/>
            <p:cNvSpPr>
              <a:spLocks noChangeShapeType="1"/>
            </p:cNvSpPr>
            <p:nvPr/>
          </p:nvSpPr>
          <p:spPr bwMode="auto">
            <a:xfrm>
              <a:off x="3312" y="15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Line 93"/>
            <p:cNvSpPr>
              <a:spLocks noChangeShapeType="1"/>
            </p:cNvSpPr>
            <p:nvPr/>
          </p:nvSpPr>
          <p:spPr bwMode="auto">
            <a:xfrm>
              <a:off x="4320" y="15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94"/>
            <p:cNvSpPr>
              <a:spLocks/>
            </p:cNvSpPr>
            <p:nvPr/>
          </p:nvSpPr>
          <p:spPr bwMode="auto">
            <a:xfrm>
              <a:off x="1296" y="150"/>
              <a:ext cx="52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528" y="0"/>
                </a:cxn>
              </a:cxnLst>
              <a:rect l="0" t="0" r="r" b="b"/>
              <a:pathLst>
                <a:path w="528" h="48">
                  <a:moveTo>
                    <a:pt x="0" y="48"/>
                  </a:moveTo>
                  <a:lnTo>
                    <a:pt x="96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Line 95"/>
            <p:cNvSpPr>
              <a:spLocks noChangeShapeType="1"/>
            </p:cNvSpPr>
            <p:nvPr/>
          </p:nvSpPr>
          <p:spPr bwMode="auto">
            <a:xfrm flipH="1">
              <a:off x="3408" y="24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Line 96"/>
            <p:cNvSpPr>
              <a:spLocks noChangeShapeType="1"/>
            </p:cNvSpPr>
            <p:nvPr/>
          </p:nvSpPr>
          <p:spPr bwMode="auto">
            <a:xfrm flipH="1">
              <a:off x="2400" y="24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Line 97"/>
            <p:cNvSpPr>
              <a:spLocks noChangeShapeType="1"/>
            </p:cNvSpPr>
            <p:nvPr/>
          </p:nvSpPr>
          <p:spPr bwMode="auto">
            <a:xfrm>
              <a:off x="1920" y="246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Freeform 98"/>
            <p:cNvSpPr>
              <a:spLocks/>
            </p:cNvSpPr>
            <p:nvPr/>
          </p:nvSpPr>
          <p:spPr bwMode="auto">
            <a:xfrm>
              <a:off x="1296" y="246"/>
              <a:ext cx="3312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312" y="144"/>
                </a:cxn>
                <a:cxn ang="0">
                  <a:pos x="3312" y="0"/>
                </a:cxn>
                <a:cxn ang="0">
                  <a:pos x="3120" y="0"/>
                </a:cxn>
              </a:cxnLst>
              <a:rect l="0" t="0" r="r" b="b"/>
              <a:pathLst>
                <a:path w="3312" h="144">
                  <a:moveTo>
                    <a:pt x="0" y="144"/>
                  </a:moveTo>
                  <a:lnTo>
                    <a:pt x="3312" y="144"/>
                  </a:lnTo>
                  <a:lnTo>
                    <a:pt x="3312" y="0"/>
                  </a:lnTo>
                  <a:lnTo>
                    <a:pt x="312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Text Box 99"/>
            <p:cNvSpPr txBox="1">
              <a:spLocks noChangeArrowheads="1"/>
            </p:cNvSpPr>
            <p:nvPr/>
          </p:nvSpPr>
          <p:spPr bwMode="auto">
            <a:xfrm>
              <a:off x="624" y="9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first</a:t>
              </a:r>
            </a:p>
          </p:txBody>
        </p:sp>
        <p:sp>
          <p:nvSpPr>
            <p:cNvPr id="197" name="Text Box 100"/>
            <p:cNvSpPr txBox="1">
              <a:spLocks noChangeArrowheads="1"/>
            </p:cNvSpPr>
            <p:nvPr/>
          </p:nvSpPr>
          <p:spPr bwMode="auto">
            <a:xfrm>
              <a:off x="624" y="288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last</a:t>
              </a: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758536" y="4800600"/>
            <a:ext cx="6553200" cy="1371600"/>
            <a:chOff x="762000" y="4800600"/>
            <a:chExt cx="6553200" cy="1371600"/>
          </a:xfrm>
        </p:grpSpPr>
        <p:grpSp>
          <p:nvGrpSpPr>
            <p:cNvPr id="199" name="Group 64"/>
            <p:cNvGrpSpPr>
              <a:grpSpLocks/>
            </p:cNvGrpSpPr>
            <p:nvPr/>
          </p:nvGrpSpPr>
          <p:grpSpPr bwMode="auto">
            <a:xfrm>
              <a:off x="762000" y="4800600"/>
              <a:ext cx="6553200" cy="1371600"/>
              <a:chOff x="576" y="3216"/>
              <a:chExt cx="4128" cy="864"/>
            </a:xfrm>
          </p:grpSpPr>
          <p:sp>
            <p:nvSpPr>
              <p:cNvPr id="275" name="Rectangle 65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4128" cy="86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" name="Rectangle 66"/>
              <p:cNvSpPr>
                <a:spLocks noChangeArrowheads="1"/>
              </p:cNvSpPr>
              <p:nvPr/>
            </p:nvSpPr>
            <p:spPr bwMode="auto">
              <a:xfrm>
                <a:off x="1200" y="3792"/>
                <a:ext cx="192" cy="19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" name="Text Box 67"/>
              <p:cNvSpPr txBox="1">
                <a:spLocks noChangeArrowheads="1"/>
              </p:cNvSpPr>
              <p:nvPr/>
            </p:nvSpPr>
            <p:spPr bwMode="auto">
              <a:xfrm>
                <a:off x="624" y="3792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GB" sz="2000"/>
                  <a:t>curr</a:t>
                </a:r>
              </a:p>
            </p:txBody>
          </p:sp>
          <p:sp>
            <p:nvSpPr>
              <p:cNvPr id="278" name="Rectangle 68"/>
              <p:cNvSpPr>
                <a:spLocks noChangeArrowheads="1"/>
              </p:cNvSpPr>
              <p:nvPr/>
            </p:nvSpPr>
            <p:spPr bwMode="auto">
              <a:xfrm>
                <a:off x="1200" y="3318"/>
                <a:ext cx="192" cy="19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" name="Rectangle 69"/>
              <p:cNvSpPr>
                <a:spLocks noChangeArrowheads="1"/>
              </p:cNvSpPr>
              <p:nvPr/>
            </p:nvSpPr>
            <p:spPr bwMode="auto">
              <a:xfrm>
                <a:off x="1200" y="3510"/>
                <a:ext cx="192" cy="19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0" name="Text Box 70"/>
              <p:cNvSpPr txBox="1">
                <a:spLocks noChangeArrowheads="1"/>
              </p:cNvSpPr>
              <p:nvPr/>
            </p:nvSpPr>
            <p:spPr bwMode="auto">
              <a:xfrm>
                <a:off x="1824" y="3312"/>
                <a:ext cx="576" cy="1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>
                    <a:latin typeface="Times New Roman" pitchFamily="18" charset="0"/>
                  </a:rPr>
                  <a:t>ant</a:t>
                </a:r>
              </a:p>
            </p:txBody>
          </p:sp>
          <p:sp>
            <p:nvSpPr>
              <p:cNvPr id="281" name="Text Box 71"/>
              <p:cNvSpPr txBox="1">
                <a:spLocks noChangeArrowheads="1"/>
              </p:cNvSpPr>
              <p:nvPr/>
            </p:nvSpPr>
            <p:spPr bwMode="auto">
              <a:xfrm>
                <a:off x="2832" y="3312"/>
                <a:ext cx="576" cy="1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>
                    <a:latin typeface="Times New Roman" pitchFamily="18" charset="0"/>
                  </a:rPr>
                  <a:t>bat</a:t>
                </a:r>
              </a:p>
            </p:txBody>
          </p:sp>
          <p:sp>
            <p:nvSpPr>
              <p:cNvPr id="282" name="Text Box 72"/>
              <p:cNvSpPr txBox="1">
                <a:spLocks noChangeArrowheads="1"/>
              </p:cNvSpPr>
              <p:nvPr/>
            </p:nvSpPr>
            <p:spPr bwMode="auto">
              <a:xfrm>
                <a:off x="3840" y="3312"/>
                <a:ext cx="576" cy="1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>
                    <a:latin typeface="Times New Roman" pitchFamily="18" charset="0"/>
                  </a:rPr>
                  <a:t>cat</a:t>
                </a:r>
              </a:p>
            </p:txBody>
          </p:sp>
          <p:sp>
            <p:nvSpPr>
              <p:cNvPr id="283" name="Line 73"/>
              <p:cNvSpPr>
                <a:spLocks noChangeShapeType="1"/>
              </p:cNvSpPr>
              <p:nvPr/>
            </p:nvSpPr>
            <p:spPr bwMode="auto">
              <a:xfrm>
                <a:off x="2304" y="3366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" name="Line 74"/>
              <p:cNvSpPr>
                <a:spLocks noChangeShapeType="1"/>
              </p:cNvSpPr>
              <p:nvPr/>
            </p:nvSpPr>
            <p:spPr bwMode="auto">
              <a:xfrm>
                <a:off x="3312" y="3366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5" name="Line 75"/>
              <p:cNvSpPr>
                <a:spLocks noChangeShapeType="1"/>
              </p:cNvSpPr>
              <p:nvPr/>
            </p:nvSpPr>
            <p:spPr bwMode="auto">
              <a:xfrm>
                <a:off x="4320" y="3366"/>
                <a:ext cx="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non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" name="Freeform 76"/>
              <p:cNvSpPr>
                <a:spLocks/>
              </p:cNvSpPr>
              <p:nvPr/>
            </p:nvSpPr>
            <p:spPr bwMode="auto">
              <a:xfrm>
                <a:off x="1296" y="3366"/>
                <a:ext cx="528" cy="48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96" y="0"/>
                  </a:cxn>
                  <a:cxn ang="0">
                    <a:pos x="528" y="0"/>
                  </a:cxn>
                </a:cxnLst>
                <a:rect l="0" t="0" r="r" b="b"/>
                <a:pathLst>
                  <a:path w="528" h="48">
                    <a:moveTo>
                      <a:pt x="0" y="48"/>
                    </a:moveTo>
                    <a:lnTo>
                      <a:pt x="96" y="0"/>
                    </a:lnTo>
                    <a:lnTo>
                      <a:pt x="528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" name="Line 77"/>
              <p:cNvSpPr>
                <a:spLocks noChangeShapeType="1"/>
              </p:cNvSpPr>
              <p:nvPr/>
            </p:nvSpPr>
            <p:spPr bwMode="auto">
              <a:xfrm flipH="1">
                <a:off x="3408" y="3462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" name="Line 78"/>
              <p:cNvSpPr>
                <a:spLocks noChangeShapeType="1"/>
              </p:cNvSpPr>
              <p:nvPr/>
            </p:nvSpPr>
            <p:spPr bwMode="auto">
              <a:xfrm flipH="1">
                <a:off x="2400" y="3462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" name="Line 79"/>
              <p:cNvSpPr>
                <a:spLocks noChangeShapeType="1"/>
              </p:cNvSpPr>
              <p:nvPr/>
            </p:nvSpPr>
            <p:spPr bwMode="auto">
              <a:xfrm>
                <a:off x="1920" y="3462"/>
                <a:ext cx="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non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" name="Freeform 80"/>
              <p:cNvSpPr>
                <a:spLocks/>
              </p:cNvSpPr>
              <p:nvPr/>
            </p:nvSpPr>
            <p:spPr bwMode="auto">
              <a:xfrm>
                <a:off x="1296" y="3462"/>
                <a:ext cx="3312" cy="144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3312" y="144"/>
                  </a:cxn>
                  <a:cxn ang="0">
                    <a:pos x="3312" y="0"/>
                  </a:cxn>
                  <a:cxn ang="0">
                    <a:pos x="3120" y="0"/>
                  </a:cxn>
                </a:cxnLst>
                <a:rect l="0" t="0" r="r" b="b"/>
                <a:pathLst>
                  <a:path w="3312" h="144">
                    <a:moveTo>
                      <a:pt x="0" y="144"/>
                    </a:moveTo>
                    <a:lnTo>
                      <a:pt x="3312" y="144"/>
                    </a:lnTo>
                    <a:lnTo>
                      <a:pt x="3312" y="0"/>
                    </a:lnTo>
                    <a:lnTo>
                      <a:pt x="312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1" name="Text Box 81"/>
              <p:cNvSpPr txBox="1">
                <a:spLocks noChangeArrowheads="1"/>
              </p:cNvSpPr>
              <p:nvPr/>
            </p:nvSpPr>
            <p:spPr bwMode="auto">
              <a:xfrm>
                <a:off x="624" y="3312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GB" sz="2000"/>
                  <a:t>first</a:t>
                </a:r>
              </a:p>
            </p:txBody>
          </p:sp>
          <p:sp>
            <p:nvSpPr>
              <p:cNvPr id="292" name="Text Box 82"/>
              <p:cNvSpPr txBox="1">
                <a:spLocks noChangeArrowheads="1"/>
              </p:cNvSpPr>
              <p:nvPr/>
            </p:nvSpPr>
            <p:spPr bwMode="auto">
              <a:xfrm>
                <a:off x="624" y="3504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GB" sz="2000"/>
                  <a:t>last</a:t>
                </a:r>
              </a:p>
            </p:txBody>
          </p:sp>
          <p:sp>
            <p:nvSpPr>
              <p:cNvPr id="293" name="Line 83"/>
              <p:cNvSpPr>
                <a:spLocks noChangeShapeType="1"/>
              </p:cNvSpPr>
              <p:nvPr/>
            </p:nvSpPr>
            <p:spPr bwMode="auto">
              <a:xfrm>
                <a:off x="1296" y="3888"/>
                <a:ext cx="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non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0" name="Group 84"/>
            <p:cNvGrpSpPr>
              <a:grpSpLocks/>
            </p:cNvGrpSpPr>
            <p:nvPr/>
          </p:nvGrpSpPr>
          <p:grpSpPr bwMode="auto">
            <a:xfrm>
              <a:off x="838200" y="4953000"/>
              <a:ext cx="6324600" cy="619125"/>
              <a:chOff x="624" y="96"/>
              <a:chExt cx="3984" cy="390"/>
            </a:xfrm>
          </p:grpSpPr>
          <p:sp>
            <p:nvSpPr>
              <p:cNvPr id="260" name="Rectangle 86"/>
              <p:cNvSpPr>
                <a:spLocks noChangeArrowheads="1"/>
              </p:cNvSpPr>
              <p:nvPr/>
            </p:nvSpPr>
            <p:spPr bwMode="auto">
              <a:xfrm>
                <a:off x="1200" y="102"/>
                <a:ext cx="192" cy="19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1" name="Rectangle 87"/>
              <p:cNvSpPr>
                <a:spLocks noChangeArrowheads="1"/>
              </p:cNvSpPr>
              <p:nvPr/>
            </p:nvSpPr>
            <p:spPr bwMode="auto">
              <a:xfrm>
                <a:off x="1200" y="294"/>
                <a:ext cx="192" cy="19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" name="Text Box 88"/>
              <p:cNvSpPr txBox="1">
                <a:spLocks noChangeArrowheads="1"/>
              </p:cNvSpPr>
              <p:nvPr/>
            </p:nvSpPr>
            <p:spPr bwMode="auto">
              <a:xfrm>
                <a:off x="1824" y="96"/>
                <a:ext cx="576" cy="1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>
                    <a:latin typeface="Times New Roman" pitchFamily="18" charset="0"/>
                  </a:rPr>
                  <a:t>ant</a:t>
                </a:r>
              </a:p>
            </p:txBody>
          </p:sp>
          <p:sp>
            <p:nvSpPr>
              <p:cNvPr id="263" name="Text Box 89"/>
              <p:cNvSpPr txBox="1">
                <a:spLocks noChangeArrowheads="1"/>
              </p:cNvSpPr>
              <p:nvPr/>
            </p:nvSpPr>
            <p:spPr bwMode="auto">
              <a:xfrm>
                <a:off x="2832" y="96"/>
                <a:ext cx="576" cy="1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>
                    <a:latin typeface="Times New Roman" pitchFamily="18" charset="0"/>
                  </a:rPr>
                  <a:t>bat</a:t>
                </a:r>
              </a:p>
            </p:txBody>
          </p:sp>
          <p:sp>
            <p:nvSpPr>
              <p:cNvPr id="264" name="Text Box 90"/>
              <p:cNvSpPr txBox="1">
                <a:spLocks noChangeArrowheads="1"/>
              </p:cNvSpPr>
              <p:nvPr/>
            </p:nvSpPr>
            <p:spPr bwMode="auto">
              <a:xfrm>
                <a:off x="3840" y="96"/>
                <a:ext cx="576" cy="1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>
                    <a:latin typeface="Times New Roman" pitchFamily="18" charset="0"/>
                  </a:rPr>
                  <a:t>cat</a:t>
                </a:r>
              </a:p>
            </p:txBody>
          </p:sp>
          <p:sp>
            <p:nvSpPr>
              <p:cNvPr id="265" name="Line 91"/>
              <p:cNvSpPr>
                <a:spLocks noChangeShapeType="1"/>
              </p:cNvSpPr>
              <p:nvPr/>
            </p:nvSpPr>
            <p:spPr bwMode="auto">
              <a:xfrm>
                <a:off x="2304" y="150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" name="Line 92"/>
              <p:cNvSpPr>
                <a:spLocks noChangeShapeType="1"/>
              </p:cNvSpPr>
              <p:nvPr/>
            </p:nvSpPr>
            <p:spPr bwMode="auto">
              <a:xfrm>
                <a:off x="3312" y="150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" name="Line 93"/>
              <p:cNvSpPr>
                <a:spLocks noChangeShapeType="1"/>
              </p:cNvSpPr>
              <p:nvPr/>
            </p:nvSpPr>
            <p:spPr bwMode="auto">
              <a:xfrm>
                <a:off x="4320" y="150"/>
                <a:ext cx="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non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" name="Freeform 94"/>
              <p:cNvSpPr>
                <a:spLocks/>
              </p:cNvSpPr>
              <p:nvPr/>
            </p:nvSpPr>
            <p:spPr bwMode="auto">
              <a:xfrm>
                <a:off x="1296" y="150"/>
                <a:ext cx="528" cy="48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96" y="0"/>
                  </a:cxn>
                  <a:cxn ang="0">
                    <a:pos x="528" y="0"/>
                  </a:cxn>
                </a:cxnLst>
                <a:rect l="0" t="0" r="r" b="b"/>
                <a:pathLst>
                  <a:path w="528" h="48">
                    <a:moveTo>
                      <a:pt x="0" y="48"/>
                    </a:moveTo>
                    <a:lnTo>
                      <a:pt x="96" y="0"/>
                    </a:lnTo>
                    <a:lnTo>
                      <a:pt x="528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" name="Line 95"/>
              <p:cNvSpPr>
                <a:spLocks noChangeShapeType="1"/>
              </p:cNvSpPr>
              <p:nvPr/>
            </p:nvSpPr>
            <p:spPr bwMode="auto">
              <a:xfrm flipH="1">
                <a:off x="3408" y="246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" name="Line 96"/>
              <p:cNvSpPr>
                <a:spLocks noChangeShapeType="1"/>
              </p:cNvSpPr>
              <p:nvPr/>
            </p:nvSpPr>
            <p:spPr bwMode="auto">
              <a:xfrm flipH="1">
                <a:off x="2400" y="246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" name="Line 97"/>
              <p:cNvSpPr>
                <a:spLocks noChangeShapeType="1"/>
              </p:cNvSpPr>
              <p:nvPr/>
            </p:nvSpPr>
            <p:spPr bwMode="auto">
              <a:xfrm>
                <a:off x="1920" y="246"/>
                <a:ext cx="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non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2" name="Freeform 98"/>
              <p:cNvSpPr>
                <a:spLocks/>
              </p:cNvSpPr>
              <p:nvPr/>
            </p:nvSpPr>
            <p:spPr bwMode="auto">
              <a:xfrm>
                <a:off x="1296" y="246"/>
                <a:ext cx="3312" cy="144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3312" y="144"/>
                  </a:cxn>
                  <a:cxn ang="0">
                    <a:pos x="3312" y="0"/>
                  </a:cxn>
                  <a:cxn ang="0">
                    <a:pos x="3120" y="0"/>
                  </a:cxn>
                </a:cxnLst>
                <a:rect l="0" t="0" r="r" b="b"/>
                <a:pathLst>
                  <a:path w="3312" h="144">
                    <a:moveTo>
                      <a:pt x="0" y="144"/>
                    </a:moveTo>
                    <a:lnTo>
                      <a:pt x="3312" y="144"/>
                    </a:lnTo>
                    <a:lnTo>
                      <a:pt x="3312" y="0"/>
                    </a:lnTo>
                    <a:lnTo>
                      <a:pt x="312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3" name="Text Box 99"/>
              <p:cNvSpPr txBox="1">
                <a:spLocks noChangeArrowheads="1"/>
              </p:cNvSpPr>
              <p:nvPr/>
            </p:nvSpPr>
            <p:spPr bwMode="auto">
              <a:xfrm>
                <a:off x="624" y="96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GB" sz="2000"/>
                  <a:t>first</a:t>
                </a:r>
              </a:p>
            </p:txBody>
          </p:sp>
          <p:sp>
            <p:nvSpPr>
              <p:cNvPr id="274" name="Text Box 100"/>
              <p:cNvSpPr txBox="1">
                <a:spLocks noChangeArrowheads="1"/>
              </p:cNvSpPr>
              <p:nvPr/>
            </p:nvSpPr>
            <p:spPr bwMode="auto">
              <a:xfrm>
                <a:off x="624" y="288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GB" sz="2000"/>
                  <a:t>last</a:t>
                </a:r>
              </a:p>
            </p:txBody>
          </p:sp>
        </p:grpSp>
        <p:grpSp>
          <p:nvGrpSpPr>
            <p:cNvPr id="201" name="Group 44"/>
            <p:cNvGrpSpPr>
              <a:grpSpLocks/>
            </p:cNvGrpSpPr>
            <p:nvPr/>
          </p:nvGrpSpPr>
          <p:grpSpPr bwMode="auto">
            <a:xfrm>
              <a:off x="762000" y="4800600"/>
              <a:ext cx="6553200" cy="1371600"/>
              <a:chOff x="576" y="2256"/>
              <a:chExt cx="4128" cy="864"/>
            </a:xfrm>
          </p:grpSpPr>
          <p:sp>
            <p:nvSpPr>
              <p:cNvPr id="241" name="Rectangle 45"/>
              <p:cNvSpPr>
                <a:spLocks noChangeArrowheads="1"/>
              </p:cNvSpPr>
              <p:nvPr/>
            </p:nvSpPr>
            <p:spPr bwMode="auto">
              <a:xfrm>
                <a:off x="576" y="2256"/>
                <a:ext cx="4128" cy="86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2" name="Rectangle 46"/>
              <p:cNvSpPr>
                <a:spLocks noChangeArrowheads="1"/>
              </p:cNvSpPr>
              <p:nvPr/>
            </p:nvSpPr>
            <p:spPr bwMode="auto">
              <a:xfrm>
                <a:off x="1200" y="2832"/>
                <a:ext cx="192" cy="19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" name="Text Box 47"/>
              <p:cNvSpPr txBox="1">
                <a:spLocks noChangeArrowheads="1"/>
              </p:cNvSpPr>
              <p:nvPr/>
            </p:nvSpPr>
            <p:spPr bwMode="auto">
              <a:xfrm>
                <a:off x="624" y="2832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GB" sz="2000"/>
                  <a:t>curr</a:t>
                </a:r>
              </a:p>
            </p:txBody>
          </p:sp>
          <p:sp>
            <p:nvSpPr>
              <p:cNvPr id="244" name="Rectangle 48"/>
              <p:cNvSpPr>
                <a:spLocks noChangeArrowheads="1"/>
              </p:cNvSpPr>
              <p:nvPr/>
            </p:nvSpPr>
            <p:spPr bwMode="auto">
              <a:xfrm>
                <a:off x="1200" y="2358"/>
                <a:ext cx="192" cy="19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" name="Rectangle 49"/>
              <p:cNvSpPr>
                <a:spLocks noChangeArrowheads="1"/>
              </p:cNvSpPr>
              <p:nvPr/>
            </p:nvSpPr>
            <p:spPr bwMode="auto">
              <a:xfrm>
                <a:off x="1200" y="2550"/>
                <a:ext cx="192" cy="19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" name="Text Box 50"/>
              <p:cNvSpPr txBox="1">
                <a:spLocks noChangeArrowheads="1"/>
              </p:cNvSpPr>
              <p:nvPr/>
            </p:nvSpPr>
            <p:spPr bwMode="auto">
              <a:xfrm>
                <a:off x="1824" y="2352"/>
                <a:ext cx="576" cy="1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>
                    <a:latin typeface="Times New Roman" pitchFamily="18" charset="0"/>
                  </a:rPr>
                  <a:t>ant</a:t>
                </a:r>
              </a:p>
            </p:txBody>
          </p:sp>
          <p:sp>
            <p:nvSpPr>
              <p:cNvPr id="247" name="Text Box 51"/>
              <p:cNvSpPr txBox="1">
                <a:spLocks noChangeArrowheads="1"/>
              </p:cNvSpPr>
              <p:nvPr/>
            </p:nvSpPr>
            <p:spPr bwMode="auto">
              <a:xfrm>
                <a:off x="2832" y="2352"/>
                <a:ext cx="576" cy="1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>
                    <a:latin typeface="Times New Roman" pitchFamily="18" charset="0"/>
                  </a:rPr>
                  <a:t>bat</a:t>
                </a:r>
              </a:p>
            </p:txBody>
          </p:sp>
          <p:sp>
            <p:nvSpPr>
              <p:cNvPr id="248" name="Text Box 52"/>
              <p:cNvSpPr txBox="1">
                <a:spLocks noChangeArrowheads="1"/>
              </p:cNvSpPr>
              <p:nvPr/>
            </p:nvSpPr>
            <p:spPr bwMode="auto">
              <a:xfrm>
                <a:off x="3840" y="2352"/>
                <a:ext cx="576" cy="1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>
                    <a:latin typeface="Times New Roman" pitchFamily="18" charset="0"/>
                  </a:rPr>
                  <a:t>cat</a:t>
                </a:r>
              </a:p>
            </p:txBody>
          </p:sp>
          <p:sp>
            <p:nvSpPr>
              <p:cNvPr id="249" name="Line 53"/>
              <p:cNvSpPr>
                <a:spLocks noChangeShapeType="1"/>
              </p:cNvSpPr>
              <p:nvPr/>
            </p:nvSpPr>
            <p:spPr bwMode="auto">
              <a:xfrm>
                <a:off x="2304" y="2406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" name="Line 54"/>
              <p:cNvSpPr>
                <a:spLocks noChangeShapeType="1"/>
              </p:cNvSpPr>
              <p:nvPr/>
            </p:nvSpPr>
            <p:spPr bwMode="auto">
              <a:xfrm>
                <a:off x="3312" y="2406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" name="Line 55"/>
              <p:cNvSpPr>
                <a:spLocks noChangeShapeType="1"/>
              </p:cNvSpPr>
              <p:nvPr/>
            </p:nvSpPr>
            <p:spPr bwMode="auto">
              <a:xfrm>
                <a:off x="4320" y="2406"/>
                <a:ext cx="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non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" name="Freeform 56"/>
              <p:cNvSpPr>
                <a:spLocks/>
              </p:cNvSpPr>
              <p:nvPr/>
            </p:nvSpPr>
            <p:spPr bwMode="auto">
              <a:xfrm>
                <a:off x="1296" y="2406"/>
                <a:ext cx="528" cy="48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96" y="0"/>
                  </a:cxn>
                  <a:cxn ang="0">
                    <a:pos x="528" y="0"/>
                  </a:cxn>
                </a:cxnLst>
                <a:rect l="0" t="0" r="r" b="b"/>
                <a:pathLst>
                  <a:path w="528" h="48">
                    <a:moveTo>
                      <a:pt x="0" y="48"/>
                    </a:moveTo>
                    <a:lnTo>
                      <a:pt x="96" y="0"/>
                    </a:lnTo>
                    <a:lnTo>
                      <a:pt x="528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" name="Line 57"/>
              <p:cNvSpPr>
                <a:spLocks noChangeShapeType="1"/>
              </p:cNvSpPr>
              <p:nvPr/>
            </p:nvSpPr>
            <p:spPr bwMode="auto">
              <a:xfrm flipH="1">
                <a:off x="3408" y="2502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" name="Line 58"/>
              <p:cNvSpPr>
                <a:spLocks noChangeShapeType="1"/>
              </p:cNvSpPr>
              <p:nvPr/>
            </p:nvSpPr>
            <p:spPr bwMode="auto">
              <a:xfrm flipH="1">
                <a:off x="2400" y="2502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" name="Line 59"/>
              <p:cNvSpPr>
                <a:spLocks noChangeShapeType="1"/>
              </p:cNvSpPr>
              <p:nvPr/>
            </p:nvSpPr>
            <p:spPr bwMode="auto">
              <a:xfrm>
                <a:off x="1920" y="2502"/>
                <a:ext cx="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non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" name="Freeform 60"/>
              <p:cNvSpPr>
                <a:spLocks/>
              </p:cNvSpPr>
              <p:nvPr/>
            </p:nvSpPr>
            <p:spPr bwMode="auto">
              <a:xfrm>
                <a:off x="1296" y="2502"/>
                <a:ext cx="3312" cy="144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3312" y="144"/>
                  </a:cxn>
                  <a:cxn ang="0">
                    <a:pos x="3312" y="0"/>
                  </a:cxn>
                  <a:cxn ang="0">
                    <a:pos x="3120" y="0"/>
                  </a:cxn>
                </a:cxnLst>
                <a:rect l="0" t="0" r="r" b="b"/>
                <a:pathLst>
                  <a:path w="3312" h="144">
                    <a:moveTo>
                      <a:pt x="0" y="144"/>
                    </a:moveTo>
                    <a:lnTo>
                      <a:pt x="3312" y="144"/>
                    </a:lnTo>
                    <a:lnTo>
                      <a:pt x="3312" y="0"/>
                    </a:lnTo>
                    <a:lnTo>
                      <a:pt x="312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" name="Text Box 61"/>
              <p:cNvSpPr txBox="1">
                <a:spLocks noChangeArrowheads="1"/>
              </p:cNvSpPr>
              <p:nvPr/>
            </p:nvSpPr>
            <p:spPr bwMode="auto">
              <a:xfrm>
                <a:off x="624" y="2352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GB" sz="2000"/>
                  <a:t>first</a:t>
                </a:r>
              </a:p>
            </p:txBody>
          </p:sp>
          <p:sp>
            <p:nvSpPr>
              <p:cNvPr id="258" name="Text Box 62"/>
              <p:cNvSpPr txBox="1">
                <a:spLocks noChangeArrowheads="1"/>
              </p:cNvSpPr>
              <p:nvPr/>
            </p:nvSpPr>
            <p:spPr bwMode="auto">
              <a:xfrm>
                <a:off x="624" y="2544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GB" sz="2000"/>
                  <a:t>last</a:t>
                </a:r>
              </a:p>
            </p:txBody>
          </p:sp>
          <p:sp>
            <p:nvSpPr>
              <p:cNvPr id="259" name="Freeform 63"/>
              <p:cNvSpPr>
                <a:spLocks/>
              </p:cNvSpPr>
              <p:nvPr/>
            </p:nvSpPr>
            <p:spPr bwMode="auto">
              <a:xfrm>
                <a:off x="1304" y="2544"/>
                <a:ext cx="520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136" y="384"/>
                  </a:cxn>
                  <a:cxn ang="0">
                    <a:pos x="520" y="0"/>
                  </a:cxn>
                </a:cxnLst>
                <a:rect l="0" t="0" r="r" b="b"/>
                <a:pathLst>
                  <a:path w="520" h="384">
                    <a:moveTo>
                      <a:pt x="0" y="384"/>
                    </a:moveTo>
                    <a:lnTo>
                      <a:pt x="136" y="384"/>
                    </a:lnTo>
                    <a:lnTo>
                      <a:pt x="52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2" name="Group 24"/>
            <p:cNvGrpSpPr>
              <a:grpSpLocks/>
            </p:cNvGrpSpPr>
            <p:nvPr/>
          </p:nvGrpSpPr>
          <p:grpSpPr bwMode="auto">
            <a:xfrm>
              <a:off x="762000" y="4800600"/>
              <a:ext cx="6553200" cy="1371600"/>
              <a:chOff x="576" y="1296"/>
              <a:chExt cx="4128" cy="864"/>
            </a:xfrm>
          </p:grpSpPr>
          <p:sp>
            <p:nvSpPr>
              <p:cNvPr id="222" name="Rectangle 25"/>
              <p:cNvSpPr>
                <a:spLocks noChangeArrowheads="1"/>
              </p:cNvSpPr>
              <p:nvPr/>
            </p:nvSpPr>
            <p:spPr bwMode="auto">
              <a:xfrm>
                <a:off x="576" y="1296"/>
                <a:ext cx="4128" cy="86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" name="Rectangle 26"/>
              <p:cNvSpPr>
                <a:spLocks noChangeArrowheads="1"/>
              </p:cNvSpPr>
              <p:nvPr/>
            </p:nvSpPr>
            <p:spPr bwMode="auto">
              <a:xfrm>
                <a:off x="1200" y="1872"/>
                <a:ext cx="192" cy="19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" name="Text Box 27"/>
              <p:cNvSpPr txBox="1">
                <a:spLocks noChangeArrowheads="1"/>
              </p:cNvSpPr>
              <p:nvPr/>
            </p:nvSpPr>
            <p:spPr bwMode="auto">
              <a:xfrm>
                <a:off x="624" y="1872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GB" sz="2000"/>
                  <a:t>curr</a:t>
                </a:r>
              </a:p>
            </p:txBody>
          </p:sp>
          <p:sp>
            <p:nvSpPr>
              <p:cNvPr id="225" name="Rectangle 28"/>
              <p:cNvSpPr>
                <a:spLocks noChangeArrowheads="1"/>
              </p:cNvSpPr>
              <p:nvPr/>
            </p:nvSpPr>
            <p:spPr bwMode="auto">
              <a:xfrm>
                <a:off x="1200" y="1398"/>
                <a:ext cx="192" cy="19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" name="Rectangle 29"/>
              <p:cNvSpPr>
                <a:spLocks noChangeArrowheads="1"/>
              </p:cNvSpPr>
              <p:nvPr/>
            </p:nvSpPr>
            <p:spPr bwMode="auto">
              <a:xfrm>
                <a:off x="1200" y="1590"/>
                <a:ext cx="192" cy="19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" name="Text Box 30"/>
              <p:cNvSpPr txBox="1">
                <a:spLocks noChangeArrowheads="1"/>
              </p:cNvSpPr>
              <p:nvPr/>
            </p:nvSpPr>
            <p:spPr bwMode="auto">
              <a:xfrm>
                <a:off x="1824" y="1392"/>
                <a:ext cx="576" cy="1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>
                    <a:latin typeface="Times New Roman" pitchFamily="18" charset="0"/>
                  </a:rPr>
                  <a:t>ant</a:t>
                </a:r>
              </a:p>
            </p:txBody>
          </p:sp>
          <p:sp>
            <p:nvSpPr>
              <p:cNvPr id="228" name="Text Box 31"/>
              <p:cNvSpPr txBox="1">
                <a:spLocks noChangeArrowheads="1"/>
              </p:cNvSpPr>
              <p:nvPr/>
            </p:nvSpPr>
            <p:spPr bwMode="auto">
              <a:xfrm>
                <a:off x="2832" y="1392"/>
                <a:ext cx="576" cy="1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>
                    <a:latin typeface="Times New Roman" pitchFamily="18" charset="0"/>
                  </a:rPr>
                  <a:t>bat</a:t>
                </a:r>
              </a:p>
            </p:txBody>
          </p:sp>
          <p:sp>
            <p:nvSpPr>
              <p:cNvPr id="229" name="Text Box 32"/>
              <p:cNvSpPr txBox="1">
                <a:spLocks noChangeArrowheads="1"/>
              </p:cNvSpPr>
              <p:nvPr/>
            </p:nvSpPr>
            <p:spPr bwMode="auto">
              <a:xfrm>
                <a:off x="3840" y="1392"/>
                <a:ext cx="576" cy="1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>
                    <a:latin typeface="Times New Roman" pitchFamily="18" charset="0"/>
                  </a:rPr>
                  <a:t>cat</a:t>
                </a:r>
              </a:p>
            </p:txBody>
          </p:sp>
          <p:sp>
            <p:nvSpPr>
              <p:cNvPr id="230" name="Line 33"/>
              <p:cNvSpPr>
                <a:spLocks noChangeShapeType="1"/>
              </p:cNvSpPr>
              <p:nvPr/>
            </p:nvSpPr>
            <p:spPr bwMode="auto">
              <a:xfrm>
                <a:off x="2304" y="1446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" name="Line 34"/>
              <p:cNvSpPr>
                <a:spLocks noChangeShapeType="1"/>
              </p:cNvSpPr>
              <p:nvPr/>
            </p:nvSpPr>
            <p:spPr bwMode="auto">
              <a:xfrm>
                <a:off x="3312" y="1446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" name="Line 35"/>
              <p:cNvSpPr>
                <a:spLocks noChangeShapeType="1"/>
              </p:cNvSpPr>
              <p:nvPr/>
            </p:nvSpPr>
            <p:spPr bwMode="auto">
              <a:xfrm>
                <a:off x="4320" y="1446"/>
                <a:ext cx="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non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" name="Freeform 36"/>
              <p:cNvSpPr>
                <a:spLocks/>
              </p:cNvSpPr>
              <p:nvPr/>
            </p:nvSpPr>
            <p:spPr bwMode="auto">
              <a:xfrm>
                <a:off x="1296" y="1446"/>
                <a:ext cx="528" cy="48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96" y="0"/>
                  </a:cxn>
                  <a:cxn ang="0">
                    <a:pos x="528" y="0"/>
                  </a:cxn>
                </a:cxnLst>
                <a:rect l="0" t="0" r="r" b="b"/>
                <a:pathLst>
                  <a:path w="528" h="48">
                    <a:moveTo>
                      <a:pt x="0" y="48"/>
                    </a:moveTo>
                    <a:lnTo>
                      <a:pt x="96" y="0"/>
                    </a:lnTo>
                    <a:lnTo>
                      <a:pt x="528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4" name="Line 37"/>
              <p:cNvSpPr>
                <a:spLocks noChangeShapeType="1"/>
              </p:cNvSpPr>
              <p:nvPr/>
            </p:nvSpPr>
            <p:spPr bwMode="auto">
              <a:xfrm flipH="1">
                <a:off x="3408" y="1542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" name="Line 38"/>
              <p:cNvSpPr>
                <a:spLocks noChangeShapeType="1"/>
              </p:cNvSpPr>
              <p:nvPr/>
            </p:nvSpPr>
            <p:spPr bwMode="auto">
              <a:xfrm flipH="1">
                <a:off x="2400" y="1542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" name="Line 39"/>
              <p:cNvSpPr>
                <a:spLocks noChangeShapeType="1"/>
              </p:cNvSpPr>
              <p:nvPr/>
            </p:nvSpPr>
            <p:spPr bwMode="auto">
              <a:xfrm>
                <a:off x="1920" y="1542"/>
                <a:ext cx="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non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" name="Freeform 40"/>
              <p:cNvSpPr>
                <a:spLocks/>
              </p:cNvSpPr>
              <p:nvPr/>
            </p:nvSpPr>
            <p:spPr bwMode="auto">
              <a:xfrm>
                <a:off x="1296" y="1542"/>
                <a:ext cx="3312" cy="144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3312" y="144"/>
                  </a:cxn>
                  <a:cxn ang="0">
                    <a:pos x="3312" y="0"/>
                  </a:cxn>
                  <a:cxn ang="0">
                    <a:pos x="3120" y="0"/>
                  </a:cxn>
                </a:cxnLst>
                <a:rect l="0" t="0" r="r" b="b"/>
                <a:pathLst>
                  <a:path w="3312" h="144">
                    <a:moveTo>
                      <a:pt x="0" y="144"/>
                    </a:moveTo>
                    <a:lnTo>
                      <a:pt x="3312" y="144"/>
                    </a:lnTo>
                    <a:lnTo>
                      <a:pt x="3312" y="0"/>
                    </a:lnTo>
                    <a:lnTo>
                      <a:pt x="312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" name="Text Box 41"/>
              <p:cNvSpPr txBox="1">
                <a:spLocks noChangeArrowheads="1"/>
              </p:cNvSpPr>
              <p:nvPr/>
            </p:nvSpPr>
            <p:spPr bwMode="auto">
              <a:xfrm>
                <a:off x="624" y="1392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GB" sz="2000"/>
                  <a:t>first</a:t>
                </a:r>
              </a:p>
            </p:txBody>
          </p:sp>
          <p:sp>
            <p:nvSpPr>
              <p:cNvPr id="239" name="Text Box 42"/>
              <p:cNvSpPr txBox="1">
                <a:spLocks noChangeArrowheads="1"/>
              </p:cNvSpPr>
              <p:nvPr/>
            </p:nvSpPr>
            <p:spPr bwMode="auto">
              <a:xfrm>
                <a:off x="624" y="1584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GB" sz="2000"/>
                  <a:t>last</a:t>
                </a:r>
              </a:p>
            </p:txBody>
          </p:sp>
          <p:sp>
            <p:nvSpPr>
              <p:cNvPr id="240" name="Freeform 43"/>
              <p:cNvSpPr>
                <a:spLocks/>
              </p:cNvSpPr>
              <p:nvPr/>
            </p:nvSpPr>
            <p:spPr bwMode="auto">
              <a:xfrm>
                <a:off x="1304" y="1584"/>
                <a:ext cx="1528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1144" y="384"/>
                  </a:cxn>
                  <a:cxn ang="0">
                    <a:pos x="1528" y="0"/>
                  </a:cxn>
                </a:cxnLst>
                <a:rect l="0" t="0" r="r" b="b"/>
                <a:pathLst>
                  <a:path w="1528" h="384">
                    <a:moveTo>
                      <a:pt x="0" y="384"/>
                    </a:moveTo>
                    <a:lnTo>
                      <a:pt x="1144" y="384"/>
                    </a:lnTo>
                    <a:lnTo>
                      <a:pt x="1528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3" name="Group 4"/>
            <p:cNvGrpSpPr>
              <a:grpSpLocks/>
            </p:cNvGrpSpPr>
            <p:nvPr/>
          </p:nvGrpSpPr>
          <p:grpSpPr bwMode="auto">
            <a:xfrm>
              <a:off x="762000" y="4800600"/>
              <a:ext cx="6553200" cy="1371600"/>
              <a:chOff x="576" y="336"/>
              <a:chExt cx="4128" cy="864"/>
            </a:xfrm>
          </p:grpSpPr>
          <p:sp>
            <p:nvSpPr>
              <p:cNvPr id="204" name="Rectangle 5"/>
              <p:cNvSpPr>
                <a:spLocks noChangeArrowheads="1"/>
              </p:cNvSpPr>
              <p:nvPr/>
            </p:nvSpPr>
            <p:spPr bwMode="auto">
              <a:xfrm>
                <a:off x="576" y="336"/>
                <a:ext cx="4128" cy="86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" name="Rectangle 6"/>
              <p:cNvSpPr>
                <a:spLocks noChangeArrowheads="1"/>
              </p:cNvSpPr>
              <p:nvPr/>
            </p:nvSpPr>
            <p:spPr bwMode="auto">
              <a:xfrm>
                <a:off x="1200" y="912"/>
                <a:ext cx="192" cy="19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" name="Text Box 7"/>
              <p:cNvSpPr txBox="1">
                <a:spLocks noChangeArrowheads="1"/>
              </p:cNvSpPr>
              <p:nvPr/>
            </p:nvSpPr>
            <p:spPr bwMode="auto">
              <a:xfrm>
                <a:off x="624" y="912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GB" sz="2000"/>
                  <a:t>curr</a:t>
                </a:r>
              </a:p>
            </p:txBody>
          </p:sp>
          <p:sp>
            <p:nvSpPr>
              <p:cNvPr id="207" name="Rectangle 8"/>
              <p:cNvSpPr>
                <a:spLocks noChangeArrowheads="1"/>
              </p:cNvSpPr>
              <p:nvPr/>
            </p:nvSpPr>
            <p:spPr bwMode="auto">
              <a:xfrm>
                <a:off x="1200" y="438"/>
                <a:ext cx="192" cy="19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" name="Rectangle 9"/>
              <p:cNvSpPr>
                <a:spLocks noChangeArrowheads="1"/>
              </p:cNvSpPr>
              <p:nvPr/>
            </p:nvSpPr>
            <p:spPr bwMode="auto">
              <a:xfrm>
                <a:off x="1200" y="630"/>
                <a:ext cx="192" cy="19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" name="Text Box 10"/>
              <p:cNvSpPr txBox="1">
                <a:spLocks noChangeArrowheads="1"/>
              </p:cNvSpPr>
              <p:nvPr/>
            </p:nvSpPr>
            <p:spPr bwMode="auto">
              <a:xfrm>
                <a:off x="1824" y="432"/>
                <a:ext cx="576" cy="1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>
                    <a:latin typeface="Times New Roman" pitchFamily="18" charset="0"/>
                  </a:rPr>
                  <a:t>ant</a:t>
                </a:r>
              </a:p>
            </p:txBody>
          </p:sp>
          <p:sp>
            <p:nvSpPr>
              <p:cNvPr id="210" name="Text Box 11"/>
              <p:cNvSpPr txBox="1">
                <a:spLocks noChangeArrowheads="1"/>
              </p:cNvSpPr>
              <p:nvPr/>
            </p:nvSpPr>
            <p:spPr bwMode="auto">
              <a:xfrm>
                <a:off x="2832" y="432"/>
                <a:ext cx="576" cy="1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 dirty="0">
                    <a:latin typeface="Times New Roman" pitchFamily="18" charset="0"/>
                  </a:rPr>
                  <a:t>bat</a:t>
                </a:r>
              </a:p>
            </p:txBody>
          </p:sp>
          <p:sp>
            <p:nvSpPr>
              <p:cNvPr id="211" name="Text Box 12"/>
              <p:cNvSpPr txBox="1">
                <a:spLocks noChangeArrowheads="1"/>
              </p:cNvSpPr>
              <p:nvPr/>
            </p:nvSpPr>
            <p:spPr bwMode="auto">
              <a:xfrm>
                <a:off x="3840" y="432"/>
                <a:ext cx="576" cy="1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>
                    <a:latin typeface="Times New Roman" pitchFamily="18" charset="0"/>
                  </a:rPr>
                  <a:t>cat</a:t>
                </a:r>
              </a:p>
            </p:txBody>
          </p:sp>
          <p:sp>
            <p:nvSpPr>
              <p:cNvPr id="212" name="Line 13"/>
              <p:cNvSpPr>
                <a:spLocks noChangeShapeType="1"/>
              </p:cNvSpPr>
              <p:nvPr/>
            </p:nvSpPr>
            <p:spPr bwMode="auto">
              <a:xfrm>
                <a:off x="2304" y="486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" name="Line 14"/>
              <p:cNvSpPr>
                <a:spLocks noChangeShapeType="1"/>
              </p:cNvSpPr>
              <p:nvPr/>
            </p:nvSpPr>
            <p:spPr bwMode="auto">
              <a:xfrm>
                <a:off x="3312" y="486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Line 15"/>
              <p:cNvSpPr>
                <a:spLocks noChangeShapeType="1"/>
              </p:cNvSpPr>
              <p:nvPr/>
            </p:nvSpPr>
            <p:spPr bwMode="auto">
              <a:xfrm>
                <a:off x="4320" y="486"/>
                <a:ext cx="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non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" name="Freeform 16"/>
              <p:cNvSpPr>
                <a:spLocks/>
              </p:cNvSpPr>
              <p:nvPr/>
            </p:nvSpPr>
            <p:spPr bwMode="auto">
              <a:xfrm>
                <a:off x="1296" y="486"/>
                <a:ext cx="528" cy="48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96" y="0"/>
                  </a:cxn>
                  <a:cxn ang="0">
                    <a:pos x="528" y="0"/>
                  </a:cxn>
                </a:cxnLst>
                <a:rect l="0" t="0" r="r" b="b"/>
                <a:pathLst>
                  <a:path w="528" h="48">
                    <a:moveTo>
                      <a:pt x="0" y="48"/>
                    </a:moveTo>
                    <a:lnTo>
                      <a:pt x="96" y="0"/>
                    </a:lnTo>
                    <a:lnTo>
                      <a:pt x="528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" name="Line 17"/>
              <p:cNvSpPr>
                <a:spLocks noChangeShapeType="1"/>
              </p:cNvSpPr>
              <p:nvPr/>
            </p:nvSpPr>
            <p:spPr bwMode="auto">
              <a:xfrm flipH="1">
                <a:off x="3408" y="582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" name="Line 18"/>
              <p:cNvSpPr>
                <a:spLocks noChangeShapeType="1"/>
              </p:cNvSpPr>
              <p:nvPr/>
            </p:nvSpPr>
            <p:spPr bwMode="auto">
              <a:xfrm flipH="1">
                <a:off x="2400" y="582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" name="Line 19"/>
              <p:cNvSpPr>
                <a:spLocks noChangeShapeType="1"/>
              </p:cNvSpPr>
              <p:nvPr/>
            </p:nvSpPr>
            <p:spPr bwMode="auto">
              <a:xfrm>
                <a:off x="1920" y="582"/>
                <a:ext cx="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non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" name="Freeform 20"/>
              <p:cNvSpPr>
                <a:spLocks/>
              </p:cNvSpPr>
              <p:nvPr/>
            </p:nvSpPr>
            <p:spPr bwMode="auto">
              <a:xfrm>
                <a:off x="1296" y="582"/>
                <a:ext cx="3312" cy="144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3312" y="144"/>
                  </a:cxn>
                  <a:cxn ang="0">
                    <a:pos x="3312" y="0"/>
                  </a:cxn>
                  <a:cxn ang="0">
                    <a:pos x="3120" y="0"/>
                  </a:cxn>
                </a:cxnLst>
                <a:rect l="0" t="0" r="r" b="b"/>
                <a:pathLst>
                  <a:path w="3312" h="144">
                    <a:moveTo>
                      <a:pt x="0" y="144"/>
                    </a:moveTo>
                    <a:lnTo>
                      <a:pt x="3312" y="144"/>
                    </a:lnTo>
                    <a:lnTo>
                      <a:pt x="3312" y="0"/>
                    </a:lnTo>
                    <a:lnTo>
                      <a:pt x="312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" name="Text Box 21"/>
              <p:cNvSpPr txBox="1">
                <a:spLocks noChangeArrowheads="1"/>
              </p:cNvSpPr>
              <p:nvPr/>
            </p:nvSpPr>
            <p:spPr bwMode="auto">
              <a:xfrm>
                <a:off x="624" y="432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GB" sz="2000"/>
                  <a:t>first</a:t>
                </a:r>
              </a:p>
            </p:txBody>
          </p:sp>
          <p:sp>
            <p:nvSpPr>
              <p:cNvPr id="221" name="Text Box 22"/>
              <p:cNvSpPr txBox="1">
                <a:spLocks noChangeArrowheads="1"/>
              </p:cNvSpPr>
              <p:nvPr/>
            </p:nvSpPr>
            <p:spPr bwMode="auto">
              <a:xfrm>
                <a:off x="624" y="624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GB" sz="2000"/>
                  <a:t>last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Primer: </a:t>
            </a:r>
            <a:r>
              <a:rPr lang="en-US" sz="3600" dirty="0" err="1" smtClean="0"/>
              <a:t>Vzvratni</a:t>
            </a:r>
            <a:r>
              <a:rPr lang="en-US" sz="3600" dirty="0" smtClean="0"/>
              <a:t> </a:t>
            </a:r>
            <a:r>
              <a:rPr lang="en-US" sz="3600" dirty="0" err="1" smtClean="0"/>
              <a:t>prehod</a:t>
            </a:r>
            <a:r>
              <a:rPr lang="en-US" sz="3600" dirty="0" smtClean="0"/>
              <a:t> </a:t>
            </a:r>
            <a:r>
              <a:rPr lang="en-US" sz="3600" dirty="0" err="1" smtClean="0"/>
              <a:t>po</a:t>
            </a:r>
            <a:r>
              <a:rPr lang="en-US" sz="3600" dirty="0" smtClean="0"/>
              <a:t> </a:t>
            </a:r>
            <a:r>
              <a:rPr lang="en-US" sz="3600" dirty="0" err="1" smtClean="0"/>
              <a:t>seznamu</a:t>
            </a:r>
            <a:endParaRPr lang="en-US" sz="3600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7772400" cy="32004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1800" dirty="0">
                <a:cs typeface="Times New Roman" pitchFamily="18" charset="0"/>
              </a:rPr>
              <a:t>	public void </a:t>
            </a:r>
            <a:r>
              <a:rPr lang="en-US" sz="1800" dirty="0" err="1">
                <a:cs typeface="Times New Roman" pitchFamily="18" charset="0"/>
              </a:rPr>
              <a:t>printLastToFirst</a:t>
            </a:r>
            <a:r>
              <a:rPr lang="en-US" sz="1800" dirty="0">
                <a:cs typeface="Times New Roman" pitchFamily="18" charset="0"/>
              </a:rPr>
              <a:t> () {</a:t>
            </a:r>
            <a:br>
              <a:rPr lang="en-US" sz="1800" dirty="0">
                <a:cs typeface="Times New Roman" pitchFamily="18" charset="0"/>
              </a:rPr>
            </a:br>
            <a:r>
              <a:rPr lang="en-US" sz="1800" dirty="0">
                <a:solidFill>
                  <a:srgbClr val="00B050"/>
                </a:solidFill>
                <a:cs typeface="Times New Roman" pitchFamily="18" charset="0"/>
              </a:rPr>
              <a:t>// </a:t>
            </a:r>
            <a:r>
              <a:rPr lang="en-US" sz="1800" dirty="0" err="1" smtClean="0">
                <a:solidFill>
                  <a:srgbClr val="00B050"/>
                </a:solidFill>
                <a:cs typeface="Times New Roman" pitchFamily="18" charset="0"/>
              </a:rPr>
              <a:t>Izpis</a:t>
            </a:r>
            <a:r>
              <a:rPr lang="en-US" sz="1800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cs typeface="Times New Roman" pitchFamily="18" charset="0"/>
              </a:rPr>
              <a:t>vseh</a:t>
            </a:r>
            <a:r>
              <a:rPr lang="en-US" sz="1800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cs typeface="Times New Roman" pitchFamily="18" charset="0"/>
              </a:rPr>
              <a:t>elementov</a:t>
            </a:r>
            <a:r>
              <a:rPr lang="en-US" sz="1800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cs typeface="Times New Roman" pitchFamily="18" charset="0"/>
              </a:rPr>
              <a:t>od</a:t>
            </a:r>
            <a:r>
              <a:rPr lang="en-US" sz="1800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cs typeface="Times New Roman" pitchFamily="18" charset="0"/>
              </a:rPr>
              <a:t>zadnjega</a:t>
            </a:r>
            <a:r>
              <a:rPr lang="en-US" sz="1800" dirty="0" smtClean="0">
                <a:solidFill>
                  <a:srgbClr val="00B050"/>
                </a:solidFill>
                <a:cs typeface="Times New Roman" pitchFamily="18" charset="0"/>
              </a:rPr>
              <a:t> do </a:t>
            </a:r>
            <a:r>
              <a:rPr lang="en-US" sz="1800" dirty="0" err="1" smtClean="0">
                <a:solidFill>
                  <a:srgbClr val="00B050"/>
                </a:solidFill>
                <a:cs typeface="Times New Roman" pitchFamily="18" charset="0"/>
              </a:rPr>
              <a:t>prvega</a:t>
            </a:r>
            <a:r>
              <a:rPr lang="en-US" sz="1800" dirty="0">
                <a:solidFill>
                  <a:srgbClr val="00B050"/>
                </a:solidFill>
                <a:cs typeface="Times New Roman" pitchFamily="18" charset="0"/>
              </a:rPr>
              <a:t/>
            </a:r>
            <a:br>
              <a:rPr lang="en-US" sz="1800" dirty="0">
                <a:solidFill>
                  <a:srgbClr val="00B050"/>
                </a:solidFill>
                <a:cs typeface="Times New Roman" pitchFamily="18" charset="0"/>
              </a:rPr>
            </a:br>
            <a:r>
              <a:rPr lang="en-US" sz="1800" dirty="0">
                <a:cs typeface="Times New Roman" pitchFamily="18" charset="0"/>
              </a:rPr>
              <a:t>	for </a:t>
            </a:r>
            <a:r>
              <a:rPr lang="en-US" sz="1800" dirty="0" smtClean="0">
                <a:cs typeface="Times New Roman" pitchFamily="18" charset="0"/>
              </a:rPr>
              <a:t>(Node </a:t>
            </a:r>
            <a:r>
              <a:rPr lang="en-US" sz="1800" dirty="0" err="1">
                <a:cs typeface="Times New Roman" pitchFamily="18" charset="0"/>
              </a:rPr>
              <a:t>curr</a:t>
            </a:r>
            <a:r>
              <a:rPr lang="en-US" sz="1800" dirty="0">
                <a:cs typeface="Times New Roman" pitchFamily="18" charset="0"/>
              </a:rPr>
              <a:t> = </a:t>
            </a:r>
            <a:r>
              <a:rPr lang="en-US" sz="1800" dirty="0" smtClean="0">
                <a:cs typeface="Times New Roman" pitchFamily="18" charset="0"/>
              </a:rPr>
              <a:t>last</a:t>
            </a:r>
            <a:r>
              <a:rPr lang="en-US" sz="1800" dirty="0">
                <a:cs typeface="Times New Roman" pitchFamily="18" charset="0"/>
              </a:rPr>
              <a:t>;</a:t>
            </a:r>
            <a:br>
              <a:rPr lang="en-US" sz="1800" dirty="0">
                <a:cs typeface="Times New Roman" pitchFamily="18" charset="0"/>
              </a:rPr>
            </a:br>
            <a:r>
              <a:rPr lang="en-US" sz="1800" dirty="0">
                <a:cs typeface="Times New Roman" pitchFamily="18" charset="0"/>
              </a:rPr>
              <a:t>			</a:t>
            </a:r>
            <a:r>
              <a:rPr lang="en-US" sz="1800" dirty="0" err="1">
                <a:cs typeface="Times New Roman" pitchFamily="18" charset="0"/>
              </a:rPr>
              <a:t>curr</a:t>
            </a:r>
            <a:r>
              <a:rPr lang="en-US" sz="1800" dirty="0">
                <a:cs typeface="Times New Roman" pitchFamily="18" charset="0"/>
              </a:rPr>
              <a:t> != null; </a:t>
            </a:r>
            <a:r>
              <a:rPr lang="en-US" sz="1800" dirty="0" err="1">
                <a:cs typeface="Times New Roman" pitchFamily="18" charset="0"/>
              </a:rPr>
              <a:t>curr</a:t>
            </a:r>
            <a:r>
              <a:rPr lang="en-US" sz="1800" dirty="0">
                <a:cs typeface="Times New Roman" pitchFamily="18" charset="0"/>
              </a:rPr>
              <a:t> = </a:t>
            </a:r>
            <a:r>
              <a:rPr lang="en-US" sz="1800" dirty="0" err="1">
                <a:cs typeface="Times New Roman" pitchFamily="18" charset="0"/>
              </a:rPr>
              <a:t>curr.pred</a:t>
            </a:r>
            <a:r>
              <a:rPr lang="en-US" sz="1800" dirty="0">
                <a:cs typeface="Times New Roman" pitchFamily="18" charset="0"/>
              </a:rPr>
              <a:t>)</a:t>
            </a:r>
            <a:br>
              <a:rPr lang="en-US" sz="1800" dirty="0">
                <a:cs typeface="Times New Roman" pitchFamily="18" charset="0"/>
              </a:rPr>
            </a:br>
            <a:r>
              <a:rPr lang="en-US" sz="1800" dirty="0">
                <a:cs typeface="Times New Roman" pitchFamily="18" charset="0"/>
              </a:rPr>
              <a:t>		</a:t>
            </a:r>
            <a:r>
              <a:rPr lang="en-US" sz="1800" dirty="0" err="1">
                <a:cs typeface="Times New Roman" pitchFamily="18" charset="0"/>
              </a:rPr>
              <a:t>System.out.println</a:t>
            </a:r>
            <a:r>
              <a:rPr lang="en-US" sz="1800" dirty="0">
                <a:cs typeface="Times New Roman" pitchFamily="18" charset="0"/>
              </a:rPr>
              <a:t>(</a:t>
            </a:r>
            <a:r>
              <a:rPr lang="en-US" sz="1800" dirty="0" err="1">
                <a:cs typeface="Times New Roman" pitchFamily="18" charset="0"/>
              </a:rPr>
              <a:t>curr.element</a:t>
            </a:r>
            <a:r>
              <a:rPr lang="en-US" sz="1800" dirty="0">
                <a:cs typeface="Times New Roman" pitchFamily="18" charset="0"/>
              </a:rPr>
              <a:t>);</a:t>
            </a:r>
            <a:br>
              <a:rPr lang="en-US" sz="1800" dirty="0">
                <a:cs typeface="Times New Roman" pitchFamily="18" charset="0"/>
              </a:rPr>
            </a:br>
            <a:r>
              <a:rPr lang="en-US" sz="1800" dirty="0">
                <a:cs typeface="Times New Roman" pitchFamily="18" charset="0"/>
              </a:rPr>
              <a:t>}</a:t>
            </a:r>
          </a:p>
          <a:p>
            <a:pPr>
              <a:spcAft>
                <a:spcPts val="600"/>
              </a:spcAft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endParaRPr lang="en-US" sz="2800" dirty="0" smtClean="0"/>
          </a:p>
          <a:p>
            <a:pPr>
              <a:spcAft>
                <a:spcPts val="600"/>
              </a:spcAft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endParaRPr lang="en-US" sz="2800" dirty="0" smtClean="0"/>
          </a:p>
          <a:p>
            <a:pPr>
              <a:spcAft>
                <a:spcPts val="600"/>
              </a:spcAft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2000" dirty="0" err="1" smtClean="0"/>
              <a:t>Animacija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grpSp>
        <p:nvGrpSpPr>
          <p:cNvPr id="2" name="Group 1"/>
          <p:cNvGrpSpPr/>
          <p:nvPr/>
        </p:nvGrpSpPr>
        <p:grpSpPr>
          <a:xfrm>
            <a:off x="762000" y="4800600"/>
            <a:ext cx="6553200" cy="1371600"/>
            <a:chOff x="762000" y="4800600"/>
            <a:chExt cx="6553200" cy="1371600"/>
          </a:xfrm>
        </p:grpSpPr>
        <p:grpSp>
          <p:nvGrpSpPr>
            <p:cNvPr id="161" name="Group 64"/>
            <p:cNvGrpSpPr>
              <a:grpSpLocks/>
            </p:cNvGrpSpPr>
            <p:nvPr/>
          </p:nvGrpSpPr>
          <p:grpSpPr bwMode="auto">
            <a:xfrm>
              <a:off x="762000" y="4800600"/>
              <a:ext cx="6553200" cy="1371600"/>
              <a:chOff x="576" y="3216"/>
              <a:chExt cx="4128" cy="864"/>
            </a:xfrm>
          </p:grpSpPr>
          <p:sp>
            <p:nvSpPr>
              <p:cNvPr id="162" name="Rectangle 65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4128" cy="86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" name="Rectangle 66"/>
              <p:cNvSpPr>
                <a:spLocks noChangeArrowheads="1"/>
              </p:cNvSpPr>
              <p:nvPr/>
            </p:nvSpPr>
            <p:spPr bwMode="auto">
              <a:xfrm>
                <a:off x="1200" y="3792"/>
                <a:ext cx="192" cy="19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" name="Text Box 67"/>
              <p:cNvSpPr txBox="1">
                <a:spLocks noChangeArrowheads="1"/>
              </p:cNvSpPr>
              <p:nvPr/>
            </p:nvSpPr>
            <p:spPr bwMode="auto">
              <a:xfrm>
                <a:off x="624" y="3792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GB" sz="2000"/>
                  <a:t>curr</a:t>
                </a:r>
              </a:p>
            </p:txBody>
          </p:sp>
          <p:sp>
            <p:nvSpPr>
              <p:cNvPr id="165" name="Rectangle 68"/>
              <p:cNvSpPr>
                <a:spLocks noChangeArrowheads="1"/>
              </p:cNvSpPr>
              <p:nvPr/>
            </p:nvSpPr>
            <p:spPr bwMode="auto">
              <a:xfrm>
                <a:off x="1200" y="3318"/>
                <a:ext cx="192" cy="19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" name="Rectangle 69"/>
              <p:cNvSpPr>
                <a:spLocks noChangeArrowheads="1"/>
              </p:cNvSpPr>
              <p:nvPr/>
            </p:nvSpPr>
            <p:spPr bwMode="auto">
              <a:xfrm>
                <a:off x="1200" y="3510"/>
                <a:ext cx="192" cy="19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" name="Text Box 70"/>
              <p:cNvSpPr txBox="1">
                <a:spLocks noChangeArrowheads="1"/>
              </p:cNvSpPr>
              <p:nvPr/>
            </p:nvSpPr>
            <p:spPr bwMode="auto">
              <a:xfrm>
                <a:off x="1824" y="3312"/>
                <a:ext cx="576" cy="1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>
                    <a:latin typeface="Times New Roman" pitchFamily="18" charset="0"/>
                  </a:rPr>
                  <a:t>ant</a:t>
                </a:r>
              </a:p>
            </p:txBody>
          </p:sp>
          <p:sp>
            <p:nvSpPr>
              <p:cNvPr id="168" name="Text Box 71"/>
              <p:cNvSpPr txBox="1">
                <a:spLocks noChangeArrowheads="1"/>
              </p:cNvSpPr>
              <p:nvPr/>
            </p:nvSpPr>
            <p:spPr bwMode="auto">
              <a:xfrm>
                <a:off x="2832" y="3312"/>
                <a:ext cx="576" cy="1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>
                    <a:latin typeface="Times New Roman" pitchFamily="18" charset="0"/>
                  </a:rPr>
                  <a:t>bat</a:t>
                </a:r>
              </a:p>
            </p:txBody>
          </p:sp>
          <p:sp>
            <p:nvSpPr>
              <p:cNvPr id="169" name="Text Box 72"/>
              <p:cNvSpPr txBox="1">
                <a:spLocks noChangeArrowheads="1"/>
              </p:cNvSpPr>
              <p:nvPr/>
            </p:nvSpPr>
            <p:spPr bwMode="auto">
              <a:xfrm>
                <a:off x="3840" y="3312"/>
                <a:ext cx="576" cy="1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>
                    <a:latin typeface="Times New Roman" pitchFamily="18" charset="0"/>
                  </a:rPr>
                  <a:t>cat</a:t>
                </a:r>
              </a:p>
            </p:txBody>
          </p:sp>
          <p:sp>
            <p:nvSpPr>
              <p:cNvPr id="170" name="Line 73"/>
              <p:cNvSpPr>
                <a:spLocks noChangeShapeType="1"/>
              </p:cNvSpPr>
              <p:nvPr/>
            </p:nvSpPr>
            <p:spPr bwMode="auto">
              <a:xfrm>
                <a:off x="2304" y="3366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" name="Line 74"/>
              <p:cNvSpPr>
                <a:spLocks noChangeShapeType="1"/>
              </p:cNvSpPr>
              <p:nvPr/>
            </p:nvSpPr>
            <p:spPr bwMode="auto">
              <a:xfrm>
                <a:off x="3312" y="3366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Line 75"/>
              <p:cNvSpPr>
                <a:spLocks noChangeShapeType="1"/>
              </p:cNvSpPr>
              <p:nvPr/>
            </p:nvSpPr>
            <p:spPr bwMode="auto">
              <a:xfrm>
                <a:off x="4320" y="3366"/>
                <a:ext cx="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non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Freeform 76"/>
              <p:cNvSpPr>
                <a:spLocks/>
              </p:cNvSpPr>
              <p:nvPr/>
            </p:nvSpPr>
            <p:spPr bwMode="auto">
              <a:xfrm>
                <a:off x="1296" y="3366"/>
                <a:ext cx="528" cy="48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96" y="0"/>
                  </a:cxn>
                  <a:cxn ang="0">
                    <a:pos x="528" y="0"/>
                  </a:cxn>
                </a:cxnLst>
                <a:rect l="0" t="0" r="r" b="b"/>
                <a:pathLst>
                  <a:path w="528" h="48">
                    <a:moveTo>
                      <a:pt x="0" y="48"/>
                    </a:moveTo>
                    <a:lnTo>
                      <a:pt x="96" y="0"/>
                    </a:lnTo>
                    <a:lnTo>
                      <a:pt x="528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Line 77"/>
              <p:cNvSpPr>
                <a:spLocks noChangeShapeType="1"/>
              </p:cNvSpPr>
              <p:nvPr/>
            </p:nvSpPr>
            <p:spPr bwMode="auto">
              <a:xfrm flipH="1">
                <a:off x="3408" y="3462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" name="Line 78"/>
              <p:cNvSpPr>
                <a:spLocks noChangeShapeType="1"/>
              </p:cNvSpPr>
              <p:nvPr/>
            </p:nvSpPr>
            <p:spPr bwMode="auto">
              <a:xfrm flipH="1">
                <a:off x="2400" y="3462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" name="Line 79"/>
              <p:cNvSpPr>
                <a:spLocks noChangeShapeType="1"/>
              </p:cNvSpPr>
              <p:nvPr/>
            </p:nvSpPr>
            <p:spPr bwMode="auto">
              <a:xfrm>
                <a:off x="1920" y="3462"/>
                <a:ext cx="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non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Freeform 80"/>
              <p:cNvSpPr>
                <a:spLocks/>
              </p:cNvSpPr>
              <p:nvPr/>
            </p:nvSpPr>
            <p:spPr bwMode="auto">
              <a:xfrm>
                <a:off x="1296" y="3462"/>
                <a:ext cx="3312" cy="144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3312" y="144"/>
                  </a:cxn>
                  <a:cxn ang="0">
                    <a:pos x="3312" y="0"/>
                  </a:cxn>
                  <a:cxn ang="0">
                    <a:pos x="3120" y="0"/>
                  </a:cxn>
                </a:cxnLst>
                <a:rect l="0" t="0" r="r" b="b"/>
                <a:pathLst>
                  <a:path w="3312" h="144">
                    <a:moveTo>
                      <a:pt x="0" y="144"/>
                    </a:moveTo>
                    <a:lnTo>
                      <a:pt x="3312" y="144"/>
                    </a:lnTo>
                    <a:lnTo>
                      <a:pt x="3312" y="0"/>
                    </a:lnTo>
                    <a:lnTo>
                      <a:pt x="312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Text Box 81"/>
              <p:cNvSpPr txBox="1">
                <a:spLocks noChangeArrowheads="1"/>
              </p:cNvSpPr>
              <p:nvPr/>
            </p:nvSpPr>
            <p:spPr bwMode="auto">
              <a:xfrm>
                <a:off x="624" y="3312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GB" sz="2000"/>
                  <a:t>first</a:t>
                </a:r>
              </a:p>
            </p:txBody>
          </p:sp>
          <p:sp>
            <p:nvSpPr>
              <p:cNvPr id="179" name="Text Box 82"/>
              <p:cNvSpPr txBox="1">
                <a:spLocks noChangeArrowheads="1"/>
              </p:cNvSpPr>
              <p:nvPr/>
            </p:nvSpPr>
            <p:spPr bwMode="auto">
              <a:xfrm>
                <a:off x="624" y="3504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GB" sz="2000"/>
                  <a:t>last</a:t>
                </a:r>
              </a:p>
            </p:txBody>
          </p:sp>
          <p:sp>
            <p:nvSpPr>
              <p:cNvPr id="180" name="Line 83"/>
              <p:cNvSpPr>
                <a:spLocks noChangeShapeType="1"/>
              </p:cNvSpPr>
              <p:nvPr/>
            </p:nvSpPr>
            <p:spPr bwMode="auto">
              <a:xfrm>
                <a:off x="1296" y="3888"/>
                <a:ext cx="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non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1" name="Group 84"/>
            <p:cNvGrpSpPr>
              <a:grpSpLocks/>
            </p:cNvGrpSpPr>
            <p:nvPr/>
          </p:nvGrpSpPr>
          <p:grpSpPr bwMode="auto">
            <a:xfrm>
              <a:off x="838200" y="4953000"/>
              <a:ext cx="6324600" cy="619125"/>
              <a:chOff x="624" y="96"/>
              <a:chExt cx="3984" cy="390"/>
            </a:xfrm>
          </p:grpSpPr>
          <p:sp>
            <p:nvSpPr>
              <p:cNvPr id="183" name="Rectangle 86"/>
              <p:cNvSpPr>
                <a:spLocks noChangeArrowheads="1"/>
              </p:cNvSpPr>
              <p:nvPr/>
            </p:nvSpPr>
            <p:spPr bwMode="auto">
              <a:xfrm>
                <a:off x="1200" y="102"/>
                <a:ext cx="192" cy="19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" name="Rectangle 87"/>
              <p:cNvSpPr>
                <a:spLocks noChangeArrowheads="1"/>
              </p:cNvSpPr>
              <p:nvPr/>
            </p:nvSpPr>
            <p:spPr bwMode="auto">
              <a:xfrm>
                <a:off x="1200" y="294"/>
                <a:ext cx="192" cy="19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" name="Text Box 88"/>
              <p:cNvSpPr txBox="1">
                <a:spLocks noChangeArrowheads="1"/>
              </p:cNvSpPr>
              <p:nvPr/>
            </p:nvSpPr>
            <p:spPr bwMode="auto">
              <a:xfrm>
                <a:off x="1824" y="96"/>
                <a:ext cx="576" cy="1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>
                    <a:latin typeface="Times New Roman" pitchFamily="18" charset="0"/>
                  </a:rPr>
                  <a:t>ant</a:t>
                </a:r>
              </a:p>
            </p:txBody>
          </p:sp>
          <p:sp>
            <p:nvSpPr>
              <p:cNvPr id="186" name="Text Box 89"/>
              <p:cNvSpPr txBox="1">
                <a:spLocks noChangeArrowheads="1"/>
              </p:cNvSpPr>
              <p:nvPr/>
            </p:nvSpPr>
            <p:spPr bwMode="auto">
              <a:xfrm>
                <a:off x="2832" y="96"/>
                <a:ext cx="576" cy="1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>
                    <a:latin typeface="Times New Roman" pitchFamily="18" charset="0"/>
                  </a:rPr>
                  <a:t>bat</a:t>
                </a:r>
              </a:p>
            </p:txBody>
          </p:sp>
          <p:sp>
            <p:nvSpPr>
              <p:cNvPr id="187" name="Text Box 90"/>
              <p:cNvSpPr txBox="1">
                <a:spLocks noChangeArrowheads="1"/>
              </p:cNvSpPr>
              <p:nvPr/>
            </p:nvSpPr>
            <p:spPr bwMode="auto">
              <a:xfrm>
                <a:off x="3840" y="96"/>
                <a:ext cx="576" cy="1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>
                    <a:latin typeface="Times New Roman" pitchFamily="18" charset="0"/>
                  </a:rPr>
                  <a:t>cat</a:t>
                </a:r>
              </a:p>
            </p:txBody>
          </p:sp>
          <p:sp>
            <p:nvSpPr>
              <p:cNvPr id="188" name="Line 91"/>
              <p:cNvSpPr>
                <a:spLocks noChangeShapeType="1"/>
              </p:cNvSpPr>
              <p:nvPr/>
            </p:nvSpPr>
            <p:spPr bwMode="auto">
              <a:xfrm>
                <a:off x="2304" y="150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" name="Line 92"/>
              <p:cNvSpPr>
                <a:spLocks noChangeShapeType="1"/>
              </p:cNvSpPr>
              <p:nvPr/>
            </p:nvSpPr>
            <p:spPr bwMode="auto">
              <a:xfrm>
                <a:off x="3312" y="150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Line 93"/>
              <p:cNvSpPr>
                <a:spLocks noChangeShapeType="1"/>
              </p:cNvSpPr>
              <p:nvPr/>
            </p:nvSpPr>
            <p:spPr bwMode="auto">
              <a:xfrm>
                <a:off x="4320" y="150"/>
                <a:ext cx="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non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Freeform 94"/>
              <p:cNvSpPr>
                <a:spLocks/>
              </p:cNvSpPr>
              <p:nvPr/>
            </p:nvSpPr>
            <p:spPr bwMode="auto">
              <a:xfrm>
                <a:off x="1296" y="150"/>
                <a:ext cx="528" cy="48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96" y="0"/>
                  </a:cxn>
                  <a:cxn ang="0">
                    <a:pos x="528" y="0"/>
                  </a:cxn>
                </a:cxnLst>
                <a:rect l="0" t="0" r="r" b="b"/>
                <a:pathLst>
                  <a:path w="528" h="48">
                    <a:moveTo>
                      <a:pt x="0" y="48"/>
                    </a:moveTo>
                    <a:lnTo>
                      <a:pt x="96" y="0"/>
                    </a:lnTo>
                    <a:lnTo>
                      <a:pt x="528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" name="Line 95"/>
              <p:cNvSpPr>
                <a:spLocks noChangeShapeType="1"/>
              </p:cNvSpPr>
              <p:nvPr/>
            </p:nvSpPr>
            <p:spPr bwMode="auto">
              <a:xfrm flipH="1">
                <a:off x="3408" y="246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" name="Line 96"/>
              <p:cNvSpPr>
                <a:spLocks noChangeShapeType="1"/>
              </p:cNvSpPr>
              <p:nvPr/>
            </p:nvSpPr>
            <p:spPr bwMode="auto">
              <a:xfrm flipH="1">
                <a:off x="2400" y="246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Line 97"/>
              <p:cNvSpPr>
                <a:spLocks noChangeShapeType="1"/>
              </p:cNvSpPr>
              <p:nvPr/>
            </p:nvSpPr>
            <p:spPr bwMode="auto">
              <a:xfrm>
                <a:off x="1920" y="246"/>
                <a:ext cx="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non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Freeform 98"/>
              <p:cNvSpPr>
                <a:spLocks/>
              </p:cNvSpPr>
              <p:nvPr/>
            </p:nvSpPr>
            <p:spPr bwMode="auto">
              <a:xfrm>
                <a:off x="1296" y="246"/>
                <a:ext cx="3312" cy="144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3312" y="144"/>
                  </a:cxn>
                  <a:cxn ang="0">
                    <a:pos x="3312" y="0"/>
                  </a:cxn>
                  <a:cxn ang="0">
                    <a:pos x="3120" y="0"/>
                  </a:cxn>
                </a:cxnLst>
                <a:rect l="0" t="0" r="r" b="b"/>
                <a:pathLst>
                  <a:path w="3312" h="144">
                    <a:moveTo>
                      <a:pt x="0" y="144"/>
                    </a:moveTo>
                    <a:lnTo>
                      <a:pt x="3312" y="144"/>
                    </a:lnTo>
                    <a:lnTo>
                      <a:pt x="3312" y="0"/>
                    </a:lnTo>
                    <a:lnTo>
                      <a:pt x="312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" name="Text Box 99"/>
              <p:cNvSpPr txBox="1">
                <a:spLocks noChangeArrowheads="1"/>
              </p:cNvSpPr>
              <p:nvPr/>
            </p:nvSpPr>
            <p:spPr bwMode="auto">
              <a:xfrm>
                <a:off x="624" y="96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GB" sz="2000"/>
                  <a:t>first</a:t>
                </a:r>
              </a:p>
            </p:txBody>
          </p:sp>
          <p:sp>
            <p:nvSpPr>
              <p:cNvPr id="197" name="Text Box 100"/>
              <p:cNvSpPr txBox="1">
                <a:spLocks noChangeArrowheads="1"/>
              </p:cNvSpPr>
              <p:nvPr/>
            </p:nvSpPr>
            <p:spPr bwMode="auto">
              <a:xfrm>
                <a:off x="624" y="288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GB" sz="2000"/>
                  <a:t>last</a:t>
                </a:r>
              </a:p>
            </p:txBody>
          </p:sp>
        </p:grpSp>
        <p:grpSp>
          <p:nvGrpSpPr>
            <p:cNvPr id="101" name="Group 44"/>
            <p:cNvGrpSpPr>
              <a:grpSpLocks/>
            </p:cNvGrpSpPr>
            <p:nvPr/>
          </p:nvGrpSpPr>
          <p:grpSpPr bwMode="auto">
            <a:xfrm>
              <a:off x="762000" y="4800600"/>
              <a:ext cx="6553200" cy="1371600"/>
              <a:chOff x="576" y="2256"/>
              <a:chExt cx="4128" cy="864"/>
            </a:xfrm>
          </p:grpSpPr>
          <p:sp>
            <p:nvSpPr>
              <p:cNvPr id="102" name="Rectangle 45"/>
              <p:cNvSpPr>
                <a:spLocks noChangeArrowheads="1"/>
              </p:cNvSpPr>
              <p:nvPr/>
            </p:nvSpPr>
            <p:spPr bwMode="auto">
              <a:xfrm>
                <a:off x="576" y="2256"/>
                <a:ext cx="4128" cy="86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Rectangle 46"/>
              <p:cNvSpPr>
                <a:spLocks noChangeArrowheads="1"/>
              </p:cNvSpPr>
              <p:nvPr/>
            </p:nvSpPr>
            <p:spPr bwMode="auto">
              <a:xfrm>
                <a:off x="1200" y="2832"/>
                <a:ext cx="192" cy="19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Text Box 47"/>
              <p:cNvSpPr txBox="1">
                <a:spLocks noChangeArrowheads="1"/>
              </p:cNvSpPr>
              <p:nvPr/>
            </p:nvSpPr>
            <p:spPr bwMode="auto">
              <a:xfrm>
                <a:off x="624" y="2832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GB" sz="2000"/>
                  <a:t>curr</a:t>
                </a:r>
              </a:p>
            </p:txBody>
          </p:sp>
          <p:sp>
            <p:nvSpPr>
              <p:cNvPr id="105" name="Rectangle 48"/>
              <p:cNvSpPr>
                <a:spLocks noChangeArrowheads="1"/>
              </p:cNvSpPr>
              <p:nvPr/>
            </p:nvSpPr>
            <p:spPr bwMode="auto">
              <a:xfrm>
                <a:off x="1200" y="2358"/>
                <a:ext cx="192" cy="19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Rectangle 49"/>
              <p:cNvSpPr>
                <a:spLocks noChangeArrowheads="1"/>
              </p:cNvSpPr>
              <p:nvPr/>
            </p:nvSpPr>
            <p:spPr bwMode="auto">
              <a:xfrm>
                <a:off x="1200" y="2550"/>
                <a:ext cx="192" cy="19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Text Box 50"/>
              <p:cNvSpPr txBox="1">
                <a:spLocks noChangeArrowheads="1"/>
              </p:cNvSpPr>
              <p:nvPr/>
            </p:nvSpPr>
            <p:spPr bwMode="auto">
              <a:xfrm>
                <a:off x="1824" y="2352"/>
                <a:ext cx="576" cy="1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>
                    <a:latin typeface="Times New Roman" pitchFamily="18" charset="0"/>
                  </a:rPr>
                  <a:t>ant</a:t>
                </a:r>
              </a:p>
            </p:txBody>
          </p:sp>
          <p:sp>
            <p:nvSpPr>
              <p:cNvPr id="108" name="Text Box 51"/>
              <p:cNvSpPr txBox="1">
                <a:spLocks noChangeArrowheads="1"/>
              </p:cNvSpPr>
              <p:nvPr/>
            </p:nvSpPr>
            <p:spPr bwMode="auto">
              <a:xfrm>
                <a:off x="2832" y="2352"/>
                <a:ext cx="576" cy="1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>
                    <a:latin typeface="Times New Roman" pitchFamily="18" charset="0"/>
                  </a:rPr>
                  <a:t>bat</a:t>
                </a:r>
              </a:p>
            </p:txBody>
          </p:sp>
          <p:sp>
            <p:nvSpPr>
              <p:cNvPr id="109" name="Text Box 52"/>
              <p:cNvSpPr txBox="1">
                <a:spLocks noChangeArrowheads="1"/>
              </p:cNvSpPr>
              <p:nvPr/>
            </p:nvSpPr>
            <p:spPr bwMode="auto">
              <a:xfrm>
                <a:off x="3840" y="2352"/>
                <a:ext cx="576" cy="1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>
                    <a:latin typeface="Times New Roman" pitchFamily="18" charset="0"/>
                  </a:rPr>
                  <a:t>cat</a:t>
                </a:r>
              </a:p>
            </p:txBody>
          </p:sp>
          <p:sp>
            <p:nvSpPr>
              <p:cNvPr id="110" name="Line 53"/>
              <p:cNvSpPr>
                <a:spLocks noChangeShapeType="1"/>
              </p:cNvSpPr>
              <p:nvPr/>
            </p:nvSpPr>
            <p:spPr bwMode="auto">
              <a:xfrm>
                <a:off x="2304" y="2406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Line 54"/>
              <p:cNvSpPr>
                <a:spLocks noChangeShapeType="1"/>
              </p:cNvSpPr>
              <p:nvPr/>
            </p:nvSpPr>
            <p:spPr bwMode="auto">
              <a:xfrm>
                <a:off x="3312" y="2406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Line 55"/>
              <p:cNvSpPr>
                <a:spLocks noChangeShapeType="1"/>
              </p:cNvSpPr>
              <p:nvPr/>
            </p:nvSpPr>
            <p:spPr bwMode="auto">
              <a:xfrm>
                <a:off x="4320" y="2406"/>
                <a:ext cx="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non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Freeform 56"/>
              <p:cNvSpPr>
                <a:spLocks/>
              </p:cNvSpPr>
              <p:nvPr/>
            </p:nvSpPr>
            <p:spPr bwMode="auto">
              <a:xfrm>
                <a:off x="1296" y="2406"/>
                <a:ext cx="528" cy="48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96" y="0"/>
                  </a:cxn>
                  <a:cxn ang="0">
                    <a:pos x="528" y="0"/>
                  </a:cxn>
                </a:cxnLst>
                <a:rect l="0" t="0" r="r" b="b"/>
                <a:pathLst>
                  <a:path w="528" h="48">
                    <a:moveTo>
                      <a:pt x="0" y="48"/>
                    </a:moveTo>
                    <a:lnTo>
                      <a:pt x="96" y="0"/>
                    </a:lnTo>
                    <a:lnTo>
                      <a:pt x="528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Line 57"/>
              <p:cNvSpPr>
                <a:spLocks noChangeShapeType="1"/>
              </p:cNvSpPr>
              <p:nvPr/>
            </p:nvSpPr>
            <p:spPr bwMode="auto">
              <a:xfrm flipH="1">
                <a:off x="3408" y="2502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Line 58"/>
              <p:cNvSpPr>
                <a:spLocks noChangeShapeType="1"/>
              </p:cNvSpPr>
              <p:nvPr/>
            </p:nvSpPr>
            <p:spPr bwMode="auto">
              <a:xfrm flipH="1">
                <a:off x="2400" y="2502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59"/>
              <p:cNvSpPr>
                <a:spLocks noChangeShapeType="1"/>
              </p:cNvSpPr>
              <p:nvPr/>
            </p:nvSpPr>
            <p:spPr bwMode="auto">
              <a:xfrm>
                <a:off x="1920" y="2502"/>
                <a:ext cx="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non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Freeform 60"/>
              <p:cNvSpPr>
                <a:spLocks/>
              </p:cNvSpPr>
              <p:nvPr/>
            </p:nvSpPr>
            <p:spPr bwMode="auto">
              <a:xfrm>
                <a:off x="1296" y="2502"/>
                <a:ext cx="3312" cy="144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3312" y="144"/>
                  </a:cxn>
                  <a:cxn ang="0">
                    <a:pos x="3312" y="0"/>
                  </a:cxn>
                  <a:cxn ang="0">
                    <a:pos x="3120" y="0"/>
                  </a:cxn>
                </a:cxnLst>
                <a:rect l="0" t="0" r="r" b="b"/>
                <a:pathLst>
                  <a:path w="3312" h="144">
                    <a:moveTo>
                      <a:pt x="0" y="144"/>
                    </a:moveTo>
                    <a:lnTo>
                      <a:pt x="3312" y="144"/>
                    </a:lnTo>
                    <a:lnTo>
                      <a:pt x="3312" y="0"/>
                    </a:lnTo>
                    <a:lnTo>
                      <a:pt x="312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Text Box 61"/>
              <p:cNvSpPr txBox="1">
                <a:spLocks noChangeArrowheads="1"/>
              </p:cNvSpPr>
              <p:nvPr/>
            </p:nvSpPr>
            <p:spPr bwMode="auto">
              <a:xfrm>
                <a:off x="624" y="2352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GB" sz="2000"/>
                  <a:t>first</a:t>
                </a:r>
              </a:p>
            </p:txBody>
          </p:sp>
          <p:sp>
            <p:nvSpPr>
              <p:cNvPr id="119" name="Text Box 62"/>
              <p:cNvSpPr txBox="1">
                <a:spLocks noChangeArrowheads="1"/>
              </p:cNvSpPr>
              <p:nvPr/>
            </p:nvSpPr>
            <p:spPr bwMode="auto">
              <a:xfrm>
                <a:off x="624" y="2544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GB" sz="2000"/>
                  <a:t>last</a:t>
                </a:r>
              </a:p>
            </p:txBody>
          </p:sp>
          <p:sp>
            <p:nvSpPr>
              <p:cNvPr id="120" name="Freeform 63"/>
              <p:cNvSpPr>
                <a:spLocks/>
              </p:cNvSpPr>
              <p:nvPr/>
            </p:nvSpPr>
            <p:spPr bwMode="auto">
              <a:xfrm>
                <a:off x="1304" y="2544"/>
                <a:ext cx="520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136" y="384"/>
                  </a:cxn>
                  <a:cxn ang="0">
                    <a:pos x="520" y="0"/>
                  </a:cxn>
                </a:cxnLst>
                <a:rect l="0" t="0" r="r" b="b"/>
                <a:pathLst>
                  <a:path w="520" h="384">
                    <a:moveTo>
                      <a:pt x="0" y="384"/>
                    </a:moveTo>
                    <a:lnTo>
                      <a:pt x="136" y="384"/>
                    </a:lnTo>
                    <a:lnTo>
                      <a:pt x="52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1" name="Group 24"/>
            <p:cNvGrpSpPr>
              <a:grpSpLocks/>
            </p:cNvGrpSpPr>
            <p:nvPr/>
          </p:nvGrpSpPr>
          <p:grpSpPr bwMode="auto">
            <a:xfrm>
              <a:off x="762000" y="4800600"/>
              <a:ext cx="6553200" cy="1371600"/>
              <a:chOff x="576" y="1296"/>
              <a:chExt cx="4128" cy="864"/>
            </a:xfrm>
          </p:grpSpPr>
          <p:sp>
            <p:nvSpPr>
              <p:cNvPr id="122" name="Rectangle 25"/>
              <p:cNvSpPr>
                <a:spLocks noChangeArrowheads="1"/>
              </p:cNvSpPr>
              <p:nvPr/>
            </p:nvSpPr>
            <p:spPr bwMode="auto">
              <a:xfrm>
                <a:off x="576" y="1296"/>
                <a:ext cx="4128" cy="86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Rectangle 26"/>
              <p:cNvSpPr>
                <a:spLocks noChangeArrowheads="1"/>
              </p:cNvSpPr>
              <p:nvPr/>
            </p:nvSpPr>
            <p:spPr bwMode="auto">
              <a:xfrm>
                <a:off x="1200" y="1872"/>
                <a:ext cx="192" cy="19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Text Box 27"/>
              <p:cNvSpPr txBox="1">
                <a:spLocks noChangeArrowheads="1"/>
              </p:cNvSpPr>
              <p:nvPr/>
            </p:nvSpPr>
            <p:spPr bwMode="auto">
              <a:xfrm>
                <a:off x="624" y="1872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GB" sz="2000"/>
                  <a:t>curr</a:t>
                </a:r>
              </a:p>
            </p:txBody>
          </p:sp>
          <p:sp>
            <p:nvSpPr>
              <p:cNvPr id="125" name="Rectangle 28"/>
              <p:cNvSpPr>
                <a:spLocks noChangeArrowheads="1"/>
              </p:cNvSpPr>
              <p:nvPr/>
            </p:nvSpPr>
            <p:spPr bwMode="auto">
              <a:xfrm>
                <a:off x="1200" y="1398"/>
                <a:ext cx="192" cy="19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Rectangle 29"/>
              <p:cNvSpPr>
                <a:spLocks noChangeArrowheads="1"/>
              </p:cNvSpPr>
              <p:nvPr/>
            </p:nvSpPr>
            <p:spPr bwMode="auto">
              <a:xfrm>
                <a:off x="1200" y="1590"/>
                <a:ext cx="192" cy="19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Text Box 30"/>
              <p:cNvSpPr txBox="1">
                <a:spLocks noChangeArrowheads="1"/>
              </p:cNvSpPr>
              <p:nvPr/>
            </p:nvSpPr>
            <p:spPr bwMode="auto">
              <a:xfrm>
                <a:off x="1824" y="1392"/>
                <a:ext cx="576" cy="1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>
                    <a:latin typeface="Times New Roman" pitchFamily="18" charset="0"/>
                  </a:rPr>
                  <a:t>ant</a:t>
                </a:r>
              </a:p>
            </p:txBody>
          </p:sp>
          <p:sp>
            <p:nvSpPr>
              <p:cNvPr id="128" name="Text Box 31"/>
              <p:cNvSpPr txBox="1">
                <a:spLocks noChangeArrowheads="1"/>
              </p:cNvSpPr>
              <p:nvPr/>
            </p:nvSpPr>
            <p:spPr bwMode="auto">
              <a:xfrm>
                <a:off x="2832" y="1392"/>
                <a:ext cx="576" cy="1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>
                    <a:latin typeface="Times New Roman" pitchFamily="18" charset="0"/>
                  </a:rPr>
                  <a:t>bat</a:t>
                </a:r>
              </a:p>
            </p:txBody>
          </p:sp>
          <p:sp>
            <p:nvSpPr>
              <p:cNvPr id="129" name="Text Box 32"/>
              <p:cNvSpPr txBox="1">
                <a:spLocks noChangeArrowheads="1"/>
              </p:cNvSpPr>
              <p:nvPr/>
            </p:nvSpPr>
            <p:spPr bwMode="auto">
              <a:xfrm>
                <a:off x="3840" y="1392"/>
                <a:ext cx="576" cy="1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>
                    <a:latin typeface="Times New Roman" pitchFamily="18" charset="0"/>
                  </a:rPr>
                  <a:t>cat</a:t>
                </a:r>
              </a:p>
            </p:txBody>
          </p:sp>
          <p:sp>
            <p:nvSpPr>
              <p:cNvPr id="130" name="Line 33"/>
              <p:cNvSpPr>
                <a:spLocks noChangeShapeType="1"/>
              </p:cNvSpPr>
              <p:nvPr/>
            </p:nvSpPr>
            <p:spPr bwMode="auto">
              <a:xfrm>
                <a:off x="2304" y="1446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Line 34"/>
              <p:cNvSpPr>
                <a:spLocks noChangeShapeType="1"/>
              </p:cNvSpPr>
              <p:nvPr/>
            </p:nvSpPr>
            <p:spPr bwMode="auto">
              <a:xfrm>
                <a:off x="3312" y="1446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Line 35"/>
              <p:cNvSpPr>
                <a:spLocks noChangeShapeType="1"/>
              </p:cNvSpPr>
              <p:nvPr/>
            </p:nvSpPr>
            <p:spPr bwMode="auto">
              <a:xfrm>
                <a:off x="4320" y="1446"/>
                <a:ext cx="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non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Freeform 36"/>
              <p:cNvSpPr>
                <a:spLocks/>
              </p:cNvSpPr>
              <p:nvPr/>
            </p:nvSpPr>
            <p:spPr bwMode="auto">
              <a:xfrm>
                <a:off x="1296" y="1446"/>
                <a:ext cx="528" cy="48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96" y="0"/>
                  </a:cxn>
                  <a:cxn ang="0">
                    <a:pos x="528" y="0"/>
                  </a:cxn>
                </a:cxnLst>
                <a:rect l="0" t="0" r="r" b="b"/>
                <a:pathLst>
                  <a:path w="528" h="48">
                    <a:moveTo>
                      <a:pt x="0" y="48"/>
                    </a:moveTo>
                    <a:lnTo>
                      <a:pt x="96" y="0"/>
                    </a:lnTo>
                    <a:lnTo>
                      <a:pt x="528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Line 37"/>
              <p:cNvSpPr>
                <a:spLocks noChangeShapeType="1"/>
              </p:cNvSpPr>
              <p:nvPr/>
            </p:nvSpPr>
            <p:spPr bwMode="auto">
              <a:xfrm flipH="1">
                <a:off x="3408" y="1542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Line 38"/>
              <p:cNvSpPr>
                <a:spLocks noChangeShapeType="1"/>
              </p:cNvSpPr>
              <p:nvPr/>
            </p:nvSpPr>
            <p:spPr bwMode="auto">
              <a:xfrm flipH="1">
                <a:off x="2400" y="1542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Line 39"/>
              <p:cNvSpPr>
                <a:spLocks noChangeShapeType="1"/>
              </p:cNvSpPr>
              <p:nvPr/>
            </p:nvSpPr>
            <p:spPr bwMode="auto">
              <a:xfrm>
                <a:off x="1920" y="1542"/>
                <a:ext cx="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non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Freeform 40"/>
              <p:cNvSpPr>
                <a:spLocks/>
              </p:cNvSpPr>
              <p:nvPr/>
            </p:nvSpPr>
            <p:spPr bwMode="auto">
              <a:xfrm>
                <a:off x="1296" y="1542"/>
                <a:ext cx="3312" cy="144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3312" y="144"/>
                  </a:cxn>
                  <a:cxn ang="0">
                    <a:pos x="3312" y="0"/>
                  </a:cxn>
                  <a:cxn ang="0">
                    <a:pos x="3120" y="0"/>
                  </a:cxn>
                </a:cxnLst>
                <a:rect l="0" t="0" r="r" b="b"/>
                <a:pathLst>
                  <a:path w="3312" h="144">
                    <a:moveTo>
                      <a:pt x="0" y="144"/>
                    </a:moveTo>
                    <a:lnTo>
                      <a:pt x="3312" y="144"/>
                    </a:lnTo>
                    <a:lnTo>
                      <a:pt x="3312" y="0"/>
                    </a:lnTo>
                    <a:lnTo>
                      <a:pt x="312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Text Box 41"/>
              <p:cNvSpPr txBox="1">
                <a:spLocks noChangeArrowheads="1"/>
              </p:cNvSpPr>
              <p:nvPr/>
            </p:nvSpPr>
            <p:spPr bwMode="auto">
              <a:xfrm>
                <a:off x="624" y="1392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GB" sz="2000"/>
                  <a:t>first</a:t>
                </a:r>
              </a:p>
            </p:txBody>
          </p:sp>
          <p:sp>
            <p:nvSpPr>
              <p:cNvPr id="139" name="Text Box 42"/>
              <p:cNvSpPr txBox="1">
                <a:spLocks noChangeArrowheads="1"/>
              </p:cNvSpPr>
              <p:nvPr/>
            </p:nvSpPr>
            <p:spPr bwMode="auto">
              <a:xfrm>
                <a:off x="624" y="1584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GB" sz="2000"/>
                  <a:t>last</a:t>
                </a:r>
              </a:p>
            </p:txBody>
          </p:sp>
          <p:sp>
            <p:nvSpPr>
              <p:cNvPr id="140" name="Freeform 43"/>
              <p:cNvSpPr>
                <a:spLocks/>
              </p:cNvSpPr>
              <p:nvPr/>
            </p:nvSpPr>
            <p:spPr bwMode="auto">
              <a:xfrm>
                <a:off x="1304" y="1584"/>
                <a:ext cx="1528" cy="384"/>
              </a:xfrm>
              <a:custGeom>
                <a:avLst/>
                <a:gdLst/>
                <a:ahLst/>
                <a:cxnLst>
                  <a:cxn ang="0">
                    <a:pos x="0" y="384"/>
                  </a:cxn>
                  <a:cxn ang="0">
                    <a:pos x="1144" y="384"/>
                  </a:cxn>
                  <a:cxn ang="0">
                    <a:pos x="1528" y="0"/>
                  </a:cxn>
                </a:cxnLst>
                <a:rect l="0" t="0" r="r" b="b"/>
                <a:pathLst>
                  <a:path w="1528" h="384">
                    <a:moveTo>
                      <a:pt x="0" y="384"/>
                    </a:moveTo>
                    <a:lnTo>
                      <a:pt x="1144" y="384"/>
                    </a:lnTo>
                    <a:lnTo>
                      <a:pt x="1528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1" name="Group 4"/>
            <p:cNvGrpSpPr>
              <a:grpSpLocks/>
            </p:cNvGrpSpPr>
            <p:nvPr/>
          </p:nvGrpSpPr>
          <p:grpSpPr bwMode="auto">
            <a:xfrm>
              <a:off x="762000" y="4800600"/>
              <a:ext cx="6553200" cy="1371600"/>
              <a:chOff x="576" y="336"/>
              <a:chExt cx="4128" cy="864"/>
            </a:xfrm>
          </p:grpSpPr>
          <p:sp>
            <p:nvSpPr>
              <p:cNvPr id="142" name="Rectangle 5"/>
              <p:cNvSpPr>
                <a:spLocks noChangeArrowheads="1"/>
              </p:cNvSpPr>
              <p:nvPr/>
            </p:nvSpPr>
            <p:spPr bwMode="auto">
              <a:xfrm>
                <a:off x="576" y="336"/>
                <a:ext cx="4128" cy="86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" name="Rectangle 6"/>
              <p:cNvSpPr>
                <a:spLocks noChangeArrowheads="1"/>
              </p:cNvSpPr>
              <p:nvPr/>
            </p:nvSpPr>
            <p:spPr bwMode="auto">
              <a:xfrm>
                <a:off x="1200" y="912"/>
                <a:ext cx="192" cy="19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" name="Text Box 7"/>
              <p:cNvSpPr txBox="1">
                <a:spLocks noChangeArrowheads="1"/>
              </p:cNvSpPr>
              <p:nvPr/>
            </p:nvSpPr>
            <p:spPr bwMode="auto">
              <a:xfrm>
                <a:off x="624" y="912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GB" sz="2000"/>
                  <a:t>curr</a:t>
                </a:r>
              </a:p>
            </p:txBody>
          </p:sp>
          <p:sp>
            <p:nvSpPr>
              <p:cNvPr id="145" name="Rectangle 8"/>
              <p:cNvSpPr>
                <a:spLocks noChangeArrowheads="1"/>
              </p:cNvSpPr>
              <p:nvPr/>
            </p:nvSpPr>
            <p:spPr bwMode="auto">
              <a:xfrm>
                <a:off x="1200" y="438"/>
                <a:ext cx="192" cy="19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" name="Rectangle 9"/>
              <p:cNvSpPr>
                <a:spLocks noChangeArrowheads="1"/>
              </p:cNvSpPr>
              <p:nvPr/>
            </p:nvSpPr>
            <p:spPr bwMode="auto">
              <a:xfrm>
                <a:off x="1200" y="630"/>
                <a:ext cx="192" cy="19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" name="Text Box 10"/>
              <p:cNvSpPr txBox="1">
                <a:spLocks noChangeArrowheads="1"/>
              </p:cNvSpPr>
              <p:nvPr/>
            </p:nvSpPr>
            <p:spPr bwMode="auto">
              <a:xfrm>
                <a:off x="1824" y="432"/>
                <a:ext cx="576" cy="1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>
                    <a:latin typeface="Times New Roman" pitchFamily="18" charset="0"/>
                  </a:rPr>
                  <a:t>ant</a:t>
                </a:r>
              </a:p>
            </p:txBody>
          </p:sp>
          <p:sp>
            <p:nvSpPr>
              <p:cNvPr id="148" name="Text Box 11"/>
              <p:cNvSpPr txBox="1">
                <a:spLocks noChangeArrowheads="1"/>
              </p:cNvSpPr>
              <p:nvPr/>
            </p:nvSpPr>
            <p:spPr bwMode="auto">
              <a:xfrm>
                <a:off x="2832" y="432"/>
                <a:ext cx="576" cy="1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 dirty="0">
                    <a:latin typeface="Times New Roman" pitchFamily="18" charset="0"/>
                  </a:rPr>
                  <a:t>bat</a:t>
                </a:r>
              </a:p>
            </p:txBody>
          </p:sp>
          <p:sp>
            <p:nvSpPr>
              <p:cNvPr id="149" name="Text Box 12"/>
              <p:cNvSpPr txBox="1">
                <a:spLocks noChangeArrowheads="1"/>
              </p:cNvSpPr>
              <p:nvPr/>
            </p:nvSpPr>
            <p:spPr bwMode="auto">
              <a:xfrm>
                <a:off x="3840" y="432"/>
                <a:ext cx="576" cy="19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>
                    <a:latin typeface="Times New Roman" pitchFamily="18" charset="0"/>
                  </a:rPr>
                  <a:t>cat</a:t>
                </a:r>
              </a:p>
            </p:txBody>
          </p:sp>
          <p:sp>
            <p:nvSpPr>
              <p:cNvPr id="150" name="Line 13"/>
              <p:cNvSpPr>
                <a:spLocks noChangeShapeType="1"/>
              </p:cNvSpPr>
              <p:nvPr/>
            </p:nvSpPr>
            <p:spPr bwMode="auto">
              <a:xfrm>
                <a:off x="2304" y="486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Line 14"/>
              <p:cNvSpPr>
                <a:spLocks noChangeShapeType="1"/>
              </p:cNvSpPr>
              <p:nvPr/>
            </p:nvSpPr>
            <p:spPr bwMode="auto">
              <a:xfrm>
                <a:off x="3312" y="486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Line 15"/>
              <p:cNvSpPr>
                <a:spLocks noChangeShapeType="1"/>
              </p:cNvSpPr>
              <p:nvPr/>
            </p:nvSpPr>
            <p:spPr bwMode="auto">
              <a:xfrm>
                <a:off x="4320" y="486"/>
                <a:ext cx="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non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Freeform 16"/>
              <p:cNvSpPr>
                <a:spLocks/>
              </p:cNvSpPr>
              <p:nvPr/>
            </p:nvSpPr>
            <p:spPr bwMode="auto">
              <a:xfrm>
                <a:off x="1296" y="486"/>
                <a:ext cx="528" cy="48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96" y="0"/>
                  </a:cxn>
                  <a:cxn ang="0">
                    <a:pos x="528" y="0"/>
                  </a:cxn>
                </a:cxnLst>
                <a:rect l="0" t="0" r="r" b="b"/>
                <a:pathLst>
                  <a:path w="528" h="48">
                    <a:moveTo>
                      <a:pt x="0" y="48"/>
                    </a:moveTo>
                    <a:lnTo>
                      <a:pt x="96" y="0"/>
                    </a:lnTo>
                    <a:lnTo>
                      <a:pt x="528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Line 17"/>
              <p:cNvSpPr>
                <a:spLocks noChangeShapeType="1"/>
              </p:cNvSpPr>
              <p:nvPr/>
            </p:nvSpPr>
            <p:spPr bwMode="auto">
              <a:xfrm flipH="1">
                <a:off x="3408" y="582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Line 18"/>
              <p:cNvSpPr>
                <a:spLocks noChangeShapeType="1"/>
              </p:cNvSpPr>
              <p:nvPr/>
            </p:nvSpPr>
            <p:spPr bwMode="auto">
              <a:xfrm flipH="1">
                <a:off x="2400" y="582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Line 19"/>
              <p:cNvSpPr>
                <a:spLocks noChangeShapeType="1"/>
              </p:cNvSpPr>
              <p:nvPr/>
            </p:nvSpPr>
            <p:spPr bwMode="auto">
              <a:xfrm>
                <a:off x="1920" y="582"/>
                <a:ext cx="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non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Freeform 20"/>
              <p:cNvSpPr>
                <a:spLocks/>
              </p:cNvSpPr>
              <p:nvPr/>
            </p:nvSpPr>
            <p:spPr bwMode="auto">
              <a:xfrm>
                <a:off x="1296" y="582"/>
                <a:ext cx="3312" cy="144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3312" y="144"/>
                  </a:cxn>
                  <a:cxn ang="0">
                    <a:pos x="3312" y="0"/>
                  </a:cxn>
                  <a:cxn ang="0">
                    <a:pos x="3120" y="0"/>
                  </a:cxn>
                </a:cxnLst>
                <a:rect l="0" t="0" r="r" b="b"/>
                <a:pathLst>
                  <a:path w="3312" h="144">
                    <a:moveTo>
                      <a:pt x="0" y="144"/>
                    </a:moveTo>
                    <a:lnTo>
                      <a:pt x="3312" y="144"/>
                    </a:lnTo>
                    <a:lnTo>
                      <a:pt x="3312" y="0"/>
                    </a:lnTo>
                    <a:lnTo>
                      <a:pt x="312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Text Box 21"/>
              <p:cNvSpPr txBox="1">
                <a:spLocks noChangeArrowheads="1"/>
              </p:cNvSpPr>
              <p:nvPr/>
            </p:nvSpPr>
            <p:spPr bwMode="auto">
              <a:xfrm>
                <a:off x="624" y="432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GB" sz="2000"/>
                  <a:t>first</a:t>
                </a:r>
              </a:p>
            </p:txBody>
          </p:sp>
          <p:sp>
            <p:nvSpPr>
              <p:cNvPr id="159" name="Text Box 22"/>
              <p:cNvSpPr txBox="1">
                <a:spLocks noChangeArrowheads="1"/>
              </p:cNvSpPr>
              <p:nvPr/>
            </p:nvSpPr>
            <p:spPr bwMode="auto">
              <a:xfrm>
                <a:off x="624" y="624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GB" sz="2000"/>
                  <a:t>last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628187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Primer: </a:t>
            </a:r>
            <a:r>
              <a:rPr lang="en-US" dirty="0" err="1" smtClean="0"/>
              <a:t>brisanje</a:t>
            </a:r>
            <a:r>
              <a:rPr lang="en-US" dirty="0" smtClean="0"/>
              <a:t> </a:t>
            </a:r>
            <a:r>
              <a:rPr lang="en-US" dirty="0" err="1" smtClean="0"/>
              <a:t>prvega</a:t>
            </a:r>
            <a:r>
              <a:rPr lang="en-US" dirty="0" smtClean="0"/>
              <a:t> </a:t>
            </a:r>
            <a:r>
              <a:rPr lang="en-US" dirty="0" err="1" smtClean="0"/>
              <a:t>vozlišča</a:t>
            </a:r>
            <a:r>
              <a:rPr lang="en-US" dirty="0" smtClean="0"/>
              <a:t> v DLL</a:t>
            </a:r>
            <a:endParaRPr lang="en-US" i="1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7772400" cy="46482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</a:rPr>
              <a:t>public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deleteFirst</a:t>
            </a:r>
            <a:r>
              <a:rPr lang="en-US" sz="1600" dirty="0">
                <a:latin typeface="Courier New" pitchFamily="49" charset="0"/>
              </a:rPr>
              <a:t> () {</a:t>
            </a:r>
            <a:br>
              <a:rPr lang="en-US" sz="1600" dirty="0">
                <a:latin typeface="Courier New" pitchFamily="49" charset="0"/>
              </a:rPr>
            </a:br>
            <a:r>
              <a:rPr lang="en-US" sz="1600" dirty="0">
                <a:latin typeface="Courier New" pitchFamily="49" charset="0"/>
              </a:rPr>
              <a:t>// </a:t>
            </a:r>
            <a:r>
              <a:rPr lang="en-US" sz="1600" dirty="0"/>
              <a:t>Delete this DLL’s first node (assuming length &gt; 0).</a:t>
            </a:r>
            <a:r>
              <a:rPr lang="en-US" sz="1600" dirty="0">
                <a:latin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</a:rPr>
            </a:b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</a:rPr>
              <a:t>Node </a:t>
            </a:r>
            <a:r>
              <a:rPr lang="en-US" sz="1600" dirty="0">
                <a:latin typeface="Courier New" pitchFamily="49" charset="0"/>
              </a:rPr>
              <a:t>second = </a:t>
            </a:r>
            <a:r>
              <a:rPr lang="en-US" sz="1600" b="1" dirty="0" err="1">
                <a:latin typeface="Courier New" pitchFamily="49" charset="0"/>
              </a:rPr>
              <a:t>this</a:t>
            </a:r>
            <a:r>
              <a:rPr lang="en-US" sz="1600" dirty="0" err="1">
                <a:latin typeface="Courier New" pitchFamily="49" charset="0"/>
              </a:rPr>
              <a:t>.first.succ</a:t>
            </a:r>
            <a:r>
              <a:rPr lang="en-US" sz="1600" dirty="0">
                <a:latin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</a:rPr>
            </a:b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second.pred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b="1" dirty="0">
                <a:latin typeface="Courier New" pitchFamily="49" charset="0"/>
              </a:rPr>
              <a:t>null</a:t>
            </a:r>
            <a:r>
              <a:rPr lang="en-US" sz="1600" dirty="0">
                <a:latin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</a:rPr>
            </a:b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</a:rPr>
              <a:t>this</a:t>
            </a:r>
            <a:r>
              <a:rPr lang="en-US" sz="1600" dirty="0" err="1">
                <a:latin typeface="Courier New" pitchFamily="49" charset="0"/>
              </a:rPr>
              <a:t>.first</a:t>
            </a:r>
            <a:r>
              <a:rPr lang="en-US" sz="1600" dirty="0">
                <a:latin typeface="Courier New" pitchFamily="49" charset="0"/>
              </a:rPr>
              <a:t> = second;</a:t>
            </a:r>
            <a:br>
              <a:rPr lang="en-US" sz="1600" dirty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endParaRPr lang="en-US" sz="1600" dirty="0" smtClean="0">
              <a:latin typeface="Courier New" pitchFamily="49" charset="0"/>
            </a:endParaRPr>
          </a:p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2000" dirty="0" err="1" smtClean="0"/>
              <a:t>Animacija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grpSp>
        <p:nvGrpSpPr>
          <p:cNvPr id="2" name="Group 283"/>
          <p:cNvGrpSpPr>
            <a:grpSpLocks/>
          </p:cNvGrpSpPr>
          <p:nvPr/>
        </p:nvGrpSpPr>
        <p:grpSpPr bwMode="auto">
          <a:xfrm>
            <a:off x="1066800" y="5029200"/>
            <a:ext cx="6629400" cy="1524000"/>
            <a:chOff x="528" y="96"/>
            <a:chExt cx="4176" cy="960"/>
          </a:xfrm>
        </p:grpSpPr>
        <p:sp>
          <p:nvSpPr>
            <p:cNvPr id="138524" name="Rectangle 284"/>
            <p:cNvSpPr>
              <a:spLocks noChangeArrowheads="1"/>
            </p:cNvSpPr>
            <p:nvPr/>
          </p:nvSpPr>
          <p:spPr bwMode="auto">
            <a:xfrm>
              <a:off x="528" y="96"/>
              <a:ext cx="4176" cy="96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25" name="Rectangle 285"/>
            <p:cNvSpPr>
              <a:spLocks noChangeArrowheads="1"/>
            </p:cNvSpPr>
            <p:nvPr/>
          </p:nvSpPr>
          <p:spPr bwMode="auto">
            <a:xfrm>
              <a:off x="1200" y="294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26" name="Rectangle 286"/>
            <p:cNvSpPr>
              <a:spLocks noChangeArrowheads="1"/>
            </p:cNvSpPr>
            <p:nvPr/>
          </p:nvSpPr>
          <p:spPr bwMode="auto">
            <a:xfrm>
              <a:off x="1200" y="48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27" name="Text Box 287"/>
            <p:cNvSpPr txBox="1">
              <a:spLocks noChangeArrowheads="1"/>
            </p:cNvSpPr>
            <p:nvPr/>
          </p:nvSpPr>
          <p:spPr bwMode="auto">
            <a:xfrm>
              <a:off x="1824" y="28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38528" name="Text Box 288"/>
            <p:cNvSpPr txBox="1">
              <a:spLocks noChangeArrowheads="1"/>
            </p:cNvSpPr>
            <p:nvPr/>
          </p:nvSpPr>
          <p:spPr bwMode="auto">
            <a:xfrm>
              <a:off x="2832" y="28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38529" name="Text Box 289"/>
            <p:cNvSpPr txBox="1">
              <a:spLocks noChangeArrowheads="1"/>
            </p:cNvSpPr>
            <p:nvPr/>
          </p:nvSpPr>
          <p:spPr bwMode="auto">
            <a:xfrm>
              <a:off x="3840" y="28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38530" name="Line 290"/>
            <p:cNvSpPr>
              <a:spLocks noChangeShapeType="1"/>
            </p:cNvSpPr>
            <p:nvPr/>
          </p:nvSpPr>
          <p:spPr bwMode="auto">
            <a:xfrm>
              <a:off x="2304" y="342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31" name="Line 291"/>
            <p:cNvSpPr>
              <a:spLocks noChangeShapeType="1"/>
            </p:cNvSpPr>
            <p:nvPr/>
          </p:nvSpPr>
          <p:spPr bwMode="auto">
            <a:xfrm>
              <a:off x="3312" y="342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32" name="Line 292"/>
            <p:cNvSpPr>
              <a:spLocks noChangeShapeType="1"/>
            </p:cNvSpPr>
            <p:nvPr/>
          </p:nvSpPr>
          <p:spPr bwMode="auto">
            <a:xfrm>
              <a:off x="4320" y="342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33" name="Freeform 293"/>
            <p:cNvSpPr>
              <a:spLocks/>
            </p:cNvSpPr>
            <p:nvPr/>
          </p:nvSpPr>
          <p:spPr bwMode="auto">
            <a:xfrm>
              <a:off x="1296" y="342"/>
              <a:ext cx="52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528" y="0"/>
                </a:cxn>
              </a:cxnLst>
              <a:rect l="0" t="0" r="r" b="b"/>
              <a:pathLst>
                <a:path w="528" h="48">
                  <a:moveTo>
                    <a:pt x="0" y="48"/>
                  </a:moveTo>
                  <a:lnTo>
                    <a:pt x="96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34" name="Line 294"/>
            <p:cNvSpPr>
              <a:spLocks noChangeShapeType="1"/>
            </p:cNvSpPr>
            <p:nvPr/>
          </p:nvSpPr>
          <p:spPr bwMode="auto">
            <a:xfrm flipH="1">
              <a:off x="3408" y="43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35" name="Line 295"/>
            <p:cNvSpPr>
              <a:spLocks noChangeShapeType="1"/>
            </p:cNvSpPr>
            <p:nvPr/>
          </p:nvSpPr>
          <p:spPr bwMode="auto">
            <a:xfrm flipH="1">
              <a:off x="2400" y="43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36" name="Line 296"/>
            <p:cNvSpPr>
              <a:spLocks noChangeShapeType="1"/>
            </p:cNvSpPr>
            <p:nvPr/>
          </p:nvSpPr>
          <p:spPr bwMode="auto">
            <a:xfrm>
              <a:off x="1920" y="43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37" name="Freeform 297"/>
            <p:cNvSpPr>
              <a:spLocks/>
            </p:cNvSpPr>
            <p:nvPr/>
          </p:nvSpPr>
          <p:spPr bwMode="auto">
            <a:xfrm>
              <a:off x="1296" y="438"/>
              <a:ext cx="3312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312" y="144"/>
                </a:cxn>
                <a:cxn ang="0">
                  <a:pos x="3312" y="0"/>
                </a:cxn>
                <a:cxn ang="0">
                  <a:pos x="3120" y="0"/>
                </a:cxn>
              </a:cxnLst>
              <a:rect l="0" t="0" r="r" b="b"/>
              <a:pathLst>
                <a:path w="3312" h="144">
                  <a:moveTo>
                    <a:pt x="0" y="144"/>
                  </a:moveTo>
                  <a:lnTo>
                    <a:pt x="3312" y="144"/>
                  </a:lnTo>
                  <a:lnTo>
                    <a:pt x="3312" y="0"/>
                  </a:lnTo>
                  <a:lnTo>
                    <a:pt x="312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38" name="Text Box 298"/>
            <p:cNvSpPr txBox="1">
              <a:spLocks noChangeArrowheads="1"/>
            </p:cNvSpPr>
            <p:nvPr/>
          </p:nvSpPr>
          <p:spPr bwMode="auto">
            <a:xfrm>
              <a:off x="624" y="288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first</a:t>
              </a:r>
            </a:p>
          </p:txBody>
        </p:sp>
        <p:sp>
          <p:nvSpPr>
            <p:cNvPr id="138539" name="Text Box 299"/>
            <p:cNvSpPr txBox="1">
              <a:spLocks noChangeArrowheads="1"/>
            </p:cNvSpPr>
            <p:nvPr/>
          </p:nvSpPr>
          <p:spPr bwMode="auto">
            <a:xfrm>
              <a:off x="624" y="480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last</a:t>
              </a:r>
            </a:p>
          </p:txBody>
        </p:sp>
      </p:grpSp>
      <p:grpSp>
        <p:nvGrpSpPr>
          <p:cNvPr id="3" name="Group 300"/>
          <p:cNvGrpSpPr>
            <a:grpSpLocks/>
          </p:cNvGrpSpPr>
          <p:nvPr/>
        </p:nvGrpSpPr>
        <p:grpSpPr bwMode="auto">
          <a:xfrm>
            <a:off x="1066800" y="5029200"/>
            <a:ext cx="6629400" cy="1524000"/>
            <a:chOff x="528" y="1152"/>
            <a:chExt cx="4176" cy="960"/>
          </a:xfrm>
        </p:grpSpPr>
        <p:sp>
          <p:nvSpPr>
            <p:cNvPr id="138541" name="Rectangle 301"/>
            <p:cNvSpPr>
              <a:spLocks noChangeArrowheads="1"/>
            </p:cNvSpPr>
            <p:nvPr/>
          </p:nvSpPr>
          <p:spPr bwMode="auto">
            <a:xfrm>
              <a:off x="528" y="1152"/>
              <a:ext cx="4176" cy="96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42" name="Rectangle 302"/>
            <p:cNvSpPr>
              <a:spLocks noChangeArrowheads="1"/>
            </p:cNvSpPr>
            <p:nvPr/>
          </p:nvSpPr>
          <p:spPr bwMode="auto">
            <a:xfrm>
              <a:off x="1200" y="1824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43" name="Text Box 303"/>
            <p:cNvSpPr txBox="1">
              <a:spLocks noChangeArrowheads="1"/>
            </p:cNvSpPr>
            <p:nvPr/>
          </p:nvSpPr>
          <p:spPr bwMode="auto">
            <a:xfrm>
              <a:off x="576" y="1824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second</a:t>
              </a:r>
            </a:p>
          </p:txBody>
        </p:sp>
        <p:sp>
          <p:nvSpPr>
            <p:cNvPr id="138544" name="Rectangle 304"/>
            <p:cNvSpPr>
              <a:spLocks noChangeArrowheads="1"/>
            </p:cNvSpPr>
            <p:nvPr/>
          </p:nvSpPr>
          <p:spPr bwMode="auto">
            <a:xfrm>
              <a:off x="1200" y="135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45" name="Rectangle 305"/>
            <p:cNvSpPr>
              <a:spLocks noChangeArrowheads="1"/>
            </p:cNvSpPr>
            <p:nvPr/>
          </p:nvSpPr>
          <p:spPr bwMode="auto">
            <a:xfrm>
              <a:off x="1200" y="154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46" name="Text Box 306"/>
            <p:cNvSpPr txBox="1">
              <a:spLocks noChangeArrowheads="1"/>
            </p:cNvSpPr>
            <p:nvPr/>
          </p:nvSpPr>
          <p:spPr bwMode="auto">
            <a:xfrm>
              <a:off x="1824" y="134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38547" name="Text Box 307"/>
            <p:cNvSpPr txBox="1">
              <a:spLocks noChangeArrowheads="1"/>
            </p:cNvSpPr>
            <p:nvPr/>
          </p:nvSpPr>
          <p:spPr bwMode="auto">
            <a:xfrm>
              <a:off x="2832" y="134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38548" name="Text Box 308"/>
            <p:cNvSpPr txBox="1">
              <a:spLocks noChangeArrowheads="1"/>
            </p:cNvSpPr>
            <p:nvPr/>
          </p:nvSpPr>
          <p:spPr bwMode="auto">
            <a:xfrm>
              <a:off x="3840" y="134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38549" name="Line 309"/>
            <p:cNvSpPr>
              <a:spLocks noChangeShapeType="1"/>
            </p:cNvSpPr>
            <p:nvPr/>
          </p:nvSpPr>
          <p:spPr bwMode="auto">
            <a:xfrm>
              <a:off x="2304" y="139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50" name="Line 310"/>
            <p:cNvSpPr>
              <a:spLocks noChangeShapeType="1"/>
            </p:cNvSpPr>
            <p:nvPr/>
          </p:nvSpPr>
          <p:spPr bwMode="auto">
            <a:xfrm>
              <a:off x="3312" y="139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51" name="Line 311"/>
            <p:cNvSpPr>
              <a:spLocks noChangeShapeType="1"/>
            </p:cNvSpPr>
            <p:nvPr/>
          </p:nvSpPr>
          <p:spPr bwMode="auto">
            <a:xfrm>
              <a:off x="4320" y="139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52" name="Freeform 312"/>
            <p:cNvSpPr>
              <a:spLocks/>
            </p:cNvSpPr>
            <p:nvPr/>
          </p:nvSpPr>
          <p:spPr bwMode="auto">
            <a:xfrm>
              <a:off x="1296" y="1398"/>
              <a:ext cx="52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528" y="0"/>
                </a:cxn>
              </a:cxnLst>
              <a:rect l="0" t="0" r="r" b="b"/>
              <a:pathLst>
                <a:path w="528" h="48">
                  <a:moveTo>
                    <a:pt x="0" y="48"/>
                  </a:moveTo>
                  <a:lnTo>
                    <a:pt x="96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53" name="Line 313"/>
            <p:cNvSpPr>
              <a:spLocks noChangeShapeType="1"/>
            </p:cNvSpPr>
            <p:nvPr/>
          </p:nvSpPr>
          <p:spPr bwMode="auto">
            <a:xfrm flipH="1">
              <a:off x="3408" y="149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54" name="Line 314"/>
            <p:cNvSpPr>
              <a:spLocks noChangeShapeType="1"/>
            </p:cNvSpPr>
            <p:nvPr/>
          </p:nvSpPr>
          <p:spPr bwMode="auto">
            <a:xfrm flipH="1">
              <a:off x="2400" y="149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55" name="Line 315"/>
            <p:cNvSpPr>
              <a:spLocks noChangeShapeType="1"/>
            </p:cNvSpPr>
            <p:nvPr/>
          </p:nvSpPr>
          <p:spPr bwMode="auto">
            <a:xfrm>
              <a:off x="1920" y="1494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56" name="Freeform 316"/>
            <p:cNvSpPr>
              <a:spLocks/>
            </p:cNvSpPr>
            <p:nvPr/>
          </p:nvSpPr>
          <p:spPr bwMode="auto">
            <a:xfrm>
              <a:off x="1296" y="1494"/>
              <a:ext cx="3312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312" y="144"/>
                </a:cxn>
                <a:cxn ang="0">
                  <a:pos x="3312" y="0"/>
                </a:cxn>
                <a:cxn ang="0">
                  <a:pos x="3120" y="0"/>
                </a:cxn>
              </a:cxnLst>
              <a:rect l="0" t="0" r="r" b="b"/>
              <a:pathLst>
                <a:path w="3312" h="144">
                  <a:moveTo>
                    <a:pt x="0" y="144"/>
                  </a:moveTo>
                  <a:lnTo>
                    <a:pt x="3312" y="144"/>
                  </a:lnTo>
                  <a:lnTo>
                    <a:pt x="3312" y="0"/>
                  </a:lnTo>
                  <a:lnTo>
                    <a:pt x="312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57" name="Text Box 317"/>
            <p:cNvSpPr txBox="1">
              <a:spLocks noChangeArrowheads="1"/>
            </p:cNvSpPr>
            <p:nvPr/>
          </p:nvSpPr>
          <p:spPr bwMode="auto">
            <a:xfrm>
              <a:off x="624" y="134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first</a:t>
              </a:r>
            </a:p>
          </p:txBody>
        </p:sp>
        <p:sp>
          <p:nvSpPr>
            <p:cNvPr id="138558" name="Text Box 318"/>
            <p:cNvSpPr txBox="1">
              <a:spLocks noChangeArrowheads="1"/>
            </p:cNvSpPr>
            <p:nvPr/>
          </p:nvSpPr>
          <p:spPr bwMode="auto">
            <a:xfrm>
              <a:off x="624" y="153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last</a:t>
              </a:r>
            </a:p>
          </p:txBody>
        </p:sp>
        <p:sp>
          <p:nvSpPr>
            <p:cNvPr id="138559" name="Freeform 319"/>
            <p:cNvSpPr>
              <a:spLocks/>
            </p:cNvSpPr>
            <p:nvPr/>
          </p:nvSpPr>
          <p:spPr bwMode="auto">
            <a:xfrm>
              <a:off x="1304" y="1536"/>
              <a:ext cx="1528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1144" y="384"/>
                </a:cxn>
                <a:cxn ang="0">
                  <a:pos x="1528" y="0"/>
                </a:cxn>
              </a:cxnLst>
              <a:rect l="0" t="0" r="r" b="b"/>
              <a:pathLst>
                <a:path w="1528" h="384">
                  <a:moveTo>
                    <a:pt x="0" y="384"/>
                  </a:moveTo>
                  <a:lnTo>
                    <a:pt x="1144" y="384"/>
                  </a:lnTo>
                  <a:lnTo>
                    <a:pt x="1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40"/>
          <p:cNvGrpSpPr>
            <a:grpSpLocks/>
          </p:cNvGrpSpPr>
          <p:nvPr/>
        </p:nvGrpSpPr>
        <p:grpSpPr bwMode="auto">
          <a:xfrm>
            <a:off x="1066800" y="5029200"/>
            <a:ext cx="6629400" cy="1524000"/>
            <a:chOff x="528" y="2208"/>
            <a:chExt cx="4176" cy="960"/>
          </a:xfrm>
        </p:grpSpPr>
        <p:sp>
          <p:nvSpPr>
            <p:cNvPr id="138581" name="Rectangle 341"/>
            <p:cNvSpPr>
              <a:spLocks noChangeArrowheads="1"/>
            </p:cNvSpPr>
            <p:nvPr/>
          </p:nvSpPr>
          <p:spPr bwMode="auto">
            <a:xfrm>
              <a:off x="528" y="2208"/>
              <a:ext cx="4176" cy="96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82" name="Rectangle 342"/>
            <p:cNvSpPr>
              <a:spLocks noChangeArrowheads="1"/>
            </p:cNvSpPr>
            <p:nvPr/>
          </p:nvSpPr>
          <p:spPr bwMode="auto">
            <a:xfrm>
              <a:off x="1200" y="288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83" name="Text Box 343"/>
            <p:cNvSpPr txBox="1">
              <a:spLocks noChangeArrowheads="1"/>
            </p:cNvSpPr>
            <p:nvPr/>
          </p:nvSpPr>
          <p:spPr bwMode="auto">
            <a:xfrm>
              <a:off x="576" y="2880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second</a:t>
              </a:r>
            </a:p>
          </p:txBody>
        </p:sp>
        <p:sp>
          <p:nvSpPr>
            <p:cNvPr id="138584" name="Rectangle 344"/>
            <p:cNvSpPr>
              <a:spLocks noChangeArrowheads="1"/>
            </p:cNvSpPr>
            <p:nvPr/>
          </p:nvSpPr>
          <p:spPr bwMode="auto">
            <a:xfrm>
              <a:off x="1200" y="240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85" name="Rectangle 345"/>
            <p:cNvSpPr>
              <a:spLocks noChangeArrowheads="1"/>
            </p:cNvSpPr>
            <p:nvPr/>
          </p:nvSpPr>
          <p:spPr bwMode="auto">
            <a:xfrm>
              <a:off x="1200" y="2598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86" name="Text Box 346"/>
            <p:cNvSpPr txBox="1">
              <a:spLocks noChangeArrowheads="1"/>
            </p:cNvSpPr>
            <p:nvPr/>
          </p:nvSpPr>
          <p:spPr bwMode="auto">
            <a:xfrm>
              <a:off x="1824" y="2400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38587" name="Text Box 347"/>
            <p:cNvSpPr txBox="1">
              <a:spLocks noChangeArrowheads="1"/>
            </p:cNvSpPr>
            <p:nvPr/>
          </p:nvSpPr>
          <p:spPr bwMode="auto">
            <a:xfrm>
              <a:off x="2832" y="2400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38588" name="Text Box 348"/>
            <p:cNvSpPr txBox="1">
              <a:spLocks noChangeArrowheads="1"/>
            </p:cNvSpPr>
            <p:nvPr/>
          </p:nvSpPr>
          <p:spPr bwMode="auto">
            <a:xfrm>
              <a:off x="3840" y="2400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38589" name="Line 349"/>
            <p:cNvSpPr>
              <a:spLocks noChangeShapeType="1"/>
            </p:cNvSpPr>
            <p:nvPr/>
          </p:nvSpPr>
          <p:spPr bwMode="auto">
            <a:xfrm>
              <a:off x="2304" y="245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90" name="Line 350"/>
            <p:cNvSpPr>
              <a:spLocks noChangeShapeType="1"/>
            </p:cNvSpPr>
            <p:nvPr/>
          </p:nvSpPr>
          <p:spPr bwMode="auto">
            <a:xfrm>
              <a:off x="3312" y="245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91" name="Line 351"/>
            <p:cNvSpPr>
              <a:spLocks noChangeShapeType="1"/>
            </p:cNvSpPr>
            <p:nvPr/>
          </p:nvSpPr>
          <p:spPr bwMode="auto">
            <a:xfrm>
              <a:off x="4320" y="2454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92" name="Line 352"/>
            <p:cNvSpPr>
              <a:spLocks noChangeShapeType="1"/>
            </p:cNvSpPr>
            <p:nvPr/>
          </p:nvSpPr>
          <p:spPr bwMode="auto">
            <a:xfrm flipH="1">
              <a:off x="3408" y="255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93" name="Line 353"/>
            <p:cNvSpPr>
              <a:spLocks noChangeShapeType="1"/>
            </p:cNvSpPr>
            <p:nvPr/>
          </p:nvSpPr>
          <p:spPr bwMode="auto">
            <a:xfrm>
              <a:off x="1920" y="255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94" name="Freeform 354"/>
            <p:cNvSpPr>
              <a:spLocks/>
            </p:cNvSpPr>
            <p:nvPr/>
          </p:nvSpPr>
          <p:spPr bwMode="auto">
            <a:xfrm>
              <a:off x="1296" y="2550"/>
              <a:ext cx="3312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312" y="144"/>
                </a:cxn>
                <a:cxn ang="0">
                  <a:pos x="3312" y="0"/>
                </a:cxn>
                <a:cxn ang="0">
                  <a:pos x="3120" y="0"/>
                </a:cxn>
              </a:cxnLst>
              <a:rect l="0" t="0" r="r" b="b"/>
              <a:pathLst>
                <a:path w="3312" h="144">
                  <a:moveTo>
                    <a:pt x="0" y="144"/>
                  </a:moveTo>
                  <a:lnTo>
                    <a:pt x="3312" y="144"/>
                  </a:lnTo>
                  <a:lnTo>
                    <a:pt x="3312" y="0"/>
                  </a:lnTo>
                  <a:lnTo>
                    <a:pt x="312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95" name="Text Box 355"/>
            <p:cNvSpPr txBox="1">
              <a:spLocks noChangeArrowheads="1"/>
            </p:cNvSpPr>
            <p:nvPr/>
          </p:nvSpPr>
          <p:spPr bwMode="auto">
            <a:xfrm>
              <a:off x="624" y="2400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first</a:t>
              </a:r>
            </a:p>
          </p:txBody>
        </p:sp>
        <p:sp>
          <p:nvSpPr>
            <p:cNvPr id="138596" name="Text Box 356"/>
            <p:cNvSpPr txBox="1">
              <a:spLocks noChangeArrowheads="1"/>
            </p:cNvSpPr>
            <p:nvPr/>
          </p:nvSpPr>
          <p:spPr bwMode="auto">
            <a:xfrm>
              <a:off x="624" y="259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last</a:t>
              </a:r>
            </a:p>
          </p:txBody>
        </p:sp>
        <p:sp>
          <p:nvSpPr>
            <p:cNvPr id="138597" name="Freeform 357"/>
            <p:cNvSpPr>
              <a:spLocks/>
            </p:cNvSpPr>
            <p:nvPr/>
          </p:nvSpPr>
          <p:spPr bwMode="auto">
            <a:xfrm>
              <a:off x="1304" y="2592"/>
              <a:ext cx="1528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1144" y="384"/>
                </a:cxn>
                <a:cxn ang="0">
                  <a:pos x="1528" y="0"/>
                </a:cxn>
              </a:cxnLst>
              <a:rect l="0" t="0" r="r" b="b"/>
              <a:pathLst>
                <a:path w="1528" h="384">
                  <a:moveTo>
                    <a:pt x="0" y="384"/>
                  </a:moveTo>
                  <a:lnTo>
                    <a:pt x="1144" y="384"/>
                  </a:lnTo>
                  <a:lnTo>
                    <a:pt x="1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98" name="Line 358"/>
            <p:cNvSpPr>
              <a:spLocks noChangeShapeType="1"/>
            </p:cNvSpPr>
            <p:nvPr/>
          </p:nvSpPr>
          <p:spPr bwMode="auto">
            <a:xfrm>
              <a:off x="2928" y="2544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99" name="Freeform 359"/>
            <p:cNvSpPr>
              <a:spLocks/>
            </p:cNvSpPr>
            <p:nvPr/>
          </p:nvSpPr>
          <p:spPr bwMode="auto">
            <a:xfrm>
              <a:off x="1296" y="2448"/>
              <a:ext cx="52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528" y="0"/>
                </a:cxn>
              </a:cxnLst>
              <a:rect l="0" t="0" r="r" b="b"/>
              <a:pathLst>
                <a:path w="528" h="48">
                  <a:moveTo>
                    <a:pt x="0" y="48"/>
                  </a:moveTo>
                  <a:lnTo>
                    <a:pt x="96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20"/>
          <p:cNvGrpSpPr>
            <a:grpSpLocks/>
          </p:cNvGrpSpPr>
          <p:nvPr/>
        </p:nvGrpSpPr>
        <p:grpSpPr bwMode="auto">
          <a:xfrm>
            <a:off x="1066800" y="5029200"/>
            <a:ext cx="6629400" cy="1524000"/>
            <a:chOff x="528" y="3264"/>
            <a:chExt cx="4176" cy="960"/>
          </a:xfrm>
        </p:grpSpPr>
        <p:sp>
          <p:nvSpPr>
            <p:cNvPr id="138561" name="Rectangle 321"/>
            <p:cNvSpPr>
              <a:spLocks noChangeArrowheads="1"/>
            </p:cNvSpPr>
            <p:nvPr/>
          </p:nvSpPr>
          <p:spPr bwMode="auto">
            <a:xfrm>
              <a:off x="528" y="3264"/>
              <a:ext cx="4176" cy="96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62" name="Rectangle 322"/>
            <p:cNvSpPr>
              <a:spLocks noChangeArrowheads="1"/>
            </p:cNvSpPr>
            <p:nvPr/>
          </p:nvSpPr>
          <p:spPr bwMode="auto">
            <a:xfrm>
              <a:off x="1200" y="393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63" name="Text Box 323"/>
            <p:cNvSpPr txBox="1">
              <a:spLocks noChangeArrowheads="1"/>
            </p:cNvSpPr>
            <p:nvPr/>
          </p:nvSpPr>
          <p:spPr bwMode="auto">
            <a:xfrm>
              <a:off x="576" y="3936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second</a:t>
              </a:r>
            </a:p>
          </p:txBody>
        </p:sp>
        <p:sp>
          <p:nvSpPr>
            <p:cNvPr id="138564" name="Rectangle 324"/>
            <p:cNvSpPr>
              <a:spLocks noChangeArrowheads="1"/>
            </p:cNvSpPr>
            <p:nvPr/>
          </p:nvSpPr>
          <p:spPr bwMode="auto">
            <a:xfrm>
              <a:off x="1200" y="346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65" name="Rectangle 325"/>
            <p:cNvSpPr>
              <a:spLocks noChangeArrowheads="1"/>
            </p:cNvSpPr>
            <p:nvPr/>
          </p:nvSpPr>
          <p:spPr bwMode="auto">
            <a:xfrm>
              <a:off x="1200" y="3654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66" name="Text Box 326"/>
            <p:cNvSpPr txBox="1">
              <a:spLocks noChangeArrowheads="1"/>
            </p:cNvSpPr>
            <p:nvPr/>
          </p:nvSpPr>
          <p:spPr bwMode="auto">
            <a:xfrm>
              <a:off x="1824" y="3456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38567" name="Text Box 327"/>
            <p:cNvSpPr txBox="1">
              <a:spLocks noChangeArrowheads="1"/>
            </p:cNvSpPr>
            <p:nvPr/>
          </p:nvSpPr>
          <p:spPr bwMode="auto">
            <a:xfrm>
              <a:off x="2832" y="3456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38568" name="Text Box 328"/>
            <p:cNvSpPr txBox="1">
              <a:spLocks noChangeArrowheads="1"/>
            </p:cNvSpPr>
            <p:nvPr/>
          </p:nvSpPr>
          <p:spPr bwMode="auto">
            <a:xfrm>
              <a:off x="3840" y="3456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38569" name="Line 329"/>
            <p:cNvSpPr>
              <a:spLocks noChangeShapeType="1"/>
            </p:cNvSpPr>
            <p:nvPr/>
          </p:nvSpPr>
          <p:spPr bwMode="auto">
            <a:xfrm>
              <a:off x="2304" y="351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70" name="Line 330"/>
            <p:cNvSpPr>
              <a:spLocks noChangeShapeType="1"/>
            </p:cNvSpPr>
            <p:nvPr/>
          </p:nvSpPr>
          <p:spPr bwMode="auto">
            <a:xfrm>
              <a:off x="3312" y="351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71" name="Line 331"/>
            <p:cNvSpPr>
              <a:spLocks noChangeShapeType="1"/>
            </p:cNvSpPr>
            <p:nvPr/>
          </p:nvSpPr>
          <p:spPr bwMode="auto">
            <a:xfrm>
              <a:off x="4320" y="351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72" name="Line 332"/>
            <p:cNvSpPr>
              <a:spLocks noChangeShapeType="1"/>
            </p:cNvSpPr>
            <p:nvPr/>
          </p:nvSpPr>
          <p:spPr bwMode="auto">
            <a:xfrm flipH="1">
              <a:off x="3408" y="360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73" name="Line 333"/>
            <p:cNvSpPr>
              <a:spLocks noChangeShapeType="1"/>
            </p:cNvSpPr>
            <p:nvPr/>
          </p:nvSpPr>
          <p:spPr bwMode="auto">
            <a:xfrm>
              <a:off x="1920" y="3606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74" name="Freeform 334"/>
            <p:cNvSpPr>
              <a:spLocks/>
            </p:cNvSpPr>
            <p:nvPr/>
          </p:nvSpPr>
          <p:spPr bwMode="auto">
            <a:xfrm>
              <a:off x="1296" y="3606"/>
              <a:ext cx="3312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312" y="144"/>
                </a:cxn>
                <a:cxn ang="0">
                  <a:pos x="3312" y="0"/>
                </a:cxn>
                <a:cxn ang="0">
                  <a:pos x="3120" y="0"/>
                </a:cxn>
              </a:cxnLst>
              <a:rect l="0" t="0" r="r" b="b"/>
              <a:pathLst>
                <a:path w="3312" h="144">
                  <a:moveTo>
                    <a:pt x="0" y="144"/>
                  </a:moveTo>
                  <a:lnTo>
                    <a:pt x="3312" y="144"/>
                  </a:lnTo>
                  <a:lnTo>
                    <a:pt x="3312" y="0"/>
                  </a:lnTo>
                  <a:lnTo>
                    <a:pt x="312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75" name="Text Box 335"/>
            <p:cNvSpPr txBox="1">
              <a:spLocks noChangeArrowheads="1"/>
            </p:cNvSpPr>
            <p:nvPr/>
          </p:nvSpPr>
          <p:spPr bwMode="auto">
            <a:xfrm>
              <a:off x="624" y="345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first</a:t>
              </a:r>
            </a:p>
          </p:txBody>
        </p:sp>
        <p:sp>
          <p:nvSpPr>
            <p:cNvPr id="138576" name="Text Box 336"/>
            <p:cNvSpPr txBox="1">
              <a:spLocks noChangeArrowheads="1"/>
            </p:cNvSpPr>
            <p:nvPr/>
          </p:nvSpPr>
          <p:spPr bwMode="auto">
            <a:xfrm>
              <a:off x="624" y="3648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last</a:t>
              </a:r>
            </a:p>
          </p:txBody>
        </p:sp>
        <p:sp>
          <p:nvSpPr>
            <p:cNvPr id="138577" name="Freeform 337"/>
            <p:cNvSpPr>
              <a:spLocks/>
            </p:cNvSpPr>
            <p:nvPr/>
          </p:nvSpPr>
          <p:spPr bwMode="auto">
            <a:xfrm>
              <a:off x="1304" y="3648"/>
              <a:ext cx="1528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1144" y="384"/>
                </a:cxn>
                <a:cxn ang="0">
                  <a:pos x="1528" y="0"/>
                </a:cxn>
              </a:cxnLst>
              <a:rect l="0" t="0" r="r" b="b"/>
              <a:pathLst>
                <a:path w="1528" h="384">
                  <a:moveTo>
                    <a:pt x="0" y="384"/>
                  </a:moveTo>
                  <a:lnTo>
                    <a:pt x="1144" y="384"/>
                  </a:lnTo>
                  <a:lnTo>
                    <a:pt x="1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78" name="Line 338"/>
            <p:cNvSpPr>
              <a:spLocks noChangeShapeType="1"/>
            </p:cNvSpPr>
            <p:nvPr/>
          </p:nvSpPr>
          <p:spPr bwMode="auto">
            <a:xfrm>
              <a:off x="2928" y="360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79" name="Freeform 339"/>
            <p:cNvSpPr>
              <a:spLocks/>
            </p:cNvSpPr>
            <p:nvPr/>
          </p:nvSpPr>
          <p:spPr bwMode="auto">
            <a:xfrm>
              <a:off x="1296" y="3360"/>
              <a:ext cx="1536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528" y="0"/>
                </a:cxn>
                <a:cxn ang="0">
                  <a:pos x="1104" y="0"/>
                </a:cxn>
                <a:cxn ang="0">
                  <a:pos x="1536" y="96"/>
                </a:cxn>
              </a:cxnLst>
              <a:rect l="0" t="0" r="r" b="b"/>
              <a:pathLst>
                <a:path w="1536" h="192">
                  <a:moveTo>
                    <a:pt x="0" y="192"/>
                  </a:moveTo>
                  <a:lnTo>
                    <a:pt x="528" y="0"/>
                  </a:lnTo>
                  <a:lnTo>
                    <a:pt x="1104" y="0"/>
                  </a:lnTo>
                  <a:lnTo>
                    <a:pt x="1536" y="9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uiExpand="1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Primer: </a:t>
            </a:r>
            <a:r>
              <a:rPr lang="en-US" dirty="0" err="1" smtClean="0"/>
              <a:t>brisanje</a:t>
            </a:r>
            <a:r>
              <a:rPr lang="en-US" dirty="0" smtClean="0"/>
              <a:t> </a:t>
            </a:r>
            <a:r>
              <a:rPr lang="en-US" dirty="0" err="1" smtClean="0"/>
              <a:t>zadnjega</a:t>
            </a:r>
            <a:r>
              <a:rPr lang="en-US" dirty="0" smtClean="0"/>
              <a:t> </a:t>
            </a:r>
            <a:r>
              <a:rPr lang="en-US" dirty="0" err="1" smtClean="0"/>
              <a:t>vozlišča</a:t>
            </a:r>
            <a:r>
              <a:rPr lang="en-US" dirty="0" smtClean="0"/>
              <a:t> v DLL</a:t>
            </a:r>
            <a:endParaRPr lang="en-US" i="1" dirty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7772400" cy="27432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1600" dirty="0"/>
              <a:t>	public void </a:t>
            </a:r>
            <a:r>
              <a:rPr lang="en-US" sz="1600" b="1" dirty="0" err="1"/>
              <a:t>deleteLast</a:t>
            </a:r>
            <a:r>
              <a:rPr lang="en-US" sz="1600" b="1" dirty="0"/>
              <a:t> </a:t>
            </a:r>
            <a:r>
              <a:rPr lang="en-US" sz="1600" dirty="0"/>
              <a:t>() {</a:t>
            </a:r>
            <a:br>
              <a:rPr lang="en-US" sz="1600" dirty="0"/>
            </a:br>
            <a:r>
              <a:rPr lang="en-US" sz="1600" dirty="0">
                <a:solidFill>
                  <a:srgbClr val="00B050"/>
                </a:solidFill>
              </a:rPr>
              <a:t>// Delete this DLL’s last node (assuming length &gt; 0).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	</a:t>
            </a:r>
            <a:r>
              <a:rPr lang="en-US" sz="1600" dirty="0" smtClean="0"/>
              <a:t>Node </a:t>
            </a:r>
            <a:r>
              <a:rPr lang="en-US" sz="1600" dirty="0"/>
              <a:t>penult = </a:t>
            </a:r>
            <a:r>
              <a:rPr lang="en-US" sz="1600" dirty="0" err="1" smtClean="0"/>
              <a:t>last.pred</a:t>
            </a:r>
            <a:r>
              <a:rPr lang="en-US" sz="1600" dirty="0"/>
              <a:t>;</a:t>
            </a:r>
            <a:br>
              <a:rPr lang="en-US" sz="1600" dirty="0"/>
            </a:br>
            <a:r>
              <a:rPr lang="en-US" sz="1600" dirty="0"/>
              <a:t>	</a:t>
            </a:r>
            <a:r>
              <a:rPr lang="en-US" sz="1600" dirty="0" err="1"/>
              <a:t>penult.succ</a:t>
            </a:r>
            <a:r>
              <a:rPr lang="en-US" sz="1600" dirty="0"/>
              <a:t> = null;</a:t>
            </a:r>
            <a:br>
              <a:rPr lang="en-US" sz="1600" dirty="0"/>
            </a:br>
            <a:r>
              <a:rPr lang="en-US" sz="1600" dirty="0"/>
              <a:t>	</a:t>
            </a:r>
            <a:r>
              <a:rPr lang="en-US" sz="1600" dirty="0" smtClean="0"/>
              <a:t>last </a:t>
            </a:r>
            <a:r>
              <a:rPr lang="en-US" sz="1600" dirty="0"/>
              <a:t>= penult;</a:t>
            </a:r>
            <a:br>
              <a:rPr lang="en-US" sz="1600" dirty="0"/>
            </a:br>
            <a:r>
              <a:rPr lang="en-US" sz="1600" dirty="0" smtClean="0"/>
              <a:t>}</a:t>
            </a:r>
          </a:p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endParaRPr lang="en-US" sz="1600" dirty="0" smtClean="0"/>
          </a:p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endParaRPr lang="en-US" sz="1600" dirty="0"/>
          </a:p>
          <a:p>
            <a:pPr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2400" dirty="0" err="1" smtClean="0"/>
              <a:t>Animacija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grpSp>
        <p:nvGrpSpPr>
          <p:cNvPr id="2" name="Group 112"/>
          <p:cNvGrpSpPr>
            <a:grpSpLocks/>
          </p:cNvGrpSpPr>
          <p:nvPr/>
        </p:nvGrpSpPr>
        <p:grpSpPr bwMode="auto">
          <a:xfrm>
            <a:off x="1066800" y="5029200"/>
            <a:ext cx="6629400" cy="1524000"/>
            <a:chOff x="528" y="96"/>
            <a:chExt cx="4176" cy="960"/>
          </a:xfrm>
        </p:grpSpPr>
        <p:sp>
          <p:nvSpPr>
            <p:cNvPr id="140401" name="Rectangle 113"/>
            <p:cNvSpPr>
              <a:spLocks noChangeArrowheads="1"/>
            </p:cNvSpPr>
            <p:nvPr/>
          </p:nvSpPr>
          <p:spPr bwMode="auto">
            <a:xfrm>
              <a:off x="528" y="96"/>
              <a:ext cx="4176" cy="96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2" name="Rectangle 114"/>
            <p:cNvSpPr>
              <a:spLocks noChangeArrowheads="1"/>
            </p:cNvSpPr>
            <p:nvPr/>
          </p:nvSpPr>
          <p:spPr bwMode="auto">
            <a:xfrm>
              <a:off x="1200" y="294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3" name="Rectangle 115"/>
            <p:cNvSpPr>
              <a:spLocks noChangeArrowheads="1"/>
            </p:cNvSpPr>
            <p:nvPr/>
          </p:nvSpPr>
          <p:spPr bwMode="auto">
            <a:xfrm>
              <a:off x="1200" y="48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4" name="Text Box 116"/>
            <p:cNvSpPr txBox="1">
              <a:spLocks noChangeArrowheads="1"/>
            </p:cNvSpPr>
            <p:nvPr/>
          </p:nvSpPr>
          <p:spPr bwMode="auto">
            <a:xfrm>
              <a:off x="1824" y="28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40405" name="Text Box 117"/>
            <p:cNvSpPr txBox="1">
              <a:spLocks noChangeArrowheads="1"/>
            </p:cNvSpPr>
            <p:nvPr/>
          </p:nvSpPr>
          <p:spPr bwMode="auto">
            <a:xfrm>
              <a:off x="2832" y="28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40406" name="Text Box 118"/>
            <p:cNvSpPr txBox="1">
              <a:spLocks noChangeArrowheads="1"/>
            </p:cNvSpPr>
            <p:nvPr/>
          </p:nvSpPr>
          <p:spPr bwMode="auto">
            <a:xfrm>
              <a:off x="3840" y="28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40407" name="Line 119"/>
            <p:cNvSpPr>
              <a:spLocks noChangeShapeType="1"/>
            </p:cNvSpPr>
            <p:nvPr/>
          </p:nvSpPr>
          <p:spPr bwMode="auto">
            <a:xfrm>
              <a:off x="2304" y="342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08" name="Line 120"/>
            <p:cNvSpPr>
              <a:spLocks noChangeShapeType="1"/>
            </p:cNvSpPr>
            <p:nvPr/>
          </p:nvSpPr>
          <p:spPr bwMode="auto">
            <a:xfrm>
              <a:off x="3312" y="342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09" name="Line 121"/>
            <p:cNvSpPr>
              <a:spLocks noChangeShapeType="1"/>
            </p:cNvSpPr>
            <p:nvPr/>
          </p:nvSpPr>
          <p:spPr bwMode="auto">
            <a:xfrm>
              <a:off x="4320" y="342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10" name="Freeform 122"/>
            <p:cNvSpPr>
              <a:spLocks/>
            </p:cNvSpPr>
            <p:nvPr/>
          </p:nvSpPr>
          <p:spPr bwMode="auto">
            <a:xfrm>
              <a:off x="1296" y="342"/>
              <a:ext cx="52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528" y="0"/>
                </a:cxn>
              </a:cxnLst>
              <a:rect l="0" t="0" r="r" b="b"/>
              <a:pathLst>
                <a:path w="528" h="48">
                  <a:moveTo>
                    <a:pt x="0" y="48"/>
                  </a:moveTo>
                  <a:lnTo>
                    <a:pt x="96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11" name="Line 123"/>
            <p:cNvSpPr>
              <a:spLocks noChangeShapeType="1"/>
            </p:cNvSpPr>
            <p:nvPr/>
          </p:nvSpPr>
          <p:spPr bwMode="auto">
            <a:xfrm flipH="1">
              <a:off x="3408" y="43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12" name="Line 124"/>
            <p:cNvSpPr>
              <a:spLocks noChangeShapeType="1"/>
            </p:cNvSpPr>
            <p:nvPr/>
          </p:nvSpPr>
          <p:spPr bwMode="auto">
            <a:xfrm flipH="1">
              <a:off x="2400" y="43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13" name="Line 125"/>
            <p:cNvSpPr>
              <a:spLocks noChangeShapeType="1"/>
            </p:cNvSpPr>
            <p:nvPr/>
          </p:nvSpPr>
          <p:spPr bwMode="auto">
            <a:xfrm>
              <a:off x="1920" y="43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14" name="Freeform 126"/>
            <p:cNvSpPr>
              <a:spLocks/>
            </p:cNvSpPr>
            <p:nvPr/>
          </p:nvSpPr>
          <p:spPr bwMode="auto">
            <a:xfrm>
              <a:off x="1296" y="438"/>
              <a:ext cx="3312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312" y="144"/>
                </a:cxn>
                <a:cxn ang="0">
                  <a:pos x="3312" y="0"/>
                </a:cxn>
                <a:cxn ang="0">
                  <a:pos x="3120" y="0"/>
                </a:cxn>
              </a:cxnLst>
              <a:rect l="0" t="0" r="r" b="b"/>
              <a:pathLst>
                <a:path w="3312" h="144">
                  <a:moveTo>
                    <a:pt x="0" y="144"/>
                  </a:moveTo>
                  <a:lnTo>
                    <a:pt x="3312" y="144"/>
                  </a:lnTo>
                  <a:lnTo>
                    <a:pt x="3312" y="0"/>
                  </a:lnTo>
                  <a:lnTo>
                    <a:pt x="312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15" name="Text Box 127"/>
            <p:cNvSpPr txBox="1">
              <a:spLocks noChangeArrowheads="1"/>
            </p:cNvSpPr>
            <p:nvPr/>
          </p:nvSpPr>
          <p:spPr bwMode="auto">
            <a:xfrm>
              <a:off x="624" y="288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first</a:t>
              </a:r>
            </a:p>
          </p:txBody>
        </p:sp>
        <p:sp>
          <p:nvSpPr>
            <p:cNvPr id="140416" name="Text Box 128"/>
            <p:cNvSpPr txBox="1">
              <a:spLocks noChangeArrowheads="1"/>
            </p:cNvSpPr>
            <p:nvPr/>
          </p:nvSpPr>
          <p:spPr bwMode="auto">
            <a:xfrm>
              <a:off x="624" y="480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last</a:t>
              </a:r>
            </a:p>
          </p:txBody>
        </p:sp>
      </p:grpSp>
      <p:grpSp>
        <p:nvGrpSpPr>
          <p:cNvPr id="3" name="Group 129"/>
          <p:cNvGrpSpPr>
            <a:grpSpLocks/>
          </p:cNvGrpSpPr>
          <p:nvPr/>
        </p:nvGrpSpPr>
        <p:grpSpPr bwMode="auto">
          <a:xfrm>
            <a:off x="1066800" y="5029200"/>
            <a:ext cx="6629400" cy="1524000"/>
            <a:chOff x="528" y="1152"/>
            <a:chExt cx="4176" cy="960"/>
          </a:xfrm>
        </p:grpSpPr>
        <p:sp>
          <p:nvSpPr>
            <p:cNvPr id="140418" name="Rectangle 130"/>
            <p:cNvSpPr>
              <a:spLocks noChangeArrowheads="1"/>
            </p:cNvSpPr>
            <p:nvPr/>
          </p:nvSpPr>
          <p:spPr bwMode="auto">
            <a:xfrm>
              <a:off x="528" y="1152"/>
              <a:ext cx="4176" cy="96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9" name="Rectangle 131"/>
            <p:cNvSpPr>
              <a:spLocks noChangeArrowheads="1"/>
            </p:cNvSpPr>
            <p:nvPr/>
          </p:nvSpPr>
          <p:spPr bwMode="auto">
            <a:xfrm>
              <a:off x="1200" y="1824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20" name="Text Box 132"/>
            <p:cNvSpPr txBox="1">
              <a:spLocks noChangeArrowheads="1"/>
            </p:cNvSpPr>
            <p:nvPr/>
          </p:nvSpPr>
          <p:spPr bwMode="auto">
            <a:xfrm>
              <a:off x="576" y="1824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penult</a:t>
              </a:r>
            </a:p>
          </p:txBody>
        </p:sp>
        <p:sp>
          <p:nvSpPr>
            <p:cNvPr id="140421" name="Rectangle 133"/>
            <p:cNvSpPr>
              <a:spLocks noChangeArrowheads="1"/>
            </p:cNvSpPr>
            <p:nvPr/>
          </p:nvSpPr>
          <p:spPr bwMode="auto">
            <a:xfrm>
              <a:off x="1200" y="135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22" name="Rectangle 134"/>
            <p:cNvSpPr>
              <a:spLocks noChangeArrowheads="1"/>
            </p:cNvSpPr>
            <p:nvPr/>
          </p:nvSpPr>
          <p:spPr bwMode="auto">
            <a:xfrm>
              <a:off x="1200" y="154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23" name="Text Box 135"/>
            <p:cNvSpPr txBox="1">
              <a:spLocks noChangeArrowheads="1"/>
            </p:cNvSpPr>
            <p:nvPr/>
          </p:nvSpPr>
          <p:spPr bwMode="auto">
            <a:xfrm>
              <a:off x="1824" y="134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40424" name="Text Box 136"/>
            <p:cNvSpPr txBox="1">
              <a:spLocks noChangeArrowheads="1"/>
            </p:cNvSpPr>
            <p:nvPr/>
          </p:nvSpPr>
          <p:spPr bwMode="auto">
            <a:xfrm>
              <a:off x="2832" y="134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40425" name="Text Box 137"/>
            <p:cNvSpPr txBox="1">
              <a:spLocks noChangeArrowheads="1"/>
            </p:cNvSpPr>
            <p:nvPr/>
          </p:nvSpPr>
          <p:spPr bwMode="auto">
            <a:xfrm>
              <a:off x="3840" y="134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40426" name="Line 138"/>
            <p:cNvSpPr>
              <a:spLocks noChangeShapeType="1"/>
            </p:cNvSpPr>
            <p:nvPr/>
          </p:nvSpPr>
          <p:spPr bwMode="auto">
            <a:xfrm>
              <a:off x="2304" y="139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27" name="Line 139"/>
            <p:cNvSpPr>
              <a:spLocks noChangeShapeType="1"/>
            </p:cNvSpPr>
            <p:nvPr/>
          </p:nvSpPr>
          <p:spPr bwMode="auto">
            <a:xfrm>
              <a:off x="3312" y="139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28" name="Line 140"/>
            <p:cNvSpPr>
              <a:spLocks noChangeShapeType="1"/>
            </p:cNvSpPr>
            <p:nvPr/>
          </p:nvSpPr>
          <p:spPr bwMode="auto">
            <a:xfrm>
              <a:off x="4320" y="139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29" name="Freeform 141"/>
            <p:cNvSpPr>
              <a:spLocks/>
            </p:cNvSpPr>
            <p:nvPr/>
          </p:nvSpPr>
          <p:spPr bwMode="auto">
            <a:xfrm>
              <a:off x="1296" y="1398"/>
              <a:ext cx="52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528" y="0"/>
                </a:cxn>
              </a:cxnLst>
              <a:rect l="0" t="0" r="r" b="b"/>
              <a:pathLst>
                <a:path w="528" h="48">
                  <a:moveTo>
                    <a:pt x="0" y="48"/>
                  </a:moveTo>
                  <a:lnTo>
                    <a:pt x="96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30" name="Line 142"/>
            <p:cNvSpPr>
              <a:spLocks noChangeShapeType="1"/>
            </p:cNvSpPr>
            <p:nvPr/>
          </p:nvSpPr>
          <p:spPr bwMode="auto">
            <a:xfrm flipH="1">
              <a:off x="3408" y="149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31" name="Line 143"/>
            <p:cNvSpPr>
              <a:spLocks noChangeShapeType="1"/>
            </p:cNvSpPr>
            <p:nvPr/>
          </p:nvSpPr>
          <p:spPr bwMode="auto">
            <a:xfrm flipH="1">
              <a:off x="2400" y="149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32" name="Line 144"/>
            <p:cNvSpPr>
              <a:spLocks noChangeShapeType="1"/>
            </p:cNvSpPr>
            <p:nvPr/>
          </p:nvSpPr>
          <p:spPr bwMode="auto">
            <a:xfrm>
              <a:off x="1920" y="1494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33" name="Freeform 145"/>
            <p:cNvSpPr>
              <a:spLocks/>
            </p:cNvSpPr>
            <p:nvPr/>
          </p:nvSpPr>
          <p:spPr bwMode="auto">
            <a:xfrm>
              <a:off x="1296" y="1494"/>
              <a:ext cx="3312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312" y="144"/>
                </a:cxn>
                <a:cxn ang="0">
                  <a:pos x="3312" y="0"/>
                </a:cxn>
                <a:cxn ang="0">
                  <a:pos x="3120" y="0"/>
                </a:cxn>
              </a:cxnLst>
              <a:rect l="0" t="0" r="r" b="b"/>
              <a:pathLst>
                <a:path w="3312" h="144">
                  <a:moveTo>
                    <a:pt x="0" y="144"/>
                  </a:moveTo>
                  <a:lnTo>
                    <a:pt x="3312" y="144"/>
                  </a:lnTo>
                  <a:lnTo>
                    <a:pt x="3312" y="0"/>
                  </a:lnTo>
                  <a:lnTo>
                    <a:pt x="312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34" name="Text Box 146"/>
            <p:cNvSpPr txBox="1">
              <a:spLocks noChangeArrowheads="1"/>
            </p:cNvSpPr>
            <p:nvPr/>
          </p:nvSpPr>
          <p:spPr bwMode="auto">
            <a:xfrm>
              <a:off x="624" y="134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first</a:t>
              </a:r>
            </a:p>
          </p:txBody>
        </p:sp>
        <p:sp>
          <p:nvSpPr>
            <p:cNvPr id="140435" name="Text Box 147"/>
            <p:cNvSpPr txBox="1">
              <a:spLocks noChangeArrowheads="1"/>
            </p:cNvSpPr>
            <p:nvPr/>
          </p:nvSpPr>
          <p:spPr bwMode="auto">
            <a:xfrm>
              <a:off x="624" y="153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last</a:t>
              </a:r>
            </a:p>
          </p:txBody>
        </p:sp>
        <p:sp>
          <p:nvSpPr>
            <p:cNvPr id="140436" name="Freeform 148"/>
            <p:cNvSpPr>
              <a:spLocks/>
            </p:cNvSpPr>
            <p:nvPr/>
          </p:nvSpPr>
          <p:spPr bwMode="auto">
            <a:xfrm>
              <a:off x="1304" y="1536"/>
              <a:ext cx="1528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1144" y="384"/>
                </a:cxn>
                <a:cxn ang="0">
                  <a:pos x="1528" y="0"/>
                </a:cxn>
              </a:cxnLst>
              <a:rect l="0" t="0" r="r" b="b"/>
              <a:pathLst>
                <a:path w="1528" h="384">
                  <a:moveTo>
                    <a:pt x="0" y="384"/>
                  </a:moveTo>
                  <a:lnTo>
                    <a:pt x="1144" y="384"/>
                  </a:lnTo>
                  <a:lnTo>
                    <a:pt x="1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49"/>
          <p:cNvGrpSpPr>
            <a:grpSpLocks/>
          </p:cNvGrpSpPr>
          <p:nvPr/>
        </p:nvGrpSpPr>
        <p:grpSpPr bwMode="auto">
          <a:xfrm>
            <a:off x="1066800" y="5029200"/>
            <a:ext cx="6629400" cy="1524000"/>
            <a:chOff x="528" y="2208"/>
            <a:chExt cx="4176" cy="960"/>
          </a:xfrm>
        </p:grpSpPr>
        <p:sp>
          <p:nvSpPr>
            <p:cNvPr id="140438" name="Rectangle 150"/>
            <p:cNvSpPr>
              <a:spLocks noChangeArrowheads="1"/>
            </p:cNvSpPr>
            <p:nvPr/>
          </p:nvSpPr>
          <p:spPr bwMode="auto">
            <a:xfrm>
              <a:off x="528" y="2208"/>
              <a:ext cx="4176" cy="96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39" name="Rectangle 151"/>
            <p:cNvSpPr>
              <a:spLocks noChangeArrowheads="1"/>
            </p:cNvSpPr>
            <p:nvPr/>
          </p:nvSpPr>
          <p:spPr bwMode="auto">
            <a:xfrm>
              <a:off x="1200" y="288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40" name="Text Box 152"/>
            <p:cNvSpPr txBox="1">
              <a:spLocks noChangeArrowheads="1"/>
            </p:cNvSpPr>
            <p:nvPr/>
          </p:nvSpPr>
          <p:spPr bwMode="auto">
            <a:xfrm>
              <a:off x="576" y="2880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penult</a:t>
              </a:r>
            </a:p>
          </p:txBody>
        </p:sp>
        <p:sp>
          <p:nvSpPr>
            <p:cNvPr id="140441" name="Rectangle 153"/>
            <p:cNvSpPr>
              <a:spLocks noChangeArrowheads="1"/>
            </p:cNvSpPr>
            <p:nvPr/>
          </p:nvSpPr>
          <p:spPr bwMode="auto">
            <a:xfrm>
              <a:off x="1200" y="240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42" name="Rectangle 154"/>
            <p:cNvSpPr>
              <a:spLocks noChangeArrowheads="1"/>
            </p:cNvSpPr>
            <p:nvPr/>
          </p:nvSpPr>
          <p:spPr bwMode="auto">
            <a:xfrm>
              <a:off x="1200" y="2598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43" name="Text Box 155"/>
            <p:cNvSpPr txBox="1">
              <a:spLocks noChangeArrowheads="1"/>
            </p:cNvSpPr>
            <p:nvPr/>
          </p:nvSpPr>
          <p:spPr bwMode="auto">
            <a:xfrm>
              <a:off x="1824" y="2400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40444" name="Text Box 156"/>
            <p:cNvSpPr txBox="1">
              <a:spLocks noChangeArrowheads="1"/>
            </p:cNvSpPr>
            <p:nvPr/>
          </p:nvSpPr>
          <p:spPr bwMode="auto">
            <a:xfrm>
              <a:off x="2832" y="2400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40445" name="Text Box 157"/>
            <p:cNvSpPr txBox="1">
              <a:spLocks noChangeArrowheads="1"/>
            </p:cNvSpPr>
            <p:nvPr/>
          </p:nvSpPr>
          <p:spPr bwMode="auto">
            <a:xfrm>
              <a:off x="3840" y="2400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40446" name="Line 158"/>
            <p:cNvSpPr>
              <a:spLocks noChangeShapeType="1"/>
            </p:cNvSpPr>
            <p:nvPr/>
          </p:nvSpPr>
          <p:spPr bwMode="auto">
            <a:xfrm>
              <a:off x="2304" y="245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47" name="Line 159"/>
            <p:cNvSpPr>
              <a:spLocks noChangeShapeType="1"/>
            </p:cNvSpPr>
            <p:nvPr/>
          </p:nvSpPr>
          <p:spPr bwMode="auto">
            <a:xfrm>
              <a:off x="4320" y="2454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48" name="Line 160"/>
            <p:cNvSpPr>
              <a:spLocks noChangeShapeType="1"/>
            </p:cNvSpPr>
            <p:nvPr/>
          </p:nvSpPr>
          <p:spPr bwMode="auto">
            <a:xfrm flipH="1">
              <a:off x="3408" y="255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49" name="Line 161"/>
            <p:cNvSpPr>
              <a:spLocks noChangeShapeType="1"/>
            </p:cNvSpPr>
            <p:nvPr/>
          </p:nvSpPr>
          <p:spPr bwMode="auto">
            <a:xfrm>
              <a:off x="1920" y="255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50" name="Freeform 162"/>
            <p:cNvSpPr>
              <a:spLocks/>
            </p:cNvSpPr>
            <p:nvPr/>
          </p:nvSpPr>
          <p:spPr bwMode="auto">
            <a:xfrm>
              <a:off x="1296" y="2550"/>
              <a:ext cx="3312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312" y="144"/>
                </a:cxn>
                <a:cxn ang="0">
                  <a:pos x="3312" y="0"/>
                </a:cxn>
                <a:cxn ang="0">
                  <a:pos x="3120" y="0"/>
                </a:cxn>
              </a:cxnLst>
              <a:rect l="0" t="0" r="r" b="b"/>
              <a:pathLst>
                <a:path w="3312" h="144">
                  <a:moveTo>
                    <a:pt x="0" y="144"/>
                  </a:moveTo>
                  <a:lnTo>
                    <a:pt x="3312" y="144"/>
                  </a:lnTo>
                  <a:lnTo>
                    <a:pt x="3312" y="0"/>
                  </a:lnTo>
                  <a:lnTo>
                    <a:pt x="312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51" name="Text Box 163"/>
            <p:cNvSpPr txBox="1">
              <a:spLocks noChangeArrowheads="1"/>
            </p:cNvSpPr>
            <p:nvPr/>
          </p:nvSpPr>
          <p:spPr bwMode="auto">
            <a:xfrm>
              <a:off x="624" y="2400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first</a:t>
              </a:r>
            </a:p>
          </p:txBody>
        </p:sp>
        <p:sp>
          <p:nvSpPr>
            <p:cNvPr id="140452" name="Text Box 164"/>
            <p:cNvSpPr txBox="1">
              <a:spLocks noChangeArrowheads="1"/>
            </p:cNvSpPr>
            <p:nvPr/>
          </p:nvSpPr>
          <p:spPr bwMode="auto">
            <a:xfrm>
              <a:off x="624" y="259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last</a:t>
              </a:r>
            </a:p>
          </p:txBody>
        </p:sp>
        <p:sp>
          <p:nvSpPr>
            <p:cNvPr id="140453" name="Freeform 165"/>
            <p:cNvSpPr>
              <a:spLocks/>
            </p:cNvSpPr>
            <p:nvPr/>
          </p:nvSpPr>
          <p:spPr bwMode="auto">
            <a:xfrm>
              <a:off x="1304" y="2592"/>
              <a:ext cx="1528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1144" y="384"/>
                </a:cxn>
                <a:cxn ang="0">
                  <a:pos x="1528" y="0"/>
                </a:cxn>
              </a:cxnLst>
              <a:rect l="0" t="0" r="r" b="b"/>
              <a:pathLst>
                <a:path w="1528" h="384">
                  <a:moveTo>
                    <a:pt x="0" y="384"/>
                  </a:moveTo>
                  <a:lnTo>
                    <a:pt x="1144" y="384"/>
                  </a:lnTo>
                  <a:lnTo>
                    <a:pt x="1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54" name="Freeform 166"/>
            <p:cNvSpPr>
              <a:spLocks/>
            </p:cNvSpPr>
            <p:nvPr/>
          </p:nvSpPr>
          <p:spPr bwMode="auto">
            <a:xfrm>
              <a:off x="1296" y="2448"/>
              <a:ext cx="52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528" y="0"/>
                </a:cxn>
              </a:cxnLst>
              <a:rect l="0" t="0" r="r" b="b"/>
              <a:pathLst>
                <a:path w="528" h="48">
                  <a:moveTo>
                    <a:pt x="0" y="48"/>
                  </a:moveTo>
                  <a:lnTo>
                    <a:pt x="96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55" name="Line 167"/>
            <p:cNvSpPr>
              <a:spLocks noChangeShapeType="1"/>
            </p:cNvSpPr>
            <p:nvPr/>
          </p:nvSpPr>
          <p:spPr bwMode="auto">
            <a:xfrm>
              <a:off x="3312" y="244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56" name="Line 168"/>
            <p:cNvSpPr>
              <a:spLocks noChangeShapeType="1"/>
            </p:cNvSpPr>
            <p:nvPr/>
          </p:nvSpPr>
          <p:spPr bwMode="auto">
            <a:xfrm flipH="1">
              <a:off x="2400" y="254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69"/>
          <p:cNvGrpSpPr>
            <a:grpSpLocks/>
          </p:cNvGrpSpPr>
          <p:nvPr/>
        </p:nvGrpSpPr>
        <p:grpSpPr bwMode="auto">
          <a:xfrm>
            <a:off x="1066800" y="5029200"/>
            <a:ext cx="6629400" cy="1524000"/>
            <a:chOff x="528" y="3264"/>
            <a:chExt cx="4176" cy="960"/>
          </a:xfrm>
        </p:grpSpPr>
        <p:sp>
          <p:nvSpPr>
            <p:cNvPr id="140458" name="Rectangle 170"/>
            <p:cNvSpPr>
              <a:spLocks noChangeArrowheads="1"/>
            </p:cNvSpPr>
            <p:nvPr/>
          </p:nvSpPr>
          <p:spPr bwMode="auto">
            <a:xfrm>
              <a:off x="528" y="3264"/>
              <a:ext cx="4176" cy="96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59" name="Rectangle 171"/>
            <p:cNvSpPr>
              <a:spLocks noChangeArrowheads="1"/>
            </p:cNvSpPr>
            <p:nvPr/>
          </p:nvSpPr>
          <p:spPr bwMode="auto">
            <a:xfrm>
              <a:off x="1200" y="393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60" name="Text Box 172"/>
            <p:cNvSpPr txBox="1">
              <a:spLocks noChangeArrowheads="1"/>
            </p:cNvSpPr>
            <p:nvPr/>
          </p:nvSpPr>
          <p:spPr bwMode="auto">
            <a:xfrm>
              <a:off x="576" y="3936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penult</a:t>
              </a:r>
            </a:p>
          </p:txBody>
        </p:sp>
        <p:sp>
          <p:nvSpPr>
            <p:cNvPr id="140461" name="Rectangle 173"/>
            <p:cNvSpPr>
              <a:spLocks noChangeArrowheads="1"/>
            </p:cNvSpPr>
            <p:nvPr/>
          </p:nvSpPr>
          <p:spPr bwMode="auto">
            <a:xfrm>
              <a:off x="1200" y="346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62" name="Rectangle 174"/>
            <p:cNvSpPr>
              <a:spLocks noChangeArrowheads="1"/>
            </p:cNvSpPr>
            <p:nvPr/>
          </p:nvSpPr>
          <p:spPr bwMode="auto">
            <a:xfrm>
              <a:off x="1200" y="3654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63" name="Text Box 175"/>
            <p:cNvSpPr txBox="1">
              <a:spLocks noChangeArrowheads="1"/>
            </p:cNvSpPr>
            <p:nvPr/>
          </p:nvSpPr>
          <p:spPr bwMode="auto">
            <a:xfrm>
              <a:off x="1824" y="3456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40464" name="Text Box 176"/>
            <p:cNvSpPr txBox="1">
              <a:spLocks noChangeArrowheads="1"/>
            </p:cNvSpPr>
            <p:nvPr/>
          </p:nvSpPr>
          <p:spPr bwMode="auto">
            <a:xfrm>
              <a:off x="2832" y="3456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40465" name="Text Box 177"/>
            <p:cNvSpPr txBox="1">
              <a:spLocks noChangeArrowheads="1"/>
            </p:cNvSpPr>
            <p:nvPr/>
          </p:nvSpPr>
          <p:spPr bwMode="auto">
            <a:xfrm>
              <a:off x="3840" y="3456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40466" name="Line 178"/>
            <p:cNvSpPr>
              <a:spLocks noChangeShapeType="1"/>
            </p:cNvSpPr>
            <p:nvPr/>
          </p:nvSpPr>
          <p:spPr bwMode="auto">
            <a:xfrm>
              <a:off x="2304" y="351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67" name="Line 179"/>
            <p:cNvSpPr>
              <a:spLocks noChangeShapeType="1"/>
            </p:cNvSpPr>
            <p:nvPr/>
          </p:nvSpPr>
          <p:spPr bwMode="auto">
            <a:xfrm>
              <a:off x="4320" y="351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68" name="Line 180"/>
            <p:cNvSpPr>
              <a:spLocks noChangeShapeType="1"/>
            </p:cNvSpPr>
            <p:nvPr/>
          </p:nvSpPr>
          <p:spPr bwMode="auto">
            <a:xfrm flipH="1">
              <a:off x="3408" y="360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69" name="Line 181"/>
            <p:cNvSpPr>
              <a:spLocks noChangeShapeType="1"/>
            </p:cNvSpPr>
            <p:nvPr/>
          </p:nvSpPr>
          <p:spPr bwMode="auto">
            <a:xfrm>
              <a:off x="1920" y="3606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70" name="Text Box 182"/>
            <p:cNvSpPr txBox="1">
              <a:spLocks noChangeArrowheads="1"/>
            </p:cNvSpPr>
            <p:nvPr/>
          </p:nvSpPr>
          <p:spPr bwMode="auto">
            <a:xfrm>
              <a:off x="624" y="345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first</a:t>
              </a:r>
            </a:p>
          </p:txBody>
        </p:sp>
        <p:sp>
          <p:nvSpPr>
            <p:cNvPr id="140471" name="Text Box 183"/>
            <p:cNvSpPr txBox="1">
              <a:spLocks noChangeArrowheads="1"/>
            </p:cNvSpPr>
            <p:nvPr/>
          </p:nvSpPr>
          <p:spPr bwMode="auto">
            <a:xfrm>
              <a:off x="624" y="3648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last</a:t>
              </a:r>
            </a:p>
          </p:txBody>
        </p:sp>
        <p:sp>
          <p:nvSpPr>
            <p:cNvPr id="140472" name="Freeform 184"/>
            <p:cNvSpPr>
              <a:spLocks/>
            </p:cNvSpPr>
            <p:nvPr/>
          </p:nvSpPr>
          <p:spPr bwMode="auto">
            <a:xfrm>
              <a:off x="1304" y="3648"/>
              <a:ext cx="1528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1144" y="384"/>
                </a:cxn>
                <a:cxn ang="0">
                  <a:pos x="1528" y="0"/>
                </a:cxn>
              </a:cxnLst>
              <a:rect l="0" t="0" r="r" b="b"/>
              <a:pathLst>
                <a:path w="1528" h="384">
                  <a:moveTo>
                    <a:pt x="0" y="384"/>
                  </a:moveTo>
                  <a:lnTo>
                    <a:pt x="1144" y="384"/>
                  </a:lnTo>
                  <a:lnTo>
                    <a:pt x="1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73" name="Freeform 185"/>
            <p:cNvSpPr>
              <a:spLocks/>
            </p:cNvSpPr>
            <p:nvPr/>
          </p:nvSpPr>
          <p:spPr bwMode="auto">
            <a:xfrm>
              <a:off x="1296" y="3504"/>
              <a:ext cx="52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528" y="0"/>
                </a:cxn>
              </a:cxnLst>
              <a:rect l="0" t="0" r="r" b="b"/>
              <a:pathLst>
                <a:path w="528" h="48">
                  <a:moveTo>
                    <a:pt x="0" y="48"/>
                  </a:moveTo>
                  <a:lnTo>
                    <a:pt x="96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74" name="Line 186"/>
            <p:cNvSpPr>
              <a:spLocks noChangeShapeType="1"/>
            </p:cNvSpPr>
            <p:nvPr/>
          </p:nvSpPr>
          <p:spPr bwMode="auto">
            <a:xfrm>
              <a:off x="3312" y="3504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75" name="Freeform 187"/>
            <p:cNvSpPr>
              <a:spLocks/>
            </p:cNvSpPr>
            <p:nvPr/>
          </p:nvSpPr>
          <p:spPr bwMode="auto">
            <a:xfrm>
              <a:off x="1296" y="3648"/>
              <a:ext cx="2272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2272" y="96"/>
                </a:cxn>
                <a:cxn ang="0">
                  <a:pos x="2104" y="0"/>
                </a:cxn>
              </a:cxnLst>
              <a:rect l="0" t="0" r="r" b="b"/>
              <a:pathLst>
                <a:path w="2272" h="96">
                  <a:moveTo>
                    <a:pt x="0" y="96"/>
                  </a:moveTo>
                  <a:lnTo>
                    <a:pt x="2272" y="96"/>
                  </a:lnTo>
                  <a:lnTo>
                    <a:pt x="210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76" name="Line 188"/>
            <p:cNvSpPr>
              <a:spLocks noChangeShapeType="1"/>
            </p:cNvSpPr>
            <p:nvPr/>
          </p:nvSpPr>
          <p:spPr bwMode="auto">
            <a:xfrm flipH="1">
              <a:off x="2400" y="360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uiExpand="1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r>
              <a:rPr lang="en-US" sz="4800" dirty="0" err="1" smtClean="0"/>
              <a:t>Povezani</a:t>
            </a:r>
            <a:r>
              <a:rPr lang="en-US" sz="4800" dirty="0" smtClean="0"/>
              <a:t> </a:t>
            </a:r>
            <a:r>
              <a:rPr lang="en-US" sz="4800" dirty="0" err="1" smtClean="0"/>
              <a:t>seznami</a:t>
            </a:r>
            <a:endParaRPr lang="en-US" sz="4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524000"/>
            <a:ext cx="7772400" cy="3581400"/>
          </a:xfrm>
        </p:spPr>
        <p:txBody>
          <a:bodyPr>
            <a:normAutofit/>
          </a:bodyPr>
          <a:lstStyle/>
          <a:p>
            <a:pPr>
              <a:buClr>
                <a:srgbClr val="0033CC"/>
              </a:buClr>
            </a:pPr>
            <a:r>
              <a:rPr lang="en-US" sz="2800" dirty="0" err="1" smtClean="0"/>
              <a:t>Enojno</a:t>
            </a:r>
            <a:r>
              <a:rPr lang="en-US" sz="2800" dirty="0" smtClean="0"/>
              <a:t> </a:t>
            </a:r>
            <a:r>
              <a:rPr lang="en-US" sz="2800" dirty="0" err="1" smtClean="0"/>
              <a:t>povezani</a:t>
            </a:r>
            <a:r>
              <a:rPr lang="en-US" sz="2800" dirty="0" smtClean="0"/>
              <a:t>, </a:t>
            </a:r>
            <a:r>
              <a:rPr lang="en-US" sz="2800" dirty="0" err="1" smtClean="0"/>
              <a:t>dvojno</a:t>
            </a:r>
            <a:r>
              <a:rPr lang="en-US" sz="2800" dirty="0" smtClean="0"/>
              <a:t> </a:t>
            </a:r>
            <a:r>
              <a:rPr lang="en-US" sz="2800" dirty="0" err="1" smtClean="0"/>
              <a:t>povezani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buClr>
                <a:srgbClr val="0033CC"/>
              </a:buClr>
            </a:pPr>
            <a:r>
              <a:rPr lang="en-US" sz="2800" dirty="0" err="1" smtClean="0"/>
              <a:t>Vstavljanje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buClr>
                <a:srgbClr val="0033CC"/>
              </a:buClr>
            </a:pPr>
            <a:r>
              <a:rPr lang="en-US" sz="2800" dirty="0" err="1" smtClean="0"/>
              <a:t>Brisanje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buClr>
                <a:srgbClr val="0033CC"/>
              </a:buClr>
            </a:pPr>
            <a:r>
              <a:rPr lang="en-US" sz="2800" dirty="0" err="1" smtClean="0"/>
              <a:t>Iskanje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Vstavljanje</a:t>
            </a:r>
            <a:r>
              <a:rPr lang="en-US" dirty="0" smtClean="0"/>
              <a:t> </a:t>
            </a:r>
            <a:r>
              <a:rPr lang="en-US" dirty="0" err="1" smtClean="0"/>
              <a:t>novega</a:t>
            </a:r>
            <a:r>
              <a:rPr lang="en-US" dirty="0" smtClean="0"/>
              <a:t> </a:t>
            </a:r>
            <a:r>
              <a:rPr lang="en-US" dirty="0" err="1" smtClean="0"/>
              <a:t>elementa</a:t>
            </a:r>
            <a:r>
              <a:rPr lang="en-US" dirty="0" smtClean="0"/>
              <a:t> v </a:t>
            </a:r>
            <a:r>
              <a:rPr lang="en-US" dirty="0" err="1" smtClean="0"/>
              <a:t>seznam</a:t>
            </a:r>
            <a:endParaRPr lang="en-US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8382000" cy="4648200"/>
          </a:xfrm>
        </p:spPr>
        <p:txBody>
          <a:bodyPr>
            <a:noAutofit/>
          </a:bodyPr>
          <a:lstStyle/>
          <a:p>
            <a:pPr marL="381000" indent="-381000">
              <a:spcBef>
                <a:spcPts val="1200"/>
              </a:spcBef>
              <a:spcAft>
                <a:spcPts val="600"/>
              </a:spcAft>
            </a:pPr>
            <a:r>
              <a:rPr lang="en-US" sz="2400" dirty="0" err="1" smtClean="0"/>
              <a:t>Primeri</a:t>
            </a:r>
            <a:r>
              <a:rPr lang="en-US" sz="2400" dirty="0" smtClean="0"/>
              <a:t>:</a:t>
            </a:r>
            <a:endParaRPr lang="en-US" sz="2400" dirty="0"/>
          </a:p>
          <a:p>
            <a:pPr marL="952500" lvl="1" indent="-381000">
              <a:spcBef>
                <a:spcPts val="1200"/>
              </a:spcBef>
              <a:spcAft>
                <a:spcPts val="600"/>
              </a:spcAft>
              <a:buFontTx/>
              <a:buAutoNum type="arabicParenR"/>
            </a:pPr>
            <a:r>
              <a:rPr lang="en-US" sz="2000" dirty="0" err="1" smtClean="0"/>
              <a:t>Vstavljanje</a:t>
            </a:r>
            <a:r>
              <a:rPr lang="en-US" sz="2000" dirty="0" smtClean="0"/>
              <a:t> v </a:t>
            </a:r>
            <a:r>
              <a:rPr lang="en-US" sz="2000" dirty="0" err="1" smtClean="0"/>
              <a:t>prazen</a:t>
            </a:r>
            <a:r>
              <a:rPr lang="en-US" sz="2000" dirty="0" smtClean="0"/>
              <a:t> </a:t>
            </a:r>
            <a:r>
              <a:rPr lang="en-US" sz="2000" dirty="0" err="1" smtClean="0"/>
              <a:t>seznam</a:t>
            </a:r>
            <a:r>
              <a:rPr lang="en-US" sz="2000" dirty="0" smtClean="0"/>
              <a:t>;</a:t>
            </a:r>
            <a:endParaRPr lang="en-US" sz="2000" dirty="0"/>
          </a:p>
          <a:p>
            <a:pPr marL="952500" lvl="1" indent="-381000">
              <a:spcBef>
                <a:spcPts val="1200"/>
              </a:spcBef>
              <a:spcAft>
                <a:spcPts val="600"/>
              </a:spcAft>
              <a:buFontTx/>
              <a:buAutoNum type="arabicParenR"/>
            </a:pPr>
            <a:r>
              <a:rPr lang="en-US" sz="2000" dirty="0" err="1" smtClean="0"/>
              <a:t>Vstavljanje</a:t>
            </a:r>
            <a:r>
              <a:rPr lang="en-US" sz="2000" dirty="0" smtClean="0"/>
              <a:t> </a:t>
            </a:r>
            <a:r>
              <a:rPr lang="en-US" sz="2000" dirty="0" err="1" smtClean="0"/>
              <a:t>pred</a:t>
            </a:r>
            <a:r>
              <a:rPr lang="en-US" sz="2000" dirty="0" smtClean="0"/>
              <a:t> </a:t>
            </a:r>
            <a:r>
              <a:rPr lang="en-US" sz="2000" dirty="0" err="1" smtClean="0"/>
              <a:t>prvo</a:t>
            </a:r>
            <a:r>
              <a:rPr lang="en-US" sz="2000" dirty="0" smtClean="0"/>
              <a:t> </a:t>
            </a:r>
            <a:r>
              <a:rPr lang="en-US" sz="2000" dirty="0" err="1" smtClean="0"/>
              <a:t>vozlišče</a:t>
            </a:r>
            <a:r>
              <a:rPr lang="en-US" sz="2000" dirty="0" smtClean="0"/>
              <a:t> </a:t>
            </a:r>
            <a:r>
              <a:rPr lang="en-US" sz="2000" dirty="0" err="1" smtClean="0"/>
              <a:t>nepraznega</a:t>
            </a:r>
            <a:r>
              <a:rPr lang="en-US" sz="2000" dirty="0" smtClean="0"/>
              <a:t> </a:t>
            </a:r>
            <a:r>
              <a:rPr lang="en-US" sz="2000" dirty="0" err="1" smtClean="0"/>
              <a:t>seznama</a:t>
            </a:r>
            <a:r>
              <a:rPr lang="en-US" sz="2000" dirty="0" smtClean="0"/>
              <a:t>;</a:t>
            </a:r>
            <a:endParaRPr lang="en-US" sz="2000" dirty="0"/>
          </a:p>
          <a:p>
            <a:pPr marL="952500" lvl="1" indent="-381000">
              <a:spcBef>
                <a:spcPts val="1200"/>
              </a:spcBef>
              <a:spcAft>
                <a:spcPts val="600"/>
              </a:spcAft>
              <a:buFontTx/>
              <a:buAutoNum type="arabicParenR"/>
            </a:pPr>
            <a:r>
              <a:rPr lang="en-US" sz="2000" dirty="0" err="1" smtClean="0"/>
              <a:t>Vstavljanje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zadnje</a:t>
            </a:r>
            <a:r>
              <a:rPr lang="en-US" sz="2000" dirty="0" smtClean="0"/>
              <a:t> </a:t>
            </a:r>
            <a:r>
              <a:rPr lang="en-US" sz="2000" dirty="0" err="1" smtClean="0"/>
              <a:t>vozlišče</a:t>
            </a:r>
            <a:r>
              <a:rPr lang="en-US" sz="2000" dirty="0" smtClean="0"/>
              <a:t> v </a:t>
            </a:r>
            <a:r>
              <a:rPr lang="en-US" sz="2000" dirty="0" err="1" smtClean="0"/>
              <a:t>nepraznem</a:t>
            </a:r>
            <a:r>
              <a:rPr lang="en-US" sz="2000" dirty="0" smtClean="0"/>
              <a:t> </a:t>
            </a:r>
            <a:r>
              <a:rPr lang="en-US" sz="2000" dirty="0" err="1" smtClean="0"/>
              <a:t>seznamu</a:t>
            </a:r>
            <a:r>
              <a:rPr lang="en-US" sz="2000" dirty="0" smtClean="0"/>
              <a:t>;</a:t>
            </a:r>
            <a:endParaRPr lang="en-US" sz="2000" dirty="0"/>
          </a:p>
          <a:p>
            <a:pPr marL="952500" lvl="1" indent="-381000">
              <a:spcBef>
                <a:spcPts val="1200"/>
              </a:spcBef>
              <a:spcAft>
                <a:spcPts val="600"/>
              </a:spcAft>
              <a:buFontTx/>
              <a:buAutoNum type="arabicParenR"/>
            </a:pPr>
            <a:r>
              <a:rPr lang="en-US" sz="2000" dirty="0" err="1" smtClean="0"/>
              <a:t>Vstavljanje</a:t>
            </a:r>
            <a:r>
              <a:rPr lang="en-US" sz="2000" dirty="0" smtClean="0"/>
              <a:t> med </a:t>
            </a:r>
            <a:r>
              <a:rPr lang="en-US" sz="2000" dirty="0" err="1" smtClean="0"/>
              <a:t>vozlišča</a:t>
            </a:r>
            <a:r>
              <a:rPr lang="en-US" sz="2000" dirty="0" smtClean="0"/>
              <a:t> v </a:t>
            </a:r>
            <a:r>
              <a:rPr lang="en-US" sz="2000" dirty="0" err="1" smtClean="0"/>
              <a:t>nepraznem</a:t>
            </a:r>
            <a:r>
              <a:rPr lang="en-US" sz="2000" dirty="0" smtClean="0"/>
              <a:t> </a:t>
            </a:r>
            <a:r>
              <a:rPr lang="en-US" sz="2000" dirty="0" err="1" smtClean="0"/>
              <a:t>seznamu</a:t>
            </a:r>
            <a:r>
              <a:rPr lang="en-US" sz="2000" dirty="0" smtClean="0"/>
              <a:t>.</a:t>
            </a:r>
            <a:endParaRPr lang="en-US" sz="2000" dirty="0"/>
          </a:p>
          <a:p>
            <a:pPr marL="381000" indent="-381000">
              <a:spcBef>
                <a:spcPts val="1200"/>
              </a:spcBef>
              <a:spcAft>
                <a:spcPts val="600"/>
              </a:spcAft>
            </a:pPr>
            <a:r>
              <a:rPr lang="en-US" sz="2400" dirty="0" err="1" smtClean="0"/>
              <a:t>Algoritem</a:t>
            </a:r>
            <a:r>
              <a:rPr lang="en-US" sz="2400" dirty="0" smtClean="0"/>
              <a:t> </a:t>
            </a:r>
            <a:r>
              <a:rPr lang="en-US" sz="2400" dirty="0" err="1" smtClean="0"/>
              <a:t>vstavljanja</a:t>
            </a:r>
            <a:r>
              <a:rPr lang="en-US" sz="2400" dirty="0" smtClean="0"/>
              <a:t> </a:t>
            </a:r>
            <a:r>
              <a:rPr lang="en-US" sz="2400" dirty="0" err="1" smtClean="0"/>
              <a:t>mora</a:t>
            </a:r>
            <a:r>
              <a:rPr lang="en-US" sz="2400" dirty="0" smtClean="0"/>
              <a:t> </a:t>
            </a:r>
            <a:r>
              <a:rPr lang="en-US" sz="2400" dirty="0" err="1" smtClean="0"/>
              <a:t>popraviti</a:t>
            </a:r>
            <a:r>
              <a:rPr lang="en-US" sz="2400" dirty="0" smtClean="0"/>
              <a:t> </a:t>
            </a:r>
            <a:r>
              <a:rPr lang="en-US" sz="2400" dirty="0" err="1" smtClean="0"/>
              <a:t>povezave</a:t>
            </a:r>
            <a:r>
              <a:rPr lang="en-US" sz="2400" dirty="0" smtClean="0"/>
              <a:t> v </a:t>
            </a:r>
            <a:r>
              <a:rPr lang="en-US" sz="2400" dirty="0" err="1" smtClean="0"/>
              <a:t>predhodniku</a:t>
            </a:r>
            <a:r>
              <a:rPr lang="en-US" sz="2400" dirty="0" smtClean="0"/>
              <a:t> in </a:t>
            </a:r>
            <a:r>
              <a:rPr lang="en-US" sz="2400" dirty="0" err="1" smtClean="0"/>
              <a:t>nasledniku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9144000" cy="71438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Algoritem</a:t>
            </a:r>
            <a:r>
              <a:rPr lang="en-US" sz="3200" dirty="0" smtClean="0"/>
              <a:t> </a:t>
            </a:r>
            <a:r>
              <a:rPr lang="en-US" sz="3200" dirty="0" err="1" smtClean="0"/>
              <a:t>vstavljanja</a:t>
            </a:r>
            <a:r>
              <a:rPr lang="en-US" sz="3200" dirty="0" smtClean="0"/>
              <a:t> </a:t>
            </a:r>
            <a:r>
              <a:rPr lang="en-US" sz="3200" dirty="0" err="1" smtClean="0"/>
              <a:t>pri</a:t>
            </a:r>
            <a:r>
              <a:rPr lang="en-US" sz="3200" dirty="0" smtClean="0"/>
              <a:t> </a:t>
            </a:r>
            <a:r>
              <a:rPr lang="en-US" sz="3200" dirty="0" err="1" smtClean="0"/>
              <a:t>enojnem</a:t>
            </a:r>
            <a:r>
              <a:rPr lang="en-US" sz="3200" dirty="0" smtClean="0"/>
              <a:t> </a:t>
            </a:r>
            <a:r>
              <a:rPr lang="en-US" sz="3200" dirty="0" err="1" smtClean="0"/>
              <a:t>seznamu</a:t>
            </a:r>
            <a:r>
              <a:rPr lang="en-US" sz="3200" dirty="0" smtClean="0"/>
              <a:t> (SLL)</a:t>
            </a:r>
            <a:endParaRPr lang="en-US" sz="3200" i="1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7772400" cy="4648200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333500" algn="l"/>
              </a:tabLst>
            </a:pPr>
            <a:r>
              <a:rPr lang="en-US" dirty="0"/>
              <a:t>	</a:t>
            </a:r>
            <a:r>
              <a:rPr lang="en-US" sz="2000" dirty="0"/>
              <a:t>To insert </a:t>
            </a:r>
            <a:r>
              <a:rPr lang="en-US" sz="2000" i="1" dirty="0" err="1"/>
              <a:t>elem</a:t>
            </a:r>
            <a:r>
              <a:rPr lang="en-US" sz="2000" dirty="0"/>
              <a:t> at a given point in the SLL headed by </a:t>
            </a:r>
            <a:r>
              <a:rPr lang="en-US" sz="2000" i="1" dirty="0"/>
              <a:t>first</a:t>
            </a:r>
            <a:r>
              <a:rPr lang="en-US" sz="2000" dirty="0"/>
              <a:t>:</a:t>
            </a:r>
          </a:p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333500" algn="l"/>
              </a:tabLst>
            </a:pPr>
            <a:r>
              <a:rPr lang="en-US" sz="2000" dirty="0"/>
              <a:t>	1.	Make </a:t>
            </a:r>
            <a:r>
              <a:rPr lang="en-US" sz="2000" i="1" dirty="0"/>
              <a:t>ins</a:t>
            </a:r>
            <a:r>
              <a:rPr lang="en-US" sz="2000" dirty="0"/>
              <a:t> a link to a newly-created node with element </a:t>
            </a:r>
            <a:r>
              <a:rPr lang="en-US" sz="2000" i="1" dirty="0" err="1"/>
              <a:t>elem</a:t>
            </a:r>
            <a:r>
              <a:rPr lang="en-US" sz="2000" dirty="0"/>
              <a:t> and </a:t>
            </a:r>
            <a:br>
              <a:rPr lang="en-US" sz="2000" dirty="0"/>
            </a:br>
            <a:r>
              <a:rPr lang="en-US" sz="2000" dirty="0"/>
              <a:t>	successor null.</a:t>
            </a:r>
            <a:br>
              <a:rPr lang="en-US" sz="2000" dirty="0"/>
            </a:br>
            <a:r>
              <a:rPr lang="en-US" sz="2000" dirty="0"/>
              <a:t>2.	If the insertion point is before the first node:</a:t>
            </a:r>
            <a:br>
              <a:rPr lang="en-US" sz="2000" dirty="0"/>
            </a:br>
            <a:r>
              <a:rPr lang="en-US" sz="2000" dirty="0"/>
              <a:t>	2.1.	Set node </a:t>
            </a:r>
            <a:r>
              <a:rPr lang="en-US" sz="2000" i="1" dirty="0"/>
              <a:t>ins</a:t>
            </a:r>
            <a:r>
              <a:rPr lang="en-US" sz="2000" dirty="0"/>
              <a:t>’s successor to </a:t>
            </a:r>
            <a:r>
              <a:rPr lang="en-US" sz="2000" i="1" dirty="0"/>
              <a:t>first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>	2.2.	Set </a:t>
            </a:r>
            <a:r>
              <a:rPr lang="en-US" sz="2000" i="1" dirty="0"/>
              <a:t>first</a:t>
            </a:r>
            <a:r>
              <a:rPr lang="en-US" sz="2000" dirty="0"/>
              <a:t> to </a:t>
            </a:r>
            <a:r>
              <a:rPr lang="en-US" sz="2000" i="1" dirty="0"/>
              <a:t>ins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>3.	If the insertion point is after the node </a:t>
            </a:r>
            <a:r>
              <a:rPr lang="en-US" sz="2000" i="1" dirty="0" err="1"/>
              <a:t>pred</a:t>
            </a:r>
            <a:r>
              <a:rPr lang="en-US" sz="2000" dirty="0"/>
              <a:t>:</a:t>
            </a:r>
            <a:br>
              <a:rPr lang="en-US" sz="2000" dirty="0"/>
            </a:br>
            <a:r>
              <a:rPr lang="en-US" sz="2000" dirty="0"/>
              <a:t>	3.1.	Set node </a:t>
            </a:r>
            <a:r>
              <a:rPr lang="en-US" sz="2000" i="1" dirty="0"/>
              <a:t>ins</a:t>
            </a:r>
            <a:r>
              <a:rPr lang="en-US" sz="2000" dirty="0"/>
              <a:t>’s successor to node </a:t>
            </a:r>
            <a:r>
              <a:rPr lang="en-US" sz="2000" i="1" dirty="0" err="1"/>
              <a:t>pred</a:t>
            </a:r>
            <a:r>
              <a:rPr lang="en-US" sz="2000" dirty="0" err="1"/>
              <a:t>’s</a:t>
            </a:r>
            <a:r>
              <a:rPr lang="en-US" sz="2000" dirty="0"/>
              <a:t> successor.</a:t>
            </a:r>
            <a:br>
              <a:rPr lang="en-US" sz="2000" dirty="0"/>
            </a:br>
            <a:r>
              <a:rPr lang="en-US" sz="2000" dirty="0"/>
              <a:t>	3.2.	Set node </a:t>
            </a:r>
            <a:r>
              <a:rPr lang="en-US" sz="2000" i="1" dirty="0" err="1"/>
              <a:t>pred</a:t>
            </a:r>
            <a:r>
              <a:rPr lang="en-US" sz="2000" dirty="0" err="1"/>
              <a:t>’s</a:t>
            </a:r>
            <a:r>
              <a:rPr lang="en-US" sz="2000" dirty="0"/>
              <a:t> successor to </a:t>
            </a:r>
            <a:r>
              <a:rPr lang="en-US" sz="2000" i="1" dirty="0"/>
              <a:t>ins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>4.	Terminate.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Vstavljanje</a:t>
            </a:r>
            <a:r>
              <a:rPr lang="en-US" sz="3200" dirty="0" smtClean="0"/>
              <a:t> </a:t>
            </a:r>
            <a:r>
              <a:rPr lang="en-US" sz="3200" dirty="0" err="1" smtClean="0"/>
              <a:t>pred</a:t>
            </a:r>
            <a:r>
              <a:rPr lang="en-US" sz="3200" dirty="0" smtClean="0"/>
              <a:t> </a:t>
            </a:r>
            <a:r>
              <a:rPr lang="en-US" sz="3200" dirty="0" err="1" smtClean="0"/>
              <a:t>prvo</a:t>
            </a:r>
            <a:r>
              <a:rPr lang="en-US" sz="3200" dirty="0" smtClean="0"/>
              <a:t> </a:t>
            </a:r>
            <a:r>
              <a:rPr lang="en-US" sz="3200" dirty="0" err="1" smtClean="0"/>
              <a:t>vozlišče</a:t>
            </a:r>
            <a:r>
              <a:rPr lang="en-US" sz="3200" dirty="0" smtClean="0"/>
              <a:t> (</a:t>
            </a:r>
            <a:r>
              <a:rPr lang="en-US" sz="3200" dirty="0" err="1" smtClean="0"/>
              <a:t>animacija</a:t>
            </a:r>
            <a:r>
              <a:rPr lang="en-US" sz="3200" dirty="0" smtClean="0"/>
              <a:t>)</a:t>
            </a:r>
            <a:endParaRPr lang="en-US" sz="3200" i="1" dirty="0"/>
          </a:p>
        </p:txBody>
      </p:sp>
      <p:grpSp>
        <p:nvGrpSpPr>
          <p:cNvPr id="2" name="Group 102"/>
          <p:cNvGrpSpPr>
            <a:grpSpLocks/>
          </p:cNvGrpSpPr>
          <p:nvPr/>
        </p:nvGrpSpPr>
        <p:grpSpPr bwMode="auto">
          <a:xfrm>
            <a:off x="1066800" y="1981200"/>
            <a:ext cx="6400800" cy="4343400"/>
            <a:chOff x="624" y="384"/>
            <a:chExt cx="4032" cy="2736"/>
          </a:xfrm>
        </p:grpSpPr>
        <p:sp>
          <p:nvSpPr>
            <p:cNvPr id="148583" name="Rectangle 103"/>
            <p:cNvSpPr>
              <a:spLocks noChangeArrowheads="1"/>
            </p:cNvSpPr>
            <p:nvPr/>
          </p:nvSpPr>
          <p:spPr bwMode="auto">
            <a:xfrm>
              <a:off x="624" y="384"/>
              <a:ext cx="4032" cy="273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584" name="Rectangle 104"/>
            <p:cNvSpPr>
              <a:spLocks noChangeArrowheads="1"/>
            </p:cNvSpPr>
            <p:nvPr/>
          </p:nvSpPr>
          <p:spPr bwMode="auto">
            <a:xfrm>
              <a:off x="1152" y="2544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585" name="Text Box 105"/>
            <p:cNvSpPr txBox="1">
              <a:spLocks noChangeArrowheads="1"/>
            </p:cNvSpPr>
            <p:nvPr/>
          </p:nvSpPr>
          <p:spPr bwMode="auto">
            <a:xfrm>
              <a:off x="2784" y="254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48586" name="Text Box 106"/>
            <p:cNvSpPr txBox="1">
              <a:spLocks noChangeArrowheads="1"/>
            </p:cNvSpPr>
            <p:nvPr/>
          </p:nvSpPr>
          <p:spPr bwMode="auto">
            <a:xfrm>
              <a:off x="3792" y="254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48587" name="Line 107"/>
            <p:cNvSpPr>
              <a:spLocks noChangeShapeType="1"/>
            </p:cNvSpPr>
            <p:nvPr/>
          </p:nvSpPr>
          <p:spPr bwMode="auto">
            <a:xfrm>
              <a:off x="1248" y="2640"/>
              <a:ext cx="15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8588" name="Line 108"/>
            <p:cNvSpPr>
              <a:spLocks noChangeShapeType="1"/>
            </p:cNvSpPr>
            <p:nvPr/>
          </p:nvSpPr>
          <p:spPr bwMode="auto">
            <a:xfrm>
              <a:off x="3264" y="264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8589" name="Line 109"/>
            <p:cNvSpPr>
              <a:spLocks noChangeShapeType="1"/>
            </p:cNvSpPr>
            <p:nvPr/>
          </p:nvSpPr>
          <p:spPr bwMode="auto">
            <a:xfrm>
              <a:off x="4272" y="264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8590" name="Text Box 110"/>
            <p:cNvSpPr txBox="1">
              <a:spLocks noChangeArrowheads="1"/>
            </p:cNvSpPr>
            <p:nvPr/>
          </p:nvSpPr>
          <p:spPr bwMode="auto">
            <a:xfrm>
              <a:off x="816" y="254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48591" name="Rectangle 111"/>
            <p:cNvSpPr>
              <a:spLocks noChangeArrowheads="1"/>
            </p:cNvSpPr>
            <p:nvPr/>
          </p:nvSpPr>
          <p:spPr bwMode="auto">
            <a:xfrm>
              <a:off x="672" y="432"/>
              <a:ext cx="3936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insert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at a given point in the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Make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 link to a newly-created node with element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and successor null.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If the insertion point is before the first node: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2.1.	Set node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to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2.2.	Set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 to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If the insertion point is after the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3.1.	Set node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to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’s successor.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3.2.	Set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’s successor to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Terminate.</a:t>
              </a:r>
              <a:endParaRPr lang="en-GB" sz="2000">
                <a:latin typeface="Times New Roman" pitchFamily="18" charset="0"/>
              </a:endParaRPr>
            </a:p>
          </p:txBody>
        </p:sp>
      </p:grpSp>
      <p:grpSp>
        <p:nvGrpSpPr>
          <p:cNvPr id="3" name="Group 112"/>
          <p:cNvGrpSpPr>
            <a:grpSpLocks/>
          </p:cNvGrpSpPr>
          <p:nvPr/>
        </p:nvGrpSpPr>
        <p:grpSpPr bwMode="auto">
          <a:xfrm>
            <a:off x="1066800" y="1981200"/>
            <a:ext cx="6400800" cy="4343400"/>
            <a:chOff x="624" y="384"/>
            <a:chExt cx="4032" cy="2736"/>
          </a:xfrm>
        </p:grpSpPr>
        <p:sp>
          <p:nvSpPr>
            <p:cNvPr id="148593" name="Rectangle 113"/>
            <p:cNvSpPr>
              <a:spLocks noChangeArrowheads="1"/>
            </p:cNvSpPr>
            <p:nvPr/>
          </p:nvSpPr>
          <p:spPr bwMode="auto">
            <a:xfrm>
              <a:off x="624" y="384"/>
              <a:ext cx="4032" cy="273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594" name="Rectangle 114"/>
            <p:cNvSpPr>
              <a:spLocks noChangeArrowheads="1"/>
            </p:cNvSpPr>
            <p:nvPr/>
          </p:nvSpPr>
          <p:spPr bwMode="auto">
            <a:xfrm>
              <a:off x="1152" y="2544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595" name="Text Box 115"/>
            <p:cNvSpPr txBox="1">
              <a:spLocks noChangeArrowheads="1"/>
            </p:cNvSpPr>
            <p:nvPr/>
          </p:nvSpPr>
          <p:spPr bwMode="auto">
            <a:xfrm>
              <a:off x="1776" y="2826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48596" name="Text Box 116"/>
            <p:cNvSpPr txBox="1">
              <a:spLocks noChangeArrowheads="1"/>
            </p:cNvSpPr>
            <p:nvPr/>
          </p:nvSpPr>
          <p:spPr bwMode="auto">
            <a:xfrm>
              <a:off x="2784" y="254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48597" name="Text Box 117"/>
            <p:cNvSpPr txBox="1">
              <a:spLocks noChangeArrowheads="1"/>
            </p:cNvSpPr>
            <p:nvPr/>
          </p:nvSpPr>
          <p:spPr bwMode="auto">
            <a:xfrm>
              <a:off x="3792" y="254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48598" name="Line 118"/>
            <p:cNvSpPr>
              <a:spLocks noChangeShapeType="1"/>
            </p:cNvSpPr>
            <p:nvPr/>
          </p:nvSpPr>
          <p:spPr bwMode="auto">
            <a:xfrm>
              <a:off x="1248" y="2640"/>
              <a:ext cx="15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8599" name="Line 119"/>
            <p:cNvSpPr>
              <a:spLocks noChangeShapeType="1"/>
            </p:cNvSpPr>
            <p:nvPr/>
          </p:nvSpPr>
          <p:spPr bwMode="auto">
            <a:xfrm>
              <a:off x="3264" y="264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8600" name="Line 120"/>
            <p:cNvSpPr>
              <a:spLocks noChangeShapeType="1"/>
            </p:cNvSpPr>
            <p:nvPr/>
          </p:nvSpPr>
          <p:spPr bwMode="auto">
            <a:xfrm>
              <a:off x="4272" y="264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8601" name="Text Box 121"/>
            <p:cNvSpPr txBox="1">
              <a:spLocks noChangeArrowheads="1"/>
            </p:cNvSpPr>
            <p:nvPr/>
          </p:nvSpPr>
          <p:spPr bwMode="auto">
            <a:xfrm>
              <a:off x="816" y="254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48602" name="Rectangle 122"/>
            <p:cNvSpPr>
              <a:spLocks noChangeArrowheads="1"/>
            </p:cNvSpPr>
            <p:nvPr/>
          </p:nvSpPr>
          <p:spPr bwMode="auto">
            <a:xfrm>
              <a:off x="1152" y="283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603" name="Text Box 123"/>
            <p:cNvSpPr txBox="1">
              <a:spLocks noChangeArrowheads="1"/>
            </p:cNvSpPr>
            <p:nvPr/>
          </p:nvSpPr>
          <p:spPr bwMode="auto">
            <a:xfrm>
              <a:off x="816" y="283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ins</a:t>
              </a:r>
            </a:p>
          </p:txBody>
        </p:sp>
        <p:sp>
          <p:nvSpPr>
            <p:cNvPr id="148604" name="Rectangle 124"/>
            <p:cNvSpPr>
              <a:spLocks noChangeArrowheads="1"/>
            </p:cNvSpPr>
            <p:nvPr/>
          </p:nvSpPr>
          <p:spPr bwMode="auto">
            <a:xfrm>
              <a:off x="672" y="432"/>
              <a:ext cx="3936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insert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at a given point in the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Make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ins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a link to a newly-created node with element </a:t>
              </a:r>
              <a:b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</a:b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	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elem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and successor null.</a:t>
              </a:r>
              <a:b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If the insertion point is before the first node: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2.1.	Set node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to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2.2.	Set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 to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If the insertion point is after the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3.1.	Set node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to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’s successor.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3.2.	Set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’s successor to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48605" name="Line 125"/>
            <p:cNvSpPr>
              <a:spLocks noChangeShapeType="1"/>
            </p:cNvSpPr>
            <p:nvPr/>
          </p:nvSpPr>
          <p:spPr bwMode="auto">
            <a:xfrm>
              <a:off x="2256" y="292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8606" name="Line 126"/>
            <p:cNvSpPr>
              <a:spLocks noChangeShapeType="1"/>
            </p:cNvSpPr>
            <p:nvPr/>
          </p:nvSpPr>
          <p:spPr bwMode="auto">
            <a:xfrm>
              <a:off x="1248" y="2922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27"/>
          <p:cNvGrpSpPr>
            <a:grpSpLocks/>
          </p:cNvGrpSpPr>
          <p:nvPr/>
        </p:nvGrpSpPr>
        <p:grpSpPr bwMode="auto">
          <a:xfrm>
            <a:off x="1066800" y="1981200"/>
            <a:ext cx="6400800" cy="4343400"/>
            <a:chOff x="624" y="384"/>
            <a:chExt cx="4032" cy="2736"/>
          </a:xfrm>
        </p:grpSpPr>
        <p:sp>
          <p:nvSpPr>
            <p:cNvPr id="148608" name="Rectangle 128"/>
            <p:cNvSpPr>
              <a:spLocks noChangeArrowheads="1"/>
            </p:cNvSpPr>
            <p:nvPr/>
          </p:nvSpPr>
          <p:spPr bwMode="auto">
            <a:xfrm>
              <a:off x="624" y="384"/>
              <a:ext cx="4032" cy="273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609" name="Rectangle 129"/>
            <p:cNvSpPr>
              <a:spLocks noChangeArrowheads="1"/>
            </p:cNvSpPr>
            <p:nvPr/>
          </p:nvSpPr>
          <p:spPr bwMode="auto">
            <a:xfrm>
              <a:off x="1152" y="2544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610" name="Text Box 130"/>
            <p:cNvSpPr txBox="1">
              <a:spLocks noChangeArrowheads="1"/>
            </p:cNvSpPr>
            <p:nvPr/>
          </p:nvSpPr>
          <p:spPr bwMode="auto">
            <a:xfrm>
              <a:off x="1776" y="2826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48611" name="Text Box 131"/>
            <p:cNvSpPr txBox="1">
              <a:spLocks noChangeArrowheads="1"/>
            </p:cNvSpPr>
            <p:nvPr/>
          </p:nvSpPr>
          <p:spPr bwMode="auto">
            <a:xfrm>
              <a:off x="2784" y="254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48612" name="Text Box 132"/>
            <p:cNvSpPr txBox="1">
              <a:spLocks noChangeArrowheads="1"/>
            </p:cNvSpPr>
            <p:nvPr/>
          </p:nvSpPr>
          <p:spPr bwMode="auto">
            <a:xfrm>
              <a:off x="3792" y="254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48613" name="Line 133"/>
            <p:cNvSpPr>
              <a:spLocks noChangeShapeType="1"/>
            </p:cNvSpPr>
            <p:nvPr/>
          </p:nvSpPr>
          <p:spPr bwMode="auto">
            <a:xfrm>
              <a:off x="1248" y="2640"/>
              <a:ext cx="15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8614" name="Line 134"/>
            <p:cNvSpPr>
              <a:spLocks noChangeShapeType="1"/>
            </p:cNvSpPr>
            <p:nvPr/>
          </p:nvSpPr>
          <p:spPr bwMode="auto">
            <a:xfrm>
              <a:off x="3264" y="264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8615" name="Line 135"/>
            <p:cNvSpPr>
              <a:spLocks noChangeShapeType="1"/>
            </p:cNvSpPr>
            <p:nvPr/>
          </p:nvSpPr>
          <p:spPr bwMode="auto">
            <a:xfrm>
              <a:off x="4272" y="264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8616" name="Text Box 136"/>
            <p:cNvSpPr txBox="1">
              <a:spLocks noChangeArrowheads="1"/>
            </p:cNvSpPr>
            <p:nvPr/>
          </p:nvSpPr>
          <p:spPr bwMode="auto">
            <a:xfrm>
              <a:off x="816" y="254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48617" name="Rectangle 137"/>
            <p:cNvSpPr>
              <a:spLocks noChangeArrowheads="1"/>
            </p:cNvSpPr>
            <p:nvPr/>
          </p:nvSpPr>
          <p:spPr bwMode="auto">
            <a:xfrm>
              <a:off x="1152" y="283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618" name="Text Box 138"/>
            <p:cNvSpPr txBox="1">
              <a:spLocks noChangeArrowheads="1"/>
            </p:cNvSpPr>
            <p:nvPr/>
          </p:nvSpPr>
          <p:spPr bwMode="auto">
            <a:xfrm>
              <a:off x="816" y="283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ins</a:t>
              </a:r>
            </a:p>
          </p:txBody>
        </p:sp>
        <p:sp>
          <p:nvSpPr>
            <p:cNvPr id="148619" name="Rectangle 139"/>
            <p:cNvSpPr>
              <a:spLocks noChangeArrowheads="1"/>
            </p:cNvSpPr>
            <p:nvPr/>
          </p:nvSpPr>
          <p:spPr bwMode="auto">
            <a:xfrm>
              <a:off x="672" y="432"/>
              <a:ext cx="3936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insert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at a given point in the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Make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 link to a newly-created node with element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and successor null.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If the insertion point is before the first node:</a:t>
              </a:r>
              <a:r>
                <a:rPr lang="en-US" sz="2000">
                  <a:latin typeface="Times New Roman" pitchFamily="18" charset="0"/>
                </a:rPr>
                <a:t/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2.1.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Set node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ins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’s successor to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first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.</a:t>
              </a:r>
              <a:r>
                <a:rPr lang="en-US" sz="2000">
                  <a:latin typeface="Times New Roman" pitchFamily="18" charset="0"/>
                </a:rPr>
                <a:t/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2.2.	Set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 to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If the insertion point is after the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3.1.	Set node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to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’s successor.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3.2.	Set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’s successor to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48620" name="Line 140"/>
            <p:cNvSpPr>
              <a:spLocks noChangeShapeType="1"/>
            </p:cNvSpPr>
            <p:nvPr/>
          </p:nvSpPr>
          <p:spPr bwMode="auto">
            <a:xfrm>
              <a:off x="1248" y="2922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8621" name="Freeform 141"/>
            <p:cNvSpPr>
              <a:spLocks/>
            </p:cNvSpPr>
            <p:nvPr/>
          </p:nvSpPr>
          <p:spPr bwMode="auto">
            <a:xfrm>
              <a:off x="2256" y="2688"/>
              <a:ext cx="52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92" y="240"/>
                </a:cxn>
                <a:cxn ang="0">
                  <a:pos x="528" y="0"/>
                </a:cxn>
              </a:cxnLst>
              <a:rect l="0" t="0" r="r" b="b"/>
              <a:pathLst>
                <a:path w="528" h="240">
                  <a:moveTo>
                    <a:pt x="0" y="240"/>
                  </a:moveTo>
                  <a:lnTo>
                    <a:pt x="192" y="24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42"/>
          <p:cNvGrpSpPr>
            <a:grpSpLocks/>
          </p:cNvGrpSpPr>
          <p:nvPr/>
        </p:nvGrpSpPr>
        <p:grpSpPr bwMode="auto">
          <a:xfrm>
            <a:off x="1066800" y="1981200"/>
            <a:ext cx="6400800" cy="4343400"/>
            <a:chOff x="624" y="384"/>
            <a:chExt cx="4032" cy="2736"/>
          </a:xfrm>
        </p:grpSpPr>
        <p:sp>
          <p:nvSpPr>
            <p:cNvPr id="148623" name="Rectangle 143"/>
            <p:cNvSpPr>
              <a:spLocks noChangeArrowheads="1"/>
            </p:cNvSpPr>
            <p:nvPr/>
          </p:nvSpPr>
          <p:spPr bwMode="auto">
            <a:xfrm>
              <a:off x="624" y="384"/>
              <a:ext cx="4032" cy="273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624" name="Rectangle 144"/>
            <p:cNvSpPr>
              <a:spLocks noChangeArrowheads="1"/>
            </p:cNvSpPr>
            <p:nvPr/>
          </p:nvSpPr>
          <p:spPr bwMode="auto">
            <a:xfrm>
              <a:off x="1152" y="2544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625" name="Text Box 145"/>
            <p:cNvSpPr txBox="1">
              <a:spLocks noChangeArrowheads="1"/>
            </p:cNvSpPr>
            <p:nvPr/>
          </p:nvSpPr>
          <p:spPr bwMode="auto">
            <a:xfrm>
              <a:off x="1776" y="2826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48626" name="Text Box 146"/>
            <p:cNvSpPr txBox="1">
              <a:spLocks noChangeArrowheads="1"/>
            </p:cNvSpPr>
            <p:nvPr/>
          </p:nvSpPr>
          <p:spPr bwMode="auto">
            <a:xfrm>
              <a:off x="2784" y="254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48627" name="Text Box 147"/>
            <p:cNvSpPr txBox="1">
              <a:spLocks noChangeArrowheads="1"/>
            </p:cNvSpPr>
            <p:nvPr/>
          </p:nvSpPr>
          <p:spPr bwMode="auto">
            <a:xfrm>
              <a:off x="3792" y="254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48628" name="Line 148"/>
            <p:cNvSpPr>
              <a:spLocks noChangeShapeType="1"/>
            </p:cNvSpPr>
            <p:nvPr/>
          </p:nvSpPr>
          <p:spPr bwMode="auto">
            <a:xfrm>
              <a:off x="3264" y="264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8629" name="Line 149"/>
            <p:cNvSpPr>
              <a:spLocks noChangeShapeType="1"/>
            </p:cNvSpPr>
            <p:nvPr/>
          </p:nvSpPr>
          <p:spPr bwMode="auto">
            <a:xfrm>
              <a:off x="4272" y="264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8630" name="Text Box 150"/>
            <p:cNvSpPr txBox="1">
              <a:spLocks noChangeArrowheads="1"/>
            </p:cNvSpPr>
            <p:nvPr/>
          </p:nvSpPr>
          <p:spPr bwMode="auto">
            <a:xfrm>
              <a:off x="816" y="254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48631" name="Rectangle 151"/>
            <p:cNvSpPr>
              <a:spLocks noChangeArrowheads="1"/>
            </p:cNvSpPr>
            <p:nvPr/>
          </p:nvSpPr>
          <p:spPr bwMode="auto">
            <a:xfrm>
              <a:off x="1152" y="283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632" name="Text Box 152"/>
            <p:cNvSpPr txBox="1">
              <a:spLocks noChangeArrowheads="1"/>
            </p:cNvSpPr>
            <p:nvPr/>
          </p:nvSpPr>
          <p:spPr bwMode="auto">
            <a:xfrm>
              <a:off x="816" y="283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ins</a:t>
              </a:r>
            </a:p>
          </p:txBody>
        </p:sp>
        <p:sp>
          <p:nvSpPr>
            <p:cNvPr id="148633" name="Rectangle 153"/>
            <p:cNvSpPr>
              <a:spLocks noChangeArrowheads="1"/>
            </p:cNvSpPr>
            <p:nvPr/>
          </p:nvSpPr>
          <p:spPr bwMode="auto">
            <a:xfrm>
              <a:off x="672" y="432"/>
              <a:ext cx="3936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insert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at a given point in the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Make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 link to a newly-created node with element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and successor null.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If the insertion point is before the first node: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2.1.	Set node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to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2.2.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Set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first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to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ins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.</a:t>
              </a:r>
              <a:r>
                <a:rPr lang="en-US" sz="2000">
                  <a:latin typeface="Times New Roman" pitchFamily="18" charset="0"/>
                </a:rPr>
                <a:t/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If the insertion point is after the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3.1.	Set node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to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’s successor.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3.2.	Set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’s successor to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48634" name="Line 154"/>
            <p:cNvSpPr>
              <a:spLocks noChangeShapeType="1"/>
            </p:cNvSpPr>
            <p:nvPr/>
          </p:nvSpPr>
          <p:spPr bwMode="auto">
            <a:xfrm>
              <a:off x="1248" y="2922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8635" name="Freeform 155"/>
            <p:cNvSpPr>
              <a:spLocks/>
            </p:cNvSpPr>
            <p:nvPr/>
          </p:nvSpPr>
          <p:spPr bwMode="auto">
            <a:xfrm>
              <a:off x="2256" y="2688"/>
              <a:ext cx="52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92" y="240"/>
                </a:cxn>
                <a:cxn ang="0">
                  <a:pos x="528" y="0"/>
                </a:cxn>
              </a:cxnLst>
              <a:rect l="0" t="0" r="r" b="b"/>
              <a:pathLst>
                <a:path w="528" h="240">
                  <a:moveTo>
                    <a:pt x="0" y="240"/>
                  </a:moveTo>
                  <a:lnTo>
                    <a:pt x="192" y="24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8636" name="Freeform 156"/>
            <p:cNvSpPr>
              <a:spLocks/>
            </p:cNvSpPr>
            <p:nvPr/>
          </p:nvSpPr>
          <p:spPr bwMode="auto">
            <a:xfrm>
              <a:off x="1248" y="2640"/>
              <a:ext cx="528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0"/>
                </a:cxn>
                <a:cxn ang="0">
                  <a:pos x="528" y="240"/>
                </a:cxn>
              </a:cxnLst>
              <a:rect l="0" t="0" r="r" b="b"/>
              <a:pathLst>
                <a:path w="528" h="240">
                  <a:moveTo>
                    <a:pt x="0" y="0"/>
                  </a:moveTo>
                  <a:lnTo>
                    <a:pt x="192" y="0"/>
                  </a:lnTo>
                  <a:lnTo>
                    <a:pt x="528" y="24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57"/>
          <p:cNvGrpSpPr>
            <a:grpSpLocks/>
          </p:cNvGrpSpPr>
          <p:nvPr/>
        </p:nvGrpSpPr>
        <p:grpSpPr bwMode="auto">
          <a:xfrm>
            <a:off x="1066800" y="1981200"/>
            <a:ext cx="6400800" cy="4343400"/>
            <a:chOff x="672" y="1248"/>
            <a:chExt cx="4032" cy="2736"/>
          </a:xfrm>
        </p:grpSpPr>
        <p:sp>
          <p:nvSpPr>
            <p:cNvPr id="148638" name="Rectangle 158"/>
            <p:cNvSpPr>
              <a:spLocks noChangeArrowheads="1"/>
            </p:cNvSpPr>
            <p:nvPr/>
          </p:nvSpPr>
          <p:spPr bwMode="auto">
            <a:xfrm>
              <a:off x="672" y="1248"/>
              <a:ext cx="4032" cy="273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639" name="Rectangle 159"/>
            <p:cNvSpPr>
              <a:spLocks noChangeArrowheads="1"/>
            </p:cNvSpPr>
            <p:nvPr/>
          </p:nvSpPr>
          <p:spPr bwMode="auto">
            <a:xfrm>
              <a:off x="1200" y="3408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640" name="Text Box 160"/>
            <p:cNvSpPr txBox="1">
              <a:spLocks noChangeArrowheads="1"/>
            </p:cNvSpPr>
            <p:nvPr/>
          </p:nvSpPr>
          <p:spPr bwMode="auto">
            <a:xfrm>
              <a:off x="1824" y="3690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48641" name="Text Box 161"/>
            <p:cNvSpPr txBox="1">
              <a:spLocks noChangeArrowheads="1"/>
            </p:cNvSpPr>
            <p:nvPr/>
          </p:nvSpPr>
          <p:spPr bwMode="auto">
            <a:xfrm>
              <a:off x="2832" y="340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48642" name="Text Box 162"/>
            <p:cNvSpPr txBox="1">
              <a:spLocks noChangeArrowheads="1"/>
            </p:cNvSpPr>
            <p:nvPr/>
          </p:nvSpPr>
          <p:spPr bwMode="auto">
            <a:xfrm>
              <a:off x="3840" y="340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48643" name="Line 163"/>
            <p:cNvSpPr>
              <a:spLocks noChangeShapeType="1"/>
            </p:cNvSpPr>
            <p:nvPr/>
          </p:nvSpPr>
          <p:spPr bwMode="auto">
            <a:xfrm>
              <a:off x="3312" y="350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8644" name="Line 164"/>
            <p:cNvSpPr>
              <a:spLocks noChangeShapeType="1"/>
            </p:cNvSpPr>
            <p:nvPr/>
          </p:nvSpPr>
          <p:spPr bwMode="auto">
            <a:xfrm>
              <a:off x="4320" y="3504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8645" name="Text Box 165"/>
            <p:cNvSpPr txBox="1">
              <a:spLocks noChangeArrowheads="1"/>
            </p:cNvSpPr>
            <p:nvPr/>
          </p:nvSpPr>
          <p:spPr bwMode="auto">
            <a:xfrm>
              <a:off x="864" y="340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48646" name="Rectangle 166"/>
            <p:cNvSpPr>
              <a:spLocks noChangeArrowheads="1"/>
            </p:cNvSpPr>
            <p:nvPr/>
          </p:nvSpPr>
          <p:spPr bwMode="auto">
            <a:xfrm>
              <a:off x="720" y="1296"/>
              <a:ext cx="3936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insert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at a given point in the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Make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 link to a newly-created node with element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and successor null.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If the insertion point is before the first node: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2.1.	Set node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to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2.2.	Set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 to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If the insertion point is after the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3.1.	Set node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to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’s successor.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3.2.	Set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’s successor to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Terminate.</a:t>
              </a:r>
              <a:endParaRPr lang="en-GB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48647" name="Freeform 167"/>
            <p:cNvSpPr>
              <a:spLocks/>
            </p:cNvSpPr>
            <p:nvPr/>
          </p:nvSpPr>
          <p:spPr bwMode="auto">
            <a:xfrm>
              <a:off x="2304" y="3552"/>
              <a:ext cx="52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92" y="240"/>
                </a:cxn>
                <a:cxn ang="0">
                  <a:pos x="528" y="0"/>
                </a:cxn>
              </a:cxnLst>
              <a:rect l="0" t="0" r="r" b="b"/>
              <a:pathLst>
                <a:path w="528" h="240">
                  <a:moveTo>
                    <a:pt x="0" y="240"/>
                  </a:moveTo>
                  <a:lnTo>
                    <a:pt x="192" y="24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8648" name="Freeform 168"/>
            <p:cNvSpPr>
              <a:spLocks/>
            </p:cNvSpPr>
            <p:nvPr/>
          </p:nvSpPr>
          <p:spPr bwMode="auto">
            <a:xfrm>
              <a:off x="1296" y="3504"/>
              <a:ext cx="528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0"/>
                </a:cxn>
                <a:cxn ang="0">
                  <a:pos x="528" y="240"/>
                </a:cxn>
              </a:cxnLst>
              <a:rect l="0" t="0" r="r" b="b"/>
              <a:pathLst>
                <a:path w="528" h="240">
                  <a:moveTo>
                    <a:pt x="0" y="0"/>
                  </a:moveTo>
                  <a:lnTo>
                    <a:pt x="192" y="0"/>
                  </a:lnTo>
                  <a:lnTo>
                    <a:pt x="528" y="24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9144000" cy="71438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Vstavljanje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danim</a:t>
            </a:r>
            <a:r>
              <a:rPr lang="en-US" sz="3600" dirty="0" smtClean="0"/>
              <a:t>  </a:t>
            </a:r>
            <a:r>
              <a:rPr lang="en-US" sz="3600" dirty="0" err="1" smtClean="0"/>
              <a:t>vozliščem</a:t>
            </a:r>
            <a:r>
              <a:rPr lang="en-US" sz="3600" dirty="0" smtClean="0"/>
              <a:t> (</a:t>
            </a:r>
            <a:r>
              <a:rPr lang="en-US" sz="3600" dirty="0" err="1" smtClean="0"/>
              <a:t>animacija</a:t>
            </a:r>
            <a:r>
              <a:rPr lang="en-US" sz="3600" dirty="0" smtClean="0"/>
              <a:t>)</a:t>
            </a:r>
            <a:endParaRPr lang="en-US" sz="3600" i="1" dirty="0"/>
          </a:p>
        </p:txBody>
      </p:sp>
      <p:grpSp>
        <p:nvGrpSpPr>
          <p:cNvPr id="2" name="Group 129"/>
          <p:cNvGrpSpPr>
            <a:grpSpLocks/>
          </p:cNvGrpSpPr>
          <p:nvPr/>
        </p:nvGrpSpPr>
        <p:grpSpPr bwMode="auto">
          <a:xfrm>
            <a:off x="1066800" y="1905000"/>
            <a:ext cx="7239000" cy="4343400"/>
            <a:chOff x="624" y="384"/>
            <a:chExt cx="4560" cy="2736"/>
          </a:xfrm>
        </p:grpSpPr>
        <p:sp>
          <p:nvSpPr>
            <p:cNvPr id="152706" name="Rectangle 130"/>
            <p:cNvSpPr>
              <a:spLocks noChangeArrowheads="1"/>
            </p:cNvSpPr>
            <p:nvPr/>
          </p:nvSpPr>
          <p:spPr bwMode="auto">
            <a:xfrm>
              <a:off x="624" y="384"/>
              <a:ext cx="4560" cy="273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707" name="Rectangle 131"/>
            <p:cNvSpPr>
              <a:spLocks noChangeArrowheads="1"/>
            </p:cNvSpPr>
            <p:nvPr/>
          </p:nvSpPr>
          <p:spPr bwMode="auto">
            <a:xfrm>
              <a:off x="1056" y="2544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708" name="Text Box 132"/>
            <p:cNvSpPr txBox="1">
              <a:spLocks noChangeArrowheads="1"/>
            </p:cNvSpPr>
            <p:nvPr/>
          </p:nvSpPr>
          <p:spPr bwMode="auto">
            <a:xfrm>
              <a:off x="2352" y="254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dog</a:t>
              </a:r>
            </a:p>
          </p:txBody>
        </p:sp>
        <p:sp>
          <p:nvSpPr>
            <p:cNvPr id="152709" name="Text Box 133"/>
            <p:cNvSpPr txBox="1">
              <a:spLocks noChangeArrowheads="1"/>
            </p:cNvSpPr>
            <p:nvPr/>
          </p:nvSpPr>
          <p:spPr bwMode="auto">
            <a:xfrm>
              <a:off x="4080" y="254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fox</a:t>
              </a:r>
            </a:p>
          </p:txBody>
        </p:sp>
        <p:sp>
          <p:nvSpPr>
            <p:cNvPr id="152710" name="Line 134"/>
            <p:cNvSpPr>
              <a:spLocks noChangeShapeType="1"/>
            </p:cNvSpPr>
            <p:nvPr/>
          </p:nvSpPr>
          <p:spPr bwMode="auto">
            <a:xfrm>
              <a:off x="2832" y="2640"/>
              <a:ext cx="12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711" name="Text Box 135"/>
            <p:cNvSpPr txBox="1">
              <a:spLocks noChangeArrowheads="1"/>
            </p:cNvSpPr>
            <p:nvPr/>
          </p:nvSpPr>
          <p:spPr bwMode="auto">
            <a:xfrm>
              <a:off x="672" y="254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52712" name="Rectangle 136"/>
            <p:cNvSpPr>
              <a:spLocks noChangeArrowheads="1"/>
            </p:cNvSpPr>
            <p:nvPr/>
          </p:nvSpPr>
          <p:spPr bwMode="auto">
            <a:xfrm>
              <a:off x="672" y="432"/>
              <a:ext cx="3936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insert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at a given point in the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Make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 link to a newly-created node with element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and successor null.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If the insertion point is before the first node: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2.1.	Set node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to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2.2.	Set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 to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If the insertion point is after the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3.1.	Set node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to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’s successor.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3.2.	Set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’s successor to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Terminate.</a:t>
              </a:r>
              <a:endParaRPr lang="en-GB" sz="2000">
                <a:latin typeface="Times New Roman" pitchFamily="18" charset="0"/>
              </a:endParaRPr>
            </a:p>
          </p:txBody>
        </p:sp>
        <p:grpSp>
          <p:nvGrpSpPr>
            <p:cNvPr id="3" name="Group 137"/>
            <p:cNvGrpSpPr>
              <a:grpSpLocks/>
            </p:cNvGrpSpPr>
            <p:nvPr/>
          </p:nvGrpSpPr>
          <p:grpSpPr bwMode="auto">
            <a:xfrm>
              <a:off x="1152" y="2640"/>
              <a:ext cx="1200" cy="0"/>
              <a:chOff x="1248" y="2640"/>
              <a:chExt cx="1200" cy="0"/>
            </a:xfrm>
          </p:grpSpPr>
          <p:sp>
            <p:nvSpPr>
              <p:cNvPr id="152714" name="Line 138"/>
              <p:cNvSpPr>
                <a:spLocks noChangeShapeType="1"/>
              </p:cNvSpPr>
              <p:nvPr/>
            </p:nvSpPr>
            <p:spPr bwMode="auto">
              <a:xfrm>
                <a:off x="1248" y="2640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non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715" name="Line 139"/>
              <p:cNvSpPr>
                <a:spLocks noChangeShapeType="1"/>
              </p:cNvSpPr>
              <p:nvPr/>
            </p:nvSpPr>
            <p:spPr bwMode="auto">
              <a:xfrm>
                <a:off x="1968" y="2640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716" name="Line 140"/>
              <p:cNvSpPr>
                <a:spLocks noChangeShapeType="1"/>
              </p:cNvSpPr>
              <p:nvPr/>
            </p:nvSpPr>
            <p:spPr bwMode="auto">
              <a:xfrm>
                <a:off x="1728" y="2640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2717" name="Line 141"/>
            <p:cNvSpPr>
              <a:spLocks noChangeShapeType="1"/>
            </p:cNvSpPr>
            <p:nvPr/>
          </p:nvSpPr>
          <p:spPr bwMode="auto">
            <a:xfrm>
              <a:off x="4560" y="264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718" name="Rectangle 142"/>
            <p:cNvSpPr>
              <a:spLocks noChangeArrowheads="1"/>
            </p:cNvSpPr>
            <p:nvPr/>
          </p:nvSpPr>
          <p:spPr bwMode="auto">
            <a:xfrm>
              <a:off x="1056" y="283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719" name="Text Box 143"/>
            <p:cNvSpPr txBox="1">
              <a:spLocks noChangeArrowheads="1"/>
            </p:cNvSpPr>
            <p:nvPr/>
          </p:nvSpPr>
          <p:spPr bwMode="auto">
            <a:xfrm>
              <a:off x="672" y="283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pred</a:t>
              </a:r>
            </a:p>
          </p:txBody>
        </p:sp>
        <p:sp>
          <p:nvSpPr>
            <p:cNvPr id="152720" name="Freeform 144"/>
            <p:cNvSpPr>
              <a:spLocks/>
            </p:cNvSpPr>
            <p:nvPr/>
          </p:nvSpPr>
          <p:spPr bwMode="auto">
            <a:xfrm>
              <a:off x="1152" y="2688"/>
              <a:ext cx="1200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912" y="240"/>
                </a:cxn>
                <a:cxn ang="0">
                  <a:pos x="1200" y="0"/>
                </a:cxn>
              </a:cxnLst>
              <a:rect l="0" t="0" r="r" b="b"/>
              <a:pathLst>
                <a:path w="1200" h="240">
                  <a:moveTo>
                    <a:pt x="0" y="240"/>
                  </a:moveTo>
                  <a:lnTo>
                    <a:pt x="912" y="240"/>
                  </a:lnTo>
                  <a:lnTo>
                    <a:pt x="120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45"/>
          <p:cNvGrpSpPr>
            <a:grpSpLocks/>
          </p:cNvGrpSpPr>
          <p:nvPr/>
        </p:nvGrpSpPr>
        <p:grpSpPr bwMode="auto">
          <a:xfrm>
            <a:off x="1066800" y="1905000"/>
            <a:ext cx="7239000" cy="4343400"/>
            <a:chOff x="624" y="384"/>
            <a:chExt cx="4560" cy="2736"/>
          </a:xfrm>
        </p:grpSpPr>
        <p:sp>
          <p:nvSpPr>
            <p:cNvPr id="152722" name="Rectangle 146"/>
            <p:cNvSpPr>
              <a:spLocks noChangeArrowheads="1"/>
            </p:cNvSpPr>
            <p:nvPr/>
          </p:nvSpPr>
          <p:spPr bwMode="auto">
            <a:xfrm>
              <a:off x="624" y="384"/>
              <a:ext cx="4560" cy="273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723" name="Rectangle 147"/>
            <p:cNvSpPr>
              <a:spLocks noChangeArrowheads="1"/>
            </p:cNvSpPr>
            <p:nvPr/>
          </p:nvSpPr>
          <p:spPr bwMode="auto">
            <a:xfrm>
              <a:off x="2592" y="283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724" name="Rectangle 148"/>
            <p:cNvSpPr>
              <a:spLocks noChangeArrowheads="1"/>
            </p:cNvSpPr>
            <p:nvPr/>
          </p:nvSpPr>
          <p:spPr bwMode="auto">
            <a:xfrm>
              <a:off x="1056" y="2544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725" name="Text Box 149"/>
            <p:cNvSpPr txBox="1">
              <a:spLocks noChangeArrowheads="1"/>
            </p:cNvSpPr>
            <p:nvPr/>
          </p:nvSpPr>
          <p:spPr bwMode="auto">
            <a:xfrm>
              <a:off x="2352" y="254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dog</a:t>
              </a:r>
            </a:p>
          </p:txBody>
        </p:sp>
        <p:sp>
          <p:nvSpPr>
            <p:cNvPr id="152726" name="Text Box 150"/>
            <p:cNvSpPr txBox="1">
              <a:spLocks noChangeArrowheads="1"/>
            </p:cNvSpPr>
            <p:nvPr/>
          </p:nvSpPr>
          <p:spPr bwMode="auto">
            <a:xfrm>
              <a:off x="4080" y="254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fox</a:t>
              </a:r>
            </a:p>
          </p:txBody>
        </p:sp>
        <p:sp>
          <p:nvSpPr>
            <p:cNvPr id="152727" name="Line 151"/>
            <p:cNvSpPr>
              <a:spLocks noChangeShapeType="1"/>
            </p:cNvSpPr>
            <p:nvPr/>
          </p:nvSpPr>
          <p:spPr bwMode="auto">
            <a:xfrm>
              <a:off x="2832" y="2640"/>
              <a:ext cx="12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728" name="Text Box 152"/>
            <p:cNvSpPr txBox="1">
              <a:spLocks noChangeArrowheads="1"/>
            </p:cNvSpPr>
            <p:nvPr/>
          </p:nvSpPr>
          <p:spPr bwMode="auto">
            <a:xfrm>
              <a:off x="672" y="254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52729" name="Rectangle 153"/>
            <p:cNvSpPr>
              <a:spLocks noChangeArrowheads="1"/>
            </p:cNvSpPr>
            <p:nvPr/>
          </p:nvSpPr>
          <p:spPr bwMode="auto">
            <a:xfrm>
              <a:off x="672" y="432"/>
              <a:ext cx="3936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insert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at a given point in the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Make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ins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a link to a newly-created node with element </a:t>
              </a:r>
              <a:b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</a:b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	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elem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and successor null.</a:t>
              </a:r>
              <a:r>
                <a:rPr lang="en-US" sz="2000">
                  <a:latin typeface="Times New Roman" pitchFamily="18" charset="0"/>
                </a:rPr>
                <a:t/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If the insertion point is before the first node: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2.1.	Set node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to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2.2.	Set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 to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If the insertion point is after the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3.1.	Set node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to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’s successor.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3.2.	Set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’s successor to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52730" name="Text Box 154"/>
            <p:cNvSpPr txBox="1">
              <a:spLocks noChangeArrowheads="1"/>
            </p:cNvSpPr>
            <p:nvPr/>
          </p:nvSpPr>
          <p:spPr bwMode="auto">
            <a:xfrm>
              <a:off x="3216" y="2826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eel</a:t>
              </a:r>
            </a:p>
          </p:txBody>
        </p:sp>
        <p:grpSp>
          <p:nvGrpSpPr>
            <p:cNvPr id="5" name="Group 155"/>
            <p:cNvGrpSpPr>
              <a:grpSpLocks/>
            </p:cNvGrpSpPr>
            <p:nvPr/>
          </p:nvGrpSpPr>
          <p:grpSpPr bwMode="auto">
            <a:xfrm>
              <a:off x="1152" y="2640"/>
              <a:ext cx="1200" cy="0"/>
              <a:chOff x="1248" y="2640"/>
              <a:chExt cx="1200" cy="0"/>
            </a:xfrm>
          </p:grpSpPr>
          <p:sp>
            <p:nvSpPr>
              <p:cNvPr id="152732" name="Line 156"/>
              <p:cNvSpPr>
                <a:spLocks noChangeShapeType="1"/>
              </p:cNvSpPr>
              <p:nvPr/>
            </p:nvSpPr>
            <p:spPr bwMode="auto">
              <a:xfrm>
                <a:off x="1248" y="2640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non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733" name="Line 157"/>
              <p:cNvSpPr>
                <a:spLocks noChangeShapeType="1"/>
              </p:cNvSpPr>
              <p:nvPr/>
            </p:nvSpPr>
            <p:spPr bwMode="auto">
              <a:xfrm>
                <a:off x="1968" y="2640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734" name="Line 158"/>
              <p:cNvSpPr>
                <a:spLocks noChangeShapeType="1"/>
              </p:cNvSpPr>
              <p:nvPr/>
            </p:nvSpPr>
            <p:spPr bwMode="auto">
              <a:xfrm>
                <a:off x="1728" y="2640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2735" name="Line 159"/>
            <p:cNvSpPr>
              <a:spLocks noChangeShapeType="1"/>
            </p:cNvSpPr>
            <p:nvPr/>
          </p:nvSpPr>
          <p:spPr bwMode="auto">
            <a:xfrm>
              <a:off x="4560" y="264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736" name="Rectangle 160"/>
            <p:cNvSpPr>
              <a:spLocks noChangeArrowheads="1"/>
            </p:cNvSpPr>
            <p:nvPr/>
          </p:nvSpPr>
          <p:spPr bwMode="auto">
            <a:xfrm>
              <a:off x="1056" y="283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737" name="Text Box 161"/>
            <p:cNvSpPr txBox="1">
              <a:spLocks noChangeArrowheads="1"/>
            </p:cNvSpPr>
            <p:nvPr/>
          </p:nvSpPr>
          <p:spPr bwMode="auto">
            <a:xfrm>
              <a:off x="672" y="283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pred</a:t>
              </a:r>
            </a:p>
          </p:txBody>
        </p:sp>
        <p:sp>
          <p:nvSpPr>
            <p:cNvPr id="152738" name="Text Box 162"/>
            <p:cNvSpPr txBox="1">
              <a:spLocks noChangeArrowheads="1"/>
            </p:cNvSpPr>
            <p:nvPr/>
          </p:nvSpPr>
          <p:spPr bwMode="auto">
            <a:xfrm>
              <a:off x="2208" y="283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ins</a:t>
              </a:r>
            </a:p>
          </p:txBody>
        </p:sp>
        <p:sp>
          <p:nvSpPr>
            <p:cNvPr id="152739" name="Line 163"/>
            <p:cNvSpPr>
              <a:spLocks noChangeShapeType="1"/>
            </p:cNvSpPr>
            <p:nvPr/>
          </p:nvSpPr>
          <p:spPr bwMode="auto">
            <a:xfrm>
              <a:off x="2688" y="292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740" name="Freeform 164"/>
            <p:cNvSpPr>
              <a:spLocks/>
            </p:cNvSpPr>
            <p:nvPr/>
          </p:nvSpPr>
          <p:spPr bwMode="auto">
            <a:xfrm>
              <a:off x="1152" y="2688"/>
              <a:ext cx="1200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912" y="240"/>
                </a:cxn>
                <a:cxn ang="0">
                  <a:pos x="1200" y="0"/>
                </a:cxn>
              </a:cxnLst>
              <a:rect l="0" t="0" r="r" b="b"/>
              <a:pathLst>
                <a:path w="1200" h="240">
                  <a:moveTo>
                    <a:pt x="0" y="240"/>
                  </a:moveTo>
                  <a:lnTo>
                    <a:pt x="912" y="240"/>
                  </a:lnTo>
                  <a:lnTo>
                    <a:pt x="120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741" name="Line 165"/>
            <p:cNvSpPr>
              <a:spLocks noChangeShapeType="1"/>
            </p:cNvSpPr>
            <p:nvPr/>
          </p:nvSpPr>
          <p:spPr bwMode="auto">
            <a:xfrm>
              <a:off x="3696" y="292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66"/>
          <p:cNvGrpSpPr>
            <a:grpSpLocks/>
          </p:cNvGrpSpPr>
          <p:nvPr/>
        </p:nvGrpSpPr>
        <p:grpSpPr bwMode="auto">
          <a:xfrm>
            <a:off x="1066800" y="1905000"/>
            <a:ext cx="7239000" cy="4343400"/>
            <a:chOff x="624" y="384"/>
            <a:chExt cx="4560" cy="2736"/>
          </a:xfrm>
        </p:grpSpPr>
        <p:sp>
          <p:nvSpPr>
            <p:cNvPr id="152743" name="Rectangle 167"/>
            <p:cNvSpPr>
              <a:spLocks noChangeArrowheads="1"/>
            </p:cNvSpPr>
            <p:nvPr/>
          </p:nvSpPr>
          <p:spPr bwMode="auto">
            <a:xfrm>
              <a:off x="624" y="384"/>
              <a:ext cx="4560" cy="273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744" name="Rectangle 168"/>
            <p:cNvSpPr>
              <a:spLocks noChangeArrowheads="1"/>
            </p:cNvSpPr>
            <p:nvPr/>
          </p:nvSpPr>
          <p:spPr bwMode="auto">
            <a:xfrm>
              <a:off x="2592" y="283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745" name="Rectangle 169"/>
            <p:cNvSpPr>
              <a:spLocks noChangeArrowheads="1"/>
            </p:cNvSpPr>
            <p:nvPr/>
          </p:nvSpPr>
          <p:spPr bwMode="auto">
            <a:xfrm>
              <a:off x="1056" y="2544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746" name="Text Box 170"/>
            <p:cNvSpPr txBox="1">
              <a:spLocks noChangeArrowheads="1"/>
            </p:cNvSpPr>
            <p:nvPr/>
          </p:nvSpPr>
          <p:spPr bwMode="auto">
            <a:xfrm>
              <a:off x="2352" y="254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dog</a:t>
              </a:r>
            </a:p>
          </p:txBody>
        </p:sp>
        <p:sp>
          <p:nvSpPr>
            <p:cNvPr id="152747" name="Text Box 171"/>
            <p:cNvSpPr txBox="1">
              <a:spLocks noChangeArrowheads="1"/>
            </p:cNvSpPr>
            <p:nvPr/>
          </p:nvSpPr>
          <p:spPr bwMode="auto">
            <a:xfrm>
              <a:off x="4080" y="254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fox</a:t>
              </a:r>
            </a:p>
          </p:txBody>
        </p:sp>
        <p:sp>
          <p:nvSpPr>
            <p:cNvPr id="152748" name="Line 172"/>
            <p:cNvSpPr>
              <a:spLocks noChangeShapeType="1"/>
            </p:cNvSpPr>
            <p:nvPr/>
          </p:nvSpPr>
          <p:spPr bwMode="auto">
            <a:xfrm>
              <a:off x="2832" y="2640"/>
              <a:ext cx="12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749" name="Text Box 173"/>
            <p:cNvSpPr txBox="1">
              <a:spLocks noChangeArrowheads="1"/>
            </p:cNvSpPr>
            <p:nvPr/>
          </p:nvSpPr>
          <p:spPr bwMode="auto">
            <a:xfrm>
              <a:off x="672" y="254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52750" name="Rectangle 174"/>
            <p:cNvSpPr>
              <a:spLocks noChangeArrowheads="1"/>
            </p:cNvSpPr>
            <p:nvPr/>
          </p:nvSpPr>
          <p:spPr bwMode="auto">
            <a:xfrm>
              <a:off x="672" y="432"/>
              <a:ext cx="3936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insert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at a given point in the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Make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 link to a newly-created node with element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and successor null.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If the insertion point is before the first node: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2.1.	Set node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to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2.2.	Set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 to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If the insertion point is after the node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pred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:</a:t>
              </a:r>
              <a:r>
                <a:rPr lang="en-US" sz="2000">
                  <a:latin typeface="Times New Roman" pitchFamily="18" charset="0"/>
                </a:rPr>
                <a:t/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3.1.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Set node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ins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’s successor to node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pred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’s successor.</a:t>
              </a:r>
              <a:r>
                <a:rPr lang="en-US" sz="2000">
                  <a:latin typeface="Times New Roman" pitchFamily="18" charset="0"/>
                </a:rPr>
                <a:t/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3.2.	Set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’s successor to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52751" name="Text Box 175"/>
            <p:cNvSpPr txBox="1">
              <a:spLocks noChangeArrowheads="1"/>
            </p:cNvSpPr>
            <p:nvPr/>
          </p:nvSpPr>
          <p:spPr bwMode="auto">
            <a:xfrm>
              <a:off x="3216" y="2826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eel</a:t>
              </a:r>
            </a:p>
          </p:txBody>
        </p:sp>
        <p:grpSp>
          <p:nvGrpSpPr>
            <p:cNvPr id="7" name="Group 176"/>
            <p:cNvGrpSpPr>
              <a:grpSpLocks/>
            </p:cNvGrpSpPr>
            <p:nvPr/>
          </p:nvGrpSpPr>
          <p:grpSpPr bwMode="auto">
            <a:xfrm>
              <a:off x="1152" y="2640"/>
              <a:ext cx="1200" cy="0"/>
              <a:chOff x="1248" y="2640"/>
              <a:chExt cx="1200" cy="0"/>
            </a:xfrm>
          </p:grpSpPr>
          <p:sp>
            <p:nvSpPr>
              <p:cNvPr id="152753" name="Line 177"/>
              <p:cNvSpPr>
                <a:spLocks noChangeShapeType="1"/>
              </p:cNvSpPr>
              <p:nvPr/>
            </p:nvSpPr>
            <p:spPr bwMode="auto">
              <a:xfrm>
                <a:off x="1248" y="2640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non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754" name="Line 178"/>
              <p:cNvSpPr>
                <a:spLocks noChangeShapeType="1"/>
              </p:cNvSpPr>
              <p:nvPr/>
            </p:nvSpPr>
            <p:spPr bwMode="auto">
              <a:xfrm>
                <a:off x="1968" y="2640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755" name="Line 179"/>
              <p:cNvSpPr>
                <a:spLocks noChangeShapeType="1"/>
              </p:cNvSpPr>
              <p:nvPr/>
            </p:nvSpPr>
            <p:spPr bwMode="auto">
              <a:xfrm>
                <a:off x="1728" y="2640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2756" name="Line 180"/>
            <p:cNvSpPr>
              <a:spLocks noChangeShapeType="1"/>
            </p:cNvSpPr>
            <p:nvPr/>
          </p:nvSpPr>
          <p:spPr bwMode="auto">
            <a:xfrm>
              <a:off x="4560" y="264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757" name="Rectangle 181"/>
            <p:cNvSpPr>
              <a:spLocks noChangeArrowheads="1"/>
            </p:cNvSpPr>
            <p:nvPr/>
          </p:nvSpPr>
          <p:spPr bwMode="auto">
            <a:xfrm>
              <a:off x="1056" y="283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758" name="Text Box 182"/>
            <p:cNvSpPr txBox="1">
              <a:spLocks noChangeArrowheads="1"/>
            </p:cNvSpPr>
            <p:nvPr/>
          </p:nvSpPr>
          <p:spPr bwMode="auto">
            <a:xfrm>
              <a:off x="672" y="283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pred</a:t>
              </a:r>
            </a:p>
          </p:txBody>
        </p:sp>
        <p:sp>
          <p:nvSpPr>
            <p:cNvPr id="152759" name="Text Box 183"/>
            <p:cNvSpPr txBox="1">
              <a:spLocks noChangeArrowheads="1"/>
            </p:cNvSpPr>
            <p:nvPr/>
          </p:nvSpPr>
          <p:spPr bwMode="auto">
            <a:xfrm>
              <a:off x="2208" y="283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ins</a:t>
              </a:r>
            </a:p>
          </p:txBody>
        </p:sp>
        <p:sp>
          <p:nvSpPr>
            <p:cNvPr id="152760" name="Line 184"/>
            <p:cNvSpPr>
              <a:spLocks noChangeShapeType="1"/>
            </p:cNvSpPr>
            <p:nvPr/>
          </p:nvSpPr>
          <p:spPr bwMode="auto">
            <a:xfrm>
              <a:off x="2688" y="292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761" name="Freeform 185"/>
            <p:cNvSpPr>
              <a:spLocks/>
            </p:cNvSpPr>
            <p:nvPr/>
          </p:nvSpPr>
          <p:spPr bwMode="auto">
            <a:xfrm>
              <a:off x="1152" y="2688"/>
              <a:ext cx="1200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912" y="240"/>
                </a:cxn>
                <a:cxn ang="0">
                  <a:pos x="1200" y="0"/>
                </a:cxn>
              </a:cxnLst>
              <a:rect l="0" t="0" r="r" b="b"/>
              <a:pathLst>
                <a:path w="1200" h="240">
                  <a:moveTo>
                    <a:pt x="0" y="240"/>
                  </a:moveTo>
                  <a:lnTo>
                    <a:pt x="912" y="240"/>
                  </a:lnTo>
                  <a:lnTo>
                    <a:pt x="120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762" name="Freeform 186"/>
            <p:cNvSpPr>
              <a:spLocks/>
            </p:cNvSpPr>
            <p:nvPr/>
          </p:nvSpPr>
          <p:spPr bwMode="auto">
            <a:xfrm>
              <a:off x="3696" y="2688"/>
              <a:ext cx="384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92" y="240"/>
                </a:cxn>
                <a:cxn ang="0">
                  <a:pos x="384" y="0"/>
                </a:cxn>
              </a:cxnLst>
              <a:rect l="0" t="0" r="r" b="b"/>
              <a:pathLst>
                <a:path w="384" h="240">
                  <a:moveTo>
                    <a:pt x="0" y="240"/>
                  </a:moveTo>
                  <a:lnTo>
                    <a:pt x="192" y="240"/>
                  </a:lnTo>
                  <a:lnTo>
                    <a:pt x="3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87"/>
          <p:cNvGrpSpPr>
            <a:grpSpLocks/>
          </p:cNvGrpSpPr>
          <p:nvPr/>
        </p:nvGrpSpPr>
        <p:grpSpPr bwMode="auto">
          <a:xfrm>
            <a:off x="1066800" y="1905000"/>
            <a:ext cx="7239000" cy="4343400"/>
            <a:chOff x="624" y="384"/>
            <a:chExt cx="4560" cy="2736"/>
          </a:xfrm>
        </p:grpSpPr>
        <p:sp>
          <p:nvSpPr>
            <p:cNvPr id="152764" name="Rectangle 188"/>
            <p:cNvSpPr>
              <a:spLocks noChangeArrowheads="1"/>
            </p:cNvSpPr>
            <p:nvPr/>
          </p:nvSpPr>
          <p:spPr bwMode="auto">
            <a:xfrm>
              <a:off x="624" y="384"/>
              <a:ext cx="4560" cy="273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765" name="Rectangle 189"/>
            <p:cNvSpPr>
              <a:spLocks noChangeArrowheads="1"/>
            </p:cNvSpPr>
            <p:nvPr/>
          </p:nvSpPr>
          <p:spPr bwMode="auto">
            <a:xfrm>
              <a:off x="2592" y="283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766" name="Rectangle 190"/>
            <p:cNvSpPr>
              <a:spLocks noChangeArrowheads="1"/>
            </p:cNvSpPr>
            <p:nvPr/>
          </p:nvSpPr>
          <p:spPr bwMode="auto">
            <a:xfrm>
              <a:off x="1056" y="2544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767" name="Text Box 191"/>
            <p:cNvSpPr txBox="1">
              <a:spLocks noChangeArrowheads="1"/>
            </p:cNvSpPr>
            <p:nvPr/>
          </p:nvSpPr>
          <p:spPr bwMode="auto">
            <a:xfrm>
              <a:off x="2352" y="254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dog</a:t>
              </a:r>
            </a:p>
          </p:txBody>
        </p:sp>
        <p:sp>
          <p:nvSpPr>
            <p:cNvPr id="152768" name="Text Box 192"/>
            <p:cNvSpPr txBox="1">
              <a:spLocks noChangeArrowheads="1"/>
            </p:cNvSpPr>
            <p:nvPr/>
          </p:nvSpPr>
          <p:spPr bwMode="auto">
            <a:xfrm>
              <a:off x="4080" y="254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fox</a:t>
              </a:r>
            </a:p>
          </p:txBody>
        </p:sp>
        <p:sp>
          <p:nvSpPr>
            <p:cNvPr id="152769" name="Text Box 193"/>
            <p:cNvSpPr txBox="1">
              <a:spLocks noChangeArrowheads="1"/>
            </p:cNvSpPr>
            <p:nvPr/>
          </p:nvSpPr>
          <p:spPr bwMode="auto">
            <a:xfrm>
              <a:off x="672" y="254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52770" name="Rectangle 194"/>
            <p:cNvSpPr>
              <a:spLocks noChangeArrowheads="1"/>
            </p:cNvSpPr>
            <p:nvPr/>
          </p:nvSpPr>
          <p:spPr bwMode="auto">
            <a:xfrm>
              <a:off x="672" y="432"/>
              <a:ext cx="3936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insert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at a given point in the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Make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 link to a newly-created node with element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and successor null.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If the insertion point is before the first node: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2.1.	Set node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to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2.2.	Set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 to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If the insertion point is after the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3.1.	Set node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to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’s successor.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3.2.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Set node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pred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’s successor to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ins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.</a:t>
              </a:r>
              <a:r>
                <a:rPr lang="en-US" sz="2000">
                  <a:latin typeface="Times New Roman" pitchFamily="18" charset="0"/>
                </a:rPr>
                <a:t/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52771" name="Text Box 195"/>
            <p:cNvSpPr txBox="1">
              <a:spLocks noChangeArrowheads="1"/>
            </p:cNvSpPr>
            <p:nvPr/>
          </p:nvSpPr>
          <p:spPr bwMode="auto">
            <a:xfrm>
              <a:off x="3216" y="2826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eel</a:t>
              </a:r>
            </a:p>
          </p:txBody>
        </p:sp>
        <p:grpSp>
          <p:nvGrpSpPr>
            <p:cNvPr id="9" name="Group 196"/>
            <p:cNvGrpSpPr>
              <a:grpSpLocks/>
            </p:cNvGrpSpPr>
            <p:nvPr/>
          </p:nvGrpSpPr>
          <p:grpSpPr bwMode="auto">
            <a:xfrm>
              <a:off x="1152" y="2640"/>
              <a:ext cx="1200" cy="0"/>
              <a:chOff x="1248" y="2640"/>
              <a:chExt cx="1200" cy="0"/>
            </a:xfrm>
          </p:grpSpPr>
          <p:sp>
            <p:nvSpPr>
              <p:cNvPr id="152773" name="Line 197"/>
              <p:cNvSpPr>
                <a:spLocks noChangeShapeType="1"/>
              </p:cNvSpPr>
              <p:nvPr/>
            </p:nvSpPr>
            <p:spPr bwMode="auto">
              <a:xfrm>
                <a:off x="1248" y="2640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non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774" name="Line 198"/>
              <p:cNvSpPr>
                <a:spLocks noChangeShapeType="1"/>
              </p:cNvSpPr>
              <p:nvPr/>
            </p:nvSpPr>
            <p:spPr bwMode="auto">
              <a:xfrm>
                <a:off x="1968" y="2640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775" name="Line 199"/>
              <p:cNvSpPr>
                <a:spLocks noChangeShapeType="1"/>
              </p:cNvSpPr>
              <p:nvPr/>
            </p:nvSpPr>
            <p:spPr bwMode="auto">
              <a:xfrm>
                <a:off x="1728" y="2640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2776" name="Line 200"/>
            <p:cNvSpPr>
              <a:spLocks noChangeShapeType="1"/>
            </p:cNvSpPr>
            <p:nvPr/>
          </p:nvSpPr>
          <p:spPr bwMode="auto">
            <a:xfrm>
              <a:off x="4560" y="264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777" name="Rectangle 201"/>
            <p:cNvSpPr>
              <a:spLocks noChangeArrowheads="1"/>
            </p:cNvSpPr>
            <p:nvPr/>
          </p:nvSpPr>
          <p:spPr bwMode="auto">
            <a:xfrm>
              <a:off x="1056" y="283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778" name="Text Box 202"/>
            <p:cNvSpPr txBox="1">
              <a:spLocks noChangeArrowheads="1"/>
            </p:cNvSpPr>
            <p:nvPr/>
          </p:nvSpPr>
          <p:spPr bwMode="auto">
            <a:xfrm>
              <a:off x="672" y="283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pred</a:t>
              </a:r>
            </a:p>
          </p:txBody>
        </p:sp>
        <p:sp>
          <p:nvSpPr>
            <p:cNvPr id="152779" name="Text Box 203"/>
            <p:cNvSpPr txBox="1">
              <a:spLocks noChangeArrowheads="1"/>
            </p:cNvSpPr>
            <p:nvPr/>
          </p:nvSpPr>
          <p:spPr bwMode="auto">
            <a:xfrm>
              <a:off x="2208" y="283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ins</a:t>
              </a:r>
            </a:p>
          </p:txBody>
        </p:sp>
        <p:sp>
          <p:nvSpPr>
            <p:cNvPr id="152780" name="Line 204"/>
            <p:cNvSpPr>
              <a:spLocks noChangeShapeType="1"/>
            </p:cNvSpPr>
            <p:nvPr/>
          </p:nvSpPr>
          <p:spPr bwMode="auto">
            <a:xfrm>
              <a:off x="2688" y="292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781" name="Freeform 205"/>
            <p:cNvSpPr>
              <a:spLocks/>
            </p:cNvSpPr>
            <p:nvPr/>
          </p:nvSpPr>
          <p:spPr bwMode="auto">
            <a:xfrm>
              <a:off x="1152" y="2688"/>
              <a:ext cx="1200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912" y="240"/>
                </a:cxn>
                <a:cxn ang="0">
                  <a:pos x="1200" y="0"/>
                </a:cxn>
              </a:cxnLst>
              <a:rect l="0" t="0" r="r" b="b"/>
              <a:pathLst>
                <a:path w="1200" h="240">
                  <a:moveTo>
                    <a:pt x="0" y="240"/>
                  </a:moveTo>
                  <a:lnTo>
                    <a:pt x="912" y="240"/>
                  </a:lnTo>
                  <a:lnTo>
                    <a:pt x="120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782" name="Freeform 206"/>
            <p:cNvSpPr>
              <a:spLocks/>
            </p:cNvSpPr>
            <p:nvPr/>
          </p:nvSpPr>
          <p:spPr bwMode="auto">
            <a:xfrm>
              <a:off x="2832" y="2640"/>
              <a:ext cx="384" cy="2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0"/>
                </a:cxn>
                <a:cxn ang="0">
                  <a:pos x="384" y="248"/>
                </a:cxn>
              </a:cxnLst>
              <a:rect l="0" t="0" r="r" b="b"/>
              <a:pathLst>
                <a:path w="384" h="248">
                  <a:moveTo>
                    <a:pt x="0" y="0"/>
                  </a:moveTo>
                  <a:lnTo>
                    <a:pt x="192" y="0"/>
                  </a:lnTo>
                  <a:lnTo>
                    <a:pt x="384" y="24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783" name="Freeform 207"/>
            <p:cNvSpPr>
              <a:spLocks/>
            </p:cNvSpPr>
            <p:nvPr/>
          </p:nvSpPr>
          <p:spPr bwMode="auto">
            <a:xfrm>
              <a:off x="3696" y="2688"/>
              <a:ext cx="384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92" y="240"/>
                </a:cxn>
                <a:cxn ang="0">
                  <a:pos x="384" y="0"/>
                </a:cxn>
              </a:cxnLst>
              <a:rect l="0" t="0" r="r" b="b"/>
              <a:pathLst>
                <a:path w="384" h="240">
                  <a:moveTo>
                    <a:pt x="0" y="240"/>
                  </a:moveTo>
                  <a:lnTo>
                    <a:pt x="192" y="240"/>
                  </a:lnTo>
                  <a:lnTo>
                    <a:pt x="3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208"/>
          <p:cNvGrpSpPr>
            <a:grpSpLocks/>
          </p:cNvGrpSpPr>
          <p:nvPr/>
        </p:nvGrpSpPr>
        <p:grpSpPr bwMode="auto">
          <a:xfrm>
            <a:off x="1066800" y="1905000"/>
            <a:ext cx="7239000" cy="4343400"/>
            <a:chOff x="672" y="1200"/>
            <a:chExt cx="4560" cy="2736"/>
          </a:xfrm>
        </p:grpSpPr>
        <p:sp>
          <p:nvSpPr>
            <p:cNvPr id="152785" name="Rectangle 209"/>
            <p:cNvSpPr>
              <a:spLocks noChangeArrowheads="1"/>
            </p:cNvSpPr>
            <p:nvPr/>
          </p:nvSpPr>
          <p:spPr bwMode="auto">
            <a:xfrm>
              <a:off x="672" y="1200"/>
              <a:ext cx="4560" cy="273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786" name="Rectangle 210"/>
            <p:cNvSpPr>
              <a:spLocks noChangeArrowheads="1"/>
            </p:cNvSpPr>
            <p:nvPr/>
          </p:nvSpPr>
          <p:spPr bwMode="auto">
            <a:xfrm>
              <a:off x="1104" y="336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787" name="Text Box 211"/>
            <p:cNvSpPr txBox="1">
              <a:spLocks noChangeArrowheads="1"/>
            </p:cNvSpPr>
            <p:nvPr/>
          </p:nvSpPr>
          <p:spPr bwMode="auto">
            <a:xfrm>
              <a:off x="2400" y="3360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dog</a:t>
              </a:r>
            </a:p>
          </p:txBody>
        </p:sp>
        <p:sp>
          <p:nvSpPr>
            <p:cNvPr id="152788" name="Text Box 212"/>
            <p:cNvSpPr txBox="1">
              <a:spLocks noChangeArrowheads="1"/>
            </p:cNvSpPr>
            <p:nvPr/>
          </p:nvSpPr>
          <p:spPr bwMode="auto">
            <a:xfrm>
              <a:off x="4128" y="3360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fox</a:t>
              </a:r>
            </a:p>
          </p:txBody>
        </p:sp>
        <p:sp>
          <p:nvSpPr>
            <p:cNvPr id="152789" name="Text Box 213"/>
            <p:cNvSpPr txBox="1">
              <a:spLocks noChangeArrowheads="1"/>
            </p:cNvSpPr>
            <p:nvPr/>
          </p:nvSpPr>
          <p:spPr bwMode="auto">
            <a:xfrm>
              <a:off x="720" y="336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52790" name="Rectangle 214"/>
            <p:cNvSpPr>
              <a:spLocks noChangeArrowheads="1"/>
            </p:cNvSpPr>
            <p:nvPr/>
          </p:nvSpPr>
          <p:spPr bwMode="auto">
            <a:xfrm>
              <a:off x="720" y="1248"/>
              <a:ext cx="3936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insert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at a given point in the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Make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 link to a newly-created node with element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and successor null.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If the insertion point is before the first node: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2.1.	Set node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to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2.2.	Set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 to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If the insertion point is after the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3.1.	Set node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to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’s successor.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3.2.	Set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’s successor to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Terminate.</a:t>
              </a:r>
              <a:endParaRPr lang="en-GB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52791" name="Text Box 215"/>
            <p:cNvSpPr txBox="1">
              <a:spLocks noChangeArrowheads="1"/>
            </p:cNvSpPr>
            <p:nvPr/>
          </p:nvSpPr>
          <p:spPr bwMode="auto">
            <a:xfrm>
              <a:off x="3264" y="3642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eel</a:t>
              </a:r>
            </a:p>
          </p:txBody>
        </p:sp>
        <p:grpSp>
          <p:nvGrpSpPr>
            <p:cNvPr id="11" name="Group 216"/>
            <p:cNvGrpSpPr>
              <a:grpSpLocks/>
            </p:cNvGrpSpPr>
            <p:nvPr/>
          </p:nvGrpSpPr>
          <p:grpSpPr bwMode="auto">
            <a:xfrm>
              <a:off x="1200" y="3456"/>
              <a:ext cx="1200" cy="0"/>
              <a:chOff x="1248" y="2640"/>
              <a:chExt cx="1200" cy="0"/>
            </a:xfrm>
          </p:grpSpPr>
          <p:sp>
            <p:nvSpPr>
              <p:cNvPr id="152793" name="Line 217"/>
              <p:cNvSpPr>
                <a:spLocks noChangeShapeType="1"/>
              </p:cNvSpPr>
              <p:nvPr/>
            </p:nvSpPr>
            <p:spPr bwMode="auto">
              <a:xfrm>
                <a:off x="1248" y="2640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non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794" name="Line 218"/>
              <p:cNvSpPr>
                <a:spLocks noChangeShapeType="1"/>
              </p:cNvSpPr>
              <p:nvPr/>
            </p:nvSpPr>
            <p:spPr bwMode="auto">
              <a:xfrm>
                <a:off x="1968" y="2640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795" name="Line 219"/>
              <p:cNvSpPr>
                <a:spLocks noChangeShapeType="1"/>
              </p:cNvSpPr>
              <p:nvPr/>
            </p:nvSpPr>
            <p:spPr bwMode="auto">
              <a:xfrm>
                <a:off x="1728" y="2640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2796" name="Line 220"/>
            <p:cNvSpPr>
              <a:spLocks noChangeShapeType="1"/>
            </p:cNvSpPr>
            <p:nvPr/>
          </p:nvSpPr>
          <p:spPr bwMode="auto">
            <a:xfrm>
              <a:off x="4608" y="345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797" name="Freeform 221"/>
            <p:cNvSpPr>
              <a:spLocks/>
            </p:cNvSpPr>
            <p:nvPr/>
          </p:nvSpPr>
          <p:spPr bwMode="auto">
            <a:xfrm>
              <a:off x="2880" y="3456"/>
              <a:ext cx="384" cy="2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0"/>
                </a:cxn>
                <a:cxn ang="0">
                  <a:pos x="384" y="248"/>
                </a:cxn>
              </a:cxnLst>
              <a:rect l="0" t="0" r="r" b="b"/>
              <a:pathLst>
                <a:path w="384" h="248">
                  <a:moveTo>
                    <a:pt x="0" y="0"/>
                  </a:moveTo>
                  <a:lnTo>
                    <a:pt x="192" y="0"/>
                  </a:lnTo>
                  <a:lnTo>
                    <a:pt x="384" y="24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798" name="Freeform 222"/>
            <p:cNvSpPr>
              <a:spLocks/>
            </p:cNvSpPr>
            <p:nvPr/>
          </p:nvSpPr>
          <p:spPr bwMode="auto">
            <a:xfrm>
              <a:off x="3744" y="3504"/>
              <a:ext cx="384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92" y="240"/>
                </a:cxn>
                <a:cxn ang="0">
                  <a:pos x="384" y="0"/>
                </a:cxn>
              </a:cxnLst>
              <a:rect l="0" t="0" r="r" b="b"/>
              <a:pathLst>
                <a:path w="384" h="240">
                  <a:moveTo>
                    <a:pt x="0" y="240"/>
                  </a:moveTo>
                  <a:lnTo>
                    <a:pt x="192" y="240"/>
                  </a:lnTo>
                  <a:lnTo>
                    <a:pt x="3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Vstavljanje</a:t>
            </a:r>
            <a:r>
              <a:rPr lang="en-US" sz="3600" dirty="0" smtClean="0"/>
              <a:t>: </a:t>
            </a:r>
            <a:r>
              <a:rPr lang="en-US" sz="3600" dirty="0" err="1" smtClean="0"/>
              <a:t>Implementacija</a:t>
            </a:r>
            <a:r>
              <a:rPr lang="en-US" sz="3600" dirty="0" smtClean="0"/>
              <a:t> v </a:t>
            </a:r>
            <a:r>
              <a:rPr lang="en-US" sz="3600" dirty="0" err="1" smtClean="0"/>
              <a:t>Javi</a:t>
            </a:r>
            <a:endParaRPr lang="en-US" sz="3600" i="1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7772400" cy="4648200"/>
          </a:xfrm>
        </p:spPr>
        <p:txBody>
          <a:bodyPr>
            <a:normAutofit/>
          </a:bodyPr>
          <a:lstStyle/>
          <a:p>
            <a:pP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  <a:tab pos="2667000" algn="l"/>
              </a:tabLst>
            </a:pPr>
            <a:r>
              <a:rPr lang="en-US" sz="2400" dirty="0">
                <a:latin typeface="Courier New" pitchFamily="49" charset="0"/>
                <a:cs typeface="Times New Roman" pitchFamily="18" charset="0"/>
              </a:rPr>
              <a:t>	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public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void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 insert (Object </a:t>
            </a: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elem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Node </a:t>
            </a: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pred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) {</a:t>
            </a:r>
            <a:br>
              <a:rPr lang="en-US" sz="1600" dirty="0">
                <a:latin typeface="Courier New" pitchFamily="49" charset="0"/>
                <a:cs typeface="Times New Roman" pitchFamily="18" charset="0"/>
              </a:rPr>
            </a:br>
            <a:r>
              <a:rPr lang="en-US" sz="1600" dirty="0">
                <a:latin typeface="Courier New" pitchFamily="49" charset="0"/>
                <a:cs typeface="Times New Roman" pitchFamily="18" charset="0"/>
              </a:rPr>
              <a:t>// </a:t>
            </a:r>
            <a:r>
              <a:rPr lang="en-US" sz="1600" dirty="0">
                <a:cs typeface="Times New Roman" pitchFamily="18" charset="0"/>
              </a:rPr>
              <a:t>Insert </a:t>
            </a: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elem</a:t>
            </a:r>
            <a:r>
              <a:rPr lang="en-US" sz="1600" dirty="0">
                <a:cs typeface="Times New Roman" pitchFamily="18" charset="0"/>
              </a:rPr>
              <a:t> at a given point in this SLL, either after the node 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/>
            </a:r>
            <a:br>
              <a:rPr lang="en-US" sz="1600" dirty="0">
                <a:latin typeface="Courier New" pitchFamily="49" charset="0"/>
                <a:cs typeface="Times New Roman" pitchFamily="18" charset="0"/>
              </a:rPr>
            </a:br>
            <a:r>
              <a:rPr lang="en-US" sz="1600" dirty="0">
                <a:latin typeface="Courier New" pitchFamily="49" charset="0"/>
                <a:cs typeface="Times New Roman" pitchFamily="18" charset="0"/>
              </a:rPr>
              <a:t>// </a:t>
            </a: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pred</a:t>
            </a:r>
            <a:r>
              <a:rPr lang="en-US" sz="1600" dirty="0">
                <a:cs typeface="Times New Roman" pitchFamily="18" charset="0"/>
              </a:rPr>
              <a:t>, or before the first node if </a:t>
            </a: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pred</a:t>
            </a:r>
            <a:r>
              <a:rPr lang="en-US" sz="1600" dirty="0">
                <a:cs typeface="Times New Roman" pitchFamily="18" charset="0"/>
              </a:rPr>
              <a:t> is null.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/>
            </a:r>
            <a:br>
              <a:rPr lang="en-US" sz="1600" dirty="0">
                <a:latin typeface="Courier New" pitchFamily="49" charset="0"/>
                <a:cs typeface="Times New Roman" pitchFamily="18" charset="0"/>
              </a:rPr>
            </a:br>
            <a:r>
              <a:rPr lang="en-US" sz="1600" dirty="0">
                <a:latin typeface="Courier New" pitchFamily="49" charset="0"/>
                <a:cs typeface="Times New Roman" pitchFamily="18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Node 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ins = 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new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Node(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elem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null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);</a:t>
            </a:r>
            <a:br>
              <a:rPr lang="en-US" sz="1600" dirty="0">
                <a:latin typeface="Courier New" pitchFamily="49" charset="0"/>
                <a:cs typeface="Times New Roman" pitchFamily="18" charset="0"/>
              </a:rPr>
            </a:br>
            <a:r>
              <a:rPr lang="en-US" sz="1600" dirty="0">
                <a:latin typeface="Courier New" pitchFamily="49" charset="0"/>
                <a:cs typeface="Times New Roman" pitchFamily="18" charset="0"/>
              </a:rPr>
              <a:t>	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 (</a:t>
            </a: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pred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 == 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null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) {</a:t>
            </a:r>
            <a:br>
              <a:rPr lang="en-US" sz="1600" dirty="0">
                <a:latin typeface="Courier New" pitchFamily="49" charset="0"/>
                <a:cs typeface="Times New Roman" pitchFamily="18" charset="0"/>
              </a:rPr>
            </a:br>
            <a:r>
              <a:rPr lang="en-US" sz="1600" dirty="0">
                <a:latin typeface="Courier New" pitchFamily="49" charset="0"/>
                <a:cs typeface="Times New Roman" pitchFamily="18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ins.next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= 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first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;</a:t>
            </a:r>
            <a:br>
              <a:rPr lang="en-US" sz="1600" dirty="0">
                <a:latin typeface="Courier New" pitchFamily="49" charset="0"/>
                <a:cs typeface="Times New Roman" pitchFamily="18" charset="0"/>
              </a:rPr>
            </a:br>
            <a:r>
              <a:rPr lang="en-US" sz="1600" dirty="0">
                <a:latin typeface="Courier New" pitchFamily="49" charset="0"/>
                <a:cs typeface="Times New Roman" pitchFamily="18" charset="0"/>
              </a:rPr>
              <a:t>		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first 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= ins;</a:t>
            </a:r>
            <a:br>
              <a:rPr lang="en-US" sz="1600" dirty="0">
                <a:latin typeface="Courier New" pitchFamily="49" charset="0"/>
                <a:cs typeface="Times New Roman" pitchFamily="18" charset="0"/>
              </a:rPr>
            </a:br>
            <a:r>
              <a:rPr lang="en-US" sz="1600" dirty="0">
                <a:latin typeface="Courier New" pitchFamily="49" charset="0"/>
                <a:cs typeface="Times New Roman" pitchFamily="18" charset="0"/>
              </a:rPr>
              <a:t>	} 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else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 {</a:t>
            </a:r>
            <a:br>
              <a:rPr lang="en-US" sz="1600" dirty="0">
                <a:latin typeface="Courier New" pitchFamily="49" charset="0"/>
                <a:cs typeface="Times New Roman" pitchFamily="18" charset="0"/>
              </a:rPr>
            </a:br>
            <a:r>
              <a:rPr lang="en-US" sz="1600" dirty="0">
                <a:latin typeface="Courier New" pitchFamily="49" charset="0"/>
                <a:cs typeface="Times New Roman" pitchFamily="18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ins.next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=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pred.next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;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/>
            </a:r>
            <a:br>
              <a:rPr lang="en-US" sz="1600" dirty="0">
                <a:latin typeface="Courier New" pitchFamily="49" charset="0"/>
                <a:cs typeface="Times New Roman" pitchFamily="18" charset="0"/>
              </a:rPr>
            </a:br>
            <a:r>
              <a:rPr lang="en-US" sz="1600" dirty="0">
                <a:latin typeface="Courier New" pitchFamily="49" charset="0"/>
                <a:cs typeface="Times New Roman" pitchFamily="18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pred.next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= ins;</a:t>
            </a:r>
            <a:br>
              <a:rPr lang="en-US" sz="1600" dirty="0">
                <a:latin typeface="Courier New" pitchFamily="49" charset="0"/>
                <a:cs typeface="Times New Roman" pitchFamily="18" charset="0"/>
              </a:rPr>
            </a:br>
            <a:r>
              <a:rPr lang="en-US" sz="1600" dirty="0">
                <a:latin typeface="Courier New" pitchFamily="49" charset="0"/>
                <a:cs typeface="Times New Roman" pitchFamily="18" charset="0"/>
              </a:rPr>
              <a:t>	}</a:t>
            </a:r>
            <a:br>
              <a:rPr lang="en-US" sz="1600" dirty="0">
                <a:latin typeface="Courier New" pitchFamily="49" charset="0"/>
                <a:cs typeface="Times New Roman" pitchFamily="18" charset="0"/>
              </a:rPr>
            </a:br>
            <a:r>
              <a:rPr lang="en-US" sz="1600" dirty="0">
                <a:latin typeface="Courier New" pitchFamily="49" charset="0"/>
                <a:cs typeface="Times New Roman" pitchFamily="18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Vstavljanje</a:t>
            </a:r>
            <a:r>
              <a:rPr lang="en-US" dirty="0" smtClean="0"/>
              <a:t> v </a:t>
            </a:r>
            <a:r>
              <a:rPr lang="en-US" dirty="0" err="1" smtClean="0"/>
              <a:t>dvojni</a:t>
            </a:r>
            <a:r>
              <a:rPr lang="en-US" dirty="0" smtClean="0"/>
              <a:t> </a:t>
            </a:r>
            <a:r>
              <a:rPr lang="en-US" dirty="0" err="1" smtClean="0"/>
              <a:t>seznam</a:t>
            </a:r>
            <a:endParaRPr lang="en-US" i="1" dirty="0"/>
          </a:p>
        </p:txBody>
      </p:sp>
      <p:sp>
        <p:nvSpPr>
          <p:cNvPr id="154627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7772400" cy="4648200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333500" algn="l"/>
              </a:tabLst>
            </a:pPr>
            <a:r>
              <a:rPr lang="en-US" dirty="0"/>
              <a:t>	</a:t>
            </a:r>
            <a:r>
              <a:rPr lang="en-US" sz="2000" dirty="0"/>
              <a:t>To insert </a:t>
            </a:r>
            <a:r>
              <a:rPr lang="en-US" sz="2000" i="1" dirty="0" err="1"/>
              <a:t>elem</a:t>
            </a:r>
            <a:r>
              <a:rPr lang="en-US" sz="2000" dirty="0"/>
              <a:t> at a given point in the DLL headed by (</a:t>
            </a:r>
            <a:r>
              <a:rPr lang="en-US" sz="2000" i="1" dirty="0"/>
              <a:t>first</a:t>
            </a:r>
            <a:r>
              <a:rPr lang="en-US" sz="2000" dirty="0"/>
              <a:t>, </a:t>
            </a:r>
            <a:r>
              <a:rPr lang="en-US" sz="2000" i="1" dirty="0"/>
              <a:t>last</a:t>
            </a:r>
            <a:r>
              <a:rPr lang="en-US" sz="2000" dirty="0"/>
              <a:t>):</a:t>
            </a:r>
          </a:p>
          <a:p>
            <a:pPr>
              <a:spcBef>
                <a:spcPts val="900"/>
              </a:spcBef>
              <a:buClr>
                <a:schemeClr val="tx1"/>
              </a:buClr>
              <a:buFontTx/>
              <a:buNone/>
              <a:tabLst>
                <a:tab pos="762000" algn="l"/>
                <a:tab pos="1333500" algn="l"/>
              </a:tabLst>
            </a:pPr>
            <a:r>
              <a:rPr lang="en-US" sz="2000" dirty="0"/>
              <a:t>	1.	Make </a:t>
            </a:r>
            <a:r>
              <a:rPr lang="en-US" sz="2000" i="1" dirty="0"/>
              <a:t>ins</a:t>
            </a:r>
            <a:r>
              <a:rPr lang="en-US" sz="2000" dirty="0"/>
              <a:t> a link to a newly-created node with element </a:t>
            </a:r>
            <a:r>
              <a:rPr lang="en-US" sz="2000" i="1" dirty="0" err="1"/>
              <a:t>elem</a:t>
            </a:r>
            <a:r>
              <a:rPr lang="en-US" sz="2000" dirty="0"/>
              <a:t>, </a:t>
            </a:r>
            <a:br>
              <a:rPr lang="en-US" sz="2000" dirty="0"/>
            </a:br>
            <a:r>
              <a:rPr lang="en-US" sz="2000" dirty="0"/>
              <a:t>	predecessor null, and successor null.</a:t>
            </a:r>
            <a:br>
              <a:rPr lang="en-US" sz="2000" dirty="0"/>
            </a:br>
            <a:r>
              <a:rPr lang="en-US" sz="2000" dirty="0"/>
              <a:t>2.	Insert </a:t>
            </a:r>
            <a:r>
              <a:rPr lang="en-US" sz="2000" i="1" dirty="0"/>
              <a:t>ins</a:t>
            </a:r>
            <a:r>
              <a:rPr lang="en-US" sz="2000" dirty="0"/>
              <a:t> at the insertion point in the forward SLL headed by </a:t>
            </a:r>
            <a:r>
              <a:rPr lang="en-US" sz="2000" i="1" dirty="0"/>
              <a:t>first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>3.	Let </a:t>
            </a:r>
            <a:r>
              <a:rPr lang="en-US" sz="2000" i="1" dirty="0" err="1"/>
              <a:t>succ</a:t>
            </a:r>
            <a:r>
              <a:rPr lang="en-US" sz="2000" dirty="0"/>
              <a:t> be </a:t>
            </a:r>
            <a:r>
              <a:rPr lang="en-US" sz="2000" i="1" dirty="0"/>
              <a:t>ins</a:t>
            </a:r>
            <a:r>
              <a:rPr lang="en-US" sz="2000" dirty="0"/>
              <a:t>’s successor (or null if </a:t>
            </a:r>
            <a:r>
              <a:rPr lang="en-US" sz="2000" i="1" dirty="0"/>
              <a:t>ins</a:t>
            </a:r>
            <a:r>
              <a:rPr lang="en-US" sz="2000" dirty="0"/>
              <a:t> has no successor).</a:t>
            </a:r>
            <a:br>
              <a:rPr lang="en-US" sz="2000" dirty="0"/>
            </a:br>
            <a:r>
              <a:rPr lang="en-US" sz="2000" dirty="0"/>
              <a:t>4.	Insert </a:t>
            </a:r>
            <a:r>
              <a:rPr lang="en-US" sz="2000" i="1" dirty="0"/>
              <a:t>ins</a:t>
            </a:r>
            <a:r>
              <a:rPr lang="en-US" sz="2000" dirty="0"/>
              <a:t> after node </a:t>
            </a:r>
            <a:r>
              <a:rPr lang="en-US" sz="2000" i="1" dirty="0" err="1"/>
              <a:t>succ</a:t>
            </a:r>
            <a:r>
              <a:rPr lang="en-US" sz="2000" dirty="0"/>
              <a:t> in the backward SLL headed by </a:t>
            </a:r>
            <a:r>
              <a:rPr lang="en-US" sz="2000" i="1" dirty="0"/>
              <a:t>last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>5.	Terminate.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DLL insertion </a:t>
            </a:r>
            <a:r>
              <a:rPr lang="en-US" i="1"/>
              <a:t>(2)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7772400" cy="4648200"/>
          </a:xfrm>
        </p:spPr>
        <p:txBody>
          <a:bodyPr/>
          <a:lstStyle/>
          <a:p>
            <a:pPr>
              <a:tabLst>
                <a:tab pos="762000" algn="l"/>
                <a:tab pos="1333500" algn="l"/>
              </a:tabLst>
            </a:pPr>
            <a:r>
              <a:rPr lang="en-US"/>
              <a:t>Auxiliary forward SLL insertion algorithm:</a:t>
            </a:r>
          </a:p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333500" algn="l"/>
              </a:tabLst>
            </a:pPr>
            <a:r>
              <a:rPr lang="en-US"/>
              <a:t>	</a:t>
            </a:r>
            <a:r>
              <a:rPr lang="en-US" sz="2000"/>
              <a:t>To insert node </a:t>
            </a:r>
            <a:r>
              <a:rPr lang="en-US" sz="2000" i="1"/>
              <a:t>ins</a:t>
            </a:r>
            <a:r>
              <a:rPr lang="en-US" sz="2000"/>
              <a:t> at a given point in the forward SLL headed by </a:t>
            </a:r>
            <a:r>
              <a:rPr lang="en-US" sz="2000" i="1"/>
              <a:t>first</a:t>
            </a:r>
            <a:r>
              <a:rPr lang="en-US" sz="2000"/>
              <a:t>:</a:t>
            </a:r>
          </a:p>
          <a:p>
            <a:pPr>
              <a:spcBef>
                <a:spcPts val="900"/>
              </a:spcBef>
              <a:buClr>
                <a:schemeClr val="tx1"/>
              </a:buClr>
              <a:buFontTx/>
              <a:buNone/>
              <a:tabLst>
                <a:tab pos="762000" algn="l"/>
                <a:tab pos="1333500" algn="l"/>
              </a:tabLst>
            </a:pPr>
            <a:r>
              <a:rPr lang="en-US" sz="2000"/>
              <a:t>	1.	If the insertion point is before the first node:</a:t>
            </a:r>
            <a:br>
              <a:rPr lang="en-US" sz="2000"/>
            </a:br>
            <a:r>
              <a:rPr lang="en-US" sz="2000"/>
              <a:t>	1.1.	Set node </a:t>
            </a:r>
            <a:r>
              <a:rPr lang="en-US" sz="2000" i="1"/>
              <a:t>ins</a:t>
            </a:r>
            <a:r>
              <a:rPr lang="en-US" sz="2000"/>
              <a:t>’s successor to </a:t>
            </a:r>
            <a:r>
              <a:rPr lang="en-US" sz="2000" i="1"/>
              <a:t>first</a:t>
            </a:r>
            <a:r>
              <a:rPr lang="en-US" sz="2000"/>
              <a:t>.</a:t>
            </a:r>
            <a:br>
              <a:rPr lang="en-US" sz="2000"/>
            </a:br>
            <a:r>
              <a:rPr lang="en-US" sz="2000"/>
              <a:t>	1.2.	Set </a:t>
            </a:r>
            <a:r>
              <a:rPr lang="en-US" sz="2000" i="1"/>
              <a:t>first</a:t>
            </a:r>
            <a:r>
              <a:rPr lang="en-US" sz="2000"/>
              <a:t> to </a:t>
            </a:r>
            <a:r>
              <a:rPr lang="en-US" sz="2000" i="1"/>
              <a:t>ins</a:t>
            </a:r>
            <a:r>
              <a:rPr lang="en-US" sz="2000"/>
              <a:t>.</a:t>
            </a:r>
            <a:br>
              <a:rPr lang="en-US" sz="2000"/>
            </a:br>
            <a:r>
              <a:rPr lang="en-US" sz="2000"/>
              <a:t>2.	If the insertion point is after the node </a:t>
            </a:r>
            <a:r>
              <a:rPr lang="en-US" sz="2000" i="1"/>
              <a:t>pred</a:t>
            </a:r>
            <a:r>
              <a:rPr lang="en-US" sz="2000"/>
              <a:t>:</a:t>
            </a:r>
            <a:br>
              <a:rPr lang="en-US" sz="2000"/>
            </a:br>
            <a:r>
              <a:rPr lang="en-US" sz="2000"/>
              <a:t>	2.1.	Set node </a:t>
            </a:r>
            <a:r>
              <a:rPr lang="en-US" sz="2000" i="1"/>
              <a:t>ins</a:t>
            </a:r>
            <a:r>
              <a:rPr lang="en-US" sz="2000"/>
              <a:t>’s successor to node </a:t>
            </a:r>
            <a:r>
              <a:rPr lang="en-US" sz="2000" i="1"/>
              <a:t>pred</a:t>
            </a:r>
            <a:r>
              <a:rPr lang="en-US" sz="2000"/>
              <a:t>’s successor.</a:t>
            </a:r>
            <a:br>
              <a:rPr lang="en-US" sz="2000"/>
            </a:br>
            <a:r>
              <a:rPr lang="en-US" sz="2000"/>
              <a:t>	2.2.	Set node </a:t>
            </a:r>
            <a:r>
              <a:rPr lang="en-US" sz="2000" i="1"/>
              <a:t>pred</a:t>
            </a:r>
            <a:r>
              <a:rPr lang="en-US" sz="2000"/>
              <a:t>’s successor to </a:t>
            </a:r>
            <a:r>
              <a:rPr lang="en-US" sz="2000" i="1"/>
              <a:t>ins</a:t>
            </a:r>
            <a:r>
              <a:rPr lang="en-US" sz="2000"/>
              <a:t>.</a:t>
            </a:r>
            <a:br>
              <a:rPr lang="en-US" sz="2000"/>
            </a:br>
            <a:r>
              <a:rPr lang="en-US" sz="2000"/>
              <a:t>3.	Terminate.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 smtClean="0"/>
              <a:t>Vstavljanje</a:t>
            </a:r>
            <a:r>
              <a:rPr lang="en-US" sz="3600" dirty="0" smtClean="0"/>
              <a:t> </a:t>
            </a:r>
            <a:r>
              <a:rPr lang="en-US" sz="3600" dirty="0" err="1" smtClean="0"/>
              <a:t>pred</a:t>
            </a:r>
            <a:r>
              <a:rPr lang="en-US" sz="3600" dirty="0" smtClean="0"/>
              <a:t> </a:t>
            </a:r>
            <a:r>
              <a:rPr lang="en-US" sz="3600" dirty="0" err="1" smtClean="0"/>
              <a:t>prvo</a:t>
            </a:r>
            <a:r>
              <a:rPr lang="en-US" sz="3600" dirty="0" smtClean="0"/>
              <a:t> </a:t>
            </a:r>
            <a:r>
              <a:rPr lang="en-US" sz="3600" dirty="0" err="1" smtClean="0"/>
              <a:t>vozlišče</a:t>
            </a:r>
            <a:r>
              <a:rPr lang="en-US" sz="3600" dirty="0" smtClean="0"/>
              <a:t> v DLL (</a:t>
            </a:r>
            <a:r>
              <a:rPr lang="en-US" sz="3600" dirty="0" err="1" smtClean="0"/>
              <a:t>animacija</a:t>
            </a:r>
            <a:r>
              <a:rPr lang="en-US" sz="3600" dirty="0" smtClean="0"/>
              <a:t>)</a:t>
            </a:r>
            <a:endParaRPr lang="en-US" sz="3600" i="1" dirty="0"/>
          </a:p>
        </p:txBody>
      </p:sp>
      <p:grpSp>
        <p:nvGrpSpPr>
          <p:cNvPr id="2" name="Group 145"/>
          <p:cNvGrpSpPr>
            <a:grpSpLocks/>
          </p:cNvGrpSpPr>
          <p:nvPr/>
        </p:nvGrpSpPr>
        <p:grpSpPr bwMode="auto">
          <a:xfrm>
            <a:off x="990600" y="1981200"/>
            <a:ext cx="7467600" cy="4191000"/>
            <a:chOff x="816" y="1152"/>
            <a:chExt cx="4704" cy="2640"/>
          </a:xfrm>
        </p:grpSpPr>
        <p:sp>
          <p:nvSpPr>
            <p:cNvPr id="156818" name="Rectangle 146"/>
            <p:cNvSpPr>
              <a:spLocks noChangeArrowheads="1"/>
            </p:cNvSpPr>
            <p:nvPr/>
          </p:nvSpPr>
          <p:spPr bwMode="auto">
            <a:xfrm>
              <a:off x="816" y="1152"/>
              <a:ext cx="4704" cy="26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819" name="Rectangle 147"/>
            <p:cNvSpPr>
              <a:spLocks noChangeArrowheads="1"/>
            </p:cNvSpPr>
            <p:nvPr/>
          </p:nvSpPr>
          <p:spPr bwMode="auto">
            <a:xfrm>
              <a:off x="864" y="1200"/>
              <a:ext cx="4608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insert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at a given point in the DLL headed by (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,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Make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 link to a newly-created node with element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,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predecessor null, and successor null.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Insert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at the insertion point in the forward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Let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be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(or null if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has no successor).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Insert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after node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in the backward SLL headed by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5.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56820" name="Rectangle 148"/>
            <p:cNvSpPr>
              <a:spLocks noChangeArrowheads="1"/>
            </p:cNvSpPr>
            <p:nvPr/>
          </p:nvSpPr>
          <p:spPr bwMode="auto">
            <a:xfrm>
              <a:off x="1632" y="303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821" name="Rectangle 149"/>
            <p:cNvSpPr>
              <a:spLocks noChangeArrowheads="1"/>
            </p:cNvSpPr>
            <p:nvPr/>
          </p:nvSpPr>
          <p:spPr bwMode="auto">
            <a:xfrm>
              <a:off x="1632" y="322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822" name="Text Box 150"/>
            <p:cNvSpPr txBox="1">
              <a:spLocks noChangeArrowheads="1"/>
            </p:cNvSpPr>
            <p:nvPr/>
          </p:nvSpPr>
          <p:spPr bwMode="auto">
            <a:xfrm>
              <a:off x="3264" y="302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56823" name="Text Box 151"/>
            <p:cNvSpPr txBox="1">
              <a:spLocks noChangeArrowheads="1"/>
            </p:cNvSpPr>
            <p:nvPr/>
          </p:nvSpPr>
          <p:spPr bwMode="auto">
            <a:xfrm>
              <a:off x="4272" y="302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56824" name="Line 152"/>
            <p:cNvSpPr>
              <a:spLocks noChangeShapeType="1"/>
            </p:cNvSpPr>
            <p:nvPr/>
          </p:nvSpPr>
          <p:spPr bwMode="auto">
            <a:xfrm>
              <a:off x="3744" y="307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825" name="Line 153"/>
            <p:cNvSpPr>
              <a:spLocks noChangeShapeType="1"/>
            </p:cNvSpPr>
            <p:nvPr/>
          </p:nvSpPr>
          <p:spPr bwMode="auto">
            <a:xfrm>
              <a:off x="4752" y="307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826" name="Freeform 154"/>
            <p:cNvSpPr>
              <a:spLocks/>
            </p:cNvSpPr>
            <p:nvPr/>
          </p:nvSpPr>
          <p:spPr bwMode="auto">
            <a:xfrm>
              <a:off x="1728" y="3078"/>
              <a:ext cx="1536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1536" y="2"/>
                </a:cxn>
              </a:cxnLst>
              <a:rect l="0" t="0" r="r" b="b"/>
              <a:pathLst>
                <a:path w="1536" h="48">
                  <a:moveTo>
                    <a:pt x="0" y="48"/>
                  </a:moveTo>
                  <a:lnTo>
                    <a:pt x="96" y="0"/>
                  </a:lnTo>
                  <a:lnTo>
                    <a:pt x="1536" y="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827" name="Line 155"/>
            <p:cNvSpPr>
              <a:spLocks noChangeShapeType="1"/>
            </p:cNvSpPr>
            <p:nvPr/>
          </p:nvSpPr>
          <p:spPr bwMode="auto">
            <a:xfrm flipH="1">
              <a:off x="3840" y="317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828" name="Freeform 156"/>
            <p:cNvSpPr>
              <a:spLocks/>
            </p:cNvSpPr>
            <p:nvPr/>
          </p:nvSpPr>
          <p:spPr bwMode="auto">
            <a:xfrm>
              <a:off x="1728" y="3174"/>
              <a:ext cx="3312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312" y="144"/>
                </a:cxn>
                <a:cxn ang="0">
                  <a:pos x="3312" y="0"/>
                </a:cxn>
                <a:cxn ang="0">
                  <a:pos x="3120" y="0"/>
                </a:cxn>
              </a:cxnLst>
              <a:rect l="0" t="0" r="r" b="b"/>
              <a:pathLst>
                <a:path w="3312" h="144">
                  <a:moveTo>
                    <a:pt x="0" y="144"/>
                  </a:moveTo>
                  <a:lnTo>
                    <a:pt x="3312" y="144"/>
                  </a:lnTo>
                  <a:lnTo>
                    <a:pt x="3312" y="0"/>
                  </a:lnTo>
                  <a:lnTo>
                    <a:pt x="312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829" name="Text Box 157"/>
            <p:cNvSpPr txBox="1">
              <a:spLocks noChangeArrowheads="1"/>
            </p:cNvSpPr>
            <p:nvPr/>
          </p:nvSpPr>
          <p:spPr bwMode="auto">
            <a:xfrm>
              <a:off x="1248" y="302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56830" name="Text Box 158"/>
            <p:cNvSpPr txBox="1">
              <a:spLocks noChangeArrowheads="1"/>
            </p:cNvSpPr>
            <p:nvPr/>
          </p:nvSpPr>
          <p:spPr bwMode="auto">
            <a:xfrm>
              <a:off x="1248" y="3216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last</a:t>
              </a:r>
            </a:p>
          </p:txBody>
        </p:sp>
        <p:sp>
          <p:nvSpPr>
            <p:cNvPr id="156831" name="Line 159"/>
            <p:cNvSpPr>
              <a:spLocks noChangeShapeType="1"/>
            </p:cNvSpPr>
            <p:nvPr/>
          </p:nvSpPr>
          <p:spPr bwMode="auto">
            <a:xfrm>
              <a:off x="3360" y="316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0"/>
          <p:cNvGrpSpPr>
            <a:grpSpLocks/>
          </p:cNvGrpSpPr>
          <p:nvPr/>
        </p:nvGrpSpPr>
        <p:grpSpPr bwMode="auto">
          <a:xfrm>
            <a:off x="990600" y="1981200"/>
            <a:ext cx="7467600" cy="4191000"/>
            <a:chOff x="816" y="1152"/>
            <a:chExt cx="4704" cy="2640"/>
          </a:xfrm>
        </p:grpSpPr>
        <p:sp>
          <p:nvSpPr>
            <p:cNvPr id="156833" name="Rectangle 161"/>
            <p:cNvSpPr>
              <a:spLocks noChangeArrowheads="1"/>
            </p:cNvSpPr>
            <p:nvPr/>
          </p:nvSpPr>
          <p:spPr bwMode="auto">
            <a:xfrm>
              <a:off x="816" y="1152"/>
              <a:ext cx="4704" cy="26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834" name="Rectangle 162"/>
            <p:cNvSpPr>
              <a:spLocks noChangeArrowheads="1"/>
            </p:cNvSpPr>
            <p:nvPr/>
          </p:nvSpPr>
          <p:spPr bwMode="auto">
            <a:xfrm>
              <a:off x="864" y="1200"/>
              <a:ext cx="4608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insert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at a given point in the DLL headed by (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,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Make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ins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a link to a newly-created node with element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elem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, </a:t>
              </a:r>
              <a:b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</a:b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	predecessor null, and successor null.</a:t>
              </a:r>
              <a:r>
                <a:rPr lang="en-US" sz="2000">
                  <a:latin typeface="Times New Roman" pitchFamily="18" charset="0"/>
                </a:rPr>
                <a:t/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Insert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at the insertion point in the forward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Let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be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(or null if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has no successor).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Insert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after node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in the backward SLL headed by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5.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56835" name="Rectangle 163"/>
            <p:cNvSpPr>
              <a:spLocks noChangeArrowheads="1"/>
            </p:cNvSpPr>
            <p:nvPr/>
          </p:nvSpPr>
          <p:spPr bwMode="auto">
            <a:xfrm>
              <a:off x="1632" y="274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836" name="Text Box 164"/>
            <p:cNvSpPr txBox="1">
              <a:spLocks noChangeArrowheads="1"/>
            </p:cNvSpPr>
            <p:nvPr/>
          </p:nvSpPr>
          <p:spPr bwMode="auto">
            <a:xfrm>
              <a:off x="1248" y="274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ins</a:t>
              </a:r>
            </a:p>
          </p:txBody>
        </p:sp>
        <p:sp>
          <p:nvSpPr>
            <p:cNvPr id="156837" name="Rectangle 165"/>
            <p:cNvSpPr>
              <a:spLocks noChangeArrowheads="1"/>
            </p:cNvSpPr>
            <p:nvPr/>
          </p:nvSpPr>
          <p:spPr bwMode="auto">
            <a:xfrm>
              <a:off x="1632" y="303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838" name="Rectangle 166"/>
            <p:cNvSpPr>
              <a:spLocks noChangeArrowheads="1"/>
            </p:cNvSpPr>
            <p:nvPr/>
          </p:nvSpPr>
          <p:spPr bwMode="auto">
            <a:xfrm>
              <a:off x="1632" y="322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839" name="Text Box 167"/>
            <p:cNvSpPr txBox="1">
              <a:spLocks noChangeArrowheads="1"/>
            </p:cNvSpPr>
            <p:nvPr/>
          </p:nvSpPr>
          <p:spPr bwMode="auto">
            <a:xfrm>
              <a:off x="2256" y="2736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56840" name="Text Box 168"/>
            <p:cNvSpPr txBox="1">
              <a:spLocks noChangeArrowheads="1"/>
            </p:cNvSpPr>
            <p:nvPr/>
          </p:nvSpPr>
          <p:spPr bwMode="auto">
            <a:xfrm>
              <a:off x="3264" y="302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56841" name="Text Box 169"/>
            <p:cNvSpPr txBox="1">
              <a:spLocks noChangeArrowheads="1"/>
            </p:cNvSpPr>
            <p:nvPr/>
          </p:nvSpPr>
          <p:spPr bwMode="auto">
            <a:xfrm>
              <a:off x="4272" y="302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56842" name="Line 170"/>
            <p:cNvSpPr>
              <a:spLocks noChangeShapeType="1"/>
            </p:cNvSpPr>
            <p:nvPr/>
          </p:nvSpPr>
          <p:spPr bwMode="auto">
            <a:xfrm>
              <a:off x="3744" y="307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843" name="Line 171"/>
            <p:cNvSpPr>
              <a:spLocks noChangeShapeType="1"/>
            </p:cNvSpPr>
            <p:nvPr/>
          </p:nvSpPr>
          <p:spPr bwMode="auto">
            <a:xfrm>
              <a:off x="4752" y="307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844" name="Freeform 172"/>
            <p:cNvSpPr>
              <a:spLocks/>
            </p:cNvSpPr>
            <p:nvPr/>
          </p:nvSpPr>
          <p:spPr bwMode="auto">
            <a:xfrm>
              <a:off x="1728" y="3078"/>
              <a:ext cx="1536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1536" y="2"/>
                </a:cxn>
              </a:cxnLst>
              <a:rect l="0" t="0" r="r" b="b"/>
              <a:pathLst>
                <a:path w="1536" h="48">
                  <a:moveTo>
                    <a:pt x="0" y="48"/>
                  </a:moveTo>
                  <a:lnTo>
                    <a:pt x="96" y="0"/>
                  </a:lnTo>
                  <a:lnTo>
                    <a:pt x="1536" y="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845" name="Line 173"/>
            <p:cNvSpPr>
              <a:spLocks noChangeShapeType="1"/>
            </p:cNvSpPr>
            <p:nvPr/>
          </p:nvSpPr>
          <p:spPr bwMode="auto">
            <a:xfrm flipH="1">
              <a:off x="3840" y="317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846" name="Line 174"/>
            <p:cNvSpPr>
              <a:spLocks noChangeShapeType="1"/>
            </p:cNvSpPr>
            <p:nvPr/>
          </p:nvSpPr>
          <p:spPr bwMode="auto">
            <a:xfrm>
              <a:off x="2352" y="2886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847" name="Freeform 175"/>
            <p:cNvSpPr>
              <a:spLocks/>
            </p:cNvSpPr>
            <p:nvPr/>
          </p:nvSpPr>
          <p:spPr bwMode="auto">
            <a:xfrm>
              <a:off x="1728" y="3174"/>
              <a:ext cx="3312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312" y="144"/>
                </a:cxn>
                <a:cxn ang="0">
                  <a:pos x="3312" y="0"/>
                </a:cxn>
                <a:cxn ang="0">
                  <a:pos x="3120" y="0"/>
                </a:cxn>
              </a:cxnLst>
              <a:rect l="0" t="0" r="r" b="b"/>
              <a:pathLst>
                <a:path w="3312" h="144">
                  <a:moveTo>
                    <a:pt x="0" y="144"/>
                  </a:moveTo>
                  <a:lnTo>
                    <a:pt x="3312" y="144"/>
                  </a:lnTo>
                  <a:lnTo>
                    <a:pt x="3312" y="0"/>
                  </a:lnTo>
                  <a:lnTo>
                    <a:pt x="312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848" name="Text Box 176"/>
            <p:cNvSpPr txBox="1">
              <a:spLocks noChangeArrowheads="1"/>
            </p:cNvSpPr>
            <p:nvPr/>
          </p:nvSpPr>
          <p:spPr bwMode="auto">
            <a:xfrm>
              <a:off x="1248" y="302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56849" name="Text Box 177"/>
            <p:cNvSpPr txBox="1">
              <a:spLocks noChangeArrowheads="1"/>
            </p:cNvSpPr>
            <p:nvPr/>
          </p:nvSpPr>
          <p:spPr bwMode="auto">
            <a:xfrm>
              <a:off x="1248" y="3216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last</a:t>
              </a:r>
            </a:p>
          </p:txBody>
        </p:sp>
        <p:sp>
          <p:nvSpPr>
            <p:cNvPr id="156850" name="Line 178"/>
            <p:cNvSpPr>
              <a:spLocks noChangeShapeType="1"/>
            </p:cNvSpPr>
            <p:nvPr/>
          </p:nvSpPr>
          <p:spPr bwMode="auto">
            <a:xfrm>
              <a:off x="1728" y="283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851" name="Line 179"/>
            <p:cNvSpPr>
              <a:spLocks noChangeShapeType="1"/>
            </p:cNvSpPr>
            <p:nvPr/>
          </p:nvSpPr>
          <p:spPr bwMode="auto">
            <a:xfrm>
              <a:off x="2736" y="279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852" name="Line 180"/>
            <p:cNvSpPr>
              <a:spLocks noChangeShapeType="1"/>
            </p:cNvSpPr>
            <p:nvPr/>
          </p:nvSpPr>
          <p:spPr bwMode="auto">
            <a:xfrm>
              <a:off x="3360" y="316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81"/>
          <p:cNvGrpSpPr>
            <a:grpSpLocks/>
          </p:cNvGrpSpPr>
          <p:nvPr/>
        </p:nvGrpSpPr>
        <p:grpSpPr bwMode="auto">
          <a:xfrm>
            <a:off x="990600" y="1981200"/>
            <a:ext cx="7467600" cy="4191000"/>
            <a:chOff x="816" y="1152"/>
            <a:chExt cx="4704" cy="2640"/>
          </a:xfrm>
        </p:grpSpPr>
        <p:sp>
          <p:nvSpPr>
            <p:cNvPr id="156854" name="Rectangle 182"/>
            <p:cNvSpPr>
              <a:spLocks noChangeArrowheads="1"/>
            </p:cNvSpPr>
            <p:nvPr/>
          </p:nvSpPr>
          <p:spPr bwMode="auto">
            <a:xfrm>
              <a:off x="816" y="1152"/>
              <a:ext cx="4704" cy="26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855" name="Rectangle 183"/>
            <p:cNvSpPr>
              <a:spLocks noChangeArrowheads="1"/>
            </p:cNvSpPr>
            <p:nvPr/>
          </p:nvSpPr>
          <p:spPr bwMode="auto">
            <a:xfrm>
              <a:off x="864" y="1200"/>
              <a:ext cx="4608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insert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at a given point in the DLL headed by (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,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Make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 link to a newly-created node with element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,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predecessor null, and successor null.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Insert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ins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at the insertion point in the forward SLL headed by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first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.</a:t>
              </a:r>
              <a:r>
                <a:rPr lang="en-US" sz="2000">
                  <a:latin typeface="Times New Roman" pitchFamily="18" charset="0"/>
                </a:rPr>
                <a:t/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Let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be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(or null if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has no successor).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Insert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after node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in the backward SLL headed by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5.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56856" name="Rectangle 184"/>
            <p:cNvSpPr>
              <a:spLocks noChangeArrowheads="1"/>
            </p:cNvSpPr>
            <p:nvPr/>
          </p:nvSpPr>
          <p:spPr bwMode="auto">
            <a:xfrm>
              <a:off x="1632" y="274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857" name="Text Box 185"/>
            <p:cNvSpPr txBox="1">
              <a:spLocks noChangeArrowheads="1"/>
            </p:cNvSpPr>
            <p:nvPr/>
          </p:nvSpPr>
          <p:spPr bwMode="auto">
            <a:xfrm>
              <a:off x="1248" y="274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ins</a:t>
              </a:r>
            </a:p>
          </p:txBody>
        </p:sp>
        <p:sp>
          <p:nvSpPr>
            <p:cNvPr id="156858" name="Rectangle 186"/>
            <p:cNvSpPr>
              <a:spLocks noChangeArrowheads="1"/>
            </p:cNvSpPr>
            <p:nvPr/>
          </p:nvSpPr>
          <p:spPr bwMode="auto">
            <a:xfrm>
              <a:off x="1632" y="303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859" name="Rectangle 187"/>
            <p:cNvSpPr>
              <a:spLocks noChangeArrowheads="1"/>
            </p:cNvSpPr>
            <p:nvPr/>
          </p:nvSpPr>
          <p:spPr bwMode="auto">
            <a:xfrm>
              <a:off x="1632" y="322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860" name="Text Box 188"/>
            <p:cNvSpPr txBox="1">
              <a:spLocks noChangeArrowheads="1"/>
            </p:cNvSpPr>
            <p:nvPr/>
          </p:nvSpPr>
          <p:spPr bwMode="auto">
            <a:xfrm>
              <a:off x="2256" y="2736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56861" name="Text Box 189"/>
            <p:cNvSpPr txBox="1">
              <a:spLocks noChangeArrowheads="1"/>
            </p:cNvSpPr>
            <p:nvPr/>
          </p:nvSpPr>
          <p:spPr bwMode="auto">
            <a:xfrm>
              <a:off x="3264" y="302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56862" name="Text Box 190"/>
            <p:cNvSpPr txBox="1">
              <a:spLocks noChangeArrowheads="1"/>
            </p:cNvSpPr>
            <p:nvPr/>
          </p:nvSpPr>
          <p:spPr bwMode="auto">
            <a:xfrm>
              <a:off x="4272" y="302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56863" name="Line 191"/>
            <p:cNvSpPr>
              <a:spLocks noChangeShapeType="1"/>
            </p:cNvSpPr>
            <p:nvPr/>
          </p:nvSpPr>
          <p:spPr bwMode="auto">
            <a:xfrm>
              <a:off x="3744" y="307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864" name="Line 192"/>
            <p:cNvSpPr>
              <a:spLocks noChangeShapeType="1"/>
            </p:cNvSpPr>
            <p:nvPr/>
          </p:nvSpPr>
          <p:spPr bwMode="auto">
            <a:xfrm>
              <a:off x="4752" y="307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865" name="Line 193"/>
            <p:cNvSpPr>
              <a:spLocks noChangeShapeType="1"/>
            </p:cNvSpPr>
            <p:nvPr/>
          </p:nvSpPr>
          <p:spPr bwMode="auto">
            <a:xfrm flipH="1">
              <a:off x="3840" y="317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866" name="Line 194"/>
            <p:cNvSpPr>
              <a:spLocks noChangeShapeType="1"/>
            </p:cNvSpPr>
            <p:nvPr/>
          </p:nvSpPr>
          <p:spPr bwMode="auto">
            <a:xfrm>
              <a:off x="2352" y="2886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867" name="Freeform 195"/>
            <p:cNvSpPr>
              <a:spLocks/>
            </p:cNvSpPr>
            <p:nvPr/>
          </p:nvSpPr>
          <p:spPr bwMode="auto">
            <a:xfrm>
              <a:off x="1728" y="3174"/>
              <a:ext cx="3312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312" y="144"/>
                </a:cxn>
                <a:cxn ang="0">
                  <a:pos x="3312" y="0"/>
                </a:cxn>
                <a:cxn ang="0">
                  <a:pos x="3120" y="0"/>
                </a:cxn>
              </a:cxnLst>
              <a:rect l="0" t="0" r="r" b="b"/>
              <a:pathLst>
                <a:path w="3312" h="144">
                  <a:moveTo>
                    <a:pt x="0" y="144"/>
                  </a:moveTo>
                  <a:lnTo>
                    <a:pt x="3312" y="144"/>
                  </a:lnTo>
                  <a:lnTo>
                    <a:pt x="3312" y="0"/>
                  </a:lnTo>
                  <a:lnTo>
                    <a:pt x="312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868" name="Text Box 196"/>
            <p:cNvSpPr txBox="1">
              <a:spLocks noChangeArrowheads="1"/>
            </p:cNvSpPr>
            <p:nvPr/>
          </p:nvSpPr>
          <p:spPr bwMode="auto">
            <a:xfrm>
              <a:off x="1248" y="302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56869" name="Text Box 197"/>
            <p:cNvSpPr txBox="1">
              <a:spLocks noChangeArrowheads="1"/>
            </p:cNvSpPr>
            <p:nvPr/>
          </p:nvSpPr>
          <p:spPr bwMode="auto">
            <a:xfrm>
              <a:off x="1248" y="3216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last</a:t>
              </a:r>
            </a:p>
          </p:txBody>
        </p:sp>
        <p:sp>
          <p:nvSpPr>
            <p:cNvPr id="156870" name="Line 198"/>
            <p:cNvSpPr>
              <a:spLocks noChangeShapeType="1"/>
            </p:cNvSpPr>
            <p:nvPr/>
          </p:nvSpPr>
          <p:spPr bwMode="auto">
            <a:xfrm>
              <a:off x="1728" y="283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871" name="Line 199"/>
            <p:cNvSpPr>
              <a:spLocks noChangeShapeType="1"/>
            </p:cNvSpPr>
            <p:nvPr/>
          </p:nvSpPr>
          <p:spPr bwMode="auto">
            <a:xfrm>
              <a:off x="2736" y="279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872" name="Line 200"/>
            <p:cNvSpPr>
              <a:spLocks noChangeShapeType="1"/>
            </p:cNvSpPr>
            <p:nvPr/>
          </p:nvSpPr>
          <p:spPr bwMode="auto">
            <a:xfrm>
              <a:off x="3360" y="316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873" name="Freeform 201"/>
            <p:cNvSpPr>
              <a:spLocks/>
            </p:cNvSpPr>
            <p:nvPr/>
          </p:nvSpPr>
          <p:spPr bwMode="auto">
            <a:xfrm>
              <a:off x="2736" y="2784"/>
              <a:ext cx="528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0"/>
                </a:cxn>
                <a:cxn ang="0">
                  <a:pos x="528" y="288"/>
                </a:cxn>
              </a:cxnLst>
              <a:rect l="0" t="0" r="r" b="b"/>
              <a:pathLst>
                <a:path w="528" h="288">
                  <a:moveTo>
                    <a:pt x="0" y="0"/>
                  </a:moveTo>
                  <a:lnTo>
                    <a:pt x="192" y="0"/>
                  </a:lnTo>
                  <a:lnTo>
                    <a:pt x="528" y="28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874" name="Freeform 202"/>
            <p:cNvSpPr>
              <a:spLocks/>
            </p:cNvSpPr>
            <p:nvPr/>
          </p:nvSpPr>
          <p:spPr bwMode="auto">
            <a:xfrm>
              <a:off x="1728" y="2784"/>
              <a:ext cx="528" cy="336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160" y="336"/>
                </a:cxn>
                <a:cxn ang="0">
                  <a:pos x="344" y="0"/>
                </a:cxn>
                <a:cxn ang="0">
                  <a:pos x="528" y="0"/>
                </a:cxn>
              </a:cxnLst>
              <a:rect l="0" t="0" r="r" b="b"/>
              <a:pathLst>
                <a:path w="528" h="336">
                  <a:moveTo>
                    <a:pt x="0" y="336"/>
                  </a:moveTo>
                  <a:lnTo>
                    <a:pt x="160" y="336"/>
                  </a:lnTo>
                  <a:lnTo>
                    <a:pt x="344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03"/>
          <p:cNvGrpSpPr>
            <a:grpSpLocks/>
          </p:cNvGrpSpPr>
          <p:nvPr/>
        </p:nvGrpSpPr>
        <p:grpSpPr bwMode="auto">
          <a:xfrm>
            <a:off x="990600" y="1981200"/>
            <a:ext cx="7467600" cy="4191000"/>
            <a:chOff x="816" y="1152"/>
            <a:chExt cx="4704" cy="2640"/>
          </a:xfrm>
        </p:grpSpPr>
        <p:sp>
          <p:nvSpPr>
            <p:cNvPr id="156876" name="Rectangle 204"/>
            <p:cNvSpPr>
              <a:spLocks noChangeArrowheads="1"/>
            </p:cNvSpPr>
            <p:nvPr/>
          </p:nvSpPr>
          <p:spPr bwMode="auto">
            <a:xfrm>
              <a:off x="816" y="1152"/>
              <a:ext cx="4704" cy="26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877" name="Rectangle 205"/>
            <p:cNvSpPr>
              <a:spLocks noChangeArrowheads="1"/>
            </p:cNvSpPr>
            <p:nvPr/>
          </p:nvSpPr>
          <p:spPr bwMode="auto">
            <a:xfrm>
              <a:off x="864" y="1200"/>
              <a:ext cx="4608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insert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at a given point in the DLL headed by (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,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Make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 link to a newly-created node with element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,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predecessor null, and successor null.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Insert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at the insertion point in the forward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Let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succ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be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ins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’s successor (or null if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ins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has no successor).</a:t>
              </a:r>
              <a:r>
                <a:rPr lang="en-US" sz="2000">
                  <a:latin typeface="Times New Roman" pitchFamily="18" charset="0"/>
                </a:rPr>
                <a:t/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Insert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after node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in the backward SLL headed by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5.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56878" name="Rectangle 206"/>
            <p:cNvSpPr>
              <a:spLocks noChangeArrowheads="1"/>
            </p:cNvSpPr>
            <p:nvPr/>
          </p:nvSpPr>
          <p:spPr bwMode="auto">
            <a:xfrm>
              <a:off x="1632" y="274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879" name="Text Box 207"/>
            <p:cNvSpPr txBox="1">
              <a:spLocks noChangeArrowheads="1"/>
            </p:cNvSpPr>
            <p:nvPr/>
          </p:nvSpPr>
          <p:spPr bwMode="auto">
            <a:xfrm>
              <a:off x="1248" y="274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ins</a:t>
              </a:r>
            </a:p>
          </p:txBody>
        </p:sp>
        <p:sp>
          <p:nvSpPr>
            <p:cNvPr id="156880" name="Rectangle 208"/>
            <p:cNvSpPr>
              <a:spLocks noChangeArrowheads="1"/>
            </p:cNvSpPr>
            <p:nvPr/>
          </p:nvSpPr>
          <p:spPr bwMode="auto">
            <a:xfrm>
              <a:off x="1632" y="303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881" name="Rectangle 209"/>
            <p:cNvSpPr>
              <a:spLocks noChangeArrowheads="1"/>
            </p:cNvSpPr>
            <p:nvPr/>
          </p:nvSpPr>
          <p:spPr bwMode="auto">
            <a:xfrm>
              <a:off x="1632" y="322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882" name="Text Box 210"/>
            <p:cNvSpPr txBox="1">
              <a:spLocks noChangeArrowheads="1"/>
            </p:cNvSpPr>
            <p:nvPr/>
          </p:nvSpPr>
          <p:spPr bwMode="auto">
            <a:xfrm>
              <a:off x="2256" y="2736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56883" name="Text Box 211"/>
            <p:cNvSpPr txBox="1">
              <a:spLocks noChangeArrowheads="1"/>
            </p:cNvSpPr>
            <p:nvPr/>
          </p:nvSpPr>
          <p:spPr bwMode="auto">
            <a:xfrm>
              <a:off x="3264" y="302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56884" name="Text Box 212"/>
            <p:cNvSpPr txBox="1">
              <a:spLocks noChangeArrowheads="1"/>
            </p:cNvSpPr>
            <p:nvPr/>
          </p:nvSpPr>
          <p:spPr bwMode="auto">
            <a:xfrm>
              <a:off x="4272" y="302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56885" name="Line 213"/>
            <p:cNvSpPr>
              <a:spLocks noChangeShapeType="1"/>
            </p:cNvSpPr>
            <p:nvPr/>
          </p:nvSpPr>
          <p:spPr bwMode="auto">
            <a:xfrm>
              <a:off x="3744" y="307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886" name="Line 214"/>
            <p:cNvSpPr>
              <a:spLocks noChangeShapeType="1"/>
            </p:cNvSpPr>
            <p:nvPr/>
          </p:nvSpPr>
          <p:spPr bwMode="auto">
            <a:xfrm>
              <a:off x="4752" y="307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887" name="Line 215"/>
            <p:cNvSpPr>
              <a:spLocks noChangeShapeType="1"/>
            </p:cNvSpPr>
            <p:nvPr/>
          </p:nvSpPr>
          <p:spPr bwMode="auto">
            <a:xfrm flipH="1">
              <a:off x="3840" y="317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888" name="Line 216"/>
            <p:cNvSpPr>
              <a:spLocks noChangeShapeType="1"/>
            </p:cNvSpPr>
            <p:nvPr/>
          </p:nvSpPr>
          <p:spPr bwMode="auto">
            <a:xfrm>
              <a:off x="2352" y="2886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889" name="Freeform 217"/>
            <p:cNvSpPr>
              <a:spLocks/>
            </p:cNvSpPr>
            <p:nvPr/>
          </p:nvSpPr>
          <p:spPr bwMode="auto">
            <a:xfrm>
              <a:off x="1728" y="3174"/>
              <a:ext cx="3312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312" y="144"/>
                </a:cxn>
                <a:cxn ang="0">
                  <a:pos x="3312" y="0"/>
                </a:cxn>
                <a:cxn ang="0">
                  <a:pos x="3120" y="0"/>
                </a:cxn>
              </a:cxnLst>
              <a:rect l="0" t="0" r="r" b="b"/>
              <a:pathLst>
                <a:path w="3312" h="144">
                  <a:moveTo>
                    <a:pt x="0" y="144"/>
                  </a:moveTo>
                  <a:lnTo>
                    <a:pt x="3312" y="144"/>
                  </a:lnTo>
                  <a:lnTo>
                    <a:pt x="3312" y="0"/>
                  </a:lnTo>
                  <a:lnTo>
                    <a:pt x="312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890" name="Text Box 218"/>
            <p:cNvSpPr txBox="1">
              <a:spLocks noChangeArrowheads="1"/>
            </p:cNvSpPr>
            <p:nvPr/>
          </p:nvSpPr>
          <p:spPr bwMode="auto">
            <a:xfrm>
              <a:off x="1248" y="302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56891" name="Text Box 219"/>
            <p:cNvSpPr txBox="1">
              <a:spLocks noChangeArrowheads="1"/>
            </p:cNvSpPr>
            <p:nvPr/>
          </p:nvSpPr>
          <p:spPr bwMode="auto">
            <a:xfrm>
              <a:off x="1248" y="3216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last</a:t>
              </a:r>
            </a:p>
          </p:txBody>
        </p:sp>
        <p:sp>
          <p:nvSpPr>
            <p:cNvPr id="156892" name="Line 220"/>
            <p:cNvSpPr>
              <a:spLocks noChangeShapeType="1"/>
            </p:cNvSpPr>
            <p:nvPr/>
          </p:nvSpPr>
          <p:spPr bwMode="auto">
            <a:xfrm>
              <a:off x="1728" y="283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893" name="Line 221"/>
            <p:cNvSpPr>
              <a:spLocks noChangeShapeType="1"/>
            </p:cNvSpPr>
            <p:nvPr/>
          </p:nvSpPr>
          <p:spPr bwMode="auto">
            <a:xfrm>
              <a:off x="2736" y="279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894" name="Line 222"/>
            <p:cNvSpPr>
              <a:spLocks noChangeShapeType="1"/>
            </p:cNvSpPr>
            <p:nvPr/>
          </p:nvSpPr>
          <p:spPr bwMode="auto">
            <a:xfrm>
              <a:off x="3360" y="316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895" name="Rectangle 223"/>
            <p:cNvSpPr>
              <a:spLocks noChangeArrowheads="1"/>
            </p:cNvSpPr>
            <p:nvPr/>
          </p:nvSpPr>
          <p:spPr bwMode="auto">
            <a:xfrm>
              <a:off x="1632" y="351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896" name="Text Box 224"/>
            <p:cNvSpPr txBox="1">
              <a:spLocks noChangeArrowheads="1"/>
            </p:cNvSpPr>
            <p:nvPr/>
          </p:nvSpPr>
          <p:spPr bwMode="auto">
            <a:xfrm>
              <a:off x="1248" y="351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succ</a:t>
              </a:r>
            </a:p>
          </p:txBody>
        </p:sp>
        <p:sp>
          <p:nvSpPr>
            <p:cNvPr id="156897" name="Freeform 225"/>
            <p:cNvSpPr>
              <a:spLocks/>
            </p:cNvSpPr>
            <p:nvPr/>
          </p:nvSpPr>
          <p:spPr bwMode="auto">
            <a:xfrm>
              <a:off x="2736" y="2784"/>
              <a:ext cx="528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0"/>
                </a:cxn>
                <a:cxn ang="0">
                  <a:pos x="528" y="288"/>
                </a:cxn>
              </a:cxnLst>
              <a:rect l="0" t="0" r="r" b="b"/>
              <a:pathLst>
                <a:path w="528" h="288">
                  <a:moveTo>
                    <a:pt x="0" y="0"/>
                  </a:moveTo>
                  <a:lnTo>
                    <a:pt x="192" y="0"/>
                  </a:lnTo>
                  <a:lnTo>
                    <a:pt x="528" y="28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898" name="Freeform 226"/>
            <p:cNvSpPr>
              <a:spLocks/>
            </p:cNvSpPr>
            <p:nvPr/>
          </p:nvSpPr>
          <p:spPr bwMode="auto">
            <a:xfrm>
              <a:off x="1728" y="2784"/>
              <a:ext cx="528" cy="336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160" y="336"/>
                </a:cxn>
                <a:cxn ang="0">
                  <a:pos x="344" y="0"/>
                </a:cxn>
                <a:cxn ang="0">
                  <a:pos x="528" y="0"/>
                </a:cxn>
              </a:cxnLst>
              <a:rect l="0" t="0" r="r" b="b"/>
              <a:pathLst>
                <a:path w="528" h="336">
                  <a:moveTo>
                    <a:pt x="0" y="336"/>
                  </a:moveTo>
                  <a:lnTo>
                    <a:pt x="160" y="336"/>
                  </a:lnTo>
                  <a:lnTo>
                    <a:pt x="344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899" name="Freeform 227"/>
            <p:cNvSpPr>
              <a:spLocks/>
            </p:cNvSpPr>
            <p:nvPr/>
          </p:nvSpPr>
          <p:spPr bwMode="auto">
            <a:xfrm>
              <a:off x="1728" y="3216"/>
              <a:ext cx="1536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1152" y="384"/>
                </a:cxn>
                <a:cxn ang="0">
                  <a:pos x="1536" y="0"/>
                </a:cxn>
              </a:cxnLst>
              <a:rect l="0" t="0" r="r" b="b"/>
              <a:pathLst>
                <a:path w="1536" h="384">
                  <a:moveTo>
                    <a:pt x="0" y="384"/>
                  </a:moveTo>
                  <a:lnTo>
                    <a:pt x="1152" y="384"/>
                  </a:lnTo>
                  <a:lnTo>
                    <a:pt x="15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28"/>
          <p:cNvGrpSpPr>
            <a:grpSpLocks/>
          </p:cNvGrpSpPr>
          <p:nvPr/>
        </p:nvGrpSpPr>
        <p:grpSpPr bwMode="auto">
          <a:xfrm>
            <a:off x="990600" y="1981200"/>
            <a:ext cx="7467600" cy="4191000"/>
            <a:chOff x="816" y="1152"/>
            <a:chExt cx="4704" cy="2640"/>
          </a:xfrm>
        </p:grpSpPr>
        <p:sp>
          <p:nvSpPr>
            <p:cNvPr id="156901" name="Rectangle 229"/>
            <p:cNvSpPr>
              <a:spLocks noChangeArrowheads="1"/>
            </p:cNvSpPr>
            <p:nvPr/>
          </p:nvSpPr>
          <p:spPr bwMode="auto">
            <a:xfrm>
              <a:off x="816" y="1152"/>
              <a:ext cx="4704" cy="26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902" name="Rectangle 230"/>
            <p:cNvSpPr>
              <a:spLocks noChangeArrowheads="1"/>
            </p:cNvSpPr>
            <p:nvPr/>
          </p:nvSpPr>
          <p:spPr bwMode="auto">
            <a:xfrm>
              <a:off x="864" y="1200"/>
              <a:ext cx="4608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insert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at a given point in the DLL headed by (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,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Make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 link to a newly-created node with element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,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predecessor null, and successor null.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Insert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at the insertion point in the forward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Let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be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(or null if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has no successor).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Insert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ins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after node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succ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in the backward SLL headed by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last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.</a:t>
              </a:r>
              <a:r>
                <a:rPr lang="en-US" sz="2000">
                  <a:latin typeface="Times New Roman" pitchFamily="18" charset="0"/>
                </a:rPr>
                <a:t/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5.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56903" name="Rectangle 231"/>
            <p:cNvSpPr>
              <a:spLocks noChangeArrowheads="1"/>
            </p:cNvSpPr>
            <p:nvPr/>
          </p:nvSpPr>
          <p:spPr bwMode="auto">
            <a:xfrm>
              <a:off x="1632" y="274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904" name="Text Box 232"/>
            <p:cNvSpPr txBox="1">
              <a:spLocks noChangeArrowheads="1"/>
            </p:cNvSpPr>
            <p:nvPr/>
          </p:nvSpPr>
          <p:spPr bwMode="auto">
            <a:xfrm>
              <a:off x="1248" y="274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ins</a:t>
              </a:r>
            </a:p>
          </p:txBody>
        </p:sp>
        <p:sp>
          <p:nvSpPr>
            <p:cNvPr id="156905" name="Rectangle 233"/>
            <p:cNvSpPr>
              <a:spLocks noChangeArrowheads="1"/>
            </p:cNvSpPr>
            <p:nvPr/>
          </p:nvSpPr>
          <p:spPr bwMode="auto">
            <a:xfrm>
              <a:off x="1632" y="303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906" name="Rectangle 234"/>
            <p:cNvSpPr>
              <a:spLocks noChangeArrowheads="1"/>
            </p:cNvSpPr>
            <p:nvPr/>
          </p:nvSpPr>
          <p:spPr bwMode="auto">
            <a:xfrm>
              <a:off x="1632" y="322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907" name="Text Box 235"/>
            <p:cNvSpPr txBox="1">
              <a:spLocks noChangeArrowheads="1"/>
            </p:cNvSpPr>
            <p:nvPr/>
          </p:nvSpPr>
          <p:spPr bwMode="auto">
            <a:xfrm>
              <a:off x="2256" y="2736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56908" name="Text Box 236"/>
            <p:cNvSpPr txBox="1">
              <a:spLocks noChangeArrowheads="1"/>
            </p:cNvSpPr>
            <p:nvPr/>
          </p:nvSpPr>
          <p:spPr bwMode="auto">
            <a:xfrm>
              <a:off x="3264" y="302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56909" name="Text Box 237"/>
            <p:cNvSpPr txBox="1">
              <a:spLocks noChangeArrowheads="1"/>
            </p:cNvSpPr>
            <p:nvPr/>
          </p:nvSpPr>
          <p:spPr bwMode="auto">
            <a:xfrm>
              <a:off x="4272" y="302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56910" name="Line 238"/>
            <p:cNvSpPr>
              <a:spLocks noChangeShapeType="1"/>
            </p:cNvSpPr>
            <p:nvPr/>
          </p:nvSpPr>
          <p:spPr bwMode="auto">
            <a:xfrm>
              <a:off x="3744" y="307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911" name="Line 239"/>
            <p:cNvSpPr>
              <a:spLocks noChangeShapeType="1"/>
            </p:cNvSpPr>
            <p:nvPr/>
          </p:nvSpPr>
          <p:spPr bwMode="auto">
            <a:xfrm>
              <a:off x="4752" y="307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912" name="Line 240"/>
            <p:cNvSpPr>
              <a:spLocks noChangeShapeType="1"/>
            </p:cNvSpPr>
            <p:nvPr/>
          </p:nvSpPr>
          <p:spPr bwMode="auto">
            <a:xfrm flipH="1">
              <a:off x="3840" y="317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913" name="Line 241"/>
            <p:cNvSpPr>
              <a:spLocks noChangeShapeType="1"/>
            </p:cNvSpPr>
            <p:nvPr/>
          </p:nvSpPr>
          <p:spPr bwMode="auto">
            <a:xfrm>
              <a:off x="2352" y="2886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914" name="Freeform 242"/>
            <p:cNvSpPr>
              <a:spLocks/>
            </p:cNvSpPr>
            <p:nvPr/>
          </p:nvSpPr>
          <p:spPr bwMode="auto">
            <a:xfrm>
              <a:off x="1728" y="3174"/>
              <a:ext cx="3312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312" y="144"/>
                </a:cxn>
                <a:cxn ang="0">
                  <a:pos x="3312" y="0"/>
                </a:cxn>
                <a:cxn ang="0">
                  <a:pos x="3120" y="0"/>
                </a:cxn>
              </a:cxnLst>
              <a:rect l="0" t="0" r="r" b="b"/>
              <a:pathLst>
                <a:path w="3312" h="144">
                  <a:moveTo>
                    <a:pt x="0" y="144"/>
                  </a:moveTo>
                  <a:lnTo>
                    <a:pt x="3312" y="144"/>
                  </a:lnTo>
                  <a:lnTo>
                    <a:pt x="3312" y="0"/>
                  </a:lnTo>
                  <a:lnTo>
                    <a:pt x="312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915" name="Text Box 243"/>
            <p:cNvSpPr txBox="1">
              <a:spLocks noChangeArrowheads="1"/>
            </p:cNvSpPr>
            <p:nvPr/>
          </p:nvSpPr>
          <p:spPr bwMode="auto">
            <a:xfrm>
              <a:off x="1248" y="302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56916" name="Text Box 244"/>
            <p:cNvSpPr txBox="1">
              <a:spLocks noChangeArrowheads="1"/>
            </p:cNvSpPr>
            <p:nvPr/>
          </p:nvSpPr>
          <p:spPr bwMode="auto">
            <a:xfrm>
              <a:off x="1248" y="3216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last</a:t>
              </a:r>
            </a:p>
          </p:txBody>
        </p:sp>
        <p:sp>
          <p:nvSpPr>
            <p:cNvPr id="156917" name="Line 245"/>
            <p:cNvSpPr>
              <a:spLocks noChangeShapeType="1"/>
            </p:cNvSpPr>
            <p:nvPr/>
          </p:nvSpPr>
          <p:spPr bwMode="auto">
            <a:xfrm>
              <a:off x="1728" y="283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918" name="Line 246"/>
            <p:cNvSpPr>
              <a:spLocks noChangeShapeType="1"/>
            </p:cNvSpPr>
            <p:nvPr/>
          </p:nvSpPr>
          <p:spPr bwMode="auto">
            <a:xfrm>
              <a:off x="2736" y="279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919" name="Rectangle 247"/>
            <p:cNvSpPr>
              <a:spLocks noChangeArrowheads="1"/>
            </p:cNvSpPr>
            <p:nvPr/>
          </p:nvSpPr>
          <p:spPr bwMode="auto">
            <a:xfrm>
              <a:off x="1632" y="351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920" name="Text Box 248"/>
            <p:cNvSpPr txBox="1">
              <a:spLocks noChangeArrowheads="1"/>
            </p:cNvSpPr>
            <p:nvPr/>
          </p:nvSpPr>
          <p:spPr bwMode="auto">
            <a:xfrm>
              <a:off x="1248" y="351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succ</a:t>
              </a:r>
            </a:p>
          </p:txBody>
        </p:sp>
        <p:sp>
          <p:nvSpPr>
            <p:cNvPr id="156921" name="Freeform 249"/>
            <p:cNvSpPr>
              <a:spLocks/>
            </p:cNvSpPr>
            <p:nvPr/>
          </p:nvSpPr>
          <p:spPr bwMode="auto">
            <a:xfrm>
              <a:off x="2736" y="2784"/>
              <a:ext cx="528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0"/>
                </a:cxn>
                <a:cxn ang="0">
                  <a:pos x="528" y="288"/>
                </a:cxn>
              </a:cxnLst>
              <a:rect l="0" t="0" r="r" b="b"/>
              <a:pathLst>
                <a:path w="528" h="288">
                  <a:moveTo>
                    <a:pt x="0" y="0"/>
                  </a:moveTo>
                  <a:lnTo>
                    <a:pt x="192" y="0"/>
                  </a:lnTo>
                  <a:lnTo>
                    <a:pt x="528" y="28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922" name="Freeform 250"/>
            <p:cNvSpPr>
              <a:spLocks/>
            </p:cNvSpPr>
            <p:nvPr/>
          </p:nvSpPr>
          <p:spPr bwMode="auto">
            <a:xfrm>
              <a:off x="1728" y="2784"/>
              <a:ext cx="528" cy="336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160" y="336"/>
                </a:cxn>
                <a:cxn ang="0">
                  <a:pos x="344" y="0"/>
                </a:cxn>
                <a:cxn ang="0">
                  <a:pos x="528" y="0"/>
                </a:cxn>
              </a:cxnLst>
              <a:rect l="0" t="0" r="r" b="b"/>
              <a:pathLst>
                <a:path w="528" h="336">
                  <a:moveTo>
                    <a:pt x="0" y="336"/>
                  </a:moveTo>
                  <a:lnTo>
                    <a:pt x="160" y="336"/>
                  </a:lnTo>
                  <a:lnTo>
                    <a:pt x="344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923" name="Freeform 251"/>
            <p:cNvSpPr>
              <a:spLocks/>
            </p:cNvSpPr>
            <p:nvPr/>
          </p:nvSpPr>
          <p:spPr bwMode="auto">
            <a:xfrm>
              <a:off x="1728" y="3216"/>
              <a:ext cx="1536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1152" y="384"/>
                </a:cxn>
                <a:cxn ang="0">
                  <a:pos x="1536" y="0"/>
                </a:cxn>
              </a:cxnLst>
              <a:rect l="0" t="0" r="r" b="b"/>
              <a:pathLst>
                <a:path w="1536" h="384">
                  <a:moveTo>
                    <a:pt x="0" y="384"/>
                  </a:moveTo>
                  <a:lnTo>
                    <a:pt x="1152" y="384"/>
                  </a:lnTo>
                  <a:lnTo>
                    <a:pt x="15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924" name="Freeform 252"/>
            <p:cNvSpPr>
              <a:spLocks/>
            </p:cNvSpPr>
            <p:nvPr/>
          </p:nvSpPr>
          <p:spPr bwMode="auto">
            <a:xfrm>
              <a:off x="2832" y="2880"/>
              <a:ext cx="528" cy="288"/>
            </a:xfrm>
            <a:custGeom>
              <a:avLst/>
              <a:gdLst/>
              <a:ahLst/>
              <a:cxnLst>
                <a:cxn ang="0">
                  <a:pos x="528" y="288"/>
                </a:cxn>
                <a:cxn ang="0">
                  <a:pos x="336" y="288"/>
                </a:cxn>
                <a:cxn ang="0">
                  <a:pos x="0" y="0"/>
                </a:cxn>
              </a:cxnLst>
              <a:rect l="0" t="0" r="r" b="b"/>
              <a:pathLst>
                <a:path w="528" h="288">
                  <a:moveTo>
                    <a:pt x="528" y="288"/>
                  </a:moveTo>
                  <a:lnTo>
                    <a:pt x="336" y="288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53"/>
          <p:cNvGrpSpPr>
            <a:grpSpLocks/>
          </p:cNvGrpSpPr>
          <p:nvPr/>
        </p:nvGrpSpPr>
        <p:grpSpPr bwMode="auto">
          <a:xfrm>
            <a:off x="990600" y="1981200"/>
            <a:ext cx="7467600" cy="4191000"/>
            <a:chOff x="672" y="1152"/>
            <a:chExt cx="4704" cy="2640"/>
          </a:xfrm>
        </p:grpSpPr>
        <p:sp>
          <p:nvSpPr>
            <p:cNvPr id="156926" name="Rectangle 254"/>
            <p:cNvSpPr>
              <a:spLocks noChangeArrowheads="1"/>
            </p:cNvSpPr>
            <p:nvPr/>
          </p:nvSpPr>
          <p:spPr bwMode="auto">
            <a:xfrm>
              <a:off x="672" y="1152"/>
              <a:ext cx="4704" cy="26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927" name="Rectangle 255"/>
            <p:cNvSpPr>
              <a:spLocks noChangeArrowheads="1"/>
            </p:cNvSpPr>
            <p:nvPr/>
          </p:nvSpPr>
          <p:spPr bwMode="auto">
            <a:xfrm>
              <a:off x="720" y="1200"/>
              <a:ext cx="4608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insert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at a given point in the DLL headed by (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,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Make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 link to a newly-created node with element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,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predecessor null, and successor null.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Insert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at the insertion point in the forward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Let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be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(or null if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has no successor).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Insert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after node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in the backward SLL headed by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5.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Terminate.</a:t>
              </a:r>
              <a:endParaRPr lang="en-GB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56928" name="Rectangle 256"/>
            <p:cNvSpPr>
              <a:spLocks noChangeArrowheads="1"/>
            </p:cNvSpPr>
            <p:nvPr/>
          </p:nvSpPr>
          <p:spPr bwMode="auto">
            <a:xfrm>
              <a:off x="1488" y="303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929" name="Rectangle 257"/>
            <p:cNvSpPr>
              <a:spLocks noChangeArrowheads="1"/>
            </p:cNvSpPr>
            <p:nvPr/>
          </p:nvSpPr>
          <p:spPr bwMode="auto">
            <a:xfrm>
              <a:off x="1488" y="322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930" name="Text Box 258"/>
            <p:cNvSpPr txBox="1">
              <a:spLocks noChangeArrowheads="1"/>
            </p:cNvSpPr>
            <p:nvPr/>
          </p:nvSpPr>
          <p:spPr bwMode="auto">
            <a:xfrm>
              <a:off x="2112" y="2736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56931" name="Text Box 259"/>
            <p:cNvSpPr txBox="1">
              <a:spLocks noChangeArrowheads="1"/>
            </p:cNvSpPr>
            <p:nvPr/>
          </p:nvSpPr>
          <p:spPr bwMode="auto">
            <a:xfrm>
              <a:off x="3120" y="302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56932" name="Text Box 260"/>
            <p:cNvSpPr txBox="1">
              <a:spLocks noChangeArrowheads="1"/>
            </p:cNvSpPr>
            <p:nvPr/>
          </p:nvSpPr>
          <p:spPr bwMode="auto">
            <a:xfrm>
              <a:off x="4128" y="302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56933" name="Line 261"/>
            <p:cNvSpPr>
              <a:spLocks noChangeShapeType="1"/>
            </p:cNvSpPr>
            <p:nvPr/>
          </p:nvSpPr>
          <p:spPr bwMode="auto">
            <a:xfrm>
              <a:off x="3600" y="307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934" name="Line 262"/>
            <p:cNvSpPr>
              <a:spLocks noChangeShapeType="1"/>
            </p:cNvSpPr>
            <p:nvPr/>
          </p:nvSpPr>
          <p:spPr bwMode="auto">
            <a:xfrm>
              <a:off x="4608" y="307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935" name="Line 263"/>
            <p:cNvSpPr>
              <a:spLocks noChangeShapeType="1"/>
            </p:cNvSpPr>
            <p:nvPr/>
          </p:nvSpPr>
          <p:spPr bwMode="auto">
            <a:xfrm flipH="1">
              <a:off x="3696" y="317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936" name="Line 264"/>
            <p:cNvSpPr>
              <a:spLocks noChangeShapeType="1"/>
            </p:cNvSpPr>
            <p:nvPr/>
          </p:nvSpPr>
          <p:spPr bwMode="auto">
            <a:xfrm>
              <a:off x="2208" y="2886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937" name="Freeform 265"/>
            <p:cNvSpPr>
              <a:spLocks/>
            </p:cNvSpPr>
            <p:nvPr/>
          </p:nvSpPr>
          <p:spPr bwMode="auto">
            <a:xfrm>
              <a:off x="1584" y="3174"/>
              <a:ext cx="3312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312" y="144"/>
                </a:cxn>
                <a:cxn ang="0">
                  <a:pos x="3312" y="0"/>
                </a:cxn>
                <a:cxn ang="0">
                  <a:pos x="3120" y="0"/>
                </a:cxn>
              </a:cxnLst>
              <a:rect l="0" t="0" r="r" b="b"/>
              <a:pathLst>
                <a:path w="3312" h="144">
                  <a:moveTo>
                    <a:pt x="0" y="144"/>
                  </a:moveTo>
                  <a:lnTo>
                    <a:pt x="3312" y="144"/>
                  </a:lnTo>
                  <a:lnTo>
                    <a:pt x="3312" y="0"/>
                  </a:lnTo>
                  <a:lnTo>
                    <a:pt x="312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938" name="Text Box 266"/>
            <p:cNvSpPr txBox="1">
              <a:spLocks noChangeArrowheads="1"/>
            </p:cNvSpPr>
            <p:nvPr/>
          </p:nvSpPr>
          <p:spPr bwMode="auto">
            <a:xfrm>
              <a:off x="1104" y="302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56939" name="Text Box 267"/>
            <p:cNvSpPr txBox="1">
              <a:spLocks noChangeArrowheads="1"/>
            </p:cNvSpPr>
            <p:nvPr/>
          </p:nvSpPr>
          <p:spPr bwMode="auto">
            <a:xfrm>
              <a:off x="1104" y="3216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last</a:t>
              </a:r>
            </a:p>
          </p:txBody>
        </p:sp>
        <p:sp>
          <p:nvSpPr>
            <p:cNvPr id="156940" name="Line 268"/>
            <p:cNvSpPr>
              <a:spLocks noChangeShapeType="1"/>
            </p:cNvSpPr>
            <p:nvPr/>
          </p:nvSpPr>
          <p:spPr bwMode="auto">
            <a:xfrm>
              <a:off x="2592" y="279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941" name="Freeform 269"/>
            <p:cNvSpPr>
              <a:spLocks/>
            </p:cNvSpPr>
            <p:nvPr/>
          </p:nvSpPr>
          <p:spPr bwMode="auto">
            <a:xfrm>
              <a:off x="2592" y="2784"/>
              <a:ext cx="528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0"/>
                </a:cxn>
                <a:cxn ang="0">
                  <a:pos x="528" y="288"/>
                </a:cxn>
              </a:cxnLst>
              <a:rect l="0" t="0" r="r" b="b"/>
              <a:pathLst>
                <a:path w="528" h="288">
                  <a:moveTo>
                    <a:pt x="0" y="0"/>
                  </a:moveTo>
                  <a:lnTo>
                    <a:pt x="192" y="0"/>
                  </a:lnTo>
                  <a:lnTo>
                    <a:pt x="528" y="28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942" name="Freeform 270"/>
            <p:cNvSpPr>
              <a:spLocks/>
            </p:cNvSpPr>
            <p:nvPr/>
          </p:nvSpPr>
          <p:spPr bwMode="auto">
            <a:xfrm>
              <a:off x="1584" y="2784"/>
              <a:ext cx="528" cy="336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160" y="336"/>
                </a:cxn>
                <a:cxn ang="0">
                  <a:pos x="344" y="0"/>
                </a:cxn>
                <a:cxn ang="0">
                  <a:pos x="528" y="0"/>
                </a:cxn>
              </a:cxnLst>
              <a:rect l="0" t="0" r="r" b="b"/>
              <a:pathLst>
                <a:path w="528" h="336">
                  <a:moveTo>
                    <a:pt x="0" y="336"/>
                  </a:moveTo>
                  <a:lnTo>
                    <a:pt x="160" y="336"/>
                  </a:lnTo>
                  <a:lnTo>
                    <a:pt x="344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943" name="Freeform 271"/>
            <p:cNvSpPr>
              <a:spLocks/>
            </p:cNvSpPr>
            <p:nvPr/>
          </p:nvSpPr>
          <p:spPr bwMode="auto">
            <a:xfrm>
              <a:off x="2688" y="2880"/>
              <a:ext cx="528" cy="288"/>
            </a:xfrm>
            <a:custGeom>
              <a:avLst/>
              <a:gdLst/>
              <a:ahLst/>
              <a:cxnLst>
                <a:cxn ang="0">
                  <a:pos x="528" y="288"/>
                </a:cxn>
                <a:cxn ang="0">
                  <a:pos x="336" y="288"/>
                </a:cxn>
                <a:cxn ang="0">
                  <a:pos x="0" y="0"/>
                </a:cxn>
              </a:cxnLst>
              <a:rect l="0" t="0" r="r" b="b"/>
              <a:pathLst>
                <a:path w="528" h="288">
                  <a:moveTo>
                    <a:pt x="528" y="288"/>
                  </a:moveTo>
                  <a:lnTo>
                    <a:pt x="336" y="288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1438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Vstavljanje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zadnje</a:t>
            </a:r>
            <a:r>
              <a:rPr lang="en-US" dirty="0" smtClean="0"/>
              <a:t> </a:t>
            </a:r>
            <a:r>
              <a:rPr lang="en-US" dirty="0" err="1" smtClean="0"/>
              <a:t>vozlišče</a:t>
            </a:r>
            <a:r>
              <a:rPr lang="en-US" dirty="0" smtClean="0"/>
              <a:t> v DLL (</a:t>
            </a:r>
            <a:r>
              <a:rPr lang="en-US" dirty="0" err="1" smtClean="0"/>
              <a:t>animacija</a:t>
            </a:r>
            <a:r>
              <a:rPr lang="en-US" dirty="0" smtClean="0"/>
              <a:t>)</a:t>
            </a:r>
            <a:endParaRPr lang="en-US" i="1" dirty="0"/>
          </a:p>
        </p:txBody>
      </p:sp>
      <p:grpSp>
        <p:nvGrpSpPr>
          <p:cNvPr id="2" name="Group 157"/>
          <p:cNvGrpSpPr>
            <a:grpSpLocks/>
          </p:cNvGrpSpPr>
          <p:nvPr/>
        </p:nvGrpSpPr>
        <p:grpSpPr bwMode="auto">
          <a:xfrm>
            <a:off x="990600" y="1981200"/>
            <a:ext cx="7467600" cy="4191000"/>
            <a:chOff x="816" y="1152"/>
            <a:chExt cx="4704" cy="2640"/>
          </a:xfrm>
        </p:grpSpPr>
        <p:sp>
          <p:nvSpPr>
            <p:cNvPr id="167070" name="Rectangle 158"/>
            <p:cNvSpPr>
              <a:spLocks noChangeArrowheads="1"/>
            </p:cNvSpPr>
            <p:nvPr/>
          </p:nvSpPr>
          <p:spPr bwMode="auto">
            <a:xfrm>
              <a:off x="816" y="1152"/>
              <a:ext cx="4704" cy="26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71" name="Rectangle 159"/>
            <p:cNvSpPr>
              <a:spLocks noChangeArrowheads="1"/>
            </p:cNvSpPr>
            <p:nvPr/>
          </p:nvSpPr>
          <p:spPr bwMode="auto">
            <a:xfrm>
              <a:off x="864" y="1200"/>
              <a:ext cx="4608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insert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at a given point in the DLL headed by (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,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Make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 link to a newly-created node with element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,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predecessor null, and successor null.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Insert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at the insertion point in the forward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Let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be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(or null if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has no successor).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Insert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after node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in the backward SLL headed by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5.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67072" name="Rectangle 160"/>
            <p:cNvSpPr>
              <a:spLocks noChangeArrowheads="1"/>
            </p:cNvSpPr>
            <p:nvPr/>
          </p:nvSpPr>
          <p:spPr bwMode="auto">
            <a:xfrm>
              <a:off x="1632" y="303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73" name="Rectangle 161"/>
            <p:cNvSpPr>
              <a:spLocks noChangeArrowheads="1"/>
            </p:cNvSpPr>
            <p:nvPr/>
          </p:nvSpPr>
          <p:spPr bwMode="auto">
            <a:xfrm>
              <a:off x="1632" y="322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74" name="Text Box 162"/>
            <p:cNvSpPr txBox="1">
              <a:spLocks noChangeArrowheads="1"/>
            </p:cNvSpPr>
            <p:nvPr/>
          </p:nvSpPr>
          <p:spPr bwMode="auto">
            <a:xfrm>
              <a:off x="2256" y="302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67075" name="Text Box 163"/>
            <p:cNvSpPr txBox="1">
              <a:spLocks noChangeArrowheads="1"/>
            </p:cNvSpPr>
            <p:nvPr/>
          </p:nvSpPr>
          <p:spPr bwMode="auto">
            <a:xfrm>
              <a:off x="3264" y="302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67076" name="Line 164"/>
            <p:cNvSpPr>
              <a:spLocks noChangeShapeType="1"/>
            </p:cNvSpPr>
            <p:nvPr/>
          </p:nvSpPr>
          <p:spPr bwMode="auto">
            <a:xfrm>
              <a:off x="2736" y="307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077" name="Line 165"/>
            <p:cNvSpPr>
              <a:spLocks noChangeShapeType="1"/>
            </p:cNvSpPr>
            <p:nvPr/>
          </p:nvSpPr>
          <p:spPr bwMode="auto">
            <a:xfrm>
              <a:off x="3744" y="307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078" name="Line 166"/>
            <p:cNvSpPr>
              <a:spLocks noChangeShapeType="1"/>
            </p:cNvSpPr>
            <p:nvPr/>
          </p:nvSpPr>
          <p:spPr bwMode="auto">
            <a:xfrm flipH="1">
              <a:off x="2832" y="317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079" name="Freeform 167"/>
            <p:cNvSpPr>
              <a:spLocks/>
            </p:cNvSpPr>
            <p:nvPr/>
          </p:nvSpPr>
          <p:spPr bwMode="auto">
            <a:xfrm>
              <a:off x="1728" y="3174"/>
              <a:ext cx="2304" cy="146"/>
            </a:xfrm>
            <a:custGeom>
              <a:avLst/>
              <a:gdLst/>
              <a:ahLst/>
              <a:cxnLst>
                <a:cxn ang="0">
                  <a:pos x="0" y="146"/>
                </a:cxn>
                <a:cxn ang="0">
                  <a:pos x="2304" y="144"/>
                </a:cxn>
                <a:cxn ang="0">
                  <a:pos x="2304" y="0"/>
                </a:cxn>
                <a:cxn ang="0">
                  <a:pos x="2112" y="0"/>
                </a:cxn>
              </a:cxnLst>
              <a:rect l="0" t="0" r="r" b="b"/>
              <a:pathLst>
                <a:path w="2304" h="146">
                  <a:moveTo>
                    <a:pt x="0" y="146"/>
                  </a:moveTo>
                  <a:lnTo>
                    <a:pt x="2304" y="144"/>
                  </a:lnTo>
                  <a:lnTo>
                    <a:pt x="2304" y="0"/>
                  </a:lnTo>
                  <a:lnTo>
                    <a:pt x="2112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080" name="Text Box 168"/>
            <p:cNvSpPr txBox="1">
              <a:spLocks noChangeArrowheads="1"/>
            </p:cNvSpPr>
            <p:nvPr/>
          </p:nvSpPr>
          <p:spPr bwMode="auto">
            <a:xfrm>
              <a:off x="1248" y="302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67081" name="Text Box 169"/>
            <p:cNvSpPr txBox="1">
              <a:spLocks noChangeArrowheads="1"/>
            </p:cNvSpPr>
            <p:nvPr/>
          </p:nvSpPr>
          <p:spPr bwMode="auto">
            <a:xfrm>
              <a:off x="1248" y="3216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last</a:t>
              </a:r>
            </a:p>
          </p:txBody>
        </p:sp>
        <p:sp>
          <p:nvSpPr>
            <p:cNvPr id="167082" name="Line 170"/>
            <p:cNvSpPr>
              <a:spLocks noChangeShapeType="1"/>
            </p:cNvSpPr>
            <p:nvPr/>
          </p:nvSpPr>
          <p:spPr bwMode="auto">
            <a:xfrm>
              <a:off x="2352" y="316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083" name="Freeform 171"/>
            <p:cNvSpPr>
              <a:spLocks/>
            </p:cNvSpPr>
            <p:nvPr/>
          </p:nvSpPr>
          <p:spPr bwMode="auto">
            <a:xfrm>
              <a:off x="1728" y="3072"/>
              <a:ext cx="52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528" y="0"/>
                </a:cxn>
              </a:cxnLst>
              <a:rect l="0" t="0" r="r" b="b"/>
              <a:pathLst>
                <a:path w="528" h="48">
                  <a:moveTo>
                    <a:pt x="0" y="48"/>
                  </a:moveTo>
                  <a:lnTo>
                    <a:pt x="96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72"/>
          <p:cNvGrpSpPr>
            <a:grpSpLocks/>
          </p:cNvGrpSpPr>
          <p:nvPr/>
        </p:nvGrpSpPr>
        <p:grpSpPr bwMode="auto">
          <a:xfrm>
            <a:off x="990600" y="1981200"/>
            <a:ext cx="7467600" cy="4191000"/>
            <a:chOff x="816" y="1152"/>
            <a:chExt cx="4704" cy="2640"/>
          </a:xfrm>
        </p:grpSpPr>
        <p:sp>
          <p:nvSpPr>
            <p:cNvPr id="167085" name="Rectangle 173"/>
            <p:cNvSpPr>
              <a:spLocks noChangeArrowheads="1"/>
            </p:cNvSpPr>
            <p:nvPr/>
          </p:nvSpPr>
          <p:spPr bwMode="auto">
            <a:xfrm>
              <a:off x="816" y="1152"/>
              <a:ext cx="4704" cy="26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86" name="Rectangle 174"/>
            <p:cNvSpPr>
              <a:spLocks noChangeArrowheads="1"/>
            </p:cNvSpPr>
            <p:nvPr/>
          </p:nvSpPr>
          <p:spPr bwMode="auto">
            <a:xfrm>
              <a:off x="864" y="1200"/>
              <a:ext cx="4608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insert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at a given point in the DLL headed by (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,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Make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ins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a link to a newly-created node with element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elem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, </a:t>
              </a:r>
              <a:b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</a:b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	predecessor null, and successor null.</a:t>
              </a:r>
              <a:r>
                <a:rPr lang="en-US" sz="2000">
                  <a:latin typeface="Times New Roman" pitchFamily="18" charset="0"/>
                </a:rPr>
                <a:t/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Insert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at the insertion point in the forward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Let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be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(or null if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has no successor).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Insert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after node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in the backward SLL headed by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5.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67087" name="Rectangle 175"/>
            <p:cNvSpPr>
              <a:spLocks noChangeArrowheads="1"/>
            </p:cNvSpPr>
            <p:nvPr/>
          </p:nvSpPr>
          <p:spPr bwMode="auto">
            <a:xfrm>
              <a:off x="1632" y="274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88" name="Text Box 176"/>
            <p:cNvSpPr txBox="1">
              <a:spLocks noChangeArrowheads="1"/>
            </p:cNvSpPr>
            <p:nvPr/>
          </p:nvSpPr>
          <p:spPr bwMode="auto">
            <a:xfrm>
              <a:off x="1248" y="274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ins</a:t>
              </a:r>
            </a:p>
          </p:txBody>
        </p:sp>
        <p:sp>
          <p:nvSpPr>
            <p:cNvPr id="167089" name="Rectangle 177"/>
            <p:cNvSpPr>
              <a:spLocks noChangeArrowheads="1"/>
            </p:cNvSpPr>
            <p:nvPr/>
          </p:nvSpPr>
          <p:spPr bwMode="auto">
            <a:xfrm>
              <a:off x="1632" y="303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90" name="Rectangle 178"/>
            <p:cNvSpPr>
              <a:spLocks noChangeArrowheads="1"/>
            </p:cNvSpPr>
            <p:nvPr/>
          </p:nvSpPr>
          <p:spPr bwMode="auto">
            <a:xfrm>
              <a:off x="1632" y="322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91" name="Text Box 179"/>
            <p:cNvSpPr txBox="1">
              <a:spLocks noChangeArrowheads="1"/>
            </p:cNvSpPr>
            <p:nvPr/>
          </p:nvSpPr>
          <p:spPr bwMode="auto">
            <a:xfrm>
              <a:off x="4272" y="2736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dog</a:t>
              </a:r>
            </a:p>
          </p:txBody>
        </p:sp>
        <p:sp>
          <p:nvSpPr>
            <p:cNvPr id="167092" name="Text Box 180"/>
            <p:cNvSpPr txBox="1">
              <a:spLocks noChangeArrowheads="1"/>
            </p:cNvSpPr>
            <p:nvPr/>
          </p:nvSpPr>
          <p:spPr bwMode="auto">
            <a:xfrm>
              <a:off x="2256" y="302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67093" name="Text Box 181"/>
            <p:cNvSpPr txBox="1">
              <a:spLocks noChangeArrowheads="1"/>
            </p:cNvSpPr>
            <p:nvPr/>
          </p:nvSpPr>
          <p:spPr bwMode="auto">
            <a:xfrm>
              <a:off x="3264" y="302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67094" name="Line 182"/>
            <p:cNvSpPr>
              <a:spLocks noChangeShapeType="1"/>
            </p:cNvSpPr>
            <p:nvPr/>
          </p:nvSpPr>
          <p:spPr bwMode="auto">
            <a:xfrm>
              <a:off x="2736" y="307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095" name="Line 183"/>
            <p:cNvSpPr>
              <a:spLocks noChangeShapeType="1"/>
            </p:cNvSpPr>
            <p:nvPr/>
          </p:nvSpPr>
          <p:spPr bwMode="auto">
            <a:xfrm>
              <a:off x="3744" y="307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096" name="Line 184"/>
            <p:cNvSpPr>
              <a:spLocks noChangeShapeType="1"/>
            </p:cNvSpPr>
            <p:nvPr/>
          </p:nvSpPr>
          <p:spPr bwMode="auto">
            <a:xfrm flipH="1">
              <a:off x="2832" y="317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097" name="Line 185"/>
            <p:cNvSpPr>
              <a:spLocks noChangeShapeType="1"/>
            </p:cNvSpPr>
            <p:nvPr/>
          </p:nvSpPr>
          <p:spPr bwMode="auto">
            <a:xfrm>
              <a:off x="4368" y="2886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098" name="Freeform 186"/>
            <p:cNvSpPr>
              <a:spLocks/>
            </p:cNvSpPr>
            <p:nvPr/>
          </p:nvSpPr>
          <p:spPr bwMode="auto">
            <a:xfrm>
              <a:off x="1728" y="3174"/>
              <a:ext cx="2304" cy="146"/>
            </a:xfrm>
            <a:custGeom>
              <a:avLst/>
              <a:gdLst/>
              <a:ahLst/>
              <a:cxnLst>
                <a:cxn ang="0">
                  <a:pos x="0" y="146"/>
                </a:cxn>
                <a:cxn ang="0">
                  <a:pos x="2304" y="144"/>
                </a:cxn>
                <a:cxn ang="0">
                  <a:pos x="2304" y="0"/>
                </a:cxn>
                <a:cxn ang="0">
                  <a:pos x="2112" y="0"/>
                </a:cxn>
              </a:cxnLst>
              <a:rect l="0" t="0" r="r" b="b"/>
              <a:pathLst>
                <a:path w="2304" h="146">
                  <a:moveTo>
                    <a:pt x="0" y="146"/>
                  </a:moveTo>
                  <a:lnTo>
                    <a:pt x="2304" y="144"/>
                  </a:lnTo>
                  <a:lnTo>
                    <a:pt x="2304" y="0"/>
                  </a:lnTo>
                  <a:lnTo>
                    <a:pt x="2112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099" name="Text Box 187"/>
            <p:cNvSpPr txBox="1">
              <a:spLocks noChangeArrowheads="1"/>
            </p:cNvSpPr>
            <p:nvPr/>
          </p:nvSpPr>
          <p:spPr bwMode="auto">
            <a:xfrm>
              <a:off x="1248" y="302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67100" name="Text Box 188"/>
            <p:cNvSpPr txBox="1">
              <a:spLocks noChangeArrowheads="1"/>
            </p:cNvSpPr>
            <p:nvPr/>
          </p:nvSpPr>
          <p:spPr bwMode="auto">
            <a:xfrm>
              <a:off x="1248" y="3216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last</a:t>
              </a:r>
            </a:p>
          </p:txBody>
        </p:sp>
        <p:sp>
          <p:nvSpPr>
            <p:cNvPr id="167101" name="Line 189"/>
            <p:cNvSpPr>
              <a:spLocks noChangeShapeType="1"/>
            </p:cNvSpPr>
            <p:nvPr/>
          </p:nvSpPr>
          <p:spPr bwMode="auto">
            <a:xfrm>
              <a:off x="4752" y="279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02" name="Line 190"/>
            <p:cNvSpPr>
              <a:spLocks noChangeShapeType="1"/>
            </p:cNvSpPr>
            <p:nvPr/>
          </p:nvSpPr>
          <p:spPr bwMode="auto">
            <a:xfrm>
              <a:off x="2352" y="316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03" name="Freeform 191"/>
            <p:cNvSpPr>
              <a:spLocks/>
            </p:cNvSpPr>
            <p:nvPr/>
          </p:nvSpPr>
          <p:spPr bwMode="auto">
            <a:xfrm>
              <a:off x="1728" y="3072"/>
              <a:ext cx="52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528" y="0"/>
                </a:cxn>
              </a:cxnLst>
              <a:rect l="0" t="0" r="r" b="b"/>
              <a:pathLst>
                <a:path w="528" h="48">
                  <a:moveTo>
                    <a:pt x="0" y="48"/>
                  </a:moveTo>
                  <a:lnTo>
                    <a:pt x="96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04" name="Line 192"/>
            <p:cNvSpPr>
              <a:spLocks noChangeShapeType="1"/>
            </p:cNvSpPr>
            <p:nvPr/>
          </p:nvSpPr>
          <p:spPr bwMode="auto">
            <a:xfrm>
              <a:off x="1728" y="2832"/>
              <a:ext cx="2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93"/>
          <p:cNvGrpSpPr>
            <a:grpSpLocks/>
          </p:cNvGrpSpPr>
          <p:nvPr/>
        </p:nvGrpSpPr>
        <p:grpSpPr bwMode="auto">
          <a:xfrm>
            <a:off x="990600" y="1981200"/>
            <a:ext cx="7467600" cy="4191000"/>
            <a:chOff x="816" y="1152"/>
            <a:chExt cx="4704" cy="2640"/>
          </a:xfrm>
        </p:grpSpPr>
        <p:sp>
          <p:nvSpPr>
            <p:cNvPr id="167106" name="Rectangle 194"/>
            <p:cNvSpPr>
              <a:spLocks noChangeArrowheads="1"/>
            </p:cNvSpPr>
            <p:nvPr/>
          </p:nvSpPr>
          <p:spPr bwMode="auto">
            <a:xfrm>
              <a:off x="816" y="1152"/>
              <a:ext cx="4704" cy="26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107" name="Rectangle 195"/>
            <p:cNvSpPr>
              <a:spLocks noChangeArrowheads="1"/>
            </p:cNvSpPr>
            <p:nvPr/>
          </p:nvSpPr>
          <p:spPr bwMode="auto">
            <a:xfrm>
              <a:off x="864" y="1200"/>
              <a:ext cx="4608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insert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at a given point in the DLL headed by (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,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Make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 link to a newly-created node with element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,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predecessor null, and successor null.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Insert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ins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at the insertion point in the forward SLL headed by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first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.</a:t>
              </a:r>
              <a:r>
                <a:rPr lang="en-US" sz="2000">
                  <a:latin typeface="Times New Roman" pitchFamily="18" charset="0"/>
                </a:rPr>
                <a:t/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Let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be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(or null if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has no successor).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Insert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after node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in the backward SLL headed by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5.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67108" name="Rectangle 196"/>
            <p:cNvSpPr>
              <a:spLocks noChangeArrowheads="1"/>
            </p:cNvSpPr>
            <p:nvPr/>
          </p:nvSpPr>
          <p:spPr bwMode="auto">
            <a:xfrm>
              <a:off x="1632" y="274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109" name="Text Box 197"/>
            <p:cNvSpPr txBox="1">
              <a:spLocks noChangeArrowheads="1"/>
            </p:cNvSpPr>
            <p:nvPr/>
          </p:nvSpPr>
          <p:spPr bwMode="auto">
            <a:xfrm>
              <a:off x="1248" y="274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ins</a:t>
              </a:r>
            </a:p>
          </p:txBody>
        </p:sp>
        <p:sp>
          <p:nvSpPr>
            <p:cNvPr id="167110" name="Rectangle 198"/>
            <p:cNvSpPr>
              <a:spLocks noChangeArrowheads="1"/>
            </p:cNvSpPr>
            <p:nvPr/>
          </p:nvSpPr>
          <p:spPr bwMode="auto">
            <a:xfrm>
              <a:off x="1632" y="303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111" name="Rectangle 199"/>
            <p:cNvSpPr>
              <a:spLocks noChangeArrowheads="1"/>
            </p:cNvSpPr>
            <p:nvPr/>
          </p:nvSpPr>
          <p:spPr bwMode="auto">
            <a:xfrm>
              <a:off x="1632" y="322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112" name="Text Box 200"/>
            <p:cNvSpPr txBox="1">
              <a:spLocks noChangeArrowheads="1"/>
            </p:cNvSpPr>
            <p:nvPr/>
          </p:nvSpPr>
          <p:spPr bwMode="auto">
            <a:xfrm>
              <a:off x="4272" y="2736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dog</a:t>
              </a:r>
            </a:p>
          </p:txBody>
        </p:sp>
        <p:sp>
          <p:nvSpPr>
            <p:cNvPr id="167113" name="Text Box 201"/>
            <p:cNvSpPr txBox="1">
              <a:spLocks noChangeArrowheads="1"/>
            </p:cNvSpPr>
            <p:nvPr/>
          </p:nvSpPr>
          <p:spPr bwMode="auto">
            <a:xfrm>
              <a:off x="2256" y="302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67114" name="Text Box 202"/>
            <p:cNvSpPr txBox="1">
              <a:spLocks noChangeArrowheads="1"/>
            </p:cNvSpPr>
            <p:nvPr/>
          </p:nvSpPr>
          <p:spPr bwMode="auto">
            <a:xfrm>
              <a:off x="3264" y="302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67115" name="Line 203"/>
            <p:cNvSpPr>
              <a:spLocks noChangeShapeType="1"/>
            </p:cNvSpPr>
            <p:nvPr/>
          </p:nvSpPr>
          <p:spPr bwMode="auto">
            <a:xfrm>
              <a:off x="2736" y="307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16" name="Line 204"/>
            <p:cNvSpPr>
              <a:spLocks noChangeShapeType="1"/>
            </p:cNvSpPr>
            <p:nvPr/>
          </p:nvSpPr>
          <p:spPr bwMode="auto">
            <a:xfrm flipH="1">
              <a:off x="2832" y="317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17" name="Line 205"/>
            <p:cNvSpPr>
              <a:spLocks noChangeShapeType="1"/>
            </p:cNvSpPr>
            <p:nvPr/>
          </p:nvSpPr>
          <p:spPr bwMode="auto">
            <a:xfrm>
              <a:off x="4368" y="2886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18" name="Freeform 206"/>
            <p:cNvSpPr>
              <a:spLocks/>
            </p:cNvSpPr>
            <p:nvPr/>
          </p:nvSpPr>
          <p:spPr bwMode="auto">
            <a:xfrm>
              <a:off x="1728" y="3174"/>
              <a:ext cx="2304" cy="146"/>
            </a:xfrm>
            <a:custGeom>
              <a:avLst/>
              <a:gdLst/>
              <a:ahLst/>
              <a:cxnLst>
                <a:cxn ang="0">
                  <a:pos x="0" y="146"/>
                </a:cxn>
                <a:cxn ang="0">
                  <a:pos x="2304" y="144"/>
                </a:cxn>
                <a:cxn ang="0">
                  <a:pos x="2304" y="0"/>
                </a:cxn>
                <a:cxn ang="0">
                  <a:pos x="2112" y="0"/>
                </a:cxn>
              </a:cxnLst>
              <a:rect l="0" t="0" r="r" b="b"/>
              <a:pathLst>
                <a:path w="2304" h="146">
                  <a:moveTo>
                    <a:pt x="0" y="146"/>
                  </a:moveTo>
                  <a:lnTo>
                    <a:pt x="2304" y="144"/>
                  </a:lnTo>
                  <a:lnTo>
                    <a:pt x="2304" y="0"/>
                  </a:lnTo>
                  <a:lnTo>
                    <a:pt x="2112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19" name="Text Box 207"/>
            <p:cNvSpPr txBox="1">
              <a:spLocks noChangeArrowheads="1"/>
            </p:cNvSpPr>
            <p:nvPr/>
          </p:nvSpPr>
          <p:spPr bwMode="auto">
            <a:xfrm>
              <a:off x="1248" y="302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67120" name="Text Box 208"/>
            <p:cNvSpPr txBox="1">
              <a:spLocks noChangeArrowheads="1"/>
            </p:cNvSpPr>
            <p:nvPr/>
          </p:nvSpPr>
          <p:spPr bwMode="auto">
            <a:xfrm>
              <a:off x="1248" y="3216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last</a:t>
              </a:r>
            </a:p>
          </p:txBody>
        </p:sp>
        <p:sp>
          <p:nvSpPr>
            <p:cNvPr id="167121" name="Line 209"/>
            <p:cNvSpPr>
              <a:spLocks noChangeShapeType="1"/>
            </p:cNvSpPr>
            <p:nvPr/>
          </p:nvSpPr>
          <p:spPr bwMode="auto">
            <a:xfrm>
              <a:off x="4752" y="279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22" name="Line 210"/>
            <p:cNvSpPr>
              <a:spLocks noChangeShapeType="1"/>
            </p:cNvSpPr>
            <p:nvPr/>
          </p:nvSpPr>
          <p:spPr bwMode="auto">
            <a:xfrm>
              <a:off x="2352" y="316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23" name="Freeform 211"/>
            <p:cNvSpPr>
              <a:spLocks/>
            </p:cNvSpPr>
            <p:nvPr/>
          </p:nvSpPr>
          <p:spPr bwMode="auto">
            <a:xfrm>
              <a:off x="1728" y="3072"/>
              <a:ext cx="52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528" y="0"/>
                </a:cxn>
              </a:cxnLst>
              <a:rect l="0" t="0" r="r" b="b"/>
              <a:pathLst>
                <a:path w="528" h="48">
                  <a:moveTo>
                    <a:pt x="0" y="48"/>
                  </a:moveTo>
                  <a:lnTo>
                    <a:pt x="96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24" name="Line 212"/>
            <p:cNvSpPr>
              <a:spLocks noChangeShapeType="1"/>
            </p:cNvSpPr>
            <p:nvPr/>
          </p:nvSpPr>
          <p:spPr bwMode="auto">
            <a:xfrm>
              <a:off x="1728" y="2832"/>
              <a:ext cx="2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25" name="Freeform 213"/>
            <p:cNvSpPr>
              <a:spLocks/>
            </p:cNvSpPr>
            <p:nvPr/>
          </p:nvSpPr>
          <p:spPr bwMode="auto">
            <a:xfrm>
              <a:off x="3744" y="2784"/>
              <a:ext cx="52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144" y="288"/>
                </a:cxn>
                <a:cxn ang="0">
                  <a:pos x="336" y="0"/>
                </a:cxn>
                <a:cxn ang="0">
                  <a:pos x="528" y="0"/>
                </a:cxn>
              </a:cxnLst>
              <a:rect l="0" t="0" r="r" b="b"/>
              <a:pathLst>
                <a:path w="528" h="288">
                  <a:moveTo>
                    <a:pt x="0" y="288"/>
                  </a:moveTo>
                  <a:lnTo>
                    <a:pt x="144" y="288"/>
                  </a:lnTo>
                  <a:lnTo>
                    <a:pt x="336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14"/>
          <p:cNvGrpSpPr>
            <a:grpSpLocks/>
          </p:cNvGrpSpPr>
          <p:nvPr/>
        </p:nvGrpSpPr>
        <p:grpSpPr bwMode="auto">
          <a:xfrm>
            <a:off x="990600" y="1981200"/>
            <a:ext cx="7467600" cy="4191000"/>
            <a:chOff x="816" y="1152"/>
            <a:chExt cx="4704" cy="2640"/>
          </a:xfrm>
        </p:grpSpPr>
        <p:sp>
          <p:nvSpPr>
            <p:cNvPr id="167127" name="Rectangle 215"/>
            <p:cNvSpPr>
              <a:spLocks noChangeArrowheads="1"/>
            </p:cNvSpPr>
            <p:nvPr/>
          </p:nvSpPr>
          <p:spPr bwMode="auto">
            <a:xfrm>
              <a:off x="816" y="1152"/>
              <a:ext cx="4704" cy="26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128" name="Rectangle 216"/>
            <p:cNvSpPr>
              <a:spLocks noChangeArrowheads="1"/>
            </p:cNvSpPr>
            <p:nvPr/>
          </p:nvSpPr>
          <p:spPr bwMode="auto">
            <a:xfrm>
              <a:off x="864" y="1200"/>
              <a:ext cx="4608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insert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at a given point in the DLL headed by (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,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Make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 link to a newly-created node with element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,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predecessor null, and successor null.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Insert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at the insertion point in the forward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Let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succ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be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ins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’s successor (or null if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ins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has no successor).</a:t>
              </a:r>
              <a:r>
                <a:rPr lang="en-US" sz="2000">
                  <a:latin typeface="Times New Roman" pitchFamily="18" charset="0"/>
                </a:rPr>
                <a:t/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Insert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after node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in the backward SLL headed by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5.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67129" name="Rectangle 217"/>
            <p:cNvSpPr>
              <a:spLocks noChangeArrowheads="1"/>
            </p:cNvSpPr>
            <p:nvPr/>
          </p:nvSpPr>
          <p:spPr bwMode="auto">
            <a:xfrm>
              <a:off x="1632" y="274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130" name="Text Box 218"/>
            <p:cNvSpPr txBox="1">
              <a:spLocks noChangeArrowheads="1"/>
            </p:cNvSpPr>
            <p:nvPr/>
          </p:nvSpPr>
          <p:spPr bwMode="auto">
            <a:xfrm>
              <a:off x="1248" y="274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ins</a:t>
              </a:r>
            </a:p>
          </p:txBody>
        </p:sp>
        <p:sp>
          <p:nvSpPr>
            <p:cNvPr id="167131" name="Rectangle 219"/>
            <p:cNvSpPr>
              <a:spLocks noChangeArrowheads="1"/>
            </p:cNvSpPr>
            <p:nvPr/>
          </p:nvSpPr>
          <p:spPr bwMode="auto">
            <a:xfrm>
              <a:off x="1632" y="303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132" name="Rectangle 220"/>
            <p:cNvSpPr>
              <a:spLocks noChangeArrowheads="1"/>
            </p:cNvSpPr>
            <p:nvPr/>
          </p:nvSpPr>
          <p:spPr bwMode="auto">
            <a:xfrm>
              <a:off x="1632" y="322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133" name="Text Box 221"/>
            <p:cNvSpPr txBox="1">
              <a:spLocks noChangeArrowheads="1"/>
            </p:cNvSpPr>
            <p:nvPr/>
          </p:nvSpPr>
          <p:spPr bwMode="auto">
            <a:xfrm>
              <a:off x="4272" y="2736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dog</a:t>
              </a:r>
            </a:p>
          </p:txBody>
        </p:sp>
        <p:sp>
          <p:nvSpPr>
            <p:cNvPr id="167134" name="Text Box 222"/>
            <p:cNvSpPr txBox="1">
              <a:spLocks noChangeArrowheads="1"/>
            </p:cNvSpPr>
            <p:nvPr/>
          </p:nvSpPr>
          <p:spPr bwMode="auto">
            <a:xfrm>
              <a:off x="2256" y="302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67135" name="Text Box 223"/>
            <p:cNvSpPr txBox="1">
              <a:spLocks noChangeArrowheads="1"/>
            </p:cNvSpPr>
            <p:nvPr/>
          </p:nvSpPr>
          <p:spPr bwMode="auto">
            <a:xfrm>
              <a:off x="3264" y="302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67136" name="Line 224"/>
            <p:cNvSpPr>
              <a:spLocks noChangeShapeType="1"/>
            </p:cNvSpPr>
            <p:nvPr/>
          </p:nvSpPr>
          <p:spPr bwMode="auto">
            <a:xfrm>
              <a:off x="2736" y="307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37" name="Line 225"/>
            <p:cNvSpPr>
              <a:spLocks noChangeShapeType="1"/>
            </p:cNvSpPr>
            <p:nvPr/>
          </p:nvSpPr>
          <p:spPr bwMode="auto">
            <a:xfrm flipH="1">
              <a:off x="2832" y="317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38" name="Line 226"/>
            <p:cNvSpPr>
              <a:spLocks noChangeShapeType="1"/>
            </p:cNvSpPr>
            <p:nvPr/>
          </p:nvSpPr>
          <p:spPr bwMode="auto">
            <a:xfrm>
              <a:off x="4368" y="2886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39" name="Freeform 227"/>
            <p:cNvSpPr>
              <a:spLocks/>
            </p:cNvSpPr>
            <p:nvPr/>
          </p:nvSpPr>
          <p:spPr bwMode="auto">
            <a:xfrm>
              <a:off x="1728" y="3174"/>
              <a:ext cx="2304" cy="146"/>
            </a:xfrm>
            <a:custGeom>
              <a:avLst/>
              <a:gdLst/>
              <a:ahLst/>
              <a:cxnLst>
                <a:cxn ang="0">
                  <a:pos x="0" y="146"/>
                </a:cxn>
                <a:cxn ang="0">
                  <a:pos x="2304" y="144"/>
                </a:cxn>
                <a:cxn ang="0">
                  <a:pos x="2304" y="0"/>
                </a:cxn>
                <a:cxn ang="0">
                  <a:pos x="2112" y="0"/>
                </a:cxn>
              </a:cxnLst>
              <a:rect l="0" t="0" r="r" b="b"/>
              <a:pathLst>
                <a:path w="2304" h="146">
                  <a:moveTo>
                    <a:pt x="0" y="146"/>
                  </a:moveTo>
                  <a:lnTo>
                    <a:pt x="2304" y="144"/>
                  </a:lnTo>
                  <a:lnTo>
                    <a:pt x="2304" y="0"/>
                  </a:lnTo>
                  <a:lnTo>
                    <a:pt x="2112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40" name="Text Box 228"/>
            <p:cNvSpPr txBox="1">
              <a:spLocks noChangeArrowheads="1"/>
            </p:cNvSpPr>
            <p:nvPr/>
          </p:nvSpPr>
          <p:spPr bwMode="auto">
            <a:xfrm>
              <a:off x="1248" y="302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67141" name="Text Box 229"/>
            <p:cNvSpPr txBox="1">
              <a:spLocks noChangeArrowheads="1"/>
            </p:cNvSpPr>
            <p:nvPr/>
          </p:nvSpPr>
          <p:spPr bwMode="auto">
            <a:xfrm>
              <a:off x="1248" y="3216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last</a:t>
              </a:r>
            </a:p>
          </p:txBody>
        </p:sp>
        <p:sp>
          <p:nvSpPr>
            <p:cNvPr id="167142" name="Line 230"/>
            <p:cNvSpPr>
              <a:spLocks noChangeShapeType="1"/>
            </p:cNvSpPr>
            <p:nvPr/>
          </p:nvSpPr>
          <p:spPr bwMode="auto">
            <a:xfrm>
              <a:off x="4752" y="279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43" name="Line 231"/>
            <p:cNvSpPr>
              <a:spLocks noChangeShapeType="1"/>
            </p:cNvSpPr>
            <p:nvPr/>
          </p:nvSpPr>
          <p:spPr bwMode="auto">
            <a:xfrm>
              <a:off x="2352" y="316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44" name="Rectangle 232"/>
            <p:cNvSpPr>
              <a:spLocks noChangeArrowheads="1"/>
            </p:cNvSpPr>
            <p:nvPr/>
          </p:nvSpPr>
          <p:spPr bwMode="auto">
            <a:xfrm>
              <a:off x="1632" y="351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145" name="Text Box 233"/>
            <p:cNvSpPr txBox="1">
              <a:spLocks noChangeArrowheads="1"/>
            </p:cNvSpPr>
            <p:nvPr/>
          </p:nvSpPr>
          <p:spPr bwMode="auto">
            <a:xfrm>
              <a:off x="1248" y="351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succ</a:t>
              </a:r>
            </a:p>
          </p:txBody>
        </p:sp>
        <p:sp>
          <p:nvSpPr>
            <p:cNvPr id="167146" name="Freeform 234"/>
            <p:cNvSpPr>
              <a:spLocks/>
            </p:cNvSpPr>
            <p:nvPr/>
          </p:nvSpPr>
          <p:spPr bwMode="auto">
            <a:xfrm>
              <a:off x="1728" y="3072"/>
              <a:ext cx="52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528" y="0"/>
                </a:cxn>
              </a:cxnLst>
              <a:rect l="0" t="0" r="r" b="b"/>
              <a:pathLst>
                <a:path w="528" h="48">
                  <a:moveTo>
                    <a:pt x="0" y="48"/>
                  </a:moveTo>
                  <a:lnTo>
                    <a:pt x="96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47" name="Line 235"/>
            <p:cNvSpPr>
              <a:spLocks noChangeShapeType="1"/>
            </p:cNvSpPr>
            <p:nvPr/>
          </p:nvSpPr>
          <p:spPr bwMode="auto">
            <a:xfrm>
              <a:off x="1728" y="2832"/>
              <a:ext cx="2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48" name="Freeform 236"/>
            <p:cNvSpPr>
              <a:spLocks/>
            </p:cNvSpPr>
            <p:nvPr/>
          </p:nvSpPr>
          <p:spPr bwMode="auto">
            <a:xfrm>
              <a:off x="3744" y="2784"/>
              <a:ext cx="52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144" y="288"/>
                </a:cxn>
                <a:cxn ang="0">
                  <a:pos x="336" y="0"/>
                </a:cxn>
                <a:cxn ang="0">
                  <a:pos x="528" y="0"/>
                </a:cxn>
              </a:cxnLst>
              <a:rect l="0" t="0" r="r" b="b"/>
              <a:pathLst>
                <a:path w="528" h="288">
                  <a:moveTo>
                    <a:pt x="0" y="288"/>
                  </a:moveTo>
                  <a:lnTo>
                    <a:pt x="144" y="288"/>
                  </a:lnTo>
                  <a:lnTo>
                    <a:pt x="336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49" name="Line 237"/>
            <p:cNvSpPr>
              <a:spLocks noChangeShapeType="1"/>
            </p:cNvSpPr>
            <p:nvPr/>
          </p:nvSpPr>
          <p:spPr bwMode="auto">
            <a:xfrm>
              <a:off x="1728" y="360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38"/>
          <p:cNvGrpSpPr>
            <a:grpSpLocks/>
          </p:cNvGrpSpPr>
          <p:nvPr/>
        </p:nvGrpSpPr>
        <p:grpSpPr bwMode="auto">
          <a:xfrm>
            <a:off x="990600" y="1981200"/>
            <a:ext cx="7467600" cy="4191000"/>
            <a:chOff x="816" y="1152"/>
            <a:chExt cx="4704" cy="2640"/>
          </a:xfrm>
        </p:grpSpPr>
        <p:sp>
          <p:nvSpPr>
            <p:cNvPr id="167151" name="Rectangle 239"/>
            <p:cNvSpPr>
              <a:spLocks noChangeArrowheads="1"/>
            </p:cNvSpPr>
            <p:nvPr/>
          </p:nvSpPr>
          <p:spPr bwMode="auto">
            <a:xfrm>
              <a:off x="816" y="1152"/>
              <a:ext cx="4704" cy="26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152" name="Rectangle 240"/>
            <p:cNvSpPr>
              <a:spLocks noChangeArrowheads="1"/>
            </p:cNvSpPr>
            <p:nvPr/>
          </p:nvSpPr>
          <p:spPr bwMode="auto">
            <a:xfrm>
              <a:off x="864" y="1200"/>
              <a:ext cx="4608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insert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at a given point in the DLL headed by (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,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Make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 link to a newly-created node with element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,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predecessor null, and successor null.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Insert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at the insertion point in the forward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Let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be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(or null if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has no successor).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Insert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ins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after node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succ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in the backward SLL headed by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last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.</a:t>
              </a:r>
              <a:r>
                <a:rPr lang="en-US" sz="2000">
                  <a:latin typeface="Times New Roman" pitchFamily="18" charset="0"/>
                </a:rPr>
                <a:t/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5.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67153" name="Rectangle 241"/>
            <p:cNvSpPr>
              <a:spLocks noChangeArrowheads="1"/>
            </p:cNvSpPr>
            <p:nvPr/>
          </p:nvSpPr>
          <p:spPr bwMode="auto">
            <a:xfrm>
              <a:off x="1632" y="274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154" name="Text Box 242"/>
            <p:cNvSpPr txBox="1">
              <a:spLocks noChangeArrowheads="1"/>
            </p:cNvSpPr>
            <p:nvPr/>
          </p:nvSpPr>
          <p:spPr bwMode="auto">
            <a:xfrm>
              <a:off x="1248" y="274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ins</a:t>
              </a:r>
            </a:p>
          </p:txBody>
        </p:sp>
        <p:sp>
          <p:nvSpPr>
            <p:cNvPr id="167155" name="Rectangle 243"/>
            <p:cNvSpPr>
              <a:spLocks noChangeArrowheads="1"/>
            </p:cNvSpPr>
            <p:nvPr/>
          </p:nvSpPr>
          <p:spPr bwMode="auto">
            <a:xfrm>
              <a:off x="1632" y="303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156" name="Rectangle 244"/>
            <p:cNvSpPr>
              <a:spLocks noChangeArrowheads="1"/>
            </p:cNvSpPr>
            <p:nvPr/>
          </p:nvSpPr>
          <p:spPr bwMode="auto">
            <a:xfrm>
              <a:off x="1632" y="322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157" name="Text Box 245"/>
            <p:cNvSpPr txBox="1">
              <a:spLocks noChangeArrowheads="1"/>
            </p:cNvSpPr>
            <p:nvPr/>
          </p:nvSpPr>
          <p:spPr bwMode="auto">
            <a:xfrm>
              <a:off x="4272" y="2736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dog</a:t>
              </a:r>
            </a:p>
          </p:txBody>
        </p:sp>
        <p:sp>
          <p:nvSpPr>
            <p:cNvPr id="167158" name="Text Box 246"/>
            <p:cNvSpPr txBox="1">
              <a:spLocks noChangeArrowheads="1"/>
            </p:cNvSpPr>
            <p:nvPr/>
          </p:nvSpPr>
          <p:spPr bwMode="auto">
            <a:xfrm>
              <a:off x="2256" y="302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67159" name="Text Box 247"/>
            <p:cNvSpPr txBox="1">
              <a:spLocks noChangeArrowheads="1"/>
            </p:cNvSpPr>
            <p:nvPr/>
          </p:nvSpPr>
          <p:spPr bwMode="auto">
            <a:xfrm>
              <a:off x="3264" y="302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67160" name="Line 248"/>
            <p:cNvSpPr>
              <a:spLocks noChangeShapeType="1"/>
            </p:cNvSpPr>
            <p:nvPr/>
          </p:nvSpPr>
          <p:spPr bwMode="auto">
            <a:xfrm>
              <a:off x="2736" y="307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61" name="Line 249"/>
            <p:cNvSpPr>
              <a:spLocks noChangeShapeType="1"/>
            </p:cNvSpPr>
            <p:nvPr/>
          </p:nvSpPr>
          <p:spPr bwMode="auto">
            <a:xfrm flipH="1">
              <a:off x="2832" y="317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62" name="Text Box 250"/>
            <p:cNvSpPr txBox="1">
              <a:spLocks noChangeArrowheads="1"/>
            </p:cNvSpPr>
            <p:nvPr/>
          </p:nvSpPr>
          <p:spPr bwMode="auto">
            <a:xfrm>
              <a:off x="1248" y="302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67163" name="Text Box 251"/>
            <p:cNvSpPr txBox="1">
              <a:spLocks noChangeArrowheads="1"/>
            </p:cNvSpPr>
            <p:nvPr/>
          </p:nvSpPr>
          <p:spPr bwMode="auto">
            <a:xfrm>
              <a:off x="1248" y="3216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last</a:t>
              </a:r>
            </a:p>
          </p:txBody>
        </p:sp>
        <p:sp>
          <p:nvSpPr>
            <p:cNvPr id="167164" name="Line 252"/>
            <p:cNvSpPr>
              <a:spLocks noChangeShapeType="1"/>
            </p:cNvSpPr>
            <p:nvPr/>
          </p:nvSpPr>
          <p:spPr bwMode="auto">
            <a:xfrm>
              <a:off x="4752" y="279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65" name="Line 253"/>
            <p:cNvSpPr>
              <a:spLocks noChangeShapeType="1"/>
            </p:cNvSpPr>
            <p:nvPr/>
          </p:nvSpPr>
          <p:spPr bwMode="auto">
            <a:xfrm>
              <a:off x="2352" y="316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66" name="Rectangle 254"/>
            <p:cNvSpPr>
              <a:spLocks noChangeArrowheads="1"/>
            </p:cNvSpPr>
            <p:nvPr/>
          </p:nvSpPr>
          <p:spPr bwMode="auto">
            <a:xfrm>
              <a:off x="1632" y="351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167" name="Text Box 255"/>
            <p:cNvSpPr txBox="1">
              <a:spLocks noChangeArrowheads="1"/>
            </p:cNvSpPr>
            <p:nvPr/>
          </p:nvSpPr>
          <p:spPr bwMode="auto">
            <a:xfrm>
              <a:off x="1248" y="351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succ</a:t>
              </a:r>
            </a:p>
          </p:txBody>
        </p:sp>
        <p:sp>
          <p:nvSpPr>
            <p:cNvPr id="167168" name="Freeform 256"/>
            <p:cNvSpPr>
              <a:spLocks/>
            </p:cNvSpPr>
            <p:nvPr/>
          </p:nvSpPr>
          <p:spPr bwMode="auto">
            <a:xfrm>
              <a:off x="1728" y="3072"/>
              <a:ext cx="52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528" y="0"/>
                </a:cxn>
              </a:cxnLst>
              <a:rect l="0" t="0" r="r" b="b"/>
              <a:pathLst>
                <a:path w="528" h="48">
                  <a:moveTo>
                    <a:pt x="0" y="48"/>
                  </a:moveTo>
                  <a:lnTo>
                    <a:pt x="96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69" name="Line 257"/>
            <p:cNvSpPr>
              <a:spLocks noChangeShapeType="1"/>
            </p:cNvSpPr>
            <p:nvPr/>
          </p:nvSpPr>
          <p:spPr bwMode="auto">
            <a:xfrm>
              <a:off x="1728" y="2832"/>
              <a:ext cx="2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70" name="Freeform 258"/>
            <p:cNvSpPr>
              <a:spLocks/>
            </p:cNvSpPr>
            <p:nvPr/>
          </p:nvSpPr>
          <p:spPr bwMode="auto">
            <a:xfrm>
              <a:off x="3744" y="2784"/>
              <a:ext cx="52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144" y="288"/>
                </a:cxn>
                <a:cxn ang="0">
                  <a:pos x="336" y="0"/>
                </a:cxn>
                <a:cxn ang="0">
                  <a:pos x="528" y="0"/>
                </a:cxn>
              </a:cxnLst>
              <a:rect l="0" t="0" r="r" b="b"/>
              <a:pathLst>
                <a:path w="528" h="288">
                  <a:moveTo>
                    <a:pt x="0" y="288"/>
                  </a:moveTo>
                  <a:lnTo>
                    <a:pt x="144" y="288"/>
                  </a:lnTo>
                  <a:lnTo>
                    <a:pt x="336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71" name="Line 259"/>
            <p:cNvSpPr>
              <a:spLocks noChangeShapeType="1"/>
            </p:cNvSpPr>
            <p:nvPr/>
          </p:nvSpPr>
          <p:spPr bwMode="auto">
            <a:xfrm>
              <a:off x="1728" y="360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72" name="Freeform 260"/>
            <p:cNvSpPr>
              <a:spLocks/>
            </p:cNvSpPr>
            <p:nvPr/>
          </p:nvSpPr>
          <p:spPr bwMode="auto">
            <a:xfrm>
              <a:off x="1728" y="2880"/>
              <a:ext cx="3312" cy="43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3312" y="432"/>
                </a:cxn>
                <a:cxn ang="0">
                  <a:pos x="3312" y="0"/>
                </a:cxn>
                <a:cxn ang="0">
                  <a:pos x="3120" y="0"/>
                </a:cxn>
              </a:cxnLst>
              <a:rect l="0" t="0" r="r" b="b"/>
              <a:pathLst>
                <a:path w="3312" h="432">
                  <a:moveTo>
                    <a:pt x="0" y="432"/>
                  </a:moveTo>
                  <a:lnTo>
                    <a:pt x="3312" y="432"/>
                  </a:lnTo>
                  <a:lnTo>
                    <a:pt x="3312" y="0"/>
                  </a:lnTo>
                  <a:lnTo>
                    <a:pt x="312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73" name="Freeform 261"/>
            <p:cNvSpPr>
              <a:spLocks/>
            </p:cNvSpPr>
            <p:nvPr/>
          </p:nvSpPr>
          <p:spPr bwMode="auto">
            <a:xfrm>
              <a:off x="3840" y="2880"/>
              <a:ext cx="528" cy="288"/>
            </a:xfrm>
            <a:custGeom>
              <a:avLst/>
              <a:gdLst/>
              <a:ahLst/>
              <a:cxnLst>
                <a:cxn ang="0">
                  <a:pos x="528" y="0"/>
                </a:cxn>
                <a:cxn ang="0">
                  <a:pos x="336" y="0"/>
                </a:cxn>
                <a:cxn ang="0">
                  <a:pos x="144" y="288"/>
                </a:cxn>
                <a:cxn ang="0">
                  <a:pos x="0" y="288"/>
                </a:cxn>
              </a:cxnLst>
              <a:rect l="0" t="0" r="r" b="b"/>
              <a:pathLst>
                <a:path w="528" h="288">
                  <a:moveTo>
                    <a:pt x="528" y="0"/>
                  </a:moveTo>
                  <a:lnTo>
                    <a:pt x="336" y="0"/>
                  </a:lnTo>
                  <a:lnTo>
                    <a:pt x="144" y="288"/>
                  </a:lnTo>
                  <a:lnTo>
                    <a:pt x="0" y="28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62"/>
          <p:cNvGrpSpPr>
            <a:grpSpLocks/>
          </p:cNvGrpSpPr>
          <p:nvPr/>
        </p:nvGrpSpPr>
        <p:grpSpPr bwMode="auto">
          <a:xfrm>
            <a:off x="990600" y="1981200"/>
            <a:ext cx="7467600" cy="4191000"/>
            <a:chOff x="672" y="1152"/>
            <a:chExt cx="4704" cy="2640"/>
          </a:xfrm>
        </p:grpSpPr>
        <p:sp>
          <p:nvSpPr>
            <p:cNvPr id="167175" name="Rectangle 263"/>
            <p:cNvSpPr>
              <a:spLocks noChangeArrowheads="1"/>
            </p:cNvSpPr>
            <p:nvPr/>
          </p:nvSpPr>
          <p:spPr bwMode="auto">
            <a:xfrm>
              <a:off x="672" y="1152"/>
              <a:ext cx="4704" cy="26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176" name="Rectangle 264"/>
            <p:cNvSpPr>
              <a:spLocks noChangeArrowheads="1"/>
            </p:cNvSpPr>
            <p:nvPr/>
          </p:nvSpPr>
          <p:spPr bwMode="auto">
            <a:xfrm>
              <a:off x="720" y="1200"/>
              <a:ext cx="4608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insert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at a given point in the DLL headed by (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,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Make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 link to a newly-created node with element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,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predecessor null, and successor null.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Insert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at the insertion point in the forward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Let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be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(or null if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has no successor).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Insert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after node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in the backward SLL headed by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5.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Terminate.</a:t>
              </a:r>
              <a:endParaRPr lang="en-GB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67177" name="Rectangle 265"/>
            <p:cNvSpPr>
              <a:spLocks noChangeArrowheads="1"/>
            </p:cNvSpPr>
            <p:nvPr/>
          </p:nvSpPr>
          <p:spPr bwMode="auto">
            <a:xfrm>
              <a:off x="1488" y="303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178" name="Rectangle 266"/>
            <p:cNvSpPr>
              <a:spLocks noChangeArrowheads="1"/>
            </p:cNvSpPr>
            <p:nvPr/>
          </p:nvSpPr>
          <p:spPr bwMode="auto">
            <a:xfrm>
              <a:off x="1488" y="322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179" name="Text Box 267"/>
            <p:cNvSpPr txBox="1">
              <a:spLocks noChangeArrowheads="1"/>
            </p:cNvSpPr>
            <p:nvPr/>
          </p:nvSpPr>
          <p:spPr bwMode="auto">
            <a:xfrm>
              <a:off x="4128" y="2736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dog</a:t>
              </a:r>
            </a:p>
          </p:txBody>
        </p:sp>
        <p:sp>
          <p:nvSpPr>
            <p:cNvPr id="167180" name="Text Box 268"/>
            <p:cNvSpPr txBox="1">
              <a:spLocks noChangeArrowheads="1"/>
            </p:cNvSpPr>
            <p:nvPr/>
          </p:nvSpPr>
          <p:spPr bwMode="auto">
            <a:xfrm>
              <a:off x="2112" y="302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67181" name="Text Box 269"/>
            <p:cNvSpPr txBox="1">
              <a:spLocks noChangeArrowheads="1"/>
            </p:cNvSpPr>
            <p:nvPr/>
          </p:nvSpPr>
          <p:spPr bwMode="auto">
            <a:xfrm>
              <a:off x="3120" y="302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67182" name="Line 270"/>
            <p:cNvSpPr>
              <a:spLocks noChangeShapeType="1"/>
            </p:cNvSpPr>
            <p:nvPr/>
          </p:nvSpPr>
          <p:spPr bwMode="auto">
            <a:xfrm>
              <a:off x="2592" y="307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83" name="Line 271"/>
            <p:cNvSpPr>
              <a:spLocks noChangeShapeType="1"/>
            </p:cNvSpPr>
            <p:nvPr/>
          </p:nvSpPr>
          <p:spPr bwMode="auto">
            <a:xfrm flipH="1">
              <a:off x="2688" y="317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84" name="Text Box 272"/>
            <p:cNvSpPr txBox="1">
              <a:spLocks noChangeArrowheads="1"/>
            </p:cNvSpPr>
            <p:nvPr/>
          </p:nvSpPr>
          <p:spPr bwMode="auto">
            <a:xfrm>
              <a:off x="1104" y="302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67185" name="Text Box 273"/>
            <p:cNvSpPr txBox="1">
              <a:spLocks noChangeArrowheads="1"/>
            </p:cNvSpPr>
            <p:nvPr/>
          </p:nvSpPr>
          <p:spPr bwMode="auto">
            <a:xfrm>
              <a:off x="1104" y="3216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last</a:t>
              </a:r>
            </a:p>
          </p:txBody>
        </p:sp>
        <p:sp>
          <p:nvSpPr>
            <p:cNvPr id="167186" name="Line 274"/>
            <p:cNvSpPr>
              <a:spLocks noChangeShapeType="1"/>
            </p:cNvSpPr>
            <p:nvPr/>
          </p:nvSpPr>
          <p:spPr bwMode="auto">
            <a:xfrm>
              <a:off x="4608" y="279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87" name="Line 275"/>
            <p:cNvSpPr>
              <a:spLocks noChangeShapeType="1"/>
            </p:cNvSpPr>
            <p:nvPr/>
          </p:nvSpPr>
          <p:spPr bwMode="auto">
            <a:xfrm>
              <a:off x="2208" y="316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88" name="Freeform 276"/>
            <p:cNvSpPr>
              <a:spLocks/>
            </p:cNvSpPr>
            <p:nvPr/>
          </p:nvSpPr>
          <p:spPr bwMode="auto">
            <a:xfrm>
              <a:off x="1584" y="3072"/>
              <a:ext cx="52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528" y="0"/>
                </a:cxn>
              </a:cxnLst>
              <a:rect l="0" t="0" r="r" b="b"/>
              <a:pathLst>
                <a:path w="528" h="48">
                  <a:moveTo>
                    <a:pt x="0" y="48"/>
                  </a:moveTo>
                  <a:lnTo>
                    <a:pt x="96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89" name="Freeform 277"/>
            <p:cNvSpPr>
              <a:spLocks/>
            </p:cNvSpPr>
            <p:nvPr/>
          </p:nvSpPr>
          <p:spPr bwMode="auto">
            <a:xfrm>
              <a:off x="3600" y="2784"/>
              <a:ext cx="52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144" y="288"/>
                </a:cxn>
                <a:cxn ang="0">
                  <a:pos x="336" y="0"/>
                </a:cxn>
                <a:cxn ang="0">
                  <a:pos x="528" y="0"/>
                </a:cxn>
              </a:cxnLst>
              <a:rect l="0" t="0" r="r" b="b"/>
              <a:pathLst>
                <a:path w="528" h="288">
                  <a:moveTo>
                    <a:pt x="0" y="288"/>
                  </a:moveTo>
                  <a:lnTo>
                    <a:pt x="144" y="288"/>
                  </a:lnTo>
                  <a:lnTo>
                    <a:pt x="336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90" name="Freeform 278"/>
            <p:cNvSpPr>
              <a:spLocks/>
            </p:cNvSpPr>
            <p:nvPr/>
          </p:nvSpPr>
          <p:spPr bwMode="auto">
            <a:xfrm>
              <a:off x="1584" y="2880"/>
              <a:ext cx="3312" cy="43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3312" y="432"/>
                </a:cxn>
                <a:cxn ang="0">
                  <a:pos x="3312" y="0"/>
                </a:cxn>
                <a:cxn ang="0">
                  <a:pos x="3120" y="0"/>
                </a:cxn>
              </a:cxnLst>
              <a:rect l="0" t="0" r="r" b="b"/>
              <a:pathLst>
                <a:path w="3312" h="432">
                  <a:moveTo>
                    <a:pt x="0" y="432"/>
                  </a:moveTo>
                  <a:lnTo>
                    <a:pt x="3312" y="432"/>
                  </a:lnTo>
                  <a:lnTo>
                    <a:pt x="3312" y="0"/>
                  </a:lnTo>
                  <a:lnTo>
                    <a:pt x="312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191" name="Freeform 279"/>
            <p:cNvSpPr>
              <a:spLocks/>
            </p:cNvSpPr>
            <p:nvPr/>
          </p:nvSpPr>
          <p:spPr bwMode="auto">
            <a:xfrm>
              <a:off x="3696" y="2880"/>
              <a:ext cx="528" cy="288"/>
            </a:xfrm>
            <a:custGeom>
              <a:avLst/>
              <a:gdLst/>
              <a:ahLst/>
              <a:cxnLst>
                <a:cxn ang="0">
                  <a:pos x="528" y="0"/>
                </a:cxn>
                <a:cxn ang="0">
                  <a:pos x="336" y="0"/>
                </a:cxn>
                <a:cxn ang="0">
                  <a:pos x="144" y="288"/>
                </a:cxn>
                <a:cxn ang="0">
                  <a:pos x="0" y="288"/>
                </a:cxn>
              </a:cxnLst>
              <a:rect l="0" t="0" r="r" b="b"/>
              <a:pathLst>
                <a:path w="528" h="288">
                  <a:moveTo>
                    <a:pt x="528" y="0"/>
                  </a:moveTo>
                  <a:lnTo>
                    <a:pt x="336" y="0"/>
                  </a:lnTo>
                  <a:lnTo>
                    <a:pt x="144" y="288"/>
                  </a:lnTo>
                  <a:lnTo>
                    <a:pt x="0" y="28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DLL </a:t>
            </a:r>
            <a:r>
              <a:rPr lang="en-US" dirty="0" smtClean="0"/>
              <a:t>: </a:t>
            </a:r>
            <a:r>
              <a:rPr lang="en-US" dirty="0" err="1" smtClean="0"/>
              <a:t>vstavljanje</a:t>
            </a:r>
            <a:r>
              <a:rPr lang="en-US" dirty="0" smtClean="0"/>
              <a:t> med </a:t>
            </a:r>
            <a:r>
              <a:rPr lang="en-US" dirty="0" err="1" smtClean="0"/>
              <a:t>vozlišči</a:t>
            </a:r>
            <a:endParaRPr lang="en-US" i="1" dirty="0"/>
          </a:p>
        </p:txBody>
      </p:sp>
      <p:grpSp>
        <p:nvGrpSpPr>
          <p:cNvPr id="2" name="Group 188"/>
          <p:cNvGrpSpPr>
            <a:grpSpLocks/>
          </p:cNvGrpSpPr>
          <p:nvPr/>
        </p:nvGrpSpPr>
        <p:grpSpPr bwMode="auto">
          <a:xfrm>
            <a:off x="990600" y="1981200"/>
            <a:ext cx="7467600" cy="4191000"/>
            <a:chOff x="672" y="1152"/>
            <a:chExt cx="4704" cy="2640"/>
          </a:xfrm>
        </p:grpSpPr>
        <p:sp>
          <p:nvSpPr>
            <p:cNvPr id="158909" name="Rectangle 189"/>
            <p:cNvSpPr>
              <a:spLocks noChangeArrowheads="1"/>
            </p:cNvSpPr>
            <p:nvPr/>
          </p:nvSpPr>
          <p:spPr bwMode="auto">
            <a:xfrm>
              <a:off x="672" y="1152"/>
              <a:ext cx="4704" cy="26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910" name="Rectangle 190"/>
            <p:cNvSpPr>
              <a:spLocks noChangeArrowheads="1"/>
            </p:cNvSpPr>
            <p:nvPr/>
          </p:nvSpPr>
          <p:spPr bwMode="auto">
            <a:xfrm>
              <a:off x="720" y="1200"/>
              <a:ext cx="4608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insert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at a given point in the DLL headed by (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,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Make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 link to a newly-created node with element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,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predecessor null, and successor null.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Insert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at the insertion point in the forward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Let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be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(or null if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has no successor).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Insert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after node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in the backward SLL headed by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5.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58911" name="Rectangle 191"/>
            <p:cNvSpPr>
              <a:spLocks noChangeArrowheads="1"/>
            </p:cNvSpPr>
            <p:nvPr/>
          </p:nvSpPr>
          <p:spPr bwMode="auto">
            <a:xfrm>
              <a:off x="1200" y="303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912" name="Rectangle 192"/>
            <p:cNvSpPr>
              <a:spLocks noChangeArrowheads="1"/>
            </p:cNvSpPr>
            <p:nvPr/>
          </p:nvSpPr>
          <p:spPr bwMode="auto">
            <a:xfrm>
              <a:off x="1200" y="322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913" name="Text Box 193"/>
            <p:cNvSpPr txBox="1">
              <a:spLocks noChangeArrowheads="1"/>
            </p:cNvSpPr>
            <p:nvPr/>
          </p:nvSpPr>
          <p:spPr bwMode="auto">
            <a:xfrm>
              <a:off x="4128" y="301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fox</a:t>
              </a:r>
            </a:p>
          </p:txBody>
        </p:sp>
        <p:sp>
          <p:nvSpPr>
            <p:cNvPr id="158914" name="Text Box 194"/>
            <p:cNvSpPr txBox="1">
              <a:spLocks noChangeArrowheads="1"/>
            </p:cNvSpPr>
            <p:nvPr/>
          </p:nvSpPr>
          <p:spPr bwMode="auto">
            <a:xfrm>
              <a:off x="2112" y="302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dog</a:t>
              </a:r>
            </a:p>
          </p:txBody>
        </p:sp>
        <p:sp>
          <p:nvSpPr>
            <p:cNvPr id="158915" name="Text Box 195"/>
            <p:cNvSpPr txBox="1">
              <a:spLocks noChangeArrowheads="1"/>
            </p:cNvSpPr>
            <p:nvPr/>
          </p:nvSpPr>
          <p:spPr bwMode="auto">
            <a:xfrm>
              <a:off x="816" y="302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58916" name="Text Box 196"/>
            <p:cNvSpPr txBox="1">
              <a:spLocks noChangeArrowheads="1"/>
            </p:cNvSpPr>
            <p:nvPr/>
          </p:nvSpPr>
          <p:spPr bwMode="auto">
            <a:xfrm>
              <a:off x="816" y="3216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last</a:t>
              </a:r>
            </a:p>
          </p:txBody>
        </p:sp>
        <p:sp>
          <p:nvSpPr>
            <p:cNvPr id="158917" name="Line 197"/>
            <p:cNvSpPr>
              <a:spLocks noChangeShapeType="1"/>
            </p:cNvSpPr>
            <p:nvPr/>
          </p:nvSpPr>
          <p:spPr bwMode="auto">
            <a:xfrm flipH="1">
              <a:off x="2688" y="3168"/>
              <a:ext cx="15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18" name="Line 198"/>
            <p:cNvSpPr>
              <a:spLocks noChangeShapeType="1"/>
            </p:cNvSpPr>
            <p:nvPr/>
          </p:nvSpPr>
          <p:spPr bwMode="auto">
            <a:xfrm>
              <a:off x="2600" y="3072"/>
              <a:ext cx="15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19" name="Line 199"/>
            <p:cNvSpPr>
              <a:spLocks noChangeShapeType="1"/>
            </p:cNvSpPr>
            <p:nvPr/>
          </p:nvSpPr>
          <p:spPr bwMode="auto">
            <a:xfrm>
              <a:off x="1880" y="307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20" name="Line 200"/>
            <p:cNvSpPr>
              <a:spLocks noChangeShapeType="1"/>
            </p:cNvSpPr>
            <p:nvPr/>
          </p:nvSpPr>
          <p:spPr bwMode="auto">
            <a:xfrm>
              <a:off x="1640" y="307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21" name="Freeform 201"/>
            <p:cNvSpPr>
              <a:spLocks/>
            </p:cNvSpPr>
            <p:nvPr/>
          </p:nvSpPr>
          <p:spPr bwMode="auto">
            <a:xfrm>
              <a:off x="1304" y="3072"/>
              <a:ext cx="336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336" y="0"/>
                </a:cxn>
              </a:cxnLst>
              <a:rect l="0" t="0" r="r" b="b"/>
              <a:pathLst>
                <a:path w="336" h="48">
                  <a:moveTo>
                    <a:pt x="0" y="48"/>
                  </a:moveTo>
                  <a:lnTo>
                    <a:pt x="96" y="0"/>
                  </a:lnTo>
                  <a:lnTo>
                    <a:pt x="3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22" name="Line 202"/>
            <p:cNvSpPr>
              <a:spLocks noChangeShapeType="1"/>
            </p:cNvSpPr>
            <p:nvPr/>
          </p:nvSpPr>
          <p:spPr bwMode="auto">
            <a:xfrm flipH="1">
              <a:off x="4704" y="316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23" name="Line 203"/>
            <p:cNvSpPr>
              <a:spLocks noChangeShapeType="1"/>
            </p:cNvSpPr>
            <p:nvPr/>
          </p:nvSpPr>
          <p:spPr bwMode="auto">
            <a:xfrm>
              <a:off x="4896" y="316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24" name="Freeform 204"/>
            <p:cNvSpPr>
              <a:spLocks/>
            </p:cNvSpPr>
            <p:nvPr/>
          </p:nvSpPr>
          <p:spPr bwMode="auto">
            <a:xfrm>
              <a:off x="1296" y="3168"/>
              <a:ext cx="3936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936" y="144"/>
                </a:cxn>
                <a:cxn ang="0">
                  <a:pos x="3936" y="0"/>
                </a:cxn>
                <a:cxn ang="0">
                  <a:pos x="3840" y="0"/>
                </a:cxn>
              </a:cxnLst>
              <a:rect l="0" t="0" r="r" b="b"/>
              <a:pathLst>
                <a:path w="3936" h="144">
                  <a:moveTo>
                    <a:pt x="0" y="144"/>
                  </a:moveTo>
                  <a:lnTo>
                    <a:pt x="3936" y="144"/>
                  </a:lnTo>
                  <a:lnTo>
                    <a:pt x="3936" y="0"/>
                  </a:lnTo>
                  <a:lnTo>
                    <a:pt x="384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25" name="Line 205"/>
            <p:cNvSpPr>
              <a:spLocks noChangeShapeType="1"/>
            </p:cNvSpPr>
            <p:nvPr/>
          </p:nvSpPr>
          <p:spPr bwMode="auto">
            <a:xfrm>
              <a:off x="4608" y="3072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26" name="Line 206"/>
            <p:cNvSpPr>
              <a:spLocks noChangeShapeType="1"/>
            </p:cNvSpPr>
            <p:nvPr/>
          </p:nvSpPr>
          <p:spPr bwMode="auto">
            <a:xfrm flipH="1">
              <a:off x="1872" y="3168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07"/>
          <p:cNvGrpSpPr>
            <a:grpSpLocks/>
          </p:cNvGrpSpPr>
          <p:nvPr/>
        </p:nvGrpSpPr>
        <p:grpSpPr bwMode="auto">
          <a:xfrm>
            <a:off x="990600" y="1981200"/>
            <a:ext cx="7467600" cy="4191000"/>
            <a:chOff x="672" y="1152"/>
            <a:chExt cx="4704" cy="2640"/>
          </a:xfrm>
        </p:grpSpPr>
        <p:sp>
          <p:nvSpPr>
            <p:cNvPr id="158928" name="Rectangle 208"/>
            <p:cNvSpPr>
              <a:spLocks noChangeArrowheads="1"/>
            </p:cNvSpPr>
            <p:nvPr/>
          </p:nvSpPr>
          <p:spPr bwMode="auto">
            <a:xfrm>
              <a:off x="672" y="1152"/>
              <a:ext cx="4704" cy="26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929" name="Rectangle 209"/>
            <p:cNvSpPr>
              <a:spLocks noChangeArrowheads="1"/>
            </p:cNvSpPr>
            <p:nvPr/>
          </p:nvSpPr>
          <p:spPr bwMode="auto">
            <a:xfrm>
              <a:off x="720" y="1200"/>
              <a:ext cx="4608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insert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at a given point in the DLL headed by (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,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Make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ins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a link to a newly-created node with element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elem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, </a:t>
              </a:r>
              <a:b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</a:b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	predecessor null, and successor null.</a:t>
              </a:r>
              <a:r>
                <a:rPr lang="en-US" sz="2000">
                  <a:latin typeface="Times New Roman" pitchFamily="18" charset="0"/>
                </a:rPr>
                <a:t/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Insert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at the insertion point in the forward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Let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be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(or null if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has no successor).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Insert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after node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in the backward SLL headed by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5.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58930" name="Rectangle 210"/>
            <p:cNvSpPr>
              <a:spLocks noChangeArrowheads="1"/>
            </p:cNvSpPr>
            <p:nvPr/>
          </p:nvSpPr>
          <p:spPr bwMode="auto">
            <a:xfrm>
              <a:off x="1200" y="274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931" name="Text Box 211"/>
            <p:cNvSpPr txBox="1">
              <a:spLocks noChangeArrowheads="1"/>
            </p:cNvSpPr>
            <p:nvPr/>
          </p:nvSpPr>
          <p:spPr bwMode="auto">
            <a:xfrm>
              <a:off x="816" y="274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ins</a:t>
              </a:r>
            </a:p>
          </p:txBody>
        </p:sp>
        <p:sp>
          <p:nvSpPr>
            <p:cNvPr id="158932" name="Rectangle 212"/>
            <p:cNvSpPr>
              <a:spLocks noChangeArrowheads="1"/>
            </p:cNvSpPr>
            <p:nvPr/>
          </p:nvSpPr>
          <p:spPr bwMode="auto">
            <a:xfrm>
              <a:off x="1200" y="303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933" name="Rectangle 213"/>
            <p:cNvSpPr>
              <a:spLocks noChangeArrowheads="1"/>
            </p:cNvSpPr>
            <p:nvPr/>
          </p:nvSpPr>
          <p:spPr bwMode="auto">
            <a:xfrm>
              <a:off x="1200" y="322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934" name="Text Box 214"/>
            <p:cNvSpPr txBox="1">
              <a:spLocks noChangeArrowheads="1"/>
            </p:cNvSpPr>
            <p:nvPr/>
          </p:nvSpPr>
          <p:spPr bwMode="auto">
            <a:xfrm>
              <a:off x="4128" y="301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fox</a:t>
              </a:r>
            </a:p>
          </p:txBody>
        </p:sp>
        <p:sp>
          <p:nvSpPr>
            <p:cNvPr id="158935" name="Text Box 215"/>
            <p:cNvSpPr txBox="1">
              <a:spLocks noChangeArrowheads="1"/>
            </p:cNvSpPr>
            <p:nvPr/>
          </p:nvSpPr>
          <p:spPr bwMode="auto">
            <a:xfrm>
              <a:off x="2112" y="302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dog</a:t>
              </a:r>
            </a:p>
          </p:txBody>
        </p:sp>
        <p:sp>
          <p:nvSpPr>
            <p:cNvPr id="158936" name="Text Box 216"/>
            <p:cNvSpPr txBox="1">
              <a:spLocks noChangeArrowheads="1"/>
            </p:cNvSpPr>
            <p:nvPr/>
          </p:nvSpPr>
          <p:spPr bwMode="auto">
            <a:xfrm>
              <a:off x="3120" y="2736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eel</a:t>
              </a:r>
            </a:p>
          </p:txBody>
        </p:sp>
        <p:sp>
          <p:nvSpPr>
            <p:cNvPr id="158937" name="Text Box 217"/>
            <p:cNvSpPr txBox="1">
              <a:spLocks noChangeArrowheads="1"/>
            </p:cNvSpPr>
            <p:nvPr/>
          </p:nvSpPr>
          <p:spPr bwMode="auto">
            <a:xfrm>
              <a:off x="816" y="302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58938" name="Text Box 218"/>
            <p:cNvSpPr txBox="1">
              <a:spLocks noChangeArrowheads="1"/>
            </p:cNvSpPr>
            <p:nvPr/>
          </p:nvSpPr>
          <p:spPr bwMode="auto">
            <a:xfrm>
              <a:off x="816" y="3216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last</a:t>
              </a:r>
            </a:p>
          </p:txBody>
        </p:sp>
        <p:sp>
          <p:nvSpPr>
            <p:cNvPr id="158939" name="Line 219"/>
            <p:cNvSpPr>
              <a:spLocks noChangeShapeType="1"/>
            </p:cNvSpPr>
            <p:nvPr/>
          </p:nvSpPr>
          <p:spPr bwMode="auto">
            <a:xfrm>
              <a:off x="1296" y="2832"/>
              <a:ext cx="18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40" name="Line 220"/>
            <p:cNvSpPr>
              <a:spLocks noChangeShapeType="1"/>
            </p:cNvSpPr>
            <p:nvPr/>
          </p:nvSpPr>
          <p:spPr bwMode="auto">
            <a:xfrm flipH="1">
              <a:off x="2688" y="3168"/>
              <a:ext cx="15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41" name="Line 221"/>
            <p:cNvSpPr>
              <a:spLocks noChangeShapeType="1"/>
            </p:cNvSpPr>
            <p:nvPr/>
          </p:nvSpPr>
          <p:spPr bwMode="auto">
            <a:xfrm>
              <a:off x="2600" y="3072"/>
              <a:ext cx="15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42" name="Line 222"/>
            <p:cNvSpPr>
              <a:spLocks noChangeShapeType="1"/>
            </p:cNvSpPr>
            <p:nvPr/>
          </p:nvSpPr>
          <p:spPr bwMode="auto">
            <a:xfrm>
              <a:off x="1880" y="307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43" name="Line 223"/>
            <p:cNvSpPr>
              <a:spLocks noChangeShapeType="1"/>
            </p:cNvSpPr>
            <p:nvPr/>
          </p:nvSpPr>
          <p:spPr bwMode="auto">
            <a:xfrm>
              <a:off x="1640" y="307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44" name="Freeform 224"/>
            <p:cNvSpPr>
              <a:spLocks/>
            </p:cNvSpPr>
            <p:nvPr/>
          </p:nvSpPr>
          <p:spPr bwMode="auto">
            <a:xfrm>
              <a:off x="1304" y="3072"/>
              <a:ext cx="336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336" y="0"/>
                </a:cxn>
              </a:cxnLst>
              <a:rect l="0" t="0" r="r" b="b"/>
              <a:pathLst>
                <a:path w="336" h="48">
                  <a:moveTo>
                    <a:pt x="0" y="48"/>
                  </a:moveTo>
                  <a:lnTo>
                    <a:pt x="96" y="0"/>
                  </a:lnTo>
                  <a:lnTo>
                    <a:pt x="3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45" name="Line 225"/>
            <p:cNvSpPr>
              <a:spLocks noChangeShapeType="1"/>
            </p:cNvSpPr>
            <p:nvPr/>
          </p:nvSpPr>
          <p:spPr bwMode="auto">
            <a:xfrm flipH="1">
              <a:off x="4704" y="316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46" name="Line 226"/>
            <p:cNvSpPr>
              <a:spLocks noChangeShapeType="1"/>
            </p:cNvSpPr>
            <p:nvPr/>
          </p:nvSpPr>
          <p:spPr bwMode="auto">
            <a:xfrm>
              <a:off x="4896" y="316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47" name="Freeform 227"/>
            <p:cNvSpPr>
              <a:spLocks/>
            </p:cNvSpPr>
            <p:nvPr/>
          </p:nvSpPr>
          <p:spPr bwMode="auto">
            <a:xfrm>
              <a:off x="1296" y="3168"/>
              <a:ext cx="3936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936" y="144"/>
                </a:cxn>
                <a:cxn ang="0">
                  <a:pos x="3936" y="0"/>
                </a:cxn>
                <a:cxn ang="0">
                  <a:pos x="3840" y="0"/>
                </a:cxn>
              </a:cxnLst>
              <a:rect l="0" t="0" r="r" b="b"/>
              <a:pathLst>
                <a:path w="3936" h="144">
                  <a:moveTo>
                    <a:pt x="0" y="144"/>
                  </a:moveTo>
                  <a:lnTo>
                    <a:pt x="3936" y="144"/>
                  </a:lnTo>
                  <a:lnTo>
                    <a:pt x="3936" y="0"/>
                  </a:lnTo>
                  <a:lnTo>
                    <a:pt x="384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48" name="Line 228"/>
            <p:cNvSpPr>
              <a:spLocks noChangeShapeType="1"/>
            </p:cNvSpPr>
            <p:nvPr/>
          </p:nvSpPr>
          <p:spPr bwMode="auto">
            <a:xfrm>
              <a:off x="4608" y="3072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49" name="Line 229"/>
            <p:cNvSpPr>
              <a:spLocks noChangeShapeType="1"/>
            </p:cNvSpPr>
            <p:nvPr/>
          </p:nvSpPr>
          <p:spPr bwMode="auto">
            <a:xfrm flipH="1">
              <a:off x="1872" y="3168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50" name="Line 230"/>
            <p:cNvSpPr>
              <a:spLocks noChangeShapeType="1"/>
            </p:cNvSpPr>
            <p:nvPr/>
          </p:nvSpPr>
          <p:spPr bwMode="auto">
            <a:xfrm>
              <a:off x="3216" y="288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51" name="Line 231"/>
            <p:cNvSpPr>
              <a:spLocks noChangeShapeType="1"/>
            </p:cNvSpPr>
            <p:nvPr/>
          </p:nvSpPr>
          <p:spPr bwMode="auto">
            <a:xfrm>
              <a:off x="3600" y="2784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14"/>
          <p:cNvGrpSpPr>
            <a:grpSpLocks/>
          </p:cNvGrpSpPr>
          <p:nvPr/>
        </p:nvGrpSpPr>
        <p:grpSpPr bwMode="auto">
          <a:xfrm>
            <a:off x="990600" y="1981200"/>
            <a:ext cx="7467600" cy="4191000"/>
            <a:chOff x="672" y="1152"/>
            <a:chExt cx="4704" cy="2640"/>
          </a:xfrm>
        </p:grpSpPr>
        <p:sp>
          <p:nvSpPr>
            <p:cNvPr id="159035" name="Rectangle 315"/>
            <p:cNvSpPr>
              <a:spLocks noChangeArrowheads="1"/>
            </p:cNvSpPr>
            <p:nvPr/>
          </p:nvSpPr>
          <p:spPr bwMode="auto">
            <a:xfrm>
              <a:off x="672" y="1152"/>
              <a:ext cx="4704" cy="26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036" name="Rectangle 316"/>
            <p:cNvSpPr>
              <a:spLocks noChangeArrowheads="1"/>
            </p:cNvSpPr>
            <p:nvPr/>
          </p:nvSpPr>
          <p:spPr bwMode="auto">
            <a:xfrm>
              <a:off x="720" y="1200"/>
              <a:ext cx="4608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insert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at a given point in the DLL headed by (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,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Make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 link to a newly-created node with element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,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predecessor null, and successor null.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Insert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ins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at the insertion point in the forward SLL headed by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first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.</a:t>
              </a:r>
              <a:r>
                <a:rPr lang="en-US" sz="2000">
                  <a:latin typeface="Times New Roman" pitchFamily="18" charset="0"/>
                </a:rPr>
                <a:t/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Let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be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(or null if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has no successor).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Insert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after node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in the backward SLL headed by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5.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59037" name="Rectangle 317"/>
            <p:cNvSpPr>
              <a:spLocks noChangeArrowheads="1"/>
            </p:cNvSpPr>
            <p:nvPr/>
          </p:nvSpPr>
          <p:spPr bwMode="auto">
            <a:xfrm>
              <a:off x="1200" y="274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038" name="Text Box 318"/>
            <p:cNvSpPr txBox="1">
              <a:spLocks noChangeArrowheads="1"/>
            </p:cNvSpPr>
            <p:nvPr/>
          </p:nvSpPr>
          <p:spPr bwMode="auto">
            <a:xfrm>
              <a:off x="816" y="274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ins</a:t>
              </a:r>
            </a:p>
          </p:txBody>
        </p:sp>
        <p:sp>
          <p:nvSpPr>
            <p:cNvPr id="159039" name="Rectangle 319"/>
            <p:cNvSpPr>
              <a:spLocks noChangeArrowheads="1"/>
            </p:cNvSpPr>
            <p:nvPr/>
          </p:nvSpPr>
          <p:spPr bwMode="auto">
            <a:xfrm>
              <a:off x="1200" y="303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040" name="Rectangle 320"/>
            <p:cNvSpPr>
              <a:spLocks noChangeArrowheads="1"/>
            </p:cNvSpPr>
            <p:nvPr/>
          </p:nvSpPr>
          <p:spPr bwMode="auto">
            <a:xfrm>
              <a:off x="1200" y="322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041" name="Text Box 321"/>
            <p:cNvSpPr txBox="1">
              <a:spLocks noChangeArrowheads="1"/>
            </p:cNvSpPr>
            <p:nvPr/>
          </p:nvSpPr>
          <p:spPr bwMode="auto">
            <a:xfrm>
              <a:off x="4128" y="301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fox</a:t>
              </a:r>
            </a:p>
          </p:txBody>
        </p:sp>
        <p:sp>
          <p:nvSpPr>
            <p:cNvPr id="159042" name="Text Box 322"/>
            <p:cNvSpPr txBox="1">
              <a:spLocks noChangeArrowheads="1"/>
            </p:cNvSpPr>
            <p:nvPr/>
          </p:nvSpPr>
          <p:spPr bwMode="auto">
            <a:xfrm>
              <a:off x="2112" y="302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dog</a:t>
              </a:r>
            </a:p>
          </p:txBody>
        </p:sp>
        <p:sp>
          <p:nvSpPr>
            <p:cNvPr id="159043" name="Text Box 323"/>
            <p:cNvSpPr txBox="1">
              <a:spLocks noChangeArrowheads="1"/>
            </p:cNvSpPr>
            <p:nvPr/>
          </p:nvSpPr>
          <p:spPr bwMode="auto">
            <a:xfrm>
              <a:off x="3120" y="2736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eel</a:t>
              </a:r>
            </a:p>
          </p:txBody>
        </p:sp>
        <p:sp>
          <p:nvSpPr>
            <p:cNvPr id="159044" name="Text Box 324"/>
            <p:cNvSpPr txBox="1">
              <a:spLocks noChangeArrowheads="1"/>
            </p:cNvSpPr>
            <p:nvPr/>
          </p:nvSpPr>
          <p:spPr bwMode="auto">
            <a:xfrm>
              <a:off x="816" y="302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59045" name="Text Box 325"/>
            <p:cNvSpPr txBox="1">
              <a:spLocks noChangeArrowheads="1"/>
            </p:cNvSpPr>
            <p:nvPr/>
          </p:nvSpPr>
          <p:spPr bwMode="auto">
            <a:xfrm>
              <a:off x="816" y="3216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last</a:t>
              </a:r>
            </a:p>
          </p:txBody>
        </p:sp>
        <p:sp>
          <p:nvSpPr>
            <p:cNvPr id="159046" name="Line 326"/>
            <p:cNvSpPr>
              <a:spLocks noChangeShapeType="1"/>
            </p:cNvSpPr>
            <p:nvPr/>
          </p:nvSpPr>
          <p:spPr bwMode="auto">
            <a:xfrm>
              <a:off x="1296" y="2832"/>
              <a:ext cx="18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47" name="Line 327"/>
            <p:cNvSpPr>
              <a:spLocks noChangeShapeType="1"/>
            </p:cNvSpPr>
            <p:nvPr/>
          </p:nvSpPr>
          <p:spPr bwMode="auto">
            <a:xfrm>
              <a:off x="3216" y="288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48" name="Line 328"/>
            <p:cNvSpPr>
              <a:spLocks noChangeShapeType="1"/>
            </p:cNvSpPr>
            <p:nvPr/>
          </p:nvSpPr>
          <p:spPr bwMode="auto">
            <a:xfrm flipH="1">
              <a:off x="2688" y="3168"/>
              <a:ext cx="15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49" name="Line 329"/>
            <p:cNvSpPr>
              <a:spLocks noChangeShapeType="1"/>
            </p:cNvSpPr>
            <p:nvPr/>
          </p:nvSpPr>
          <p:spPr bwMode="auto">
            <a:xfrm>
              <a:off x="1880" y="307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50" name="Line 330"/>
            <p:cNvSpPr>
              <a:spLocks noChangeShapeType="1"/>
            </p:cNvSpPr>
            <p:nvPr/>
          </p:nvSpPr>
          <p:spPr bwMode="auto">
            <a:xfrm>
              <a:off x="1640" y="307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51" name="Freeform 331"/>
            <p:cNvSpPr>
              <a:spLocks/>
            </p:cNvSpPr>
            <p:nvPr/>
          </p:nvSpPr>
          <p:spPr bwMode="auto">
            <a:xfrm>
              <a:off x="1304" y="3072"/>
              <a:ext cx="336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336" y="0"/>
                </a:cxn>
              </a:cxnLst>
              <a:rect l="0" t="0" r="r" b="b"/>
              <a:pathLst>
                <a:path w="336" h="48">
                  <a:moveTo>
                    <a:pt x="0" y="48"/>
                  </a:moveTo>
                  <a:lnTo>
                    <a:pt x="96" y="0"/>
                  </a:lnTo>
                  <a:lnTo>
                    <a:pt x="3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52" name="Line 332"/>
            <p:cNvSpPr>
              <a:spLocks noChangeShapeType="1"/>
            </p:cNvSpPr>
            <p:nvPr/>
          </p:nvSpPr>
          <p:spPr bwMode="auto">
            <a:xfrm flipH="1">
              <a:off x="4704" y="316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53" name="Line 333"/>
            <p:cNvSpPr>
              <a:spLocks noChangeShapeType="1"/>
            </p:cNvSpPr>
            <p:nvPr/>
          </p:nvSpPr>
          <p:spPr bwMode="auto">
            <a:xfrm>
              <a:off x="4896" y="316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54" name="Freeform 334"/>
            <p:cNvSpPr>
              <a:spLocks/>
            </p:cNvSpPr>
            <p:nvPr/>
          </p:nvSpPr>
          <p:spPr bwMode="auto">
            <a:xfrm>
              <a:off x="1296" y="3168"/>
              <a:ext cx="3936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936" y="144"/>
                </a:cxn>
                <a:cxn ang="0">
                  <a:pos x="3936" y="0"/>
                </a:cxn>
                <a:cxn ang="0">
                  <a:pos x="3840" y="0"/>
                </a:cxn>
              </a:cxnLst>
              <a:rect l="0" t="0" r="r" b="b"/>
              <a:pathLst>
                <a:path w="3936" h="144">
                  <a:moveTo>
                    <a:pt x="0" y="144"/>
                  </a:moveTo>
                  <a:lnTo>
                    <a:pt x="3936" y="144"/>
                  </a:lnTo>
                  <a:lnTo>
                    <a:pt x="3936" y="0"/>
                  </a:lnTo>
                  <a:lnTo>
                    <a:pt x="384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55" name="Line 335"/>
            <p:cNvSpPr>
              <a:spLocks noChangeShapeType="1"/>
            </p:cNvSpPr>
            <p:nvPr/>
          </p:nvSpPr>
          <p:spPr bwMode="auto">
            <a:xfrm>
              <a:off x="4608" y="3072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56" name="Line 336"/>
            <p:cNvSpPr>
              <a:spLocks noChangeShapeType="1"/>
            </p:cNvSpPr>
            <p:nvPr/>
          </p:nvSpPr>
          <p:spPr bwMode="auto">
            <a:xfrm flipH="1">
              <a:off x="1872" y="3168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57" name="Freeform 337"/>
            <p:cNvSpPr>
              <a:spLocks/>
            </p:cNvSpPr>
            <p:nvPr/>
          </p:nvSpPr>
          <p:spPr bwMode="auto">
            <a:xfrm>
              <a:off x="2592" y="2784"/>
              <a:ext cx="52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144" y="288"/>
                </a:cxn>
                <a:cxn ang="0">
                  <a:pos x="384" y="0"/>
                </a:cxn>
                <a:cxn ang="0">
                  <a:pos x="528" y="0"/>
                </a:cxn>
              </a:cxnLst>
              <a:rect l="0" t="0" r="r" b="b"/>
              <a:pathLst>
                <a:path w="528" h="288">
                  <a:moveTo>
                    <a:pt x="0" y="288"/>
                  </a:moveTo>
                  <a:lnTo>
                    <a:pt x="144" y="288"/>
                  </a:lnTo>
                  <a:lnTo>
                    <a:pt x="384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58" name="Freeform 338"/>
            <p:cNvSpPr>
              <a:spLocks/>
            </p:cNvSpPr>
            <p:nvPr/>
          </p:nvSpPr>
          <p:spPr bwMode="auto">
            <a:xfrm>
              <a:off x="3600" y="2784"/>
              <a:ext cx="528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528" y="288"/>
                </a:cxn>
              </a:cxnLst>
              <a:rect l="0" t="0" r="r" b="b"/>
              <a:pathLst>
                <a:path w="528" h="288">
                  <a:moveTo>
                    <a:pt x="0" y="0"/>
                  </a:moveTo>
                  <a:lnTo>
                    <a:pt x="144" y="0"/>
                  </a:lnTo>
                  <a:lnTo>
                    <a:pt x="528" y="28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57"/>
          <p:cNvGrpSpPr>
            <a:grpSpLocks/>
          </p:cNvGrpSpPr>
          <p:nvPr/>
        </p:nvGrpSpPr>
        <p:grpSpPr bwMode="auto">
          <a:xfrm>
            <a:off x="990600" y="1981200"/>
            <a:ext cx="7467600" cy="4191000"/>
            <a:chOff x="672" y="1152"/>
            <a:chExt cx="4704" cy="2640"/>
          </a:xfrm>
        </p:grpSpPr>
        <p:sp>
          <p:nvSpPr>
            <p:cNvPr id="158978" name="Rectangle 258"/>
            <p:cNvSpPr>
              <a:spLocks noChangeArrowheads="1"/>
            </p:cNvSpPr>
            <p:nvPr/>
          </p:nvSpPr>
          <p:spPr bwMode="auto">
            <a:xfrm>
              <a:off x="672" y="1152"/>
              <a:ext cx="4704" cy="26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979" name="Rectangle 259"/>
            <p:cNvSpPr>
              <a:spLocks noChangeArrowheads="1"/>
            </p:cNvSpPr>
            <p:nvPr/>
          </p:nvSpPr>
          <p:spPr bwMode="auto">
            <a:xfrm>
              <a:off x="720" y="1200"/>
              <a:ext cx="4608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insert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at a given point in the DLL headed by (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,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Make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 link to a newly-created node with element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,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predecessor null, and successor null.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Insert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at the insertion point in the forward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Let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succ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be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ins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’s successor (or null if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ins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has no successor).</a:t>
              </a:r>
              <a:r>
                <a:rPr lang="en-US" sz="2000">
                  <a:latin typeface="Times New Roman" pitchFamily="18" charset="0"/>
                </a:rPr>
                <a:t/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Insert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after node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in the backward SLL headed by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5.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58980" name="Rectangle 260"/>
            <p:cNvSpPr>
              <a:spLocks noChangeArrowheads="1"/>
            </p:cNvSpPr>
            <p:nvPr/>
          </p:nvSpPr>
          <p:spPr bwMode="auto">
            <a:xfrm>
              <a:off x="1200" y="274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981" name="Text Box 261"/>
            <p:cNvSpPr txBox="1">
              <a:spLocks noChangeArrowheads="1"/>
            </p:cNvSpPr>
            <p:nvPr/>
          </p:nvSpPr>
          <p:spPr bwMode="auto">
            <a:xfrm>
              <a:off x="816" y="274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ins</a:t>
              </a:r>
            </a:p>
          </p:txBody>
        </p:sp>
        <p:sp>
          <p:nvSpPr>
            <p:cNvPr id="158982" name="Rectangle 262"/>
            <p:cNvSpPr>
              <a:spLocks noChangeArrowheads="1"/>
            </p:cNvSpPr>
            <p:nvPr/>
          </p:nvSpPr>
          <p:spPr bwMode="auto">
            <a:xfrm>
              <a:off x="1200" y="303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983" name="Rectangle 263"/>
            <p:cNvSpPr>
              <a:spLocks noChangeArrowheads="1"/>
            </p:cNvSpPr>
            <p:nvPr/>
          </p:nvSpPr>
          <p:spPr bwMode="auto">
            <a:xfrm>
              <a:off x="1200" y="322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984" name="Text Box 264"/>
            <p:cNvSpPr txBox="1">
              <a:spLocks noChangeArrowheads="1"/>
            </p:cNvSpPr>
            <p:nvPr/>
          </p:nvSpPr>
          <p:spPr bwMode="auto">
            <a:xfrm>
              <a:off x="4128" y="301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fox</a:t>
              </a:r>
            </a:p>
          </p:txBody>
        </p:sp>
        <p:sp>
          <p:nvSpPr>
            <p:cNvPr id="158985" name="Text Box 265"/>
            <p:cNvSpPr txBox="1">
              <a:spLocks noChangeArrowheads="1"/>
            </p:cNvSpPr>
            <p:nvPr/>
          </p:nvSpPr>
          <p:spPr bwMode="auto">
            <a:xfrm>
              <a:off x="2112" y="302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dog</a:t>
              </a:r>
            </a:p>
          </p:txBody>
        </p:sp>
        <p:sp>
          <p:nvSpPr>
            <p:cNvPr id="158986" name="Text Box 266"/>
            <p:cNvSpPr txBox="1">
              <a:spLocks noChangeArrowheads="1"/>
            </p:cNvSpPr>
            <p:nvPr/>
          </p:nvSpPr>
          <p:spPr bwMode="auto">
            <a:xfrm>
              <a:off x="3120" y="2736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eel</a:t>
              </a:r>
            </a:p>
          </p:txBody>
        </p:sp>
        <p:sp>
          <p:nvSpPr>
            <p:cNvPr id="158987" name="Text Box 267"/>
            <p:cNvSpPr txBox="1">
              <a:spLocks noChangeArrowheads="1"/>
            </p:cNvSpPr>
            <p:nvPr/>
          </p:nvSpPr>
          <p:spPr bwMode="auto">
            <a:xfrm>
              <a:off x="816" y="302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58988" name="Text Box 268"/>
            <p:cNvSpPr txBox="1">
              <a:spLocks noChangeArrowheads="1"/>
            </p:cNvSpPr>
            <p:nvPr/>
          </p:nvSpPr>
          <p:spPr bwMode="auto">
            <a:xfrm>
              <a:off x="816" y="3216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last</a:t>
              </a:r>
            </a:p>
          </p:txBody>
        </p:sp>
        <p:sp>
          <p:nvSpPr>
            <p:cNvPr id="158989" name="Rectangle 269"/>
            <p:cNvSpPr>
              <a:spLocks noChangeArrowheads="1"/>
            </p:cNvSpPr>
            <p:nvPr/>
          </p:nvSpPr>
          <p:spPr bwMode="auto">
            <a:xfrm>
              <a:off x="1200" y="351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990" name="Text Box 270"/>
            <p:cNvSpPr txBox="1">
              <a:spLocks noChangeArrowheads="1"/>
            </p:cNvSpPr>
            <p:nvPr/>
          </p:nvSpPr>
          <p:spPr bwMode="auto">
            <a:xfrm>
              <a:off x="816" y="351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succ</a:t>
              </a:r>
            </a:p>
          </p:txBody>
        </p:sp>
        <p:sp>
          <p:nvSpPr>
            <p:cNvPr id="158991" name="Line 271"/>
            <p:cNvSpPr>
              <a:spLocks noChangeShapeType="1"/>
            </p:cNvSpPr>
            <p:nvPr/>
          </p:nvSpPr>
          <p:spPr bwMode="auto">
            <a:xfrm>
              <a:off x="1296" y="2832"/>
              <a:ext cx="18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92" name="Line 272"/>
            <p:cNvSpPr>
              <a:spLocks noChangeShapeType="1"/>
            </p:cNvSpPr>
            <p:nvPr/>
          </p:nvSpPr>
          <p:spPr bwMode="auto">
            <a:xfrm>
              <a:off x="3216" y="288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93" name="Line 273"/>
            <p:cNvSpPr>
              <a:spLocks noChangeShapeType="1"/>
            </p:cNvSpPr>
            <p:nvPr/>
          </p:nvSpPr>
          <p:spPr bwMode="auto">
            <a:xfrm flipH="1">
              <a:off x="2688" y="3168"/>
              <a:ext cx="15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94" name="Line 274"/>
            <p:cNvSpPr>
              <a:spLocks noChangeShapeType="1"/>
            </p:cNvSpPr>
            <p:nvPr/>
          </p:nvSpPr>
          <p:spPr bwMode="auto">
            <a:xfrm>
              <a:off x="1880" y="307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95" name="Line 275"/>
            <p:cNvSpPr>
              <a:spLocks noChangeShapeType="1"/>
            </p:cNvSpPr>
            <p:nvPr/>
          </p:nvSpPr>
          <p:spPr bwMode="auto">
            <a:xfrm>
              <a:off x="1640" y="307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96" name="Freeform 276"/>
            <p:cNvSpPr>
              <a:spLocks/>
            </p:cNvSpPr>
            <p:nvPr/>
          </p:nvSpPr>
          <p:spPr bwMode="auto">
            <a:xfrm>
              <a:off x="1304" y="3072"/>
              <a:ext cx="336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336" y="0"/>
                </a:cxn>
              </a:cxnLst>
              <a:rect l="0" t="0" r="r" b="b"/>
              <a:pathLst>
                <a:path w="336" h="48">
                  <a:moveTo>
                    <a:pt x="0" y="48"/>
                  </a:moveTo>
                  <a:lnTo>
                    <a:pt x="96" y="0"/>
                  </a:lnTo>
                  <a:lnTo>
                    <a:pt x="3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97" name="Line 277"/>
            <p:cNvSpPr>
              <a:spLocks noChangeShapeType="1"/>
            </p:cNvSpPr>
            <p:nvPr/>
          </p:nvSpPr>
          <p:spPr bwMode="auto">
            <a:xfrm flipH="1">
              <a:off x="4704" y="316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98" name="Line 278"/>
            <p:cNvSpPr>
              <a:spLocks noChangeShapeType="1"/>
            </p:cNvSpPr>
            <p:nvPr/>
          </p:nvSpPr>
          <p:spPr bwMode="auto">
            <a:xfrm>
              <a:off x="4896" y="316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99" name="Freeform 279"/>
            <p:cNvSpPr>
              <a:spLocks/>
            </p:cNvSpPr>
            <p:nvPr/>
          </p:nvSpPr>
          <p:spPr bwMode="auto">
            <a:xfrm>
              <a:off x="1296" y="3168"/>
              <a:ext cx="3936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936" y="144"/>
                </a:cxn>
                <a:cxn ang="0">
                  <a:pos x="3936" y="0"/>
                </a:cxn>
                <a:cxn ang="0">
                  <a:pos x="3840" y="0"/>
                </a:cxn>
              </a:cxnLst>
              <a:rect l="0" t="0" r="r" b="b"/>
              <a:pathLst>
                <a:path w="3936" h="144">
                  <a:moveTo>
                    <a:pt x="0" y="144"/>
                  </a:moveTo>
                  <a:lnTo>
                    <a:pt x="3936" y="144"/>
                  </a:lnTo>
                  <a:lnTo>
                    <a:pt x="3936" y="0"/>
                  </a:lnTo>
                  <a:lnTo>
                    <a:pt x="384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00" name="Line 280"/>
            <p:cNvSpPr>
              <a:spLocks noChangeShapeType="1"/>
            </p:cNvSpPr>
            <p:nvPr/>
          </p:nvSpPr>
          <p:spPr bwMode="auto">
            <a:xfrm>
              <a:off x="4608" y="3072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01" name="Line 281"/>
            <p:cNvSpPr>
              <a:spLocks noChangeShapeType="1"/>
            </p:cNvSpPr>
            <p:nvPr/>
          </p:nvSpPr>
          <p:spPr bwMode="auto">
            <a:xfrm flipH="1">
              <a:off x="1872" y="3168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02" name="Freeform 282"/>
            <p:cNvSpPr>
              <a:spLocks/>
            </p:cNvSpPr>
            <p:nvPr/>
          </p:nvSpPr>
          <p:spPr bwMode="auto">
            <a:xfrm>
              <a:off x="2592" y="2784"/>
              <a:ext cx="52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144" y="288"/>
                </a:cxn>
                <a:cxn ang="0">
                  <a:pos x="384" y="0"/>
                </a:cxn>
                <a:cxn ang="0">
                  <a:pos x="528" y="0"/>
                </a:cxn>
              </a:cxnLst>
              <a:rect l="0" t="0" r="r" b="b"/>
              <a:pathLst>
                <a:path w="528" h="288">
                  <a:moveTo>
                    <a:pt x="0" y="288"/>
                  </a:moveTo>
                  <a:lnTo>
                    <a:pt x="144" y="288"/>
                  </a:lnTo>
                  <a:lnTo>
                    <a:pt x="384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03" name="Freeform 283"/>
            <p:cNvSpPr>
              <a:spLocks/>
            </p:cNvSpPr>
            <p:nvPr/>
          </p:nvSpPr>
          <p:spPr bwMode="auto">
            <a:xfrm>
              <a:off x="1296" y="3216"/>
              <a:ext cx="2832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2544" y="384"/>
                </a:cxn>
                <a:cxn ang="0">
                  <a:pos x="2832" y="0"/>
                </a:cxn>
              </a:cxnLst>
              <a:rect l="0" t="0" r="r" b="b"/>
              <a:pathLst>
                <a:path w="2832" h="384">
                  <a:moveTo>
                    <a:pt x="0" y="384"/>
                  </a:moveTo>
                  <a:lnTo>
                    <a:pt x="2544" y="384"/>
                  </a:lnTo>
                  <a:lnTo>
                    <a:pt x="2832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04" name="Freeform 284"/>
            <p:cNvSpPr>
              <a:spLocks/>
            </p:cNvSpPr>
            <p:nvPr/>
          </p:nvSpPr>
          <p:spPr bwMode="auto">
            <a:xfrm>
              <a:off x="3600" y="2784"/>
              <a:ext cx="528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528" y="288"/>
                </a:cxn>
              </a:cxnLst>
              <a:rect l="0" t="0" r="r" b="b"/>
              <a:pathLst>
                <a:path w="528" h="288">
                  <a:moveTo>
                    <a:pt x="0" y="0"/>
                  </a:moveTo>
                  <a:lnTo>
                    <a:pt x="144" y="0"/>
                  </a:lnTo>
                  <a:lnTo>
                    <a:pt x="528" y="28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85"/>
          <p:cNvGrpSpPr>
            <a:grpSpLocks/>
          </p:cNvGrpSpPr>
          <p:nvPr/>
        </p:nvGrpSpPr>
        <p:grpSpPr bwMode="auto">
          <a:xfrm>
            <a:off x="990600" y="1981200"/>
            <a:ext cx="7467600" cy="4191000"/>
            <a:chOff x="672" y="1152"/>
            <a:chExt cx="4704" cy="2640"/>
          </a:xfrm>
        </p:grpSpPr>
        <p:sp>
          <p:nvSpPr>
            <p:cNvPr id="159006" name="Rectangle 286"/>
            <p:cNvSpPr>
              <a:spLocks noChangeArrowheads="1"/>
            </p:cNvSpPr>
            <p:nvPr/>
          </p:nvSpPr>
          <p:spPr bwMode="auto">
            <a:xfrm>
              <a:off x="672" y="1152"/>
              <a:ext cx="4704" cy="26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007" name="Rectangle 287"/>
            <p:cNvSpPr>
              <a:spLocks noChangeArrowheads="1"/>
            </p:cNvSpPr>
            <p:nvPr/>
          </p:nvSpPr>
          <p:spPr bwMode="auto">
            <a:xfrm>
              <a:off x="720" y="1200"/>
              <a:ext cx="4608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insert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at a given point in the DLL headed by (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,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Make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 link to a newly-created node with element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,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predecessor null, and successor null.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Insert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at the insertion point in the forward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Let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be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(or null if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has no successor).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Insert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ins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after node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succ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in the backward SLL headed by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last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.</a:t>
              </a:r>
              <a:r>
                <a:rPr lang="en-US" sz="2000">
                  <a:latin typeface="Times New Roman" pitchFamily="18" charset="0"/>
                </a:rPr>
                <a:t/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5.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59008" name="Rectangle 288"/>
            <p:cNvSpPr>
              <a:spLocks noChangeArrowheads="1"/>
            </p:cNvSpPr>
            <p:nvPr/>
          </p:nvSpPr>
          <p:spPr bwMode="auto">
            <a:xfrm>
              <a:off x="1200" y="274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009" name="Text Box 289"/>
            <p:cNvSpPr txBox="1">
              <a:spLocks noChangeArrowheads="1"/>
            </p:cNvSpPr>
            <p:nvPr/>
          </p:nvSpPr>
          <p:spPr bwMode="auto">
            <a:xfrm>
              <a:off x="816" y="274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ins</a:t>
              </a:r>
            </a:p>
          </p:txBody>
        </p:sp>
        <p:sp>
          <p:nvSpPr>
            <p:cNvPr id="159010" name="Rectangle 290"/>
            <p:cNvSpPr>
              <a:spLocks noChangeArrowheads="1"/>
            </p:cNvSpPr>
            <p:nvPr/>
          </p:nvSpPr>
          <p:spPr bwMode="auto">
            <a:xfrm>
              <a:off x="1200" y="303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011" name="Rectangle 291"/>
            <p:cNvSpPr>
              <a:spLocks noChangeArrowheads="1"/>
            </p:cNvSpPr>
            <p:nvPr/>
          </p:nvSpPr>
          <p:spPr bwMode="auto">
            <a:xfrm>
              <a:off x="1200" y="322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012" name="Text Box 292"/>
            <p:cNvSpPr txBox="1">
              <a:spLocks noChangeArrowheads="1"/>
            </p:cNvSpPr>
            <p:nvPr/>
          </p:nvSpPr>
          <p:spPr bwMode="auto">
            <a:xfrm>
              <a:off x="4128" y="301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fox</a:t>
              </a:r>
            </a:p>
          </p:txBody>
        </p:sp>
        <p:sp>
          <p:nvSpPr>
            <p:cNvPr id="159013" name="Text Box 293"/>
            <p:cNvSpPr txBox="1">
              <a:spLocks noChangeArrowheads="1"/>
            </p:cNvSpPr>
            <p:nvPr/>
          </p:nvSpPr>
          <p:spPr bwMode="auto">
            <a:xfrm>
              <a:off x="2112" y="302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dog</a:t>
              </a:r>
            </a:p>
          </p:txBody>
        </p:sp>
        <p:sp>
          <p:nvSpPr>
            <p:cNvPr id="159014" name="Text Box 294"/>
            <p:cNvSpPr txBox="1">
              <a:spLocks noChangeArrowheads="1"/>
            </p:cNvSpPr>
            <p:nvPr/>
          </p:nvSpPr>
          <p:spPr bwMode="auto">
            <a:xfrm>
              <a:off x="3120" y="2736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eel</a:t>
              </a:r>
            </a:p>
          </p:txBody>
        </p:sp>
        <p:sp>
          <p:nvSpPr>
            <p:cNvPr id="159015" name="Text Box 295"/>
            <p:cNvSpPr txBox="1">
              <a:spLocks noChangeArrowheads="1"/>
            </p:cNvSpPr>
            <p:nvPr/>
          </p:nvSpPr>
          <p:spPr bwMode="auto">
            <a:xfrm>
              <a:off x="816" y="302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59016" name="Text Box 296"/>
            <p:cNvSpPr txBox="1">
              <a:spLocks noChangeArrowheads="1"/>
            </p:cNvSpPr>
            <p:nvPr/>
          </p:nvSpPr>
          <p:spPr bwMode="auto">
            <a:xfrm>
              <a:off x="816" y="3216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last</a:t>
              </a:r>
            </a:p>
          </p:txBody>
        </p:sp>
        <p:sp>
          <p:nvSpPr>
            <p:cNvPr id="159017" name="Rectangle 297"/>
            <p:cNvSpPr>
              <a:spLocks noChangeArrowheads="1"/>
            </p:cNvSpPr>
            <p:nvPr/>
          </p:nvSpPr>
          <p:spPr bwMode="auto">
            <a:xfrm>
              <a:off x="1200" y="351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018" name="Text Box 298"/>
            <p:cNvSpPr txBox="1">
              <a:spLocks noChangeArrowheads="1"/>
            </p:cNvSpPr>
            <p:nvPr/>
          </p:nvSpPr>
          <p:spPr bwMode="auto">
            <a:xfrm>
              <a:off x="816" y="351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succ</a:t>
              </a:r>
            </a:p>
          </p:txBody>
        </p:sp>
        <p:sp>
          <p:nvSpPr>
            <p:cNvPr id="159019" name="Line 299"/>
            <p:cNvSpPr>
              <a:spLocks noChangeShapeType="1"/>
            </p:cNvSpPr>
            <p:nvPr/>
          </p:nvSpPr>
          <p:spPr bwMode="auto">
            <a:xfrm>
              <a:off x="1296" y="2832"/>
              <a:ext cx="18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20" name="Line 300"/>
            <p:cNvSpPr>
              <a:spLocks noChangeShapeType="1"/>
            </p:cNvSpPr>
            <p:nvPr/>
          </p:nvSpPr>
          <p:spPr bwMode="auto">
            <a:xfrm>
              <a:off x="1880" y="307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21" name="Line 301"/>
            <p:cNvSpPr>
              <a:spLocks noChangeShapeType="1"/>
            </p:cNvSpPr>
            <p:nvPr/>
          </p:nvSpPr>
          <p:spPr bwMode="auto">
            <a:xfrm>
              <a:off x="1640" y="307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22" name="Freeform 302"/>
            <p:cNvSpPr>
              <a:spLocks/>
            </p:cNvSpPr>
            <p:nvPr/>
          </p:nvSpPr>
          <p:spPr bwMode="auto">
            <a:xfrm>
              <a:off x="1304" y="3072"/>
              <a:ext cx="336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336" y="0"/>
                </a:cxn>
              </a:cxnLst>
              <a:rect l="0" t="0" r="r" b="b"/>
              <a:pathLst>
                <a:path w="336" h="48">
                  <a:moveTo>
                    <a:pt x="0" y="48"/>
                  </a:moveTo>
                  <a:lnTo>
                    <a:pt x="96" y="0"/>
                  </a:lnTo>
                  <a:lnTo>
                    <a:pt x="3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23" name="Line 303"/>
            <p:cNvSpPr>
              <a:spLocks noChangeShapeType="1"/>
            </p:cNvSpPr>
            <p:nvPr/>
          </p:nvSpPr>
          <p:spPr bwMode="auto">
            <a:xfrm flipH="1">
              <a:off x="4704" y="316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24" name="Line 304"/>
            <p:cNvSpPr>
              <a:spLocks noChangeShapeType="1"/>
            </p:cNvSpPr>
            <p:nvPr/>
          </p:nvSpPr>
          <p:spPr bwMode="auto">
            <a:xfrm>
              <a:off x="4896" y="316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25" name="Freeform 305"/>
            <p:cNvSpPr>
              <a:spLocks/>
            </p:cNvSpPr>
            <p:nvPr/>
          </p:nvSpPr>
          <p:spPr bwMode="auto">
            <a:xfrm>
              <a:off x="1296" y="3168"/>
              <a:ext cx="3936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936" y="144"/>
                </a:cxn>
                <a:cxn ang="0">
                  <a:pos x="3936" y="0"/>
                </a:cxn>
                <a:cxn ang="0">
                  <a:pos x="3840" y="0"/>
                </a:cxn>
              </a:cxnLst>
              <a:rect l="0" t="0" r="r" b="b"/>
              <a:pathLst>
                <a:path w="3936" h="144">
                  <a:moveTo>
                    <a:pt x="0" y="144"/>
                  </a:moveTo>
                  <a:lnTo>
                    <a:pt x="3936" y="144"/>
                  </a:lnTo>
                  <a:lnTo>
                    <a:pt x="3936" y="0"/>
                  </a:lnTo>
                  <a:lnTo>
                    <a:pt x="384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26" name="Line 306"/>
            <p:cNvSpPr>
              <a:spLocks noChangeShapeType="1"/>
            </p:cNvSpPr>
            <p:nvPr/>
          </p:nvSpPr>
          <p:spPr bwMode="auto">
            <a:xfrm>
              <a:off x="4608" y="3072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27" name="Line 307"/>
            <p:cNvSpPr>
              <a:spLocks noChangeShapeType="1"/>
            </p:cNvSpPr>
            <p:nvPr/>
          </p:nvSpPr>
          <p:spPr bwMode="auto">
            <a:xfrm flipH="1">
              <a:off x="1872" y="3168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28" name="Freeform 308"/>
            <p:cNvSpPr>
              <a:spLocks/>
            </p:cNvSpPr>
            <p:nvPr/>
          </p:nvSpPr>
          <p:spPr bwMode="auto">
            <a:xfrm>
              <a:off x="2592" y="2784"/>
              <a:ext cx="52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144" y="288"/>
                </a:cxn>
                <a:cxn ang="0">
                  <a:pos x="384" y="0"/>
                </a:cxn>
                <a:cxn ang="0">
                  <a:pos x="528" y="0"/>
                </a:cxn>
              </a:cxnLst>
              <a:rect l="0" t="0" r="r" b="b"/>
              <a:pathLst>
                <a:path w="528" h="288">
                  <a:moveTo>
                    <a:pt x="0" y="288"/>
                  </a:moveTo>
                  <a:lnTo>
                    <a:pt x="144" y="288"/>
                  </a:lnTo>
                  <a:lnTo>
                    <a:pt x="384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29" name="Freeform 309"/>
            <p:cNvSpPr>
              <a:spLocks/>
            </p:cNvSpPr>
            <p:nvPr/>
          </p:nvSpPr>
          <p:spPr bwMode="auto">
            <a:xfrm>
              <a:off x="1296" y="3216"/>
              <a:ext cx="2832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2544" y="384"/>
                </a:cxn>
                <a:cxn ang="0">
                  <a:pos x="2832" y="0"/>
                </a:cxn>
              </a:cxnLst>
              <a:rect l="0" t="0" r="r" b="b"/>
              <a:pathLst>
                <a:path w="2832" h="384">
                  <a:moveTo>
                    <a:pt x="0" y="384"/>
                  </a:moveTo>
                  <a:lnTo>
                    <a:pt x="2544" y="384"/>
                  </a:lnTo>
                  <a:lnTo>
                    <a:pt x="2832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30" name="Freeform 310"/>
            <p:cNvSpPr>
              <a:spLocks/>
            </p:cNvSpPr>
            <p:nvPr/>
          </p:nvSpPr>
          <p:spPr bwMode="auto">
            <a:xfrm>
              <a:off x="2688" y="2880"/>
              <a:ext cx="528" cy="288"/>
            </a:xfrm>
            <a:custGeom>
              <a:avLst/>
              <a:gdLst/>
              <a:ahLst/>
              <a:cxnLst>
                <a:cxn ang="0">
                  <a:pos x="528" y="0"/>
                </a:cxn>
                <a:cxn ang="0">
                  <a:pos x="384" y="0"/>
                </a:cxn>
                <a:cxn ang="0">
                  <a:pos x="144" y="288"/>
                </a:cxn>
                <a:cxn ang="0">
                  <a:pos x="0" y="288"/>
                </a:cxn>
              </a:cxnLst>
              <a:rect l="0" t="0" r="r" b="b"/>
              <a:pathLst>
                <a:path w="528" h="288">
                  <a:moveTo>
                    <a:pt x="528" y="0"/>
                  </a:moveTo>
                  <a:lnTo>
                    <a:pt x="384" y="0"/>
                  </a:lnTo>
                  <a:lnTo>
                    <a:pt x="144" y="288"/>
                  </a:lnTo>
                  <a:lnTo>
                    <a:pt x="0" y="28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31" name="Freeform 311"/>
            <p:cNvSpPr>
              <a:spLocks/>
            </p:cNvSpPr>
            <p:nvPr/>
          </p:nvSpPr>
          <p:spPr bwMode="auto">
            <a:xfrm>
              <a:off x="3600" y="2784"/>
              <a:ext cx="528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528" y="288"/>
                </a:cxn>
              </a:cxnLst>
              <a:rect l="0" t="0" r="r" b="b"/>
              <a:pathLst>
                <a:path w="528" h="288">
                  <a:moveTo>
                    <a:pt x="0" y="0"/>
                  </a:moveTo>
                  <a:lnTo>
                    <a:pt x="144" y="0"/>
                  </a:lnTo>
                  <a:lnTo>
                    <a:pt x="528" y="28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32" name="Freeform 312"/>
            <p:cNvSpPr>
              <a:spLocks/>
            </p:cNvSpPr>
            <p:nvPr/>
          </p:nvSpPr>
          <p:spPr bwMode="auto">
            <a:xfrm>
              <a:off x="3696" y="2880"/>
              <a:ext cx="528" cy="288"/>
            </a:xfrm>
            <a:custGeom>
              <a:avLst/>
              <a:gdLst/>
              <a:ahLst/>
              <a:cxnLst>
                <a:cxn ang="0">
                  <a:pos x="528" y="288"/>
                </a:cxn>
                <a:cxn ang="0">
                  <a:pos x="384" y="288"/>
                </a:cxn>
                <a:cxn ang="0">
                  <a:pos x="0" y="0"/>
                </a:cxn>
              </a:cxnLst>
              <a:rect l="0" t="0" r="r" b="b"/>
              <a:pathLst>
                <a:path w="528" h="288">
                  <a:moveTo>
                    <a:pt x="528" y="288"/>
                  </a:moveTo>
                  <a:lnTo>
                    <a:pt x="384" y="288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39"/>
          <p:cNvGrpSpPr>
            <a:grpSpLocks/>
          </p:cNvGrpSpPr>
          <p:nvPr/>
        </p:nvGrpSpPr>
        <p:grpSpPr bwMode="auto">
          <a:xfrm>
            <a:off x="990600" y="1981200"/>
            <a:ext cx="7467600" cy="4191000"/>
            <a:chOff x="672" y="1152"/>
            <a:chExt cx="4704" cy="2640"/>
          </a:xfrm>
        </p:grpSpPr>
        <p:sp>
          <p:nvSpPr>
            <p:cNvPr id="159060" name="Rectangle 340"/>
            <p:cNvSpPr>
              <a:spLocks noChangeArrowheads="1"/>
            </p:cNvSpPr>
            <p:nvPr/>
          </p:nvSpPr>
          <p:spPr bwMode="auto">
            <a:xfrm>
              <a:off x="672" y="1152"/>
              <a:ext cx="4704" cy="26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061" name="Rectangle 341"/>
            <p:cNvSpPr>
              <a:spLocks noChangeArrowheads="1"/>
            </p:cNvSpPr>
            <p:nvPr/>
          </p:nvSpPr>
          <p:spPr bwMode="auto">
            <a:xfrm>
              <a:off x="720" y="1200"/>
              <a:ext cx="4608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insert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 at a given point in the DLL headed by (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,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Make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 link to a newly-created node with element </a:t>
              </a:r>
              <a:r>
                <a:rPr lang="en-US" sz="2000" i="1">
                  <a:latin typeface="Times New Roman" pitchFamily="18" charset="0"/>
                </a:rPr>
                <a:t>elem</a:t>
              </a:r>
              <a:r>
                <a:rPr lang="en-US" sz="2000">
                  <a:latin typeface="Times New Roman" pitchFamily="18" charset="0"/>
                </a:rPr>
                <a:t>,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predecessor null, and successor null.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Insert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at the insertion point in the forward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Let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be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’s successor (or null if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has no successor).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Insert </a:t>
              </a:r>
              <a:r>
                <a:rPr lang="en-US" sz="2000" i="1">
                  <a:latin typeface="Times New Roman" pitchFamily="18" charset="0"/>
                </a:rPr>
                <a:t>ins</a:t>
              </a:r>
              <a:r>
                <a:rPr lang="en-US" sz="2000">
                  <a:latin typeface="Times New Roman" pitchFamily="18" charset="0"/>
                </a:rPr>
                <a:t> after node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in the backward SLL headed by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5.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Terminate.</a:t>
              </a:r>
              <a:endParaRPr lang="en-GB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59062" name="Rectangle 342"/>
            <p:cNvSpPr>
              <a:spLocks noChangeArrowheads="1"/>
            </p:cNvSpPr>
            <p:nvPr/>
          </p:nvSpPr>
          <p:spPr bwMode="auto">
            <a:xfrm>
              <a:off x="1200" y="303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063" name="Rectangle 343"/>
            <p:cNvSpPr>
              <a:spLocks noChangeArrowheads="1"/>
            </p:cNvSpPr>
            <p:nvPr/>
          </p:nvSpPr>
          <p:spPr bwMode="auto">
            <a:xfrm>
              <a:off x="1200" y="322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064" name="Text Box 344"/>
            <p:cNvSpPr txBox="1">
              <a:spLocks noChangeArrowheads="1"/>
            </p:cNvSpPr>
            <p:nvPr/>
          </p:nvSpPr>
          <p:spPr bwMode="auto">
            <a:xfrm>
              <a:off x="4128" y="301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fox</a:t>
              </a:r>
            </a:p>
          </p:txBody>
        </p:sp>
        <p:sp>
          <p:nvSpPr>
            <p:cNvPr id="159065" name="Text Box 345"/>
            <p:cNvSpPr txBox="1">
              <a:spLocks noChangeArrowheads="1"/>
            </p:cNvSpPr>
            <p:nvPr/>
          </p:nvSpPr>
          <p:spPr bwMode="auto">
            <a:xfrm>
              <a:off x="2112" y="302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dog</a:t>
              </a:r>
            </a:p>
          </p:txBody>
        </p:sp>
        <p:sp>
          <p:nvSpPr>
            <p:cNvPr id="159066" name="Text Box 346"/>
            <p:cNvSpPr txBox="1">
              <a:spLocks noChangeArrowheads="1"/>
            </p:cNvSpPr>
            <p:nvPr/>
          </p:nvSpPr>
          <p:spPr bwMode="auto">
            <a:xfrm>
              <a:off x="3120" y="2736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eel</a:t>
              </a:r>
            </a:p>
          </p:txBody>
        </p:sp>
        <p:sp>
          <p:nvSpPr>
            <p:cNvPr id="159067" name="Text Box 347"/>
            <p:cNvSpPr txBox="1">
              <a:spLocks noChangeArrowheads="1"/>
            </p:cNvSpPr>
            <p:nvPr/>
          </p:nvSpPr>
          <p:spPr bwMode="auto">
            <a:xfrm>
              <a:off x="816" y="302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59068" name="Text Box 348"/>
            <p:cNvSpPr txBox="1">
              <a:spLocks noChangeArrowheads="1"/>
            </p:cNvSpPr>
            <p:nvPr/>
          </p:nvSpPr>
          <p:spPr bwMode="auto">
            <a:xfrm>
              <a:off x="816" y="3216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last</a:t>
              </a:r>
            </a:p>
          </p:txBody>
        </p:sp>
        <p:sp>
          <p:nvSpPr>
            <p:cNvPr id="159069" name="Line 349"/>
            <p:cNvSpPr>
              <a:spLocks noChangeShapeType="1"/>
            </p:cNvSpPr>
            <p:nvPr/>
          </p:nvSpPr>
          <p:spPr bwMode="auto">
            <a:xfrm>
              <a:off x="1880" y="307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70" name="Line 350"/>
            <p:cNvSpPr>
              <a:spLocks noChangeShapeType="1"/>
            </p:cNvSpPr>
            <p:nvPr/>
          </p:nvSpPr>
          <p:spPr bwMode="auto">
            <a:xfrm>
              <a:off x="1640" y="307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71" name="Freeform 351"/>
            <p:cNvSpPr>
              <a:spLocks/>
            </p:cNvSpPr>
            <p:nvPr/>
          </p:nvSpPr>
          <p:spPr bwMode="auto">
            <a:xfrm>
              <a:off x="1304" y="3072"/>
              <a:ext cx="336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336" y="0"/>
                </a:cxn>
              </a:cxnLst>
              <a:rect l="0" t="0" r="r" b="b"/>
              <a:pathLst>
                <a:path w="336" h="48">
                  <a:moveTo>
                    <a:pt x="0" y="48"/>
                  </a:moveTo>
                  <a:lnTo>
                    <a:pt x="96" y="0"/>
                  </a:lnTo>
                  <a:lnTo>
                    <a:pt x="3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72" name="Line 352"/>
            <p:cNvSpPr>
              <a:spLocks noChangeShapeType="1"/>
            </p:cNvSpPr>
            <p:nvPr/>
          </p:nvSpPr>
          <p:spPr bwMode="auto">
            <a:xfrm flipH="1">
              <a:off x="4704" y="316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73" name="Line 353"/>
            <p:cNvSpPr>
              <a:spLocks noChangeShapeType="1"/>
            </p:cNvSpPr>
            <p:nvPr/>
          </p:nvSpPr>
          <p:spPr bwMode="auto">
            <a:xfrm>
              <a:off x="4896" y="316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74" name="Freeform 354"/>
            <p:cNvSpPr>
              <a:spLocks/>
            </p:cNvSpPr>
            <p:nvPr/>
          </p:nvSpPr>
          <p:spPr bwMode="auto">
            <a:xfrm>
              <a:off x="1296" y="3168"/>
              <a:ext cx="3936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936" y="144"/>
                </a:cxn>
                <a:cxn ang="0">
                  <a:pos x="3936" y="0"/>
                </a:cxn>
                <a:cxn ang="0">
                  <a:pos x="3840" y="0"/>
                </a:cxn>
              </a:cxnLst>
              <a:rect l="0" t="0" r="r" b="b"/>
              <a:pathLst>
                <a:path w="3936" h="144">
                  <a:moveTo>
                    <a:pt x="0" y="144"/>
                  </a:moveTo>
                  <a:lnTo>
                    <a:pt x="3936" y="144"/>
                  </a:lnTo>
                  <a:lnTo>
                    <a:pt x="3936" y="0"/>
                  </a:lnTo>
                  <a:lnTo>
                    <a:pt x="384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75" name="Line 355"/>
            <p:cNvSpPr>
              <a:spLocks noChangeShapeType="1"/>
            </p:cNvSpPr>
            <p:nvPr/>
          </p:nvSpPr>
          <p:spPr bwMode="auto">
            <a:xfrm>
              <a:off x="4608" y="3072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76" name="Line 356"/>
            <p:cNvSpPr>
              <a:spLocks noChangeShapeType="1"/>
            </p:cNvSpPr>
            <p:nvPr/>
          </p:nvSpPr>
          <p:spPr bwMode="auto">
            <a:xfrm flipH="1">
              <a:off x="1872" y="3168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77" name="Freeform 357"/>
            <p:cNvSpPr>
              <a:spLocks/>
            </p:cNvSpPr>
            <p:nvPr/>
          </p:nvSpPr>
          <p:spPr bwMode="auto">
            <a:xfrm>
              <a:off x="2592" y="2784"/>
              <a:ext cx="52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144" y="288"/>
                </a:cxn>
                <a:cxn ang="0">
                  <a:pos x="384" y="0"/>
                </a:cxn>
                <a:cxn ang="0">
                  <a:pos x="528" y="0"/>
                </a:cxn>
              </a:cxnLst>
              <a:rect l="0" t="0" r="r" b="b"/>
              <a:pathLst>
                <a:path w="528" h="288">
                  <a:moveTo>
                    <a:pt x="0" y="288"/>
                  </a:moveTo>
                  <a:lnTo>
                    <a:pt x="144" y="288"/>
                  </a:lnTo>
                  <a:lnTo>
                    <a:pt x="384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78" name="Freeform 358"/>
            <p:cNvSpPr>
              <a:spLocks/>
            </p:cNvSpPr>
            <p:nvPr/>
          </p:nvSpPr>
          <p:spPr bwMode="auto">
            <a:xfrm>
              <a:off x="2688" y="2880"/>
              <a:ext cx="528" cy="288"/>
            </a:xfrm>
            <a:custGeom>
              <a:avLst/>
              <a:gdLst/>
              <a:ahLst/>
              <a:cxnLst>
                <a:cxn ang="0">
                  <a:pos x="528" y="0"/>
                </a:cxn>
                <a:cxn ang="0">
                  <a:pos x="384" y="0"/>
                </a:cxn>
                <a:cxn ang="0">
                  <a:pos x="144" y="288"/>
                </a:cxn>
                <a:cxn ang="0">
                  <a:pos x="0" y="288"/>
                </a:cxn>
              </a:cxnLst>
              <a:rect l="0" t="0" r="r" b="b"/>
              <a:pathLst>
                <a:path w="528" h="288">
                  <a:moveTo>
                    <a:pt x="528" y="0"/>
                  </a:moveTo>
                  <a:lnTo>
                    <a:pt x="384" y="0"/>
                  </a:lnTo>
                  <a:lnTo>
                    <a:pt x="144" y="288"/>
                  </a:lnTo>
                  <a:lnTo>
                    <a:pt x="0" y="28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79" name="Freeform 359"/>
            <p:cNvSpPr>
              <a:spLocks/>
            </p:cNvSpPr>
            <p:nvPr/>
          </p:nvSpPr>
          <p:spPr bwMode="auto">
            <a:xfrm>
              <a:off x="3600" y="2784"/>
              <a:ext cx="528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528" y="288"/>
                </a:cxn>
              </a:cxnLst>
              <a:rect l="0" t="0" r="r" b="b"/>
              <a:pathLst>
                <a:path w="528" h="288">
                  <a:moveTo>
                    <a:pt x="0" y="0"/>
                  </a:moveTo>
                  <a:lnTo>
                    <a:pt x="144" y="0"/>
                  </a:lnTo>
                  <a:lnTo>
                    <a:pt x="528" y="28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080" name="Freeform 360"/>
            <p:cNvSpPr>
              <a:spLocks/>
            </p:cNvSpPr>
            <p:nvPr/>
          </p:nvSpPr>
          <p:spPr bwMode="auto">
            <a:xfrm>
              <a:off x="3696" y="2880"/>
              <a:ext cx="528" cy="288"/>
            </a:xfrm>
            <a:custGeom>
              <a:avLst/>
              <a:gdLst/>
              <a:ahLst/>
              <a:cxnLst>
                <a:cxn ang="0">
                  <a:pos x="528" y="288"/>
                </a:cxn>
                <a:cxn ang="0">
                  <a:pos x="384" y="288"/>
                </a:cxn>
                <a:cxn ang="0">
                  <a:pos x="0" y="0"/>
                </a:cxn>
              </a:cxnLst>
              <a:rect l="0" t="0" r="r" b="b"/>
              <a:pathLst>
                <a:path w="528" h="288">
                  <a:moveTo>
                    <a:pt x="528" y="288"/>
                  </a:moveTo>
                  <a:lnTo>
                    <a:pt x="384" y="288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Povezani</a:t>
            </a:r>
            <a:r>
              <a:rPr lang="en-US" dirty="0" smtClean="0"/>
              <a:t> </a:t>
            </a:r>
            <a:r>
              <a:rPr lang="en-US" dirty="0" err="1" smtClean="0"/>
              <a:t>seznami</a:t>
            </a:r>
            <a:r>
              <a:rPr lang="en-US" i="1" dirty="0" smtClean="0"/>
              <a:t>(1</a:t>
            </a:r>
            <a:r>
              <a:rPr lang="en-US" i="1" dirty="0"/>
              <a:t>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7772400" cy="4648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800" dirty="0" err="1" smtClean="0">
                <a:cs typeface="Times New Roman" pitchFamily="18" charset="0"/>
              </a:rPr>
              <a:t>Povezan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seznam</a:t>
            </a:r>
            <a:r>
              <a:rPr lang="en-US" sz="1800" dirty="0" smtClean="0">
                <a:cs typeface="Times New Roman" pitchFamily="18" charset="0"/>
              </a:rPr>
              <a:t> (linked list) </a:t>
            </a:r>
            <a:r>
              <a:rPr lang="en-US" sz="1800" dirty="0" err="1" smtClean="0">
                <a:cs typeface="Times New Roman" pitchFamily="18" charset="0"/>
              </a:rPr>
              <a:t>vsebuje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zaporedje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vozlišč</a:t>
            </a:r>
            <a:r>
              <a:rPr lang="en-US" sz="1800" dirty="0" smtClean="0">
                <a:cs typeface="Times New Roman" pitchFamily="18" charset="0"/>
              </a:rPr>
              <a:t>, </a:t>
            </a:r>
            <a:r>
              <a:rPr lang="en-US" sz="1800" dirty="0" err="1" smtClean="0">
                <a:cs typeface="Times New Roman" pitchFamily="18" charset="0"/>
              </a:rPr>
              <a:t>povezanih</a:t>
            </a:r>
            <a:r>
              <a:rPr lang="en-US" sz="1800" dirty="0" smtClean="0">
                <a:cs typeface="Times New Roman" pitchFamily="18" charset="0"/>
              </a:rPr>
              <a:t> s </a:t>
            </a:r>
            <a:r>
              <a:rPr lang="en-US" sz="1800" dirty="0" err="1" smtClean="0">
                <a:cs typeface="Times New Roman" pitchFamily="18" charset="0"/>
              </a:rPr>
              <a:t>povezavami</a:t>
            </a:r>
            <a:r>
              <a:rPr lang="en-US" sz="1800" dirty="0" smtClean="0">
                <a:cs typeface="Times New Roman" pitchFamily="18" charset="0"/>
              </a:rPr>
              <a:t> (links), </a:t>
            </a:r>
            <a:r>
              <a:rPr lang="en-US" sz="1800" dirty="0" err="1" smtClean="0">
                <a:cs typeface="Times New Roman" pitchFamily="18" charset="0"/>
              </a:rPr>
              <a:t>vsebuje</a:t>
            </a:r>
            <a:r>
              <a:rPr lang="en-US" sz="1800" dirty="0" smtClean="0">
                <a:cs typeface="Times New Roman" pitchFamily="18" charset="0"/>
              </a:rPr>
              <a:t> pa </a:t>
            </a:r>
            <a:r>
              <a:rPr lang="en-US" sz="1800" dirty="0" err="1" smtClean="0">
                <a:cs typeface="Times New Roman" pitchFamily="18" charset="0"/>
              </a:rPr>
              <a:t>tudi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kazalec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na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prvo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vozlišče</a:t>
            </a:r>
            <a:r>
              <a:rPr lang="en-US" sz="1800" dirty="0" smtClean="0">
                <a:cs typeface="Times New Roman" pitchFamily="18" charset="0"/>
              </a:rPr>
              <a:t> (header, </a:t>
            </a:r>
            <a:r>
              <a:rPr lang="en-US" sz="1800" dirty="0" err="1" smtClean="0">
                <a:cs typeface="Times New Roman" pitchFamily="18" charset="0"/>
              </a:rPr>
              <a:t>glava</a:t>
            </a:r>
            <a:r>
              <a:rPr lang="en-US" sz="1800" dirty="0" smtClean="0">
                <a:cs typeface="Times New Roman" pitchFamily="18" charset="0"/>
              </a:rPr>
              <a:t>).</a:t>
            </a:r>
            <a:endParaRPr lang="en-US" sz="1800" dirty="0"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800" dirty="0" err="1" smtClean="0">
                <a:cs typeface="Times New Roman" pitchFamily="18" charset="0"/>
              </a:rPr>
              <a:t>Vsako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vozlišče</a:t>
            </a:r>
            <a:r>
              <a:rPr lang="en-US" sz="1800" dirty="0" smtClean="0">
                <a:cs typeface="Times New Roman" pitchFamily="18" charset="0"/>
              </a:rPr>
              <a:t> (</a:t>
            </a:r>
            <a:r>
              <a:rPr lang="en-US" sz="1800" dirty="0" err="1" smtClean="0">
                <a:cs typeface="Times New Roman" pitchFamily="18" charset="0"/>
              </a:rPr>
              <a:t>razen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zadnjega</a:t>
            </a:r>
            <a:r>
              <a:rPr lang="en-US" sz="1800" dirty="0" smtClean="0">
                <a:cs typeface="Times New Roman" pitchFamily="18" charset="0"/>
              </a:rPr>
              <a:t>) </a:t>
            </a:r>
            <a:r>
              <a:rPr lang="en-US" sz="1800" dirty="0" err="1" smtClean="0">
                <a:cs typeface="Times New Roman" pitchFamily="18" charset="0"/>
              </a:rPr>
              <a:t>ima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svojega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naslednika</a:t>
            </a:r>
            <a:r>
              <a:rPr lang="en-US" sz="1800" dirty="0" smtClean="0">
                <a:cs typeface="Times New Roman" pitchFamily="18" charset="0"/>
              </a:rPr>
              <a:t> in </a:t>
            </a:r>
            <a:r>
              <a:rPr lang="en-US" sz="1800" dirty="0" err="1" smtClean="0">
                <a:cs typeface="Times New Roman" pitchFamily="18" charset="0"/>
              </a:rPr>
              <a:t>vsako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vozlišče</a:t>
            </a:r>
            <a:r>
              <a:rPr lang="en-US" sz="1800" dirty="0" smtClean="0">
                <a:cs typeface="Times New Roman" pitchFamily="18" charset="0"/>
              </a:rPr>
              <a:t> (</a:t>
            </a:r>
            <a:r>
              <a:rPr lang="en-US" sz="1800" dirty="0" err="1" smtClean="0">
                <a:cs typeface="Times New Roman" pitchFamily="18" charset="0"/>
              </a:rPr>
              <a:t>razen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prvega</a:t>
            </a:r>
            <a:r>
              <a:rPr lang="en-US" sz="1800" dirty="0" smtClean="0">
                <a:cs typeface="Times New Roman" pitchFamily="18" charset="0"/>
              </a:rPr>
              <a:t>) </a:t>
            </a:r>
            <a:r>
              <a:rPr lang="en-US" sz="1800" dirty="0" err="1" smtClean="0">
                <a:cs typeface="Times New Roman" pitchFamily="18" charset="0"/>
              </a:rPr>
              <a:t>ima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svojega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predhodnika</a:t>
            </a:r>
            <a:r>
              <a:rPr lang="en-US" sz="1800" dirty="0" smtClean="0">
                <a:cs typeface="Times New Roman" pitchFamily="18" charset="0"/>
              </a:rPr>
              <a:t>.</a:t>
            </a:r>
            <a:endParaRPr lang="en-US" sz="1800" dirty="0"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800" dirty="0" err="1" smtClean="0">
                <a:cs typeface="Times New Roman" pitchFamily="18" charset="0"/>
              </a:rPr>
              <a:t>Vsako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vozlišče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vsebuje</a:t>
            </a:r>
            <a:r>
              <a:rPr lang="en-US" sz="1800" dirty="0" smtClean="0">
                <a:cs typeface="Times New Roman" pitchFamily="18" charset="0"/>
              </a:rPr>
              <a:t> en element (</a:t>
            </a:r>
            <a:r>
              <a:rPr lang="en-US" sz="1800" dirty="0" err="1" smtClean="0">
                <a:cs typeface="Times New Roman" pitchFamily="18" charset="0"/>
              </a:rPr>
              <a:t>objekt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ali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vrednost</a:t>
            </a:r>
            <a:r>
              <a:rPr lang="en-US" sz="1800" dirty="0" smtClean="0">
                <a:cs typeface="Times New Roman" pitchFamily="18" charset="0"/>
              </a:rPr>
              <a:t>) in </a:t>
            </a:r>
            <a:r>
              <a:rPr lang="en-US" sz="1800" dirty="0" err="1" smtClean="0">
                <a:cs typeface="Times New Roman" pitchFamily="18" charset="0"/>
              </a:rPr>
              <a:t>povezavo</a:t>
            </a:r>
            <a:r>
              <a:rPr lang="en-US" sz="1800" dirty="0" smtClean="0">
                <a:cs typeface="Times New Roman" pitchFamily="18" charset="0"/>
              </a:rPr>
              <a:t> (link) </a:t>
            </a:r>
            <a:r>
              <a:rPr lang="en-US" sz="1800" dirty="0" err="1" smtClean="0">
                <a:cs typeface="Times New Roman" pitchFamily="18" charset="0"/>
              </a:rPr>
              <a:t>na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naslednika</a:t>
            </a:r>
            <a:r>
              <a:rPr lang="en-US" sz="1800" dirty="0" smtClean="0">
                <a:cs typeface="Times New Roman" pitchFamily="18" charset="0"/>
              </a:rPr>
              <a:t> (in </a:t>
            </a:r>
            <a:r>
              <a:rPr lang="en-US" sz="1800" dirty="0" err="1" smtClean="0">
                <a:cs typeface="Times New Roman" pitchFamily="18" charset="0"/>
              </a:rPr>
              <a:t>morda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predhodnika</a:t>
            </a:r>
            <a:r>
              <a:rPr lang="en-US" sz="1800" dirty="0" smtClean="0">
                <a:cs typeface="Times New Roman" pitchFamily="18" charset="0"/>
              </a:rPr>
              <a:t>).</a:t>
            </a:r>
            <a:endParaRPr lang="en-US" sz="1800" dirty="0">
              <a:cs typeface="Times New Roman" pitchFamily="18" charset="0"/>
            </a:endParaRPr>
          </a:p>
        </p:txBody>
      </p:sp>
      <p:grpSp>
        <p:nvGrpSpPr>
          <p:cNvPr id="2" name="Group 209"/>
          <p:cNvGrpSpPr>
            <a:grpSpLocks/>
          </p:cNvGrpSpPr>
          <p:nvPr/>
        </p:nvGrpSpPr>
        <p:grpSpPr bwMode="auto">
          <a:xfrm>
            <a:off x="1752600" y="4476750"/>
            <a:ext cx="5105400" cy="314325"/>
            <a:chOff x="1296" y="2736"/>
            <a:chExt cx="3216" cy="198"/>
          </a:xfrm>
        </p:grpSpPr>
        <p:sp>
          <p:nvSpPr>
            <p:cNvPr id="97442" name="Rectangle 162"/>
            <p:cNvSpPr>
              <a:spLocks noChangeArrowheads="1"/>
            </p:cNvSpPr>
            <p:nvPr/>
          </p:nvSpPr>
          <p:spPr bwMode="auto">
            <a:xfrm>
              <a:off x="1296" y="2736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438" name="Line 158"/>
            <p:cNvSpPr>
              <a:spLocks noChangeShapeType="1"/>
            </p:cNvSpPr>
            <p:nvPr/>
          </p:nvSpPr>
          <p:spPr bwMode="auto">
            <a:xfrm>
              <a:off x="1392" y="2832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43" name="Text Box 163"/>
            <p:cNvSpPr txBox="1">
              <a:spLocks noChangeArrowheads="1"/>
            </p:cNvSpPr>
            <p:nvPr/>
          </p:nvSpPr>
          <p:spPr bwMode="auto">
            <a:xfrm>
              <a:off x="1920" y="2736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97444" name="Text Box 164"/>
            <p:cNvSpPr txBox="1">
              <a:spLocks noChangeArrowheads="1"/>
            </p:cNvSpPr>
            <p:nvPr/>
          </p:nvSpPr>
          <p:spPr bwMode="auto">
            <a:xfrm>
              <a:off x="2928" y="2736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97445" name="Text Box 165"/>
            <p:cNvSpPr txBox="1">
              <a:spLocks noChangeArrowheads="1"/>
            </p:cNvSpPr>
            <p:nvPr/>
          </p:nvSpPr>
          <p:spPr bwMode="auto">
            <a:xfrm>
              <a:off x="3936" y="2736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97446" name="Line 166"/>
            <p:cNvSpPr>
              <a:spLocks noChangeShapeType="1"/>
            </p:cNvSpPr>
            <p:nvPr/>
          </p:nvSpPr>
          <p:spPr bwMode="auto">
            <a:xfrm>
              <a:off x="2400" y="2832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47" name="Line 167"/>
            <p:cNvSpPr>
              <a:spLocks noChangeShapeType="1"/>
            </p:cNvSpPr>
            <p:nvPr/>
          </p:nvSpPr>
          <p:spPr bwMode="auto">
            <a:xfrm>
              <a:off x="3408" y="2832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48" name="Line 168"/>
            <p:cNvSpPr>
              <a:spLocks noChangeShapeType="1"/>
            </p:cNvSpPr>
            <p:nvPr/>
          </p:nvSpPr>
          <p:spPr bwMode="auto">
            <a:xfrm>
              <a:off x="4416" y="2832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10"/>
          <p:cNvGrpSpPr>
            <a:grpSpLocks/>
          </p:cNvGrpSpPr>
          <p:nvPr/>
        </p:nvGrpSpPr>
        <p:grpSpPr bwMode="auto">
          <a:xfrm>
            <a:off x="1752600" y="5629275"/>
            <a:ext cx="5410200" cy="619125"/>
            <a:chOff x="1296" y="3498"/>
            <a:chExt cx="3408" cy="390"/>
          </a:xfrm>
        </p:grpSpPr>
        <p:sp>
          <p:nvSpPr>
            <p:cNvPr id="97473" name="Rectangle 193"/>
            <p:cNvSpPr>
              <a:spLocks noChangeArrowheads="1"/>
            </p:cNvSpPr>
            <p:nvPr/>
          </p:nvSpPr>
          <p:spPr bwMode="auto">
            <a:xfrm>
              <a:off x="1296" y="3504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474" name="Rectangle 194"/>
            <p:cNvSpPr>
              <a:spLocks noChangeArrowheads="1"/>
            </p:cNvSpPr>
            <p:nvPr/>
          </p:nvSpPr>
          <p:spPr bwMode="auto">
            <a:xfrm>
              <a:off x="1296" y="3696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451" name="Text Box 171"/>
            <p:cNvSpPr txBox="1">
              <a:spLocks noChangeArrowheads="1"/>
            </p:cNvSpPr>
            <p:nvPr/>
          </p:nvSpPr>
          <p:spPr bwMode="auto">
            <a:xfrm>
              <a:off x="1920" y="3498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97452" name="Text Box 172"/>
            <p:cNvSpPr txBox="1">
              <a:spLocks noChangeArrowheads="1"/>
            </p:cNvSpPr>
            <p:nvPr/>
          </p:nvSpPr>
          <p:spPr bwMode="auto">
            <a:xfrm>
              <a:off x="2928" y="3498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97453" name="Text Box 173"/>
            <p:cNvSpPr txBox="1">
              <a:spLocks noChangeArrowheads="1"/>
            </p:cNvSpPr>
            <p:nvPr/>
          </p:nvSpPr>
          <p:spPr bwMode="auto">
            <a:xfrm>
              <a:off x="3936" y="3498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97454" name="Line 174"/>
            <p:cNvSpPr>
              <a:spLocks noChangeShapeType="1"/>
            </p:cNvSpPr>
            <p:nvPr/>
          </p:nvSpPr>
          <p:spPr bwMode="auto">
            <a:xfrm>
              <a:off x="2400" y="3552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55" name="Line 175"/>
            <p:cNvSpPr>
              <a:spLocks noChangeShapeType="1"/>
            </p:cNvSpPr>
            <p:nvPr/>
          </p:nvSpPr>
          <p:spPr bwMode="auto">
            <a:xfrm>
              <a:off x="3408" y="3552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56" name="Line 176"/>
            <p:cNvSpPr>
              <a:spLocks noChangeShapeType="1"/>
            </p:cNvSpPr>
            <p:nvPr/>
          </p:nvSpPr>
          <p:spPr bwMode="auto">
            <a:xfrm>
              <a:off x="4416" y="3552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57" name="Freeform 177"/>
            <p:cNvSpPr>
              <a:spLocks/>
            </p:cNvSpPr>
            <p:nvPr/>
          </p:nvSpPr>
          <p:spPr bwMode="auto">
            <a:xfrm>
              <a:off x="1392" y="3552"/>
              <a:ext cx="52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528" y="0"/>
                </a:cxn>
              </a:cxnLst>
              <a:rect l="0" t="0" r="r" b="b"/>
              <a:pathLst>
                <a:path w="528" h="48">
                  <a:moveTo>
                    <a:pt x="0" y="48"/>
                  </a:moveTo>
                  <a:lnTo>
                    <a:pt x="96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58" name="Line 178"/>
            <p:cNvSpPr>
              <a:spLocks noChangeShapeType="1"/>
            </p:cNvSpPr>
            <p:nvPr/>
          </p:nvSpPr>
          <p:spPr bwMode="auto">
            <a:xfrm flipH="1">
              <a:off x="3504" y="364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59" name="Line 179"/>
            <p:cNvSpPr>
              <a:spLocks noChangeShapeType="1"/>
            </p:cNvSpPr>
            <p:nvPr/>
          </p:nvSpPr>
          <p:spPr bwMode="auto">
            <a:xfrm flipH="1">
              <a:off x="2496" y="364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60" name="Line 180"/>
            <p:cNvSpPr>
              <a:spLocks noChangeShapeType="1"/>
            </p:cNvSpPr>
            <p:nvPr/>
          </p:nvSpPr>
          <p:spPr bwMode="auto">
            <a:xfrm>
              <a:off x="2016" y="364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85" name="Freeform 205"/>
            <p:cNvSpPr>
              <a:spLocks/>
            </p:cNvSpPr>
            <p:nvPr/>
          </p:nvSpPr>
          <p:spPr bwMode="auto">
            <a:xfrm>
              <a:off x="1392" y="3648"/>
              <a:ext cx="3312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312" y="144"/>
                </a:cxn>
                <a:cxn ang="0">
                  <a:pos x="3312" y="0"/>
                </a:cxn>
                <a:cxn ang="0">
                  <a:pos x="3120" y="0"/>
                </a:cxn>
              </a:cxnLst>
              <a:rect l="0" t="0" r="r" b="b"/>
              <a:pathLst>
                <a:path w="3312" h="144">
                  <a:moveTo>
                    <a:pt x="0" y="144"/>
                  </a:moveTo>
                  <a:lnTo>
                    <a:pt x="3312" y="144"/>
                  </a:lnTo>
                  <a:lnTo>
                    <a:pt x="3312" y="0"/>
                  </a:lnTo>
                  <a:lnTo>
                    <a:pt x="312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503" name="AutoShape 223"/>
          <p:cNvSpPr>
            <a:spLocks noChangeArrowheads="1"/>
          </p:cNvSpPr>
          <p:nvPr/>
        </p:nvSpPr>
        <p:spPr bwMode="auto">
          <a:xfrm>
            <a:off x="1371600" y="5029200"/>
            <a:ext cx="838200" cy="304800"/>
          </a:xfrm>
          <a:prstGeom prst="wedgeRectCallout">
            <a:avLst>
              <a:gd name="adj1" fmla="val 11366"/>
              <a:gd name="adj2" fmla="val -120833"/>
            </a:avLst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36000" tIns="0" rIns="36000" bIns="0"/>
          <a:lstStyle/>
          <a:p>
            <a:pPr algn="ctr"/>
            <a:r>
              <a:rPr lang="en-GB" sz="2000">
                <a:solidFill>
                  <a:srgbClr val="008000"/>
                </a:solidFill>
                <a:latin typeface="Times New Roman" pitchFamily="18" charset="0"/>
              </a:rPr>
              <a:t>header</a:t>
            </a:r>
            <a:endParaRPr lang="en-GB" sz="20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505" name="AutoShape 225"/>
          <p:cNvSpPr>
            <a:spLocks noChangeArrowheads="1"/>
          </p:cNvSpPr>
          <p:nvPr/>
        </p:nvSpPr>
        <p:spPr bwMode="auto">
          <a:xfrm>
            <a:off x="2743200" y="5029200"/>
            <a:ext cx="609600" cy="304800"/>
          </a:xfrm>
          <a:prstGeom prst="wedgeRectCallout">
            <a:avLst>
              <a:gd name="adj1" fmla="val -15625"/>
              <a:gd name="adj2" fmla="val -120833"/>
            </a:avLst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36000" tIns="0" rIns="36000" bIns="0"/>
          <a:lstStyle/>
          <a:p>
            <a:pPr algn="ctr"/>
            <a:r>
              <a:rPr lang="en-GB" sz="2000">
                <a:solidFill>
                  <a:srgbClr val="008000"/>
                </a:solidFill>
                <a:latin typeface="Times New Roman" pitchFamily="18" charset="0"/>
              </a:rPr>
              <a:t>node</a:t>
            </a:r>
            <a:endParaRPr lang="en-GB" sz="20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3962400" y="5029200"/>
            <a:ext cx="3810000" cy="304800"/>
            <a:chOff x="3962400" y="5029200"/>
            <a:chExt cx="3810000" cy="304800"/>
          </a:xfrm>
        </p:grpSpPr>
        <p:sp>
          <p:nvSpPr>
            <p:cNvPr id="97504" name="AutoShape 224"/>
            <p:cNvSpPr>
              <a:spLocks noChangeArrowheads="1"/>
            </p:cNvSpPr>
            <p:nvPr/>
          </p:nvSpPr>
          <p:spPr bwMode="auto">
            <a:xfrm>
              <a:off x="6781800" y="5029200"/>
              <a:ext cx="990600" cy="304800"/>
            </a:xfrm>
            <a:prstGeom prst="wedgeRectCallout">
              <a:avLst>
                <a:gd name="adj1" fmla="val -53204"/>
                <a:gd name="adj2" fmla="val -158333"/>
              </a:avLst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lIns="36000" tIns="0" rIns="36000" bIns="0"/>
            <a:lstStyle/>
            <a:p>
              <a:pPr algn="ctr"/>
              <a:r>
                <a:rPr lang="en-GB" sz="2000">
                  <a:solidFill>
                    <a:srgbClr val="008000"/>
                  </a:solidFill>
                  <a:latin typeface="Times New Roman" pitchFamily="18" charset="0"/>
                </a:rPr>
                <a:t>null link</a:t>
              </a:r>
              <a:endParaRPr lang="en-GB" sz="2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7506" name="AutoShape 226"/>
            <p:cNvSpPr>
              <a:spLocks noChangeArrowheads="1"/>
            </p:cNvSpPr>
            <p:nvPr/>
          </p:nvSpPr>
          <p:spPr bwMode="auto">
            <a:xfrm>
              <a:off x="3962400" y="5029200"/>
              <a:ext cx="990600" cy="304800"/>
            </a:xfrm>
            <a:prstGeom prst="wedgeRectCallout">
              <a:avLst>
                <a:gd name="adj1" fmla="val 30130"/>
                <a:gd name="adj2" fmla="val -141667"/>
              </a:avLst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lIns="36000" tIns="0" rIns="36000" bIns="0"/>
            <a:lstStyle/>
            <a:p>
              <a:pPr algn="ctr"/>
              <a:r>
                <a:rPr lang="en-GB" sz="2000" dirty="0">
                  <a:solidFill>
                    <a:srgbClr val="008000"/>
                  </a:solidFill>
                  <a:latin typeface="Times New Roman" pitchFamily="18" charset="0"/>
                </a:rPr>
                <a:t>element</a:t>
              </a:r>
              <a:endParaRPr lang="en-GB" sz="2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7507" name="AutoShape 227"/>
            <p:cNvSpPr>
              <a:spLocks noChangeArrowheads="1"/>
            </p:cNvSpPr>
            <p:nvPr/>
          </p:nvSpPr>
          <p:spPr bwMode="auto">
            <a:xfrm>
              <a:off x="5410200" y="5029200"/>
              <a:ext cx="533400" cy="304800"/>
            </a:xfrm>
            <a:prstGeom prst="wedgeRectCallout">
              <a:avLst>
                <a:gd name="adj1" fmla="val -27380"/>
                <a:gd name="adj2" fmla="val -170833"/>
              </a:avLst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lIns="36000" tIns="0" rIns="36000" bIns="0"/>
            <a:lstStyle/>
            <a:p>
              <a:pPr algn="ctr"/>
              <a:r>
                <a:rPr lang="en-GB" sz="2000">
                  <a:solidFill>
                    <a:srgbClr val="008000"/>
                  </a:solidFill>
                  <a:latin typeface="Times New Roman" pitchFamily="18" charset="0"/>
                </a:rPr>
                <a:t>link</a:t>
              </a:r>
              <a:endParaRPr lang="en-GB" sz="2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uiExpand="1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Brisanje</a:t>
            </a:r>
            <a:r>
              <a:rPr lang="en-US" dirty="0" smtClean="0"/>
              <a:t> </a:t>
            </a:r>
            <a:r>
              <a:rPr lang="en-US" dirty="0" err="1" smtClean="0"/>
              <a:t>danega</a:t>
            </a:r>
            <a:r>
              <a:rPr lang="en-US" dirty="0" smtClean="0"/>
              <a:t> </a:t>
            </a:r>
            <a:r>
              <a:rPr lang="en-US" dirty="0" err="1" smtClean="0"/>
              <a:t>vozla</a:t>
            </a:r>
            <a:r>
              <a:rPr lang="en-US" dirty="0" smtClean="0"/>
              <a:t> s </a:t>
            </a:r>
            <a:r>
              <a:rPr lang="en-US" dirty="0" err="1" smtClean="0"/>
              <a:t>seznama</a:t>
            </a:r>
            <a:endParaRPr lang="en-US" dirty="0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7772400" cy="4648200"/>
          </a:xfrm>
        </p:spPr>
        <p:txBody>
          <a:bodyPr>
            <a:normAutofit/>
          </a:bodyPr>
          <a:lstStyle/>
          <a:p>
            <a:pPr marL="381000" indent="-381000"/>
            <a:r>
              <a:rPr lang="en-US" dirty="0" err="1" smtClean="0"/>
              <a:t>Primeri</a:t>
            </a:r>
            <a:r>
              <a:rPr lang="en-US" dirty="0" smtClean="0"/>
              <a:t>:</a:t>
            </a:r>
            <a:endParaRPr lang="en-US" dirty="0"/>
          </a:p>
          <a:p>
            <a:pPr marL="952500" lvl="1" indent="-381000">
              <a:buFontTx/>
              <a:buAutoNum type="arabicParenR"/>
            </a:pPr>
            <a:r>
              <a:rPr lang="en-US" dirty="0"/>
              <a:t>deletion of a singleton node;</a:t>
            </a:r>
          </a:p>
          <a:p>
            <a:pPr marL="952500" lvl="1" indent="-381000">
              <a:buFontTx/>
              <a:buAutoNum type="arabicParenR"/>
            </a:pPr>
            <a:r>
              <a:rPr lang="en-US" dirty="0"/>
              <a:t>deletion of the first (but not last) node;</a:t>
            </a:r>
          </a:p>
          <a:p>
            <a:pPr marL="952500" lvl="1" indent="-381000">
              <a:buFontTx/>
              <a:buAutoNum type="arabicParenR"/>
            </a:pPr>
            <a:r>
              <a:rPr lang="en-US" dirty="0"/>
              <a:t>deletion of the last (but not first) node;</a:t>
            </a:r>
          </a:p>
          <a:p>
            <a:pPr marL="952500" lvl="1" indent="-381000">
              <a:buFontTx/>
              <a:buAutoNum type="arabicParenR"/>
            </a:pPr>
            <a:r>
              <a:rPr lang="en-US" dirty="0"/>
              <a:t>deletion of an intermediate node.</a:t>
            </a:r>
          </a:p>
          <a:p>
            <a:pPr marL="381000" indent="-381000"/>
            <a:r>
              <a:rPr lang="en-US" dirty="0"/>
              <a:t>The deletion algorithm needs links to the deleted node’s successor and predecessor.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Brisanje</a:t>
            </a:r>
            <a:r>
              <a:rPr lang="en-US" dirty="0" smtClean="0"/>
              <a:t> v </a:t>
            </a:r>
            <a:r>
              <a:rPr lang="en-US" dirty="0" err="1" smtClean="0"/>
              <a:t>enojno</a:t>
            </a:r>
            <a:r>
              <a:rPr lang="en-US" dirty="0" smtClean="0"/>
              <a:t> </a:t>
            </a:r>
            <a:r>
              <a:rPr lang="en-US" dirty="0" err="1" smtClean="0"/>
              <a:t>povezanem</a:t>
            </a:r>
            <a:r>
              <a:rPr lang="en-US" dirty="0" smtClean="0"/>
              <a:t> </a:t>
            </a:r>
            <a:r>
              <a:rPr lang="en-US" dirty="0" err="1" smtClean="0"/>
              <a:t>seznamu</a:t>
            </a:r>
            <a:endParaRPr lang="en-US" i="1" dirty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8305800" cy="46482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333500" algn="l"/>
              </a:tabLst>
            </a:pPr>
            <a:r>
              <a:rPr lang="en-US" dirty="0"/>
              <a:t>	</a:t>
            </a:r>
            <a:r>
              <a:rPr lang="en-US" sz="2000" dirty="0"/>
              <a:t>To delete node </a:t>
            </a:r>
            <a:r>
              <a:rPr lang="en-US" sz="2000" i="1" dirty="0"/>
              <a:t>del</a:t>
            </a:r>
            <a:r>
              <a:rPr lang="en-US" sz="2000" dirty="0"/>
              <a:t> from the SLL headed by </a:t>
            </a:r>
            <a:r>
              <a:rPr lang="en-US" sz="2000" i="1" dirty="0"/>
              <a:t>first</a:t>
            </a:r>
            <a:r>
              <a:rPr lang="en-US" sz="2000" dirty="0"/>
              <a:t>:</a:t>
            </a:r>
          </a:p>
          <a:p>
            <a:pPr>
              <a:spcBef>
                <a:spcPts val="900"/>
              </a:spcBef>
              <a:buClr>
                <a:schemeClr val="tx1"/>
              </a:buClr>
              <a:buFontTx/>
              <a:buNone/>
              <a:tabLst>
                <a:tab pos="762000" algn="l"/>
                <a:tab pos="1333500" algn="l"/>
              </a:tabLst>
            </a:pPr>
            <a:r>
              <a:rPr lang="en-US" sz="2000" dirty="0"/>
              <a:t>	1.	Let </a:t>
            </a:r>
            <a:r>
              <a:rPr lang="en-US" sz="2000" i="1" dirty="0" err="1"/>
              <a:t>succ</a:t>
            </a:r>
            <a:r>
              <a:rPr lang="en-US" sz="2000" dirty="0"/>
              <a:t> be node </a:t>
            </a:r>
            <a:r>
              <a:rPr lang="en-US" sz="2000" i="1" dirty="0"/>
              <a:t>del</a:t>
            </a:r>
            <a:r>
              <a:rPr lang="en-US" sz="2000" dirty="0"/>
              <a:t>’s successor.</a:t>
            </a:r>
            <a:br>
              <a:rPr lang="en-US" sz="2000" dirty="0"/>
            </a:br>
            <a:r>
              <a:rPr lang="en-US" sz="2000" dirty="0"/>
              <a:t>2.	If </a:t>
            </a:r>
            <a:r>
              <a:rPr lang="en-US" sz="2000" i="1" dirty="0"/>
              <a:t>del</a:t>
            </a:r>
            <a:r>
              <a:rPr lang="en-US" sz="2000" dirty="0"/>
              <a:t> = </a:t>
            </a:r>
            <a:r>
              <a:rPr lang="en-US" sz="2000" i="1" dirty="0"/>
              <a:t>first</a:t>
            </a:r>
            <a:r>
              <a:rPr lang="en-US" sz="2000" dirty="0"/>
              <a:t>:</a:t>
            </a:r>
            <a:br>
              <a:rPr lang="en-US" sz="2000" dirty="0"/>
            </a:br>
            <a:r>
              <a:rPr lang="en-US" sz="2000" dirty="0"/>
              <a:t>	2.1.	Set </a:t>
            </a:r>
            <a:r>
              <a:rPr lang="en-US" sz="2000" i="1" dirty="0"/>
              <a:t>first</a:t>
            </a:r>
            <a:r>
              <a:rPr lang="en-US" sz="2000" dirty="0"/>
              <a:t> to </a:t>
            </a:r>
            <a:r>
              <a:rPr lang="en-US" sz="2000" i="1" dirty="0" err="1"/>
              <a:t>succ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>3.	Otherwise (if </a:t>
            </a:r>
            <a:r>
              <a:rPr lang="en-US" sz="2000" i="1" dirty="0"/>
              <a:t>del</a:t>
            </a:r>
            <a:r>
              <a:rPr lang="en-US" sz="2000" dirty="0"/>
              <a:t> </a:t>
            </a:r>
            <a:r>
              <a:rPr lang="en-US" sz="2000" dirty="0">
                <a:latin typeface="Symbol" pitchFamily="18" charset="2"/>
                <a:sym typeface="Symbol" pitchFamily="18" charset="2"/>
              </a:rPr>
              <a:t></a:t>
            </a:r>
            <a:r>
              <a:rPr lang="en-US" sz="2000" dirty="0"/>
              <a:t> </a:t>
            </a:r>
            <a:r>
              <a:rPr lang="en-US" sz="2000" i="1" dirty="0"/>
              <a:t>first</a:t>
            </a:r>
            <a:r>
              <a:rPr lang="en-US" sz="2000" dirty="0"/>
              <a:t>):</a:t>
            </a:r>
            <a:br>
              <a:rPr lang="en-US" sz="2000" dirty="0"/>
            </a:br>
            <a:r>
              <a:rPr lang="en-US" sz="2000" dirty="0"/>
              <a:t>	3.1.	Let </a:t>
            </a:r>
            <a:r>
              <a:rPr lang="en-US" sz="2000" i="1" dirty="0" err="1"/>
              <a:t>pred</a:t>
            </a:r>
            <a:r>
              <a:rPr lang="en-US" sz="2000" dirty="0"/>
              <a:t> be node </a:t>
            </a:r>
            <a:r>
              <a:rPr lang="en-US" sz="2000" i="1" dirty="0"/>
              <a:t>del</a:t>
            </a:r>
            <a:r>
              <a:rPr lang="en-US" sz="2000" dirty="0"/>
              <a:t>’s predecessor.</a:t>
            </a:r>
            <a:br>
              <a:rPr lang="en-US" sz="2000" dirty="0"/>
            </a:br>
            <a:r>
              <a:rPr lang="en-US" sz="2000" dirty="0"/>
              <a:t>	3.2.	Set node </a:t>
            </a:r>
            <a:r>
              <a:rPr lang="en-US" sz="2000" i="1" dirty="0" err="1"/>
              <a:t>pred</a:t>
            </a:r>
            <a:r>
              <a:rPr lang="en-US" sz="2000" dirty="0" err="1"/>
              <a:t>’s</a:t>
            </a:r>
            <a:r>
              <a:rPr lang="en-US" sz="2000" dirty="0"/>
              <a:t> successor to </a:t>
            </a:r>
            <a:r>
              <a:rPr lang="en-US" sz="2000" i="1" dirty="0" err="1"/>
              <a:t>succ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>4.	Terminate.</a:t>
            </a:r>
          </a:p>
          <a:p>
            <a:pPr>
              <a:buClr>
                <a:schemeClr val="tx1"/>
              </a:buClr>
              <a:tabLst>
                <a:tab pos="762000" algn="l"/>
                <a:tab pos="1333500" algn="l"/>
              </a:tabLst>
            </a:pPr>
            <a:r>
              <a:rPr lang="en-US" sz="2400" dirty="0"/>
              <a:t>But there is no link from node </a:t>
            </a:r>
            <a:r>
              <a:rPr lang="en-US" sz="2400" i="1" dirty="0"/>
              <a:t>del</a:t>
            </a:r>
            <a:r>
              <a:rPr lang="en-US" sz="2400" dirty="0"/>
              <a:t> to its predecessor, so step 3.1 can access </a:t>
            </a:r>
            <a:r>
              <a:rPr lang="en-US" sz="2400" i="1" dirty="0"/>
              <a:t>del</a:t>
            </a:r>
            <a:r>
              <a:rPr lang="en-US" sz="2400" dirty="0"/>
              <a:t>’s predecessor only by following links from </a:t>
            </a:r>
            <a:r>
              <a:rPr lang="en-US" sz="2400" i="1" dirty="0"/>
              <a:t>first</a:t>
            </a:r>
            <a:r>
              <a:rPr lang="en-US" sz="2400" dirty="0"/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uiExpand="1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Brisanje</a:t>
            </a:r>
            <a:r>
              <a:rPr lang="en-US" dirty="0" smtClean="0"/>
              <a:t> </a:t>
            </a:r>
            <a:r>
              <a:rPr lang="en-US" dirty="0" err="1" smtClean="0"/>
              <a:t>prvega</a:t>
            </a:r>
            <a:r>
              <a:rPr lang="en-US" dirty="0" smtClean="0"/>
              <a:t> </a:t>
            </a:r>
            <a:r>
              <a:rPr lang="en-US" dirty="0" err="1" smtClean="0"/>
              <a:t>vozlišča</a:t>
            </a:r>
            <a:r>
              <a:rPr lang="en-US" dirty="0" smtClean="0"/>
              <a:t> (</a:t>
            </a:r>
            <a:r>
              <a:rPr lang="en-US" dirty="0" err="1" smtClean="0"/>
              <a:t>animacija</a:t>
            </a:r>
            <a:r>
              <a:rPr lang="en-US" dirty="0" smtClean="0"/>
              <a:t>)</a:t>
            </a:r>
            <a:endParaRPr lang="en-US" i="1" dirty="0"/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1066800" y="2057400"/>
            <a:ext cx="6400800" cy="3810000"/>
            <a:chOff x="624" y="384"/>
            <a:chExt cx="4032" cy="2400"/>
          </a:xfrm>
        </p:grpSpPr>
        <p:sp>
          <p:nvSpPr>
            <p:cNvPr id="171081" name="Rectangle 73"/>
            <p:cNvSpPr>
              <a:spLocks noChangeArrowheads="1"/>
            </p:cNvSpPr>
            <p:nvPr/>
          </p:nvSpPr>
          <p:spPr bwMode="auto">
            <a:xfrm>
              <a:off x="624" y="384"/>
              <a:ext cx="4032" cy="240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82" name="Rectangle 74"/>
            <p:cNvSpPr>
              <a:spLocks noChangeArrowheads="1"/>
            </p:cNvSpPr>
            <p:nvPr/>
          </p:nvSpPr>
          <p:spPr bwMode="auto">
            <a:xfrm>
              <a:off x="672" y="432"/>
              <a:ext cx="3936" cy="1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from the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Let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be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’s successor.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If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=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2.1.	Set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 to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Otherwise (if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n-US" sz="2000">
                  <a:latin typeface="Symbol" pitchFamily="18" charset="2"/>
                  <a:sym typeface="Symbol" pitchFamily="18" charset="2"/>
                </a:rPr>
                <a:t>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3.1.	Let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 be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’s predecessor.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3.2.	Set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’s successor to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71083" name="Rectangle 75"/>
            <p:cNvSpPr>
              <a:spLocks noChangeArrowheads="1"/>
            </p:cNvSpPr>
            <p:nvPr/>
          </p:nvSpPr>
          <p:spPr bwMode="auto">
            <a:xfrm>
              <a:off x="1200" y="2208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84" name="Line 76"/>
            <p:cNvSpPr>
              <a:spLocks noChangeShapeType="1"/>
            </p:cNvSpPr>
            <p:nvPr/>
          </p:nvSpPr>
          <p:spPr bwMode="auto">
            <a:xfrm>
              <a:off x="1296" y="230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1085" name="Text Box 77"/>
            <p:cNvSpPr txBox="1">
              <a:spLocks noChangeArrowheads="1"/>
            </p:cNvSpPr>
            <p:nvPr/>
          </p:nvSpPr>
          <p:spPr bwMode="auto">
            <a:xfrm>
              <a:off x="1824" y="220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71086" name="Text Box 78"/>
            <p:cNvSpPr txBox="1">
              <a:spLocks noChangeArrowheads="1"/>
            </p:cNvSpPr>
            <p:nvPr/>
          </p:nvSpPr>
          <p:spPr bwMode="auto">
            <a:xfrm>
              <a:off x="2832" y="220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71087" name="Text Box 79"/>
            <p:cNvSpPr txBox="1">
              <a:spLocks noChangeArrowheads="1"/>
            </p:cNvSpPr>
            <p:nvPr/>
          </p:nvSpPr>
          <p:spPr bwMode="auto">
            <a:xfrm>
              <a:off x="3840" y="220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71088" name="Line 80"/>
            <p:cNvSpPr>
              <a:spLocks noChangeShapeType="1"/>
            </p:cNvSpPr>
            <p:nvPr/>
          </p:nvSpPr>
          <p:spPr bwMode="auto">
            <a:xfrm>
              <a:off x="2304" y="230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1089" name="Line 81"/>
            <p:cNvSpPr>
              <a:spLocks noChangeShapeType="1"/>
            </p:cNvSpPr>
            <p:nvPr/>
          </p:nvSpPr>
          <p:spPr bwMode="auto">
            <a:xfrm>
              <a:off x="3312" y="230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1090" name="Line 82"/>
            <p:cNvSpPr>
              <a:spLocks noChangeShapeType="1"/>
            </p:cNvSpPr>
            <p:nvPr/>
          </p:nvSpPr>
          <p:spPr bwMode="auto">
            <a:xfrm>
              <a:off x="4320" y="2304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1091" name="Text Box 83"/>
            <p:cNvSpPr txBox="1">
              <a:spLocks noChangeArrowheads="1"/>
            </p:cNvSpPr>
            <p:nvPr/>
          </p:nvSpPr>
          <p:spPr bwMode="auto">
            <a:xfrm>
              <a:off x="768" y="2208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71092" name="Rectangle 84"/>
            <p:cNvSpPr>
              <a:spLocks noChangeArrowheads="1"/>
            </p:cNvSpPr>
            <p:nvPr/>
          </p:nvSpPr>
          <p:spPr bwMode="auto">
            <a:xfrm>
              <a:off x="1200" y="249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93" name="Text Box 85"/>
            <p:cNvSpPr txBox="1">
              <a:spLocks noChangeArrowheads="1"/>
            </p:cNvSpPr>
            <p:nvPr/>
          </p:nvSpPr>
          <p:spPr bwMode="auto">
            <a:xfrm>
              <a:off x="768" y="2496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del</a:t>
              </a:r>
            </a:p>
          </p:txBody>
        </p:sp>
        <p:sp>
          <p:nvSpPr>
            <p:cNvPr id="171094" name="Freeform 86"/>
            <p:cNvSpPr>
              <a:spLocks/>
            </p:cNvSpPr>
            <p:nvPr/>
          </p:nvSpPr>
          <p:spPr bwMode="auto">
            <a:xfrm>
              <a:off x="1296" y="2352"/>
              <a:ext cx="52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240" y="240"/>
                </a:cxn>
                <a:cxn ang="0">
                  <a:pos x="528" y="0"/>
                </a:cxn>
              </a:cxnLst>
              <a:rect l="0" t="0" r="r" b="b"/>
              <a:pathLst>
                <a:path w="528" h="240">
                  <a:moveTo>
                    <a:pt x="0" y="240"/>
                  </a:moveTo>
                  <a:lnTo>
                    <a:pt x="240" y="24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7"/>
          <p:cNvGrpSpPr>
            <a:grpSpLocks/>
          </p:cNvGrpSpPr>
          <p:nvPr/>
        </p:nvGrpSpPr>
        <p:grpSpPr bwMode="auto">
          <a:xfrm>
            <a:off x="1066800" y="2057400"/>
            <a:ext cx="6400800" cy="3810000"/>
            <a:chOff x="624" y="384"/>
            <a:chExt cx="4032" cy="2400"/>
          </a:xfrm>
        </p:grpSpPr>
        <p:sp>
          <p:nvSpPr>
            <p:cNvPr id="171096" name="Rectangle 88"/>
            <p:cNvSpPr>
              <a:spLocks noChangeArrowheads="1"/>
            </p:cNvSpPr>
            <p:nvPr/>
          </p:nvSpPr>
          <p:spPr bwMode="auto">
            <a:xfrm>
              <a:off x="624" y="384"/>
              <a:ext cx="4032" cy="240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97" name="Rectangle 89"/>
            <p:cNvSpPr>
              <a:spLocks noChangeArrowheads="1"/>
            </p:cNvSpPr>
            <p:nvPr/>
          </p:nvSpPr>
          <p:spPr bwMode="auto">
            <a:xfrm>
              <a:off x="672" y="432"/>
              <a:ext cx="3936" cy="1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from the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Let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succ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be node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del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’s successor.</a:t>
              </a:r>
              <a:r>
                <a:rPr lang="en-US" sz="2000">
                  <a:latin typeface="Times New Roman" pitchFamily="18" charset="0"/>
                </a:rPr>
                <a:t/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If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=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2.1.	Set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 to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Otherwise (if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n-US" sz="2000">
                  <a:latin typeface="Symbol" pitchFamily="18" charset="2"/>
                  <a:sym typeface="Symbol" pitchFamily="18" charset="2"/>
                </a:rPr>
                <a:t>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3.1.	Let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 be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’s predecessor.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3.2.	Set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’s successor to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71098" name="Rectangle 90"/>
            <p:cNvSpPr>
              <a:spLocks noChangeArrowheads="1"/>
            </p:cNvSpPr>
            <p:nvPr/>
          </p:nvSpPr>
          <p:spPr bwMode="auto">
            <a:xfrm>
              <a:off x="1200" y="2208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99" name="Line 91"/>
            <p:cNvSpPr>
              <a:spLocks noChangeShapeType="1"/>
            </p:cNvSpPr>
            <p:nvPr/>
          </p:nvSpPr>
          <p:spPr bwMode="auto">
            <a:xfrm>
              <a:off x="1296" y="230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1100" name="Text Box 92"/>
            <p:cNvSpPr txBox="1">
              <a:spLocks noChangeArrowheads="1"/>
            </p:cNvSpPr>
            <p:nvPr/>
          </p:nvSpPr>
          <p:spPr bwMode="auto">
            <a:xfrm>
              <a:off x="1824" y="220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71101" name="Text Box 93"/>
            <p:cNvSpPr txBox="1">
              <a:spLocks noChangeArrowheads="1"/>
            </p:cNvSpPr>
            <p:nvPr/>
          </p:nvSpPr>
          <p:spPr bwMode="auto">
            <a:xfrm>
              <a:off x="2832" y="220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71102" name="Text Box 94"/>
            <p:cNvSpPr txBox="1">
              <a:spLocks noChangeArrowheads="1"/>
            </p:cNvSpPr>
            <p:nvPr/>
          </p:nvSpPr>
          <p:spPr bwMode="auto">
            <a:xfrm>
              <a:off x="3840" y="220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71103" name="Line 95"/>
            <p:cNvSpPr>
              <a:spLocks noChangeShapeType="1"/>
            </p:cNvSpPr>
            <p:nvPr/>
          </p:nvSpPr>
          <p:spPr bwMode="auto">
            <a:xfrm>
              <a:off x="2304" y="230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1104" name="Line 96"/>
            <p:cNvSpPr>
              <a:spLocks noChangeShapeType="1"/>
            </p:cNvSpPr>
            <p:nvPr/>
          </p:nvSpPr>
          <p:spPr bwMode="auto">
            <a:xfrm>
              <a:off x="3312" y="230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1105" name="Line 97"/>
            <p:cNvSpPr>
              <a:spLocks noChangeShapeType="1"/>
            </p:cNvSpPr>
            <p:nvPr/>
          </p:nvSpPr>
          <p:spPr bwMode="auto">
            <a:xfrm>
              <a:off x="4320" y="2304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1106" name="Text Box 98"/>
            <p:cNvSpPr txBox="1">
              <a:spLocks noChangeArrowheads="1"/>
            </p:cNvSpPr>
            <p:nvPr/>
          </p:nvSpPr>
          <p:spPr bwMode="auto">
            <a:xfrm>
              <a:off x="768" y="2208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71107" name="Rectangle 99"/>
            <p:cNvSpPr>
              <a:spLocks noChangeArrowheads="1"/>
            </p:cNvSpPr>
            <p:nvPr/>
          </p:nvSpPr>
          <p:spPr bwMode="auto">
            <a:xfrm>
              <a:off x="1200" y="249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108" name="Text Box 100"/>
            <p:cNvSpPr txBox="1">
              <a:spLocks noChangeArrowheads="1"/>
            </p:cNvSpPr>
            <p:nvPr/>
          </p:nvSpPr>
          <p:spPr bwMode="auto">
            <a:xfrm>
              <a:off x="768" y="2496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del</a:t>
              </a:r>
            </a:p>
          </p:txBody>
        </p:sp>
        <p:sp>
          <p:nvSpPr>
            <p:cNvPr id="171109" name="Freeform 101"/>
            <p:cNvSpPr>
              <a:spLocks/>
            </p:cNvSpPr>
            <p:nvPr/>
          </p:nvSpPr>
          <p:spPr bwMode="auto">
            <a:xfrm>
              <a:off x="1296" y="2352"/>
              <a:ext cx="52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240" y="240"/>
                </a:cxn>
                <a:cxn ang="0">
                  <a:pos x="528" y="0"/>
                </a:cxn>
              </a:cxnLst>
              <a:rect l="0" t="0" r="r" b="b"/>
              <a:pathLst>
                <a:path w="528" h="240">
                  <a:moveTo>
                    <a:pt x="0" y="240"/>
                  </a:moveTo>
                  <a:lnTo>
                    <a:pt x="240" y="24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1110" name="Rectangle 102"/>
            <p:cNvSpPr>
              <a:spLocks noChangeArrowheads="1"/>
            </p:cNvSpPr>
            <p:nvPr/>
          </p:nvSpPr>
          <p:spPr bwMode="auto">
            <a:xfrm>
              <a:off x="2208" y="249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111" name="Text Box 103"/>
            <p:cNvSpPr txBox="1">
              <a:spLocks noChangeArrowheads="1"/>
            </p:cNvSpPr>
            <p:nvPr/>
          </p:nvSpPr>
          <p:spPr bwMode="auto">
            <a:xfrm>
              <a:off x="1776" y="2496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succ</a:t>
              </a:r>
            </a:p>
          </p:txBody>
        </p:sp>
        <p:sp>
          <p:nvSpPr>
            <p:cNvPr id="171112" name="Freeform 104"/>
            <p:cNvSpPr>
              <a:spLocks/>
            </p:cNvSpPr>
            <p:nvPr/>
          </p:nvSpPr>
          <p:spPr bwMode="auto">
            <a:xfrm>
              <a:off x="2304" y="2352"/>
              <a:ext cx="52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240" y="240"/>
                </a:cxn>
                <a:cxn ang="0">
                  <a:pos x="528" y="0"/>
                </a:cxn>
              </a:cxnLst>
              <a:rect l="0" t="0" r="r" b="b"/>
              <a:pathLst>
                <a:path w="528" h="240">
                  <a:moveTo>
                    <a:pt x="0" y="240"/>
                  </a:moveTo>
                  <a:lnTo>
                    <a:pt x="240" y="24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41"/>
          <p:cNvGrpSpPr>
            <a:grpSpLocks/>
          </p:cNvGrpSpPr>
          <p:nvPr/>
        </p:nvGrpSpPr>
        <p:grpSpPr bwMode="auto">
          <a:xfrm>
            <a:off x="1066800" y="2057400"/>
            <a:ext cx="6400800" cy="3810000"/>
            <a:chOff x="624" y="384"/>
            <a:chExt cx="4032" cy="2400"/>
          </a:xfrm>
        </p:grpSpPr>
        <p:sp>
          <p:nvSpPr>
            <p:cNvPr id="171150" name="Rectangle 142"/>
            <p:cNvSpPr>
              <a:spLocks noChangeArrowheads="1"/>
            </p:cNvSpPr>
            <p:nvPr/>
          </p:nvSpPr>
          <p:spPr bwMode="auto">
            <a:xfrm>
              <a:off x="624" y="384"/>
              <a:ext cx="4032" cy="240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151" name="Rectangle 143"/>
            <p:cNvSpPr>
              <a:spLocks noChangeArrowheads="1"/>
            </p:cNvSpPr>
            <p:nvPr/>
          </p:nvSpPr>
          <p:spPr bwMode="auto">
            <a:xfrm>
              <a:off x="672" y="432"/>
              <a:ext cx="3936" cy="1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from the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Let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be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’s successor.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If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del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=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first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:</a:t>
              </a:r>
              <a:r>
                <a:rPr lang="en-US" sz="2000">
                  <a:latin typeface="Times New Roman" pitchFamily="18" charset="0"/>
                </a:rPr>
                <a:t/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2.1.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Set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first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to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succ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.</a:t>
              </a:r>
              <a:r>
                <a:rPr lang="en-US" sz="2000">
                  <a:latin typeface="Times New Roman" pitchFamily="18" charset="0"/>
                </a:rPr>
                <a:t/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Otherwise (if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n-US" sz="2000">
                  <a:latin typeface="Symbol" pitchFamily="18" charset="2"/>
                  <a:sym typeface="Symbol" pitchFamily="18" charset="2"/>
                </a:rPr>
                <a:t>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3.1.	Let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 be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’s predecessor.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3.2.	Set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’s successor to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71152" name="Rectangle 144"/>
            <p:cNvSpPr>
              <a:spLocks noChangeArrowheads="1"/>
            </p:cNvSpPr>
            <p:nvPr/>
          </p:nvSpPr>
          <p:spPr bwMode="auto">
            <a:xfrm>
              <a:off x="1200" y="2208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153" name="Text Box 145"/>
            <p:cNvSpPr txBox="1">
              <a:spLocks noChangeArrowheads="1"/>
            </p:cNvSpPr>
            <p:nvPr/>
          </p:nvSpPr>
          <p:spPr bwMode="auto">
            <a:xfrm>
              <a:off x="1824" y="220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71154" name="Text Box 146"/>
            <p:cNvSpPr txBox="1">
              <a:spLocks noChangeArrowheads="1"/>
            </p:cNvSpPr>
            <p:nvPr/>
          </p:nvSpPr>
          <p:spPr bwMode="auto">
            <a:xfrm>
              <a:off x="2832" y="220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71155" name="Text Box 147"/>
            <p:cNvSpPr txBox="1">
              <a:spLocks noChangeArrowheads="1"/>
            </p:cNvSpPr>
            <p:nvPr/>
          </p:nvSpPr>
          <p:spPr bwMode="auto">
            <a:xfrm>
              <a:off x="3840" y="220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71156" name="Line 148"/>
            <p:cNvSpPr>
              <a:spLocks noChangeShapeType="1"/>
            </p:cNvSpPr>
            <p:nvPr/>
          </p:nvSpPr>
          <p:spPr bwMode="auto">
            <a:xfrm>
              <a:off x="2304" y="230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1157" name="Line 149"/>
            <p:cNvSpPr>
              <a:spLocks noChangeShapeType="1"/>
            </p:cNvSpPr>
            <p:nvPr/>
          </p:nvSpPr>
          <p:spPr bwMode="auto">
            <a:xfrm>
              <a:off x="3312" y="230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1158" name="Line 150"/>
            <p:cNvSpPr>
              <a:spLocks noChangeShapeType="1"/>
            </p:cNvSpPr>
            <p:nvPr/>
          </p:nvSpPr>
          <p:spPr bwMode="auto">
            <a:xfrm>
              <a:off x="4320" y="2304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1159" name="Text Box 151"/>
            <p:cNvSpPr txBox="1">
              <a:spLocks noChangeArrowheads="1"/>
            </p:cNvSpPr>
            <p:nvPr/>
          </p:nvSpPr>
          <p:spPr bwMode="auto">
            <a:xfrm>
              <a:off x="768" y="2208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71160" name="Rectangle 152"/>
            <p:cNvSpPr>
              <a:spLocks noChangeArrowheads="1"/>
            </p:cNvSpPr>
            <p:nvPr/>
          </p:nvSpPr>
          <p:spPr bwMode="auto">
            <a:xfrm>
              <a:off x="1200" y="249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161" name="Text Box 153"/>
            <p:cNvSpPr txBox="1">
              <a:spLocks noChangeArrowheads="1"/>
            </p:cNvSpPr>
            <p:nvPr/>
          </p:nvSpPr>
          <p:spPr bwMode="auto">
            <a:xfrm>
              <a:off x="768" y="2496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del</a:t>
              </a:r>
            </a:p>
          </p:txBody>
        </p:sp>
        <p:sp>
          <p:nvSpPr>
            <p:cNvPr id="171162" name="Freeform 154"/>
            <p:cNvSpPr>
              <a:spLocks/>
            </p:cNvSpPr>
            <p:nvPr/>
          </p:nvSpPr>
          <p:spPr bwMode="auto">
            <a:xfrm>
              <a:off x="1296" y="2352"/>
              <a:ext cx="52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240" y="240"/>
                </a:cxn>
                <a:cxn ang="0">
                  <a:pos x="528" y="0"/>
                </a:cxn>
              </a:cxnLst>
              <a:rect l="0" t="0" r="r" b="b"/>
              <a:pathLst>
                <a:path w="528" h="240">
                  <a:moveTo>
                    <a:pt x="0" y="240"/>
                  </a:moveTo>
                  <a:lnTo>
                    <a:pt x="240" y="24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1163" name="Rectangle 155"/>
            <p:cNvSpPr>
              <a:spLocks noChangeArrowheads="1"/>
            </p:cNvSpPr>
            <p:nvPr/>
          </p:nvSpPr>
          <p:spPr bwMode="auto">
            <a:xfrm>
              <a:off x="2208" y="249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164" name="Text Box 156"/>
            <p:cNvSpPr txBox="1">
              <a:spLocks noChangeArrowheads="1"/>
            </p:cNvSpPr>
            <p:nvPr/>
          </p:nvSpPr>
          <p:spPr bwMode="auto">
            <a:xfrm>
              <a:off x="1776" y="2496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succ</a:t>
              </a:r>
            </a:p>
          </p:txBody>
        </p:sp>
        <p:sp>
          <p:nvSpPr>
            <p:cNvPr id="171165" name="Freeform 157"/>
            <p:cNvSpPr>
              <a:spLocks/>
            </p:cNvSpPr>
            <p:nvPr/>
          </p:nvSpPr>
          <p:spPr bwMode="auto">
            <a:xfrm>
              <a:off x="2304" y="2352"/>
              <a:ext cx="52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240" y="240"/>
                </a:cxn>
                <a:cxn ang="0">
                  <a:pos x="528" y="0"/>
                </a:cxn>
              </a:cxnLst>
              <a:rect l="0" t="0" r="r" b="b"/>
              <a:pathLst>
                <a:path w="528" h="240">
                  <a:moveTo>
                    <a:pt x="0" y="240"/>
                  </a:moveTo>
                  <a:lnTo>
                    <a:pt x="240" y="24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1166" name="Freeform 158"/>
            <p:cNvSpPr>
              <a:spLocks/>
            </p:cNvSpPr>
            <p:nvPr/>
          </p:nvSpPr>
          <p:spPr bwMode="auto">
            <a:xfrm>
              <a:off x="1296" y="2112"/>
              <a:ext cx="1536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528" y="0"/>
                </a:cxn>
                <a:cxn ang="0">
                  <a:pos x="1104" y="0"/>
                </a:cxn>
                <a:cxn ang="0">
                  <a:pos x="1536" y="144"/>
                </a:cxn>
              </a:cxnLst>
              <a:rect l="0" t="0" r="r" b="b"/>
              <a:pathLst>
                <a:path w="1536" h="192">
                  <a:moveTo>
                    <a:pt x="0" y="192"/>
                  </a:moveTo>
                  <a:lnTo>
                    <a:pt x="528" y="0"/>
                  </a:lnTo>
                  <a:lnTo>
                    <a:pt x="1104" y="0"/>
                  </a:lnTo>
                  <a:lnTo>
                    <a:pt x="1536" y="14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59"/>
          <p:cNvGrpSpPr>
            <a:grpSpLocks/>
          </p:cNvGrpSpPr>
          <p:nvPr/>
        </p:nvGrpSpPr>
        <p:grpSpPr bwMode="auto">
          <a:xfrm>
            <a:off x="1066800" y="2057400"/>
            <a:ext cx="6400800" cy="3810000"/>
            <a:chOff x="624" y="384"/>
            <a:chExt cx="4032" cy="2400"/>
          </a:xfrm>
        </p:grpSpPr>
        <p:sp>
          <p:nvSpPr>
            <p:cNvPr id="171168" name="Rectangle 160"/>
            <p:cNvSpPr>
              <a:spLocks noChangeArrowheads="1"/>
            </p:cNvSpPr>
            <p:nvPr/>
          </p:nvSpPr>
          <p:spPr bwMode="auto">
            <a:xfrm>
              <a:off x="624" y="384"/>
              <a:ext cx="4032" cy="240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169" name="Rectangle 161"/>
            <p:cNvSpPr>
              <a:spLocks noChangeArrowheads="1"/>
            </p:cNvSpPr>
            <p:nvPr/>
          </p:nvSpPr>
          <p:spPr bwMode="auto">
            <a:xfrm>
              <a:off x="672" y="432"/>
              <a:ext cx="3936" cy="1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from the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Let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be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’s successor.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If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=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2.1.	Set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 to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Otherwise (if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n-US" sz="2000">
                  <a:latin typeface="Symbol" pitchFamily="18" charset="2"/>
                  <a:sym typeface="Symbol" pitchFamily="18" charset="2"/>
                </a:rPr>
                <a:t>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3.1.	Let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 be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’s predecessor.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3.2.	Set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’s successor to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Terminate.</a:t>
              </a:r>
              <a:endParaRPr lang="en-GB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71170" name="Rectangle 162"/>
            <p:cNvSpPr>
              <a:spLocks noChangeArrowheads="1"/>
            </p:cNvSpPr>
            <p:nvPr/>
          </p:nvSpPr>
          <p:spPr bwMode="auto">
            <a:xfrm>
              <a:off x="1200" y="2208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171" name="Text Box 163"/>
            <p:cNvSpPr txBox="1">
              <a:spLocks noChangeArrowheads="1"/>
            </p:cNvSpPr>
            <p:nvPr/>
          </p:nvSpPr>
          <p:spPr bwMode="auto">
            <a:xfrm>
              <a:off x="1824" y="2208"/>
              <a:ext cx="576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71172" name="Text Box 164"/>
            <p:cNvSpPr txBox="1">
              <a:spLocks noChangeArrowheads="1"/>
            </p:cNvSpPr>
            <p:nvPr/>
          </p:nvSpPr>
          <p:spPr bwMode="auto">
            <a:xfrm>
              <a:off x="2832" y="220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71173" name="Text Box 165"/>
            <p:cNvSpPr txBox="1">
              <a:spLocks noChangeArrowheads="1"/>
            </p:cNvSpPr>
            <p:nvPr/>
          </p:nvSpPr>
          <p:spPr bwMode="auto">
            <a:xfrm>
              <a:off x="3840" y="220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71174" name="Line 166"/>
            <p:cNvSpPr>
              <a:spLocks noChangeShapeType="1"/>
            </p:cNvSpPr>
            <p:nvPr/>
          </p:nvSpPr>
          <p:spPr bwMode="auto">
            <a:xfrm>
              <a:off x="2304" y="230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1175" name="Line 167"/>
            <p:cNvSpPr>
              <a:spLocks noChangeShapeType="1"/>
            </p:cNvSpPr>
            <p:nvPr/>
          </p:nvSpPr>
          <p:spPr bwMode="auto">
            <a:xfrm>
              <a:off x="3312" y="230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1176" name="Line 168"/>
            <p:cNvSpPr>
              <a:spLocks noChangeShapeType="1"/>
            </p:cNvSpPr>
            <p:nvPr/>
          </p:nvSpPr>
          <p:spPr bwMode="auto">
            <a:xfrm>
              <a:off x="4320" y="2304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1177" name="Text Box 169"/>
            <p:cNvSpPr txBox="1">
              <a:spLocks noChangeArrowheads="1"/>
            </p:cNvSpPr>
            <p:nvPr/>
          </p:nvSpPr>
          <p:spPr bwMode="auto">
            <a:xfrm>
              <a:off x="768" y="2208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71178" name="Freeform 170"/>
            <p:cNvSpPr>
              <a:spLocks/>
            </p:cNvSpPr>
            <p:nvPr/>
          </p:nvSpPr>
          <p:spPr bwMode="auto">
            <a:xfrm>
              <a:off x="1296" y="2112"/>
              <a:ext cx="1536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528" y="0"/>
                </a:cxn>
                <a:cxn ang="0">
                  <a:pos x="1104" y="0"/>
                </a:cxn>
                <a:cxn ang="0">
                  <a:pos x="1536" y="144"/>
                </a:cxn>
              </a:cxnLst>
              <a:rect l="0" t="0" r="r" b="b"/>
              <a:pathLst>
                <a:path w="1536" h="192">
                  <a:moveTo>
                    <a:pt x="0" y="192"/>
                  </a:moveTo>
                  <a:lnTo>
                    <a:pt x="528" y="0"/>
                  </a:lnTo>
                  <a:lnTo>
                    <a:pt x="1104" y="0"/>
                  </a:lnTo>
                  <a:lnTo>
                    <a:pt x="1536" y="14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1179" name="AutoShape 171"/>
            <p:cNvSpPr>
              <a:spLocks noChangeArrowheads="1"/>
            </p:cNvSpPr>
            <p:nvPr/>
          </p:nvSpPr>
          <p:spPr bwMode="auto">
            <a:xfrm>
              <a:off x="2352" y="2496"/>
              <a:ext cx="624" cy="240"/>
            </a:xfrm>
            <a:prstGeom prst="wedgeRectCallout">
              <a:avLst>
                <a:gd name="adj1" fmla="val -78847"/>
                <a:gd name="adj2" fmla="val -70000"/>
              </a:avLst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lIns="36000" tIns="0" rIns="36000" bIns="0"/>
            <a:lstStyle/>
            <a:p>
              <a:pPr algn="ctr"/>
              <a:r>
                <a:rPr lang="en-GB" sz="2000">
                  <a:solidFill>
                    <a:srgbClr val="008000"/>
                  </a:solidFill>
                  <a:latin typeface="Times New Roman" pitchFamily="18" charset="0"/>
                </a:rPr>
                <a:t>garbage</a:t>
              </a:r>
              <a:endParaRPr lang="en-GB" sz="2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Brisanje</a:t>
            </a:r>
            <a:r>
              <a:rPr lang="en-US" dirty="0" smtClean="0"/>
              <a:t> </a:t>
            </a:r>
            <a:r>
              <a:rPr lang="en-US" dirty="0" err="1" smtClean="0"/>
              <a:t>vmesnega</a:t>
            </a:r>
            <a:r>
              <a:rPr lang="en-US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zadnjega</a:t>
            </a:r>
            <a:r>
              <a:rPr lang="en-US" dirty="0" smtClean="0"/>
              <a:t> </a:t>
            </a:r>
            <a:r>
              <a:rPr lang="en-US" dirty="0" err="1" smtClean="0"/>
              <a:t>vozlišča</a:t>
            </a:r>
            <a:endParaRPr lang="en-US" i="1" dirty="0"/>
          </a:p>
        </p:txBody>
      </p:sp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1066800" y="2057400"/>
            <a:ext cx="7391400" cy="3810000"/>
            <a:chOff x="624" y="384"/>
            <a:chExt cx="4656" cy="2400"/>
          </a:xfrm>
        </p:grpSpPr>
        <p:sp>
          <p:nvSpPr>
            <p:cNvPr id="173154" name="Rectangle 98"/>
            <p:cNvSpPr>
              <a:spLocks noChangeArrowheads="1"/>
            </p:cNvSpPr>
            <p:nvPr/>
          </p:nvSpPr>
          <p:spPr bwMode="auto">
            <a:xfrm>
              <a:off x="624" y="384"/>
              <a:ext cx="4656" cy="240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55" name="Rectangle 99"/>
            <p:cNvSpPr>
              <a:spLocks noChangeArrowheads="1"/>
            </p:cNvSpPr>
            <p:nvPr/>
          </p:nvSpPr>
          <p:spPr bwMode="auto">
            <a:xfrm>
              <a:off x="672" y="432"/>
              <a:ext cx="3936" cy="1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from the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Let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be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’s successor.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If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=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2.1.	Set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 to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Otherwise (if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n-US" sz="2000">
                  <a:latin typeface="Symbol" pitchFamily="18" charset="2"/>
                  <a:sym typeface="Symbol" pitchFamily="18" charset="2"/>
                </a:rPr>
                <a:t>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3.1.	Let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 be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’s predecessor.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3.2.	Set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’s successor to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73156" name="Rectangle 100"/>
            <p:cNvSpPr>
              <a:spLocks noChangeArrowheads="1"/>
            </p:cNvSpPr>
            <p:nvPr/>
          </p:nvSpPr>
          <p:spPr bwMode="auto">
            <a:xfrm>
              <a:off x="1104" y="2208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57" name="Text Box 101"/>
            <p:cNvSpPr txBox="1">
              <a:spLocks noChangeArrowheads="1"/>
            </p:cNvSpPr>
            <p:nvPr/>
          </p:nvSpPr>
          <p:spPr bwMode="auto">
            <a:xfrm>
              <a:off x="2112" y="220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dog</a:t>
              </a:r>
            </a:p>
          </p:txBody>
        </p:sp>
        <p:sp>
          <p:nvSpPr>
            <p:cNvPr id="173158" name="Text Box 102"/>
            <p:cNvSpPr txBox="1">
              <a:spLocks noChangeArrowheads="1"/>
            </p:cNvSpPr>
            <p:nvPr/>
          </p:nvSpPr>
          <p:spPr bwMode="auto">
            <a:xfrm>
              <a:off x="3120" y="220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eel</a:t>
              </a:r>
            </a:p>
          </p:txBody>
        </p:sp>
        <p:sp>
          <p:nvSpPr>
            <p:cNvPr id="173159" name="Text Box 103"/>
            <p:cNvSpPr txBox="1">
              <a:spLocks noChangeArrowheads="1"/>
            </p:cNvSpPr>
            <p:nvPr/>
          </p:nvSpPr>
          <p:spPr bwMode="auto">
            <a:xfrm>
              <a:off x="4128" y="220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fox</a:t>
              </a:r>
            </a:p>
          </p:txBody>
        </p:sp>
        <p:sp>
          <p:nvSpPr>
            <p:cNvPr id="173160" name="Line 104"/>
            <p:cNvSpPr>
              <a:spLocks noChangeShapeType="1"/>
            </p:cNvSpPr>
            <p:nvPr/>
          </p:nvSpPr>
          <p:spPr bwMode="auto">
            <a:xfrm>
              <a:off x="2592" y="230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161" name="Line 105"/>
            <p:cNvSpPr>
              <a:spLocks noChangeShapeType="1"/>
            </p:cNvSpPr>
            <p:nvPr/>
          </p:nvSpPr>
          <p:spPr bwMode="auto">
            <a:xfrm>
              <a:off x="3600" y="230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162" name="Text Box 106"/>
            <p:cNvSpPr txBox="1">
              <a:spLocks noChangeArrowheads="1"/>
            </p:cNvSpPr>
            <p:nvPr/>
          </p:nvSpPr>
          <p:spPr bwMode="auto">
            <a:xfrm>
              <a:off x="672" y="2208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73163" name="Rectangle 107"/>
            <p:cNvSpPr>
              <a:spLocks noChangeArrowheads="1"/>
            </p:cNvSpPr>
            <p:nvPr/>
          </p:nvSpPr>
          <p:spPr bwMode="auto">
            <a:xfrm>
              <a:off x="2496" y="249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64" name="Text Box 108"/>
            <p:cNvSpPr txBox="1">
              <a:spLocks noChangeArrowheads="1"/>
            </p:cNvSpPr>
            <p:nvPr/>
          </p:nvSpPr>
          <p:spPr bwMode="auto">
            <a:xfrm>
              <a:off x="2064" y="2496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del</a:t>
              </a:r>
            </a:p>
          </p:txBody>
        </p:sp>
        <p:sp>
          <p:nvSpPr>
            <p:cNvPr id="173165" name="Freeform 109"/>
            <p:cNvSpPr>
              <a:spLocks/>
            </p:cNvSpPr>
            <p:nvPr/>
          </p:nvSpPr>
          <p:spPr bwMode="auto">
            <a:xfrm>
              <a:off x="2592" y="2352"/>
              <a:ext cx="52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240" y="240"/>
                </a:cxn>
                <a:cxn ang="0">
                  <a:pos x="528" y="0"/>
                </a:cxn>
              </a:cxnLst>
              <a:rect l="0" t="0" r="r" b="b"/>
              <a:pathLst>
                <a:path w="528" h="240">
                  <a:moveTo>
                    <a:pt x="0" y="240"/>
                  </a:moveTo>
                  <a:lnTo>
                    <a:pt x="240" y="24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166" name="Line 110"/>
            <p:cNvSpPr>
              <a:spLocks noChangeShapeType="1"/>
            </p:cNvSpPr>
            <p:nvPr/>
          </p:nvSpPr>
          <p:spPr bwMode="auto">
            <a:xfrm>
              <a:off x="1200" y="2304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167" name="Line 111"/>
            <p:cNvSpPr>
              <a:spLocks noChangeShapeType="1"/>
            </p:cNvSpPr>
            <p:nvPr/>
          </p:nvSpPr>
          <p:spPr bwMode="auto">
            <a:xfrm>
              <a:off x="1776" y="2304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168" name="Line 112"/>
            <p:cNvSpPr>
              <a:spLocks noChangeShapeType="1"/>
            </p:cNvSpPr>
            <p:nvPr/>
          </p:nvSpPr>
          <p:spPr bwMode="auto">
            <a:xfrm>
              <a:off x="1536" y="230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169" name="Line 113"/>
            <p:cNvSpPr>
              <a:spLocks noChangeShapeType="1"/>
            </p:cNvSpPr>
            <p:nvPr/>
          </p:nvSpPr>
          <p:spPr bwMode="auto">
            <a:xfrm>
              <a:off x="4608" y="230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14"/>
          <p:cNvGrpSpPr>
            <a:grpSpLocks/>
          </p:cNvGrpSpPr>
          <p:nvPr/>
        </p:nvGrpSpPr>
        <p:grpSpPr bwMode="auto">
          <a:xfrm>
            <a:off x="1066800" y="2057400"/>
            <a:ext cx="7391400" cy="3810000"/>
            <a:chOff x="624" y="384"/>
            <a:chExt cx="4656" cy="2400"/>
          </a:xfrm>
        </p:grpSpPr>
        <p:sp>
          <p:nvSpPr>
            <p:cNvPr id="173171" name="Rectangle 115"/>
            <p:cNvSpPr>
              <a:spLocks noChangeArrowheads="1"/>
            </p:cNvSpPr>
            <p:nvPr/>
          </p:nvSpPr>
          <p:spPr bwMode="auto">
            <a:xfrm>
              <a:off x="624" y="384"/>
              <a:ext cx="4656" cy="240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72" name="Rectangle 116"/>
            <p:cNvSpPr>
              <a:spLocks noChangeArrowheads="1"/>
            </p:cNvSpPr>
            <p:nvPr/>
          </p:nvSpPr>
          <p:spPr bwMode="auto">
            <a:xfrm>
              <a:off x="672" y="432"/>
              <a:ext cx="3936" cy="1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from the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Let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succ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be node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del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’s successor.</a:t>
              </a:r>
              <a:r>
                <a:rPr lang="en-US" sz="2000">
                  <a:latin typeface="Times New Roman" pitchFamily="18" charset="0"/>
                </a:rPr>
                <a:t/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If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=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2.1.	Set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 to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Otherwise (if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n-US" sz="2000">
                  <a:latin typeface="Symbol" pitchFamily="18" charset="2"/>
                  <a:sym typeface="Symbol" pitchFamily="18" charset="2"/>
                </a:rPr>
                <a:t>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3.1.	Let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 be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’s predecessor.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3.2.	Set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’s successor to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73173" name="Rectangle 117"/>
            <p:cNvSpPr>
              <a:spLocks noChangeArrowheads="1"/>
            </p:cNvSpPr>
            <p:nvPr/>
          </p:nvSpPr>
          <p:spPr bwMode="auto">
            <a:xfrm>
              <a:off x="1104" y="2208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74" name="Text Box 118"/>
            <p:cNvSpPr txBox="1">
              <a:spLocks noChangeArrowheads="1"/>
            </p:cNvSpPr>
            <p:nvPr/>
          </p:nvSpPr>
          <p:spPr bwMode="auto">
            <a:xfrm>
              <a:off x="2112" y="220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dog</a:t>
              </a:r>
            </a:p>
          </p:txBody>
        </p:sp>
        <p:sp>
          <p:nvSpPr>
            <p:cNvPr id="173175" name="Text Box 119"/>
            <p:cNvSpPr txBox="1">
              <a:spLocks noChangeArrowheads="1"/>
            </p:cNvSpPr>
            <p:nvPr/>
          </p:nvSpPr>
          <p:spPr bwMode="auto">
            <a:xfrm>
              <a:off x="3120" y="220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eel</a:t>
              </a:r>
            </a:p>
          </p:txBody>
        </p:sp>
        <p:sp>
          <p:nvSpPr>
            <p:cNvPr id="173176" name="Text Box 120"/>
            <p:cNvSpPr txBox="1">
              <a:spLocks noChangeArrowheads="1"/>
            </p:cNvSpPr>
            <p:nvPr/>
          </p:nvSpPr>
          <p:spPr bwMode="auto">
            <a:xfrm>
              <a:off x="4128" y="220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fox</a:t>
              </a:r>
            </a:p>
          </p:txBody>
        </p:sp>
        <p:sp>
          <p:nvSpPr>
            <p:cNvPr id="173177" name="Line 121"/>
            <p:cNvSpPr>
              <a:spLocks noChangeShapeType="1"/>
            </p:cNvSpPr>
            <p:nvPr/>
          </p:nvSpPr>
          <p:spPr bwMode="auto">
            <a:xfrm>
              <a:off x="2592" y="230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178" name="Line 122"/>
            <p:cNvSpPr>
              <a:spLocks noChangeShapeType="1"/>
            </p:cNvSpPr>
            <p:nvPr/>
          </p:nvSpPr>
          <p:spPr bwMode="auto">
            <a:xfrm>
              <a:off x="3600" y="230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179" name="Text Box 123"/>
            <p:cNvSpPr txBox="1">
              <a:spLocks noChangeArrowheads="1"/>
            </p:cNvSpPr>
            <p:nvPr/>
          </p:nvSpPr>
          <p:spPr bwMode="auto">
            <a:xfrm>
              <a:off x="672" y="2208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73180" name="Rectangle 124"/>
            <p:cNvSpPr>
              <a:spLocks noChangeArrowheads="1"/>
            </p:cNvSpPr>
            <p:nvPr/>
          </p:nvSpPr>
          <p:spPr bwMode="auto">
            <a:xfrm>
              <a:off x="2496" y="249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81" name="Text Box 125"/>
            <p:cNvSpPr txBox="1">
              <a:spLocks noChangeArrowheads="1"/>
            </p:cNvSpPr>
            <p:nvPr/>
          </p:nvSpPr>
          <p:spPr bwMode="auto">
            <a:xfrm>
              <a:off x="2064" y="2496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del</a:t>
              </a:r>
            </a:p>
          </p:txBody>
        </p:sp>
        <p:sp>
          <p:nvSpPr>
            <p:cNvPr id="173182" name="Freeform 126"/>
            <p:cNvSpPr>
              <a:spLocks/>
            </p:cNvSpPr>
            <p:nvPr/>
          </p:nvSpPr>
          <p:spPr bwMode="auto">
            <a:xfrm>
              <a:off x="2592" y="2352"/>
              <a:ext cx="52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240" y="240"/>
                </a:cxn>
                <a:cxn ang="0">
                  <a:pos x="528" y="0"/>
                </a:cxn>
              </a:cxnLst>
              <a:rect l="0" t="0" r="r" b="b"/>
              <a:pathLst>
                <a:path w="528" h="240">
                  <a:moveTo>
                    <a:pt x="0" y="240"/>
                  </a:moveTo>
                  <a:lnTo>
                    <a:pt x="240" y="24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183" name="Line 127"/>
            <p:cNvSpPr>
              <a:spLocks noChangeShapeType="1"/>
            </p:cNvSpPr>
            <p:nvPr/>
          </p:nvSpPr>
          <p:spPr bwMode="auto">
            <a:xfrm>
              <a:off x="1200" y="2304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184" name="Line 128"/>
            <p:cNvSpPr>
              <a:spLocks noChangeShapeType="1"/>
            </p:cNvSpPr>
            <p:nvPr/>
          </p:nvSpPr>
          <p:spPr bwMode="auto">
            <a:xfrm>
              <a:off x="1776" y="2304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185" name="Line 129"/>
            <p:cNvSpPr>
              <a:spLocks noChangeShapeType="1"/>
            </p:cNvSpPr>
            <p:nvPr/>
          </p:nvSpPr>
          <p:spPr bwMode="auto">
            <a:xfrm>
              <a:off x="1536" y="230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186" name="Line 130"/>
            <p:cNvSpPr>
              <a:spLocks noChangeShapeType="1"/>
            </p:cNvSpPr>
            <p:nvPr/>
          </p:nvSpPr>
          <p:spPr bwMode="auto">
            <a:xfrm>
              <a:off x="4608" y="230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187" name="Rectangle 131"/>
            <p:cNvSpPr>
              <a:spLocks noChangeArrowheads="1"/>
            </p:cNvSpPr>
            <p:nvPr/>
          </p:nvSpPr>
          <p:spPr bwMode="auto">
            <a:xfrm>
              <a:off x="3504" y="249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88" name="Text Box 132"/>
            <p:cNvSpPr txBox="1">
              <a:spLocks noChangeArrowheads="1"/>
            </p:cNvSpPr>
            <p:nvPr/>
          </p:nvSpPr>
          <p:spPr bwMode="auto">
            <a:xfrm>
              <a:off x="3072" y="2496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succ</a:t>
              </a:r>
            </a:p>
          </p:txBody>
        </p:sp>
        <p:sp>
          <p:nvSpPr>
            <p:cNvPr id="173189" name="Freeform 133"/>
            <p:cNvSpPr>
              <a:spLocks/>
            </p:cNvSpPr>
            <p:nvPr/>
          </p:nvSpPr>
          <p:spPr bwMode="auto">
            <a:xfrm>
              <a:off x="3600" y="2352"/>
              <a:ext cx="52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240" y="240"/>
                </a:cxn>
                <a:cxn ang="0">
                  <a:pos x="528" y="0"/>
                </a:cxn>
              </a:cxnLst>
              <a:rect l="0" t="0" r="r" b="b"/>
              <a:pathLst>
                <a:path w="528" h="240">
                  <a:moveTo>
                    <a:pt x="0" y="240"/>
                  </a:moveTo>
                  <a:lnTo>
                    <a:pt x="240" y="24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34"/>
          <p:cNvGrpSpPr>
            <a:grpSpLocks/>
          </p:cNvGrpSpPr>
          <p:nvPr/>
        </p:nvGrpSpPr>
        <p:grpSpPr bwMode="auto">
          <a:xfrm>
            <a:off x="1066800" y="2057400"/>
            <a:ext cx="7391400" cy="3810000"/>
            <a:chOff x="624" y="384"/>
            <a:chExt cx="4656" cy="2400"/>
          </a:xfrm>
        </p:grpSpPr>
        <p:sp>
          <p:nvSpPr>
            <p:cNvPr id="173191" name="Rectangle 135"/>
            <p:cNvSpPr>
              <a:spLocks noChangeArrowheads="1"/>
            </p:cNvSpPr>
            <p:nvPr/>
          </p:nvSpPr>
          <p:spPr bwMode="auto">
            <a:xfrm>
              <a:off x="624" y="384"/>
              <a:ext cx="4656" cy="240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92" name="Rectangle 136"/>
            <p:cNvSpPr>
              <a:spLocks noChangeArrowheads="1"/>
            </p:cNvSpPr>
            <p:nvPr/>
          </p:nvSpPr>
          <p:spPr bwMode="auto">
            <a:xfrm>
              <a:off x="672" y="432"/>
              <a:ext cx="3936" cy="1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from the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Let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be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’s successor.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If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=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2.1.	Set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 to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Otherwise (if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del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US" sz="2000">
                  <a:solidFill>
                    <a:srgbClr val="FF0000"/>
                  </a:solidFill>
                  <a:latin typeface="Symbol" pitchFamily="18" charset="2"/>
                  <a:sym typeface="Symbol" pitchFamily="18" charset="2"/>
                </a:rPr>
                <a:t>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first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):</a:t>
              </a:r>
              <a:r>
                <a:rPr lang="en-US" sz="2000">
                  <a:latin typeface="Times New Roman" pitchFamily="18" charset="0"/>
                </a:rPr>
                <a:t/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3.1.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Let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pred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be node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del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’s predecessor.</a:t>
              </a:r>
              <a:r>
                <a:rPr lang="en-US" sz="2000">
                  <a:latin typeface="Times New Roman" pitchFamily="18" charset="0"/>
                </a:rPr>
                <a:t/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3.2.	Set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’s successor to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73193" name="Rectangle 137"/>
            <p:cNvSpPr>
              <a:spLocks noChangeArrowheads="1"/>
            </p:cNvSpPr>
            <p:nvPr/>
          </p:nvSpPr>
          <p:spPr bwMode="auto">
            <a:xfrm>
              <a:off x="1104" y="2208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94" name="Text Box 138"/>
            <p:cNvSpPr txBox="1">
              <a:spLocks noChangeArrowheads="1"/>
            </p:cNvSpPr>
            <p:nvPr/>
          </p:nvSpPr>
          <p:spPr bwMode="auto">
            <a:xfrm>
              <a:off x="2112" y="220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dog</a:t>
              </a:r>
            </a:p>
          </p:txBody>
        </p:sp>
        <p:sp>
          <p:nvSpPr>
            <p:cNvPr id="173195" name="Text Box 139"/>
            <p:cNvSpPr txBox="1">
              <a:spLocks noChangeArrowheads="1"/>
            </p:cNvSpPr>
            <p:nvPr/>
          </p:nvSpPr>
          <p:spPr bwMode="auto">
            <a:xfrm>
              <a:off x="3120" y="220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eel</a:t>
              </a:r>
            </a:p>
          </p:txBody>
        </p:sp>
        <p:sp>
          <p:nvSpPr>
            <p:cNvPr id="173196" name="Text Box 140"/>
            <p:cNvSpPr txBox="1">
              <a:spLocks noChangeArrowheads="1"/>
            </p:cNvSpPr>
            <p:nvPr/>
          </p:nvSpPr>
          <p:spPr bwMode="auto">
            <a:xfrm>
              <a:off x="4128" y="220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fox</a:t>
              </a:r>
            </a:p>
          </p:txBody>
        </p:sp>
        <p:sp>
          <p:nvSpPr>
            <p:cNvPr id="173197" name="Line 141"/>
            <p:cNvSpPr>
              <a:spLocks noChangeShapeType="1"/>
            </p:cNvSpPr>
            <p:nvPr/>
          </p:nvSpPr>
          <p:spPr bwMode="auto">
            <a:xfrm>
              <a:off x="2592" y="230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198" name="Line 142"/>
            <p:cNvSpPr>
              <a:spLocks noChangeShapeType="1"/>
            </p:cNvSpPr>
            <p:nvPr/>
          </p:nvSpPr>
          <p:spPr bwMode="auto">
            <a:xfrm>
              <a:off x="3600" y="230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199" name="Text Box 143"/>
            <p:cNvSpPr txBox="1">
              <a:spLocks noChangeArrowheads="1"/>
            </p:cNvSpPr>
            <p:nvPr/>
          </p:nvSpPr>
          <p:spPr bwMode="auto">
            <a:xfrm>
              <a:off x="672" y="2208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73200" name="Rectangle 144"/>
            <p:cNvSpPr>
              <a:spLocks noChangeArrowheads="1"/>
            </p:cNvSpPr>
            <p:nvPr/>
          </p:nvSpPr>
          <p:spPr bwMode="auto">
            <a:xfrm>
              <a:off x="2496" y="249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201" name="Text Box 145"/>
            <p:cNvSpPr txBox="1">
              <a:spLocks noChangeArrowheads="1"/>
            </p:cNvSpPr>
            <p:nvPr/>
          </p:nvSpPr>
          <p:spPr bwMode="auto">
            <a:xfrm>
              <a:off x="2064" y="2496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del</a:t>
              </a:r>
            </a:p>
          </p:txBody>
        </p:sp>
        <p:sp>
          <p:nvSpPr>
            <p:cNvPr id="173202" name="Freeform 146"/>
            <p:cNvSpPr>
              <a:spLocks/>
            </p:cNvSpPr>
            <p:nvPr/>
          </p:nvSpPr>
          <p:spPr bwMode="auto">
            <a:xfrm>
              <a:off x="2592" y="2352"/>
              <a:ext cx="52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240" y="240"/>
                </a:cxn>
                <a:cxn ang="0">
                  <a:pos x="528" y="0"/>
                </a:cxn>
              </a:cxnLst>
              <a:rect l="0" t="0" r="r" b="b"/>
              <a:pathLst>
                <a:path w="528" h="240">
                  <a:moveTo>
                    <a:pt x="0" y="240"/>
                  </a:moveTo>
                  <a:lnTo>
                    <a:pt x="240" y="24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203" name="Line 147"/>
            <p:cNvSpPr>
              <a:spLocks noChangeShapeType="1"/>
            </p:cNvSpPr>
            <p:nvPr/>
          </p:nvSpPr>
          <p:spPr bwMode="auto">
            <a:xfrm>
              <a:off x="1200" y="2304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204" name="Line 148"/>
            <p:cNvSpPr>
              <a:spLocks noChangeShapeType="1"/>
            </p:cNvSpPr>
            <p:nvPr/>
          </p:nvSpPr>
          <p:spPr bwMode="auto">
            <a:xfrm>
              <a:off x="1776" y="2304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205" name="Line 149"/>
            <p:cNvSpPr>
              <a:spLocks noChangeShapeType="1"/>
            </p:cNvSpPr>
            <p:nvPr/>
          </p:nvSpPr>
          <p:spPr bwMode="auto">
            <a:xfrm>
              <a:off x="1536" y="230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206" name="Line 150"/>
            <p:cNvSpPr>
              <a:spLocks noChangeShapeType="1"/>
            </p:cNvSpPr>
            <p:nvPr/>
          </p:nvSpPr>
          <p:spPr bwMode="auto">
            <a:xfrm>
              <a:off x="4608" y="230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207" name="Rectangle 151"/>
            <p:cNvSpPr>
              <a:spLocks noChangeArrowheads="1"/>
            </p:cNvSpPr>
            <p:nvPr/>
          </p:nvSpPr>
          <p:spPr bwMode="auto">
            <a:xfrm>
              <a:off x="3504" y="249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208" name="Text Box 152"/>
            <p:cNvSpPr txBox="1">
              <a:spLocks noChangeArrowheads="1"/>
            </p:cNvSpPr>
            <p:nvPr/>
          </p:nvSpPr>
          <p:spPr bwMode="auto">
            <a:xfrm>
              <a:off x="3072" y="2496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succ</a:t>
              </a:r>
            </a:p>
          </p:txBody>
        </p:sp>
        <p:sp>
          <p:nvSpPr>
            <p:cNvPr id="173209" name="Freeform 153"/>
            <p:cNvSpPr>
              <a:spLocks/>
            </p:cNvSpPr>
            <p:nvPr/>
          </p:nvSpPr>
          <p:spPr bwMode="auto">
            <a:xfrm>
              <a:off x="3600" y="2352"/>
              <a:ext cx="52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240" y="240"/>
                </a:cxn>
                <a:cxn ang="0">
                  <a:pos x="528" y="0"/>
                </a:cxn>
              </a:cxnLst>
              <a:rect l="0" t="0" r="r" b="b"/>
              <a:pathLst>
                <a:path w="528" h="240">
                  <a:moveTo>
                    <a:pt x="0" y="240"/>
                  </a:moveTo>
                  <a:lnTo>
                    <a:pt x="240" y="24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210" name="Rectangle 154"/>
            <p:cNvSpPr>
              <a:spLocks noChangeArrowheads="1"/>
            </p:cNvSpPr>
            <p:nvPr/>
          </p:nvSpPr>
          <p:spPr bwMode="auto">
            <a:xfrm>
              <a:off x="1488" y="249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211" name="Text Box 155"/>
            <p:cNvSpPr txBox="1">
              <a:spLocks noChangeArrowheads="1"/>
            </p:cNvSpPr>
            <p:nvPr/>
          </p:nvSpPr>
          <p:spPr bwMode="auto">
            <a:xfrm>
              <a:off x="1056" y="2496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pred</a:t>
              </a:r>
            </a:p>
          </p:txBody>
        </p:sp>
        <p:sp>
          <p:nvSpPr>
            <p:cNvPr id="173212" name="Freeform 156"/>
            <p:cNvSpPr>
              <a:spLocks/>
            </p:cNvSpPr>
            <p:nvPr/>
          </p:nvSpPr>
          <p:spPr bwMode="auto">
            <a:xfrm>
              <a:off x="1584" y="2352"/>
              <a:ext cx="52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240" y="240"/>
                </a:cxn>
                <a:cxn ang="0">
                  <a:pos x="528" y="0"/>
                </a:cxn>
              </a:cxnLst>
              <a:rect l="0" t="0" r="r" b="b"/>
              <a:pathLst>
                <a:path w="528" h="240">
                  <a:moveTo>
                    <a:pt x="0" y="240"/>
                  </a:moveTo>
                  <a:lnTo>
                    <a:pt x="240" y="24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57"/>
          <p:cNvGrpSpPr>
            <a:grpSpLocks/>
          </p:cNvGrpSpPr>
          <p:nvPr/>
        </p:nvGrpSpPr>
        <p:grpSpPr bwMode="auto">
          <a:xfrm>
            <a:off x="1066800" y="2057400"/>
            <a:ext cx="7391400" cy="3810000"/>
            <a:chOff x="624" y="384"/>
            <a:chExt cx="4656" cy="2400"/>
          </a:xfrm>
        </p:grpSpPr>
        <p:sp>
          <p:nvSpPr>
            <p:cNvPr id="173214" name="Rectangle 158"/>
            <p:cNvSpPr>
              <a:spLocks noChangeArrowheads="1"/>
            </p:cNvSpPr>
            <p:nvPr/>
          </p:nvSpPr>
          <p:spPr bwMode="auto">
            <a:xfrm>
              <a:off x="624" y="384"/>
              <a:ext cx="4656" cy="240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215" name="Rectangle 159"/>
            <p:cNvSpPr>
              <a:spLocks noChangeArrowheads="1"/>
            </p:cNvSpPr>
            <p:nvPr/>
          </p:nvSpPr>
          <p:spPr bwMode="auto">
            <a:xfrm>
              <a:off x="672" y="432"/>
              <a:ext cx="3936" cy="1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from the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Let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be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’s successor.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If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=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2.1.	Set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 to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Otherwise (if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n-US" sz="2000">
                  <a:latin typeface="Symbol" pitchFamily="18" charset="2"/>
                  <a:sym typeface="Symbol" pitchFamily="18" charset="2"/>
                </a:rPr>
                <a:t>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3.1.	Let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 be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’s predecessor.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3.2.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Set node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pred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’s successor to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succ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.</a:t>
              </a:r>
              <a:r>
                <a:rPr lang="en-US" sz="2000">
                  <a:latin typeface="Times New Roman" pitchFamily="18" charset="0"/>
                </a:rPr>
                <a:t/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73216" name="Rectangle 160"/>
            <p:cNvSpPr>
              <a:spLocks noChangeArrowheads="1"/>
            </p:cNvSpPr>
            <p:nvPr/>
          </p:nvSpPr>
          <p:spPr bwMode="auto">
            <a:xfrm>
              <a:off x="1104" y="2208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217" name="Text Box 161"/>
            <p:cNvSpPr txBox="1">
              <a:spLocks noChangeArrowheads="1"/>
            </p:cNvSpPr>
            <p:nvPr/>
          </p:nvSpPr>
          <p:spPr bwMode="auto">
            <a:xfrm>
              <a:off x="2112" y="220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dog</a:t>
              </a:r>
            </a:p>
          </p:txBody>
        </p:sp>
        <p:sp>
          <p:nvSpPr>
            <p:cNvPr id="173218" name="Text Box 162"/>
            <p:cNvSpPr txBox="1">
              <a:spLocks noChangeArrowheads="1"/>
            </p:cNvSpPr>
            <p:nvPr/>
          </p:nvSpPr>
          <p:spPr bwMode="auto">
            <a:xfrm>
              <a:off x="3120" y="220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eel</a:t>
              </a:r>
            </a:p>
          </p:txBody>
        </p:sp>
        <p:sp>
          <p:nvSpPr>
            <p:cNvPr id="173219" name="Text Box 163"/>
            <p:cNvSpPr txBox="1">
              <a:spLocks noChangeArrowheads="1"/>
            </p:cNvSpPr>
            <p:nvPr/>
          </p:nvSpPr>
          <p:spPr bwMode="auto">
            <a:xfrm>
              <a:off x="4128" y="220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fox</a:t>
              </a:r>
            </a:p>
          </p:txBody>
        </p:sp>
        <p:sp>
          <p:nvSpPr>
            <p:cNvPr id="173220" name="Line 164"/>
            <p:cNvSpPr>
              <a:spLocks noChangeShapeType="1"/>
            </p:cNvSpPr>
            <p:nvPr/>
          </p:nvSpPr>
          <p:spPr bwMode="auto">
            <a:xfrm>
              <a:off x="3600" y="230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221" name="Text Box 165"/>
            <p:cNvSpPr txBox="1">
              <a:spLocks noChangeArrowheads="1"/>
            </p:cNvSpPr>
            <p:nvPr/>
          </p:nvSpPr>
          <p:spPr bwMode="auto">
            <a:xfrm>
              <a:off x="672" y="2208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73222" name="Rectangle 166"/>
            <p:cNvSpPr>
              <a:spLocks noChangeArrowheads="1"/>
            </p:cNvSpPr>
            <p:nvPr/>
          </p:nvSpPr>
          <p:spPr bwMode="auto">
            <a:xfrm>
              <a:off x="2496" y="249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223" name="Text Box 167"/>
            <p:cNvSpPr txBox="1">
              <a:spLocks noChangeArrowheads="1"/>
            </p:cNvSpPr>
            <p:nvPr/>
          </p:nvSpPr>
          <p:spPr bwMode="auto">
            <a:xfrm>
              <a:off x="2064" y="2496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del</a:t>
              </a:r>
            </a:p>
          </p:txBody>
        </p:sp>
        <p:sp>
          <p:nvSpPr>
            <p:cNvPr id="173224" name="Freeform 168"/>
            <p:cNvSpPr>
              <a:spLocks/>
            </p:cNvSpPr>
            <p:nvPr/>
          </p:nvSpPr>
          <p:spPr bwMode="auto">
            <a:xfrm>
              <a:off x="2592" y="2352"/>
              <a:ext cx="52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240" y="240"/>
                </a:cxn>
                <a:cxn ang="0">
                  <a:pos x="528" y="0"/>
                </a:cxn>
              </a:cxnLst>
              <a:rect l="0" t="0" r="r" b="b"/>
              <a:pathLst>
                <a:path w="528" h="240">
                  <a:moveTo>
                    <a:pt x="0" y="240"/>
                  </a:moveTo>
                  <a:lnTo>
                    <a:pt x="240" y="24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225" name="Line 169"/>
            <p:cNvSpPr>
              <a:spLocks noChangeShapeType="1"/>
            </p:cNvSpPr>
            <p:nvPr/>
          </p:nvSpPr>
          <p:spPr bwMode="auto">
            <a:xfrm>
              <a:off x="1200" y="2304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226" name="Line 170"/>
            <p:cNvSpPr>
              <a:spLocks noChangeShapeType="1"/>
            </p:cNvSpPr>
            <p:nvPr/>
          </p:nvSpPr>
          <p:spPr bwMode="auto">
            <a:xfrm>
              <a:off x="1776" y="2304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227" name="Line 171"/>
            <p:cNvSpPr>
              <a:spLocks noChangeShapeType="1"/>
            </p:cNvSpPr>
            <p:nvPr/>
          </p:nvSpPr>
          <p:spPr bwMode="auto">
            <a:xfrm>
              <a:off x="1536" y="230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228" name="Line 172"/>
            <p:cNvSpPr>
              <a:spLocks noChangeShapeType="1"/>
            </p:cNvSpPr>
            <p:nvPr/>
          </p:nvSpPr>
          <p:spPr bwMode="auto">
            <a:xfrm>
              <a:off x="4608" y="230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229" name="Rectangle 173"/>
            <p:cNvSpPr>
              <a:spLocks noChangeArrowheads="1"/>
            </p:cNvSpPr>
            <p:nvPr/>
          </p:nvSpPr>
          <p:spPr bwMode="auto">
            <a:xfrm>
              <a:off x="3504" y="249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230" name="Text Box 174"/>
            <p:cNvSpPr txBox="1">
              <a:spLocks noChangeArrowheads="1"/>
            </p:cNvSpPr>
            <p:nvPr/>
          </p:nvSpPr>
          <p:spPr bwMode="auto">
            <a:xfrm>
              <a:off x="3072" y="2496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succ</a:t>
              </a:r>
            </a:p>
          </p:txBody>
        </p:sp>
        <p:sp>
          <p:nvSpPr>
            <p:cNvPr id="173231" name="Freeform 175"/>
            <p:cNvSpPr>
              <a:spLocks/>
            </p:cNvSpPr>
            <p:nvPr/>
          </p:nvSpPr>
          <p:spPr bwMode="auto">
            <a:xfrm>
              <a:off x="3600" y="2352"/>
              <a:ext cx="52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240" y="240"/>
                </a:cxn>
                <a:cxn ang="0">
                  <a:pos x="528" y="0"/>
                </a:cxn>
              </a:cxnLst>
              <a:rect l="0" t="0" r="r" b="b"/>
              <a:pathLst>
                <a:path w="528" h="240">
                  <a:moveTo>
                    <a:pt x="0" y="240"/>
                  </a:moveTo>
                  <a:lnTo>
                    <a:pt x="240" y="24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232" name="Rectangle 176"/>
            <p:cNvSpPr>
              <a:spLocks noChangeArrowheads="1"/>
            </p:cNvSpPr>
            <p:nvPr/>
          </p:nvSpPr>
          <p:spPr bwMode="auto">
            <a:xfrm>
              <a:off x="1488" y="249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233" name="Text Box 177"/>
            <p:cNvSpPr txBox="1">
              <a:spLocks noChangeArrowheads="1"/>
            </p:cNvSpPr>
            <p:nvPr/>
          </p:nvSpPr>
          <p:spPr bwMode="auto">
            <a:xfrm>
              <a:off x="1056" y="2496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pred</a:t>
              </a:r>
            </a:p>
          </p:txBody>
        </p:sp>
        <p:sp>
          <p:nvSpPr>
            <p:cNvPr id="173234" name="Freeform 178"/>
            <p:cNvSpPr>
              <a:spLocks/>
            </p:cNvSpPr>
            <p:nvPr/>
          </p:nvSpPr>
          <p:spPr bwMode="auto">
            <a:xfrm>
              <a:off x="1584" y="2352"/>
              <a:ext cx="52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240" y="240"/>
                </a:cxn>
                <a:cxn ang="0">
                  <a:pos x="528" y="0"/>
                </a:cxn>
              </a:cxnLst>
              <a:rect l="0" t="0" r="r" b="b"/>
              <a:pathLst>
                <a:path w="528" h="240">
                  <a:moveTo>
                    <a:pt x="0" y="240"/>
                  </a:moveTo>
                  <a:lnTo>
                    <a:pt x="240" y="24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235" name="Freeform 179"/>
            <p:cNvSpPr>
              <a:spLocks/>
            </p:cNvSpPr>
            <p:nvPr/>
          </p:nvSpPr>
          <p:spPr bwMode="auto">
            <a:xfrm>
              <a:off x="2592" y="2112"/>
              <a:ext cx="1536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528" y="0"/>
                </a:cxn>
                <a:cxn ang="0">
                  <a:pos x="1104" y="0"/>
                </a:cxn>
                <a:cxn ang="0">
                  <a:pos x="1536" y="144"/>
                </a:cxn>
              </a:cxnLst>
              <a:rect l="0" t="0" r="r" b="b"/>
              <a:pathLst>
                <a:path w="1536" h="192">
                  <a:moveTo>
                    <a:pt x="0" y="192"/>
                  </a:moveTo>
                  <a:lnTo>
                    <a:pt x="528" y="0"/>
                  </a:lnTo>
                  <a:lnTo>
                    <a:pt x="1104" y="0"/>
                  </a:lnTo>
                  <a:lnTo>
                    <a:pt x="1536" y="14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80"/>
          <p:cNvGrpSpPr>
            <a:grpSpLocks/>
          </p:cNvGrpSpPr>
          <p:nvPr/>
        </p:nvGrpSpPr>
        <p:grpSpPr bwMode="auto">
          <a:xfrm>
            <a:off x="1066800" y="2057400"/>
            <a:ext cx="7391400" cy="3810000"/>
            <a:chOff x="624" y="384"/>
            <a:chExt cx="4656" cy="2400"/>
          </a:xfrm>
        </p:grpSpPr>
        <p:sp>
          <p:nvSpPr>
            <p:cNvPr id="173237" name="Rectangle 181"/>
            <p:cNvSpPr>
              <a:spLocks noChangeArrowheads="1"/>
            </p:cNvSpPr>
            <p:nvPr/>
          </p:nvSpPr>
          <p:spPr bwMode="auto">
            <a:xfrm>
              <a:off x="624" y="384"/>
              <a:ext cx="4656" cy="240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238" name="Rectangle 182"/>
            <p:cNvSpPr>
              <a:spLocks noChangeArrowheads="1"/>
            </p:cNvSpPr>
            <p:nvPr/>
          </p:nvSpPr>
          <p:spPr bwMode="auto">
            <a:xfrm>
              <a:off x="672" y="432"/>
              <a:ext cx="3936" cy="1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from the 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Let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be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’s successor.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If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=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2.1.	Set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 to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Otherwise (if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n-US" sz="2000">
                  <a:latin typeface="Symbol" pitchFamily="18" charset="2"/>
                  <a:sym typeface="Symbol" pitchFamily="18" charset="2"/>
                </a:rPr>
                <a:t>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3.1.	Let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 be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’s predecessor.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3.2.	Set node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’s successor to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Terminate.</a:t>
              </a:r>
              <a:endParaRPr lang="en-GB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73239" name="Rectangle 183"/>
            <p:cNvSpPr>
              <a:spLocks noChangeArrowheads="1"/>
            </p:cNvSpPr>
            <p:nvPr/>
          </p:nvSpPr>
          <p:spPr bwMode="auto">
            <a:xfrm>
              <a:off x="1104" y="2208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240" name="Text Box 184"/>
            <p:cNvSpPr txBox="1">
              <a:spLocks noChangeArrowheads="1"/>
            </p:cNvSpPr>
            <p:nvPr/>
          </p:nvSpPr>
          <p:spPr bwMode="auto">
            <a:xfrm>
              <a:off x="2112" y="220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dog</a:t>
              </a:r>
            </a:p>
          </p:txBody>
        </p:sp>
        <p:sp>
          <p:nvSpPr>
            <p:cNvPr id="173241" name="Text Box 185"/>
            <p:cNvSpPr txBox="1">
              <a:spLocks noChangeArrowheads="1"/>
            </p:cNvSpPr>
            <p:nvPr/>
          </p:nvSpPr>
          <p:spPr bwMode="auto">
            <a:xfrm>
              <a:off x="3120" y="2208"/>
              <a:ext cx="576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eel</a:t>
              </a:r>
            </a:p>
          </p:txBody>
        </p:sp>
        <p:sp>
          <p:nvSpPr>
            <p:cNvPr id="173242" name="Text Box 186"/>
            <p:cNvSpPr txBox="1">
              <a:spLocks noChangeArrowheads="1"/>
            </p:cNvSpPr>
            <p:nvPr/>
          </p:nvSpPr>
          <p:spPr bwMode="auto">
            <a:xfrm>
              <a:off x="4128" y="220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fox</a:t>
              </a:r>
            </a:p>
          </p:txBody>
        </p:sp>
        <p:sp>
          <p:nvSpPr>
            <p:cNvPr id="173243" name="Line 187"/>
            <p:cNvSpPr>
              <a:spLocks noChangeShapeType="1"/>
            </p:cNvSpPr>
            <p:nvPr/>
          </p:nvSpPr>
          <p:spPr bwMode="auto">
            <a:xfrm>
              <a:off x="3600" y="230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244" name="Text Box 188"/>
            <p:cNvSpPr txBox="1">
              <a:spLocks noChangeArrowheads="1"/>
            </p:cNvSpPr>
            <p:nvPr/>
          </p:nvSpPr>
          <p:spPr bwMode="auto">
            <a:xfrm>
              <a:off x="672" y="2208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73245" name="Line 189"/>
            <p:cNvSpPr>
              <a:spLocks noChangeShapeType="1"/>
            </p:cNvSpPr>
            <p:nvPr/>
          </p:nvSpPr>
          <p:spPr bwMode="auto">
            <a:xfrm>
              <a:off x="1200" y="2304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246" name="Line 190"/>
            <p:cNvSpPr>
              <a:spLocks noChangeShapeType="1"/>
            </p:cNvSpPr>
            <p:nvPr/>
          </p:nvSpPr>
          <p:spPr bwMode="auto">
            <a:xfrm>
              <a:off x="1776" y="2304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247" name="Line 191"/>
            <p:cNvSpPr>
              <a:spLocks noChangeShapeType="1"/>
            </p:cNvSpPr>
            <p:nvPr/>
          </p:nvSpPr>
          <p:spPr bwMode="auto">
            <a:xfrm>
              <a:off x="1536" y="230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248" name="Line 192"/>
            <p:cNvSpPr>
              <a:spLocks noChangeShapeType="1"/>
            </p:cNvSpPr>
            <p:nvPr/>
          </p:nvSpPr>
          <p:spPr bwMode="auto">
            <a:xfrm>
              <a:off x="4608" y="230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249" name="Freeform 193"/>
            <p:cNvSpPr>
              <a:spLocks/>
            </p:cNvSpPr>
            <p:nvPr/>
          </p:nvSpPr>
          <p:spPr bwMode="auto">
            <a:xfrm>
              <a:off x="2592" y="2112"/>
              <a:ext cx="1536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528" y="0"/>
                </a:cxn>
                <a:cxn ang="0">
                  <a:pos x="1104" y="0"/>
                </a:cxn>
                <a:cxn ang="0">
                  <a:pos x="1536" y="144"/>
                </a:cxn>
              </a:cxnLst>
              <a:rect l="0" t="0" r="r" b="b"/>
              <a:pathLst>
                <a:path w="1536" h="192">
                  <a:moveTo>
                    <a:pt x="0" y="192"/>
                  </a:moveTo>
                  <a:lnTo>
                    <a:pt x="528" y="0"/>
                  </a:lnTo>
                  <a:lnTo>
                    <a:pt x="1104" y="0"/>
                  </a:lnTo>
                  <a:lnTo>
                    <a:pt x="1536" y="14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250" name="AutoShape 194"/>
            <p:cNvSpPr>
              <a:spLocks noChangeArrowheads="1"/>
            </p:cNvSpPr>
            <p:nvPr/>
          </p:nvSpPr>
          <p:spPr bwMode="auto">
            <a:xfrm>
              <a:off x="3696" y="2496"/>
              <a:ext cx="624" cy="240"/>
            </a:xfrm>
            <a:prstGeom prst="wedgeRectCallout">
              <a:avLst>
                <a:gd name="adj1" fmla="val -78847"/>
                <a:gd name="adj2" fmla="val -70000"/>
              </a:avLst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lIns="36000" tIns="0" rIns="36000" bIns="0"/>
            <a:lstStyle/>
            <a:p>
              <a:pPr algn="ctr"/>
              <a:r>
                <a:rPr lang="en-GB" sz="2000">
                  <a:solidFill>
                    <a:srgbClr val="008000"/>
                  </a:solidFill>
                  <a:latin typeface="Times New Roman" pitchFamily="18" charset="0"/>
                </a:rPr>
                <a:t>garbage</a:t>
              </a:r>
              <a:endParaRPr lang="en-GB" sz="2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Časovna</a:t>
            </a:r>
            <a:r>
              <a:rPr lang="en-US" dirty="0" smtClean="0"/>
              <a:t> </a:t>
            </a:r>
            <a:r>
              <a:rPr lang="en-US" dirty="0" err="1" smtClean="0"/>
              <a:t>kompleksnost</a:t>
            </a:r>
            <a:r>
              <a:rPr lang="en-US" dirty="0" smtClean="0"/>
              <a:t> </a:t>
            </a:r>
            <a:r>
              <a:rPr lang="en-US" dirty="0" err="1" smtClean="0"/>
              <a:t>brisanja</a:t>
            </a:r>
            <a:endParaRPr lang="en-US" i="1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7772400" cy="4648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 err="1" smtClean="0"/>
              <a:t>Analiza</a:t>
            </a:r>
            <a:r>
              <a:rPr lang="en-US" sz="2400" dirty="0" smtClean="0"/>
              <a:t>:</a:t>
            </a: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Tx/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Naj</a:t>
            </a:r>
            <a:r>
              <a:rPr lang="en-US" sz="2400" dirty="0" smtClean="0"/>
              <a:t> </a:t>
            </a:r>
            <a:r>
              <a:rPr lang="en-US" sz="2400" dirty="0" err="1" smtClean="0"/>
              <a:t>bo</a:t>
            </a:r>
            <a:r>
              <a:rPr lang="en-US" sz="2400" dirty="0" smtClean="0"/>
              <a:t> n </a:t>
            </a:r>
            <a:r>
              <a:rPr lang="en-US" sz="2400" dirty="0" err="1" smtClean="0"/>
              <a:t>dolžina</a:t>
            </a:r>
            <a:r>
              <a:rPr lang="en-US" sz="2400" dirty="0" smtClean="0"/>
              <a:t> </a:t>
            </a:r>
            <a:r>
              <a:rPr lang="en-US" sz="2400" dirty="0" err="1" smtClean="0"/>
              <a:t>enojno</a:t>
            </a:r>
            <a:r>
              <a:rPr lang="en-US" sz="2400" dirty="0" smtClean="0"/>
              <a:t> </a:t>
            </a:r>
            <a:r>
              <a:rPr lang="en-US" sz="2400" dirty="0" err="1" smtClean="0"/>
              <a:t>povezanega</a:t>
            </a:r>
            <a:r>
              <a:rPr lang="en-US" sz="2400" dirty="0" smtClean="0"/>
              <a:t> </a:t>
            </a:r>
            <a:r>
              <a:rPr lang="en-US" sz="2400" dirty="0" err="1" smtClean="0"/>
              <a:t>seznama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S </a:t>
            </a:r>
            <a:r>
              <a:rPr lang="en-US" sz="2400" dirty="0" err="1" smtClean="0"/>
              <a:t>korakom</a:t>
            </a:r>
            <a:r>
              <a:rPr lang="en-US" sz="2400" dirty="0" smtClean="0"/>
              <a:t>  </a:t>
            </a:r>
            <a:r>
              <a:rPr lang="en-US" sz="2400" dirty="0"/>
              <a:t>3.1 </a:t>
            </a:r>
            <a:r>
              <a:rPr lang="en-US" sz="2400" dirty="0" err="1" smtClean="0"/>
              <a:t>moramo</a:t>
            </a:r>
            <a:r>
              <a:rPr lang="en-US" sz="2400" dirty="0" smtClean="0"/>
              <a:t> </a:t>
            </a:r>
            <a:r>
              <a:rPr lang="en-US" sz="2400" dirty="0" err="1" smtClean="0"/>
              <a:t>obiskati</a:t>
            </a:r>
            <a:r>
              <a:rPr lang="en-US" sz="2400" dirty="0" smtClean="0"/>
              <a:t> </a:t>
            </a:r>
            <a:r>
              <a:rPr lang="en-US" sz="2400" dirty="0" err="1" smtClean="0"/>
              <a:t>vsa</a:t>
            </a:r>
            <a:r>
              <a:rPr lang="en-US" sz="2400" dirty="0" smtClean="0"/>
              <a:t> </a:t>
            </a:r>
            <a:r>
              <a:rPr lang="en-US" sz="2400" dirty="0" err="1" smtClean="0"/>
              <a:t>vozlišča</a:t>
            </a:r>
            <a:r>
              <a:rPr lang="en-US" sz="2400" dirty="0" smtClean="0"/>
              <a:t> </a:t>
            </a:r>
            <a:r>
              <a:rPr lang="en-US" sz="2400" dirty="0" err="1" smtClean="0"/>
              <a:t>od</a:t>
            </a:r>
            <a:r>
              <a:rPr lang="en-US" sz="2400" dirty="0" smtClean="0"/>
              <a:t> </a:t>
            </a:r>
            <a:r>
              <a:rPr lang="en-US" sz="2400" dirty="0" err="1" smtClean="0"/>
              <a:t>prvega</a:t>
            </a:r>
            <a:r>
              <a:rPr lang="en-US" sz="2400" dirty="0" smtClean="0"/>
              <a:t> do </a:t>
            </a:r>
            <a:r>
              <a:rPr lang="en-US" sz="2400" dirty="0" err="1" smtClean="0"/>
              <a:t>brisanega</a:t>
            </a:r>
            <a:r>
              <a:rPr lang="en-US" sz="2400" dirty="0" smtClean="0"/>
              <a:t>. </a:t>
            </a:r>
            <a:r>
              <a:rPr lang="en-US" sz="2400" dirty="0" err="1" smtClean="0"/>
              <a:t>Takih</a:t>
            </a:r>
            <a:r>
              <a:rPr lang="en-US" sz="2400" dirty="0" smtClean="0"/>
              <a:t> </a:t>
            </a:r>
            <a:r>
              <a:rPr lang="en-US" sz="2400" dirty="0" err="1" smtClean="0"/>
              <a:t>vozlišč</a:t>
            </a:r>
            <a:r>
              <a:rPr lang="en-US" sz="2400" dirty="0" smtClean="0"/>
              <a:t> je med 0 in </a:t>
            </a:r>
            <a:r>
              <a:rPr lang="en-US" sz="2400" i="1" dirty="0" smtClean="0"/>
              <a:t>n</a:t>
            </a:r>
            <a:r>
              <a:rPr lang="en-US" sz="2400" dirty="0" smtClean="0"/>
              <a:t>–1.</a:t>
            </a: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Tx/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Povprečno</a:t>
            </a:r>
            <a:r>
              <a:rPr lang="en-US" sz="2400" dirty="0" smtClean="0"/>
              <a:t> </a:t>
            </a:r>
            <a:r>
              <a:rPr lang="en-US" sz="2400" dirty="0" err="1" smtClean="0"/>
              <a:t>število</a:t>
            </a:r>
            <a:r>
              <a:rPr lang="en-US" sz="2400" dirty="0" smtClean="0"/>
              <a:t> </a:t>
            </a:r>
            <a:r>
              <a:rPr lang="en-US" sz="2400" dirty="0" err="1" smtClean="0"/>
              <a:t>obiskanih</a:t>
            </a:r>
            <a:r>
              <a:rPr lang="en-US" sz="2400" dirty="0" smtClean="0"/>
              <a:t> </a:t>
            </a:r>
            <a:r>
              <a:rPr lang="en-US" sz="2400" dirty="0" err="1" smtClean="0"/>
              <a:t>vozlišč</a:t>
            </a:r>
            <a:r>
              <a:rPr lang="en-US" sz="2400" dirty="0" smtClean="0"/>
              <a:t>=  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 – 1)/2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Tx/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Časovna</a:t>
            </a:r>
            <a:r>
              <a:rPr lang="en-US" sz="2400" dirty="0" smtClean="0"/>
              <a:t> </a:t>
            </a:r>
            <a:r>
              <a:rPr lang="en-US" sz="2400" dirty="0" err="1" smtClean="0"/>
              <a:t>kompleksnost</a:t>
            </a:r>
            <a:r>
              <a:rPr lang="en-US" sz="2400" dirty="0" smtClean="0"/>
              <a:t> je </a:t>
            </a:r>
            <a:r>
              <a:rPr lang="en-US" sz="2400" dirty="0" err="1" smtClean="0"/>
              <a:t>torej</a:t>
            </a:r>
            <a:r>
              <a:rPr lang="en-US" sz="2400" dirty="0" smtClean="0"/>
              <a:t>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/>
              <a:t>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Implementacija</a:t>
            </a:r>
            <a:r>
              <a:rPr lang="en-US" dirty="0" smtClean="0"/>
              <a:t> </a:t>
            </a:r>
            <a:r>
              <a:rPr lang="en-US" dirty="0" err="1" smtClean="0"/>
              <a:t>brisanja</a:t>
            </a:r>
            <a:r>
              <a:rPr lang="en-US" dirty="0" smtClean="0"/>
              <a:t> v </a:t>
            </a:r>
            <a:r>
              <a:rPr lang="en-US" dirty="0" err="1" smtClean="0"/>
              <a:t>Javi</a:t>
            </a:r>
            <a:endParaRPr lang="en-US" i="1" dirty="0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7772400" cy="4648200"/>
          </a:xfrm>
        </p:spPr>
        <p:txBody>
          <a:bodyPr>
            <a:normAutofit/>
          </a:bodyPr>
          <a:lstStyle/>
          <a:p>
            <a:pP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  <a:tab pos="2667000" algn="l"/>
              </a:tabLst>
            </a:pPr>
            <a:r>
              <a:rPr lang="en-US" sz="2000" dirty="0">
                <a:cs typeface="Times New Roman" pitchFamily="18" charset="0"/>
              </a:rPr>
              <a:t>	public void delete </a:t>
            </a:r>
            <a:r>
              <a:rPr lang="en-US" sz="2000" dirty="0" smtClean="0">
                <a:cs typeface="Times New Roman" pitchFamily="18" charset="0"/>
              </a:rPr>
              <a:t>(Node </a:t>
            </a:r>
            <a:r>
              <a:rPr lang="en-US" sz="2000" dirty="0">
                <a:cs typeface="Times New Roman" pitchFamily="18" charset="0"/>
              </a:rPr>
              <a:t>del) {</a:t>
            </a:r>
            <a:br>
              <a:rPr lang="en-US" sz="2000" dirty="0">
                <a:cs typeface="Times New Roman" pitchFamily="18" charset="0"/>
              </a:rPr>
            </a:br>
            <a:r>
              <a:rPr lang="en-US" sz="2000" dirty="0">
                <a:solidFill>
                  <a:srgbClr val="00B050"/>
                </a:solidFill>
                <a:cs typeface="Times New Roman" pitchFamily="18" charset="0"/>
              </a:rPr>
              <a:t>// Delete node del from this SLL.</a:t>
            </a:r>
            <a:br>
              <a:rPr lang="en-US" sz="2000" dirty="0">
                <a:solidFill>
                  <a:srgbClr val="00B050"/>
                </a:solidFill>
                <a:cs typeface="Times New Roman" pitchFamily="18" charset="0"/>
              </a:rPr>
            </a:br>
            <a:r>
              <a:rPr lang="en-US" sz="2000" dirty="0">
                <a:cs typeface="Times New Roman" pitchFamily="18" charset="0"/>
              </a:rPr>
              <a:t>	</a:t>
            </a:r>
            <a:r>
              <a:rPr lang="en-US" sz="2000" dirty="0" smtClean="0">
                <a:cs typeface="Times New Roman" pitchFamily="18" charset="0"/>
              </a:rPr>
              <a:t>Node </a:t>
            </a:r>
            <a:r>
              <a:rPr lang="en-US" sz="2000" dirty="0" err="1">
                <a:cs typeface="Times New Roman" pitchFamily="18" charset="0"/>
              </a:rPr>
              <a:t>succ</a:t>
            </a:r>
            <a:r>
              <a:rPr lang="en-US" sz="2000" dirty="0">
                <a:cs typeface="Times New Roman" pitchFamily="18" charset="0"/>
              </a:rPr>
              <a:t> = </a:t>
            </a:r>
            <a:r>
              <a:rPr lang="en-US" sz="2000" dirty="0" err="1" smtClean="0">
                <a:cs typeface="Times New Roman" pitchFamily="18" charset="0"/>
              </a:rPr>
              <a:t>del.next</a:t>
            </a:r>
            <a:r>
              <a:rPr lang="en-US" sz="2000" dirty="0" smtClean="0">
                <a:cs typeface="Times New Roman" pitchFamily="18" charset="0"/>
              </a:rPr>
              <a:t>;</a:t>
            </a:r>
            <a:r>
              <a:rPr lang="en-US" sz="2000" dirty="0">
                <a:cs typeface="Times New Roman" pitchFamily="18" charset="0"/>
              </a:rPr>
              <a:t/>
            </a:r>
            <a:br>
              <a:rPr lang="en-US" sz="2000" dirty="0">
                <a:cs typeface="Times New Roman" pitchFamily="18" charset="0"/>
              </a:rPr>
            </a:br>
            <a:r>
              <a:rPr lang="en-US" sz="2000" dirty="0">
                <a:cs typeface="Times New Roman" pitchFamily="18" charset="0"/>
              </a:rPr>
              <a:t>	if (del == </a:t>
            </a:r>
            <a:r>
              <a:rPr lang="en-US" sz="2000" dirty="0" smtClean="0">
                <a:cs typeface="Times New Roman" pitchFamily="18" charset="0"/>
              </a:rPr>
              <a:t>first</a:t>
            </a:r>
            <a:r>
              <a:rPr lang="en-US" sz="2000" dirty="0">
                <a:cs typeface="Times New Roman" pitchFamily="18" charset="0"/>
              </a:rPr>
              <a:t>) {</a:t>
            </a:r>
            <a:br>
              <a:rPr lang="en-US" sz="2000" dirty="0">
                <a:cs typeface="Times New Roman" pitchFamily="18" charset="0"/>
              </a:rPr>
            </a:br>
            <a:r>
              <a:rPr lang="en-US" sz="2000" dirty="0">
                <a:cs typeface="Times New Roman" pitchFamily="18" charset="0"/>
              </a:rPr>
              <a:t>		</a:t>
            </a:r>
            <a:r>
              <a:rPr lang="en-US" sz="2000" dirty="0" smtClean="0">
                <a:cs typeface="Times New Roman" pitchFamily="18" charset="0"/>
              </a:rPr>
              <a:t>first </a:t>
            </a:r>
            <a:r>
              <a:rPr lang="en-US" sz="2000" dirty="0">
                <a:cs typeface="Times New Roman" pitchFamily="18" charset="0"/>
              </a:rPr>
              <a:t>= </a:t>
            </a:r>
            <a:r>
              <a:rPr lang="en-US" sz="2000" dirty="0" err="1">
                <a:cs typeface="Times New Roman" pitchFamily="18" charset="0"/>
              </a:rPr>
              <a:t>succ</a:t>
            </a:r>
            <a:r>
              <a:rPr lang="en-US" sz="2000" dirty="0">
                <a:cs typeface="Times New Roman" pitchFamily="18" charset="0"/>
              </a:rPr>
              <a:t>;</a:t>
            </a:r>
            <a:br>
              <a:rPr lang="en-US" sz="2000" dirty="0">
                <a:cs typeface="Times New Roman" pitchFamily="18" charset="0"/>
              </a:rPr>
            </a:br>
            <a:r>
              <a:rPr lang="en-US" sz="2000" dirty="0">
                <a:cs typeface="Times New Roman" pitchFamily="18" charset="0"/>
              </a:rPr>
              <a:t>	} else {</a:t>
            </a:r>
            <a:br>
              <a:rPr lang="en-US" sz="2000" dirty="0">
                <a:cs typeface="Times New Roman" pitchFamily="18" charset="0"/>
              </a:rPr>
            </a:br>
            <a:r>
              <a:rPr lang="en-US" sz="2000" dirty="0">
                <a:cs typeface="Times New Roman" pitchFamily="18" charset="0"/>
              </a:rPr>
              <a:t>		</a:t>
            </a:r>
            <a:r>
              <a:rPr lang="en-US" sz="2000" dirty="0" smtClean="0">
                <a:cs typeface="Times New Roman" pitchFamily="18" charset="0"/>
              </a:rPr>
              <a:t>Node </a:t>
            </a:r>
            <a:r>
              <a:rPr lang="en-US" sz="2000" dirty="0" err="1">
                <a:cs typeface="Times New Roman" pitchFamily="18" charset="0"/>
              </a:rPr>
              <a:t>pred</a:t>
            </a:r>
            <a:r>
              <a:rPr lang="en-US" sz="2000" dirty="0">
                <a:cs typeface="Times New Roman" pitchFamily="18" charset="0"/>
              </a:rPr>
              <a:t> = </a:t>
            </a:r>
            <a:r>
              <a:rPr lang="en-US" sz="2000" dirty="0" smtClean="0">
                <a:cs typeface="Times New Roman" pitchFamily="18" charset="0"/>
              </a:rPr>
              <a:t>first</a:t>
            </a:r>
            <a:r>
              <a:rPr lang="en-US" sz="2000" dirty="0">
                <a:cs typeface="Times New Roman" pitchFamily="18" charset="0"/>
              </a:rPr>
              <a:t>;</a:t>
            </a:r>
            <a:br>
              <a:rPr lang="en-US" sz="2000" dirty="0">
                <a:cs typeface="Times New Roman" pitchFamily="18" charset="0"/>
              </a:rPr>
            </a:br>
            <a:r>
              <a:rPr lang="en-US" sz="2000" dirty="0">
                <a:cs typeface="Times New Roman" pitchFamily="18" charset="0"/>
              </a:rPr>
              <a:t>		while (</a:t>
            </a:r>
            <a:r>
              <a:rPr lang="en-US" sz="2000" dirty="0" err="1" smtClean="0">
                <a:cs typeface="Times New Roman" pitchFamily="18" charset="0"/>
              </a:rPr>
              <a:t>pred.next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>
                <a:cs typeface="Times New Roman" pitchFamily="18" charset="0"/>
              </a:rPr>
              <a:t>!= del)</a:t>
            </a:r>
            <a:br>
              <a:rPr lang="en-US" sz="2000" dirty="0">
                <a:cs typeface="Times New Roman" pitchFamily="18" charset="0"/>
              </a:rPr>
            </a:br>
            <a:r>
              <a:rPr lang="en-US" sz="2000" dirty="0">
                <a:cs typeface="Times New Roman" pitchFamily="18" charset="0"/>
              </a:rPr>
              <a:t>			</a:t>
            </a:r>
            <a:r>
              <a:rPr lang="en-US" sz="2000" dirty="0" err="1">
                <a:cs typeface="Times New Roman" pitchFamily="18" charset="0"/>
              </a:rPr>
              <a:t>pred</a:t>
            </a:r>
            <a:r>
              <a:rPr lang="en-US" sz="2000" dirty="0">
                <a:cs typeface="Times New Roman" pitchFamily="18" charset="0"/>
              </a:rPr>
              <a:t> = </a:t>
            </a:r>
            <a:r>
              <a:rPr lang="en-US" sz="2000" dirty="0" err="1" smtClean="0">
                <a:cs typeface="Times New Roman" pitchFamily="18" charset="0"/>
              </a:rPr>
              <a:t>pred.next</a:t>
            </a:r>
            <a:r>
              <a:rPr lang="en-US" sz="2000" dirty="0" smtClean="0">
                <a:cs typeface="Times New Roman" pitchFamily="18" charset="0"/>
              </a:rPr>
              <a:t>;</a:t>
            </a:r>
            <a:r>
              <a:rPr lang="en-US" sz="2000" dirty="0">
                <a:cs typeface="Times New Roman" pitchFamily="18" charset="0"/>
              </a:rPr>
              <a:t/>
            </a:r>
            <a:br>
              <a:rPr lang="en-US" sz="2000" dirty="0">
                <a:cs typeface="Times New Roman" pitchFamily="18" charset="0"/>
              </a:rPr>
            </a:br>
            <a:r>
              <a:rPr lang="en-US" sz="2000" dirty="0">
                <a:cs typeface="Times New Roman" pitchFamily="18" charset="0"/>
              </a:rPr>
              <a:t>		</a:t>
            </a:r>
            <a:r>
              <a:rPr lang="en-US" sz="2000" dirty="0" err="1" smtClean="0">
                <a:cs typeface="Times New Roman" pitchFamily="18" charset="0"/>
              </a:rPr>
              <a:t>pred.next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>
                <a:cs typeface="Times New Roman" pitchFamily="18" charset="0"/>
              </a:rPr>
              <a:t>= </a:t>
            </a:r>
            <a:r>
              <a:rPr lang="en-US" sz="2000" dirty="0" err="1">
                <a:cs typeface="Times New Roman" pitchFamily="18" charset="0"/>
              </a:rPr>
              <a:t>succ</a:t>
            </a:r>
            <a:r>
              <a:rPr lang="en-US" sz="2000" dirty="0">
                <a:cs typeface="Times New Roman" pitchFamily="18" charset="0"/>
              </a:rPr>
              <a:t>;</a:t>
            </a:r>
            <a:br>
              <a:rPr lang="en-US" sz="2000" dirty="0">
                <a:cs typeface="Times New Roman" pitchFamily="18" charset="0"/>
              </a:rPr>
            </a:br>
            <a:r>
              <a:rPr lang="en-US" sz="2000" dirty="0">
                <a:cs typeface="Times New Roman" pitchFamily="18" charset="0"/>
              </a:rPr>
              <a:t>	}</a:t>
            </a:r>
            <a:br>
              <a:rPr lang="en-US" sz="2000" dirty="0">
                <a:cs typeface="Times New Roman" pitchFamily="18" charset="0"/>
              </a:rPr>
            </a:br>
            <a:r>
              <a:rPr lang="en-US" sz="2000" dirty="0">
                <a:cs typeface="Times New Roman" pitchFamily="18" charset="0"/>
              </a:rPr>
              <a:t>}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9144000" cy="71438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Algoritem</a:t>
            </a:r>
            <a:r>
              <a:rPr lang="en-US" sz="2800" dirty="0" smtClean="0"/>
              <a:t> </a:t>
            </a:r>
            <a:r>
              <a:rPr lang="en-US" sz="2800" dirty="0" err="1" smtClean="0"/>
              <a:t>brisanja</a:t>
            </a:r>
            <a:r>
              <a:rPr lang="en-US" sz="2800" dirty="0" smtClean="0"/>
              <a:t> v </a:t>
            </a:r>
            <a:r>
              <a:rPr lang="en-US" sz="2800" dirty="0" err="1" smtClean="0"/>
              <a:t>dvojno</a:t>
            </a:r>
            <a:r>
              <a:rPr lang="en-US" sz="2800" dirty="0" smtClean="0"/>
              <a:t> </a:t>
            </a:r>
            <a:r>
              <a:rPr lang="en-US" sz="2800" dirty="0" err="1" smtClean="0"/>
              <a:t>povezanem</a:t>
            </a:r>
            <a:r>
              <a:rPr lang="en-US" sz="2800" dirty="0" smtClean="0"/>
              <a:t> </a:t>
            </a:r>
            <a:r>
              <a:rPr lang="en-US" sz="2800" dirty="0" err="1" smtClean="0"/>
              <a:t>seznamu</a:t>
            </a:r>
            <a:r>
              <a:rPr lang="en-US" sz="2800" dirty="0" smtClean="0"/>
              <a:t> (DLL)</a:t>
            </a:r>
            <a:endParaRPr lang="en-US" sz="2800" i="1" dirty="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7772400" cy="4648200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333500" algn="l"/>
              </a:tabLst>
            </a:pPr>
            <a:r>
              <a:rPr lang="en-US" sz="2000" dirty="0"/>
              <a:t>	To delete node </a:t>
            </a:r>
            <a:r>
              <a:rPr lang="en-US" sz="2000" i="1" dirty="0"/>
              <a:t>del</a:t>
            </a:r>
            <a:r>
              <a:rPr lang="en-US" sz="2000" dirty="0"/>
              <a:t> from the DLL headed by (</a:t>
            </a:r>
            <a:r>
              <a:rPr lang="en-US" sz="2000" i="1" dirty="0"/>
              <a:t>first</a:t>
            </a:r>
            <a:r>
              <a:rPr lang="en-US" sz="2000" dirty="0"/>
              <a:t>, </a:t>
            </a:r>
            <a:r>
              <a:rPr lang="en-US" sz="2000" i="1" dirty="0"/>
              <a:t>last</a:t>
            </a:r>
            <a:r>
              <a:rPr lang="en-US" sz="2000" dirty="0"/>
              <a:t>):</a:t>
            </a:r>
          </a:p>
          <a:p>
            <a:pPr>
              <a:spcBef>
                <a:spcPts val="900"/>
              </a:spcBef>
              <a:buClr>
                <a:schemeClr val="tx1"/>
              </a:buClr>
              <a:buFontTx/>
              <a:buNone/>
              <a:tabLst>
                <a:tab pos="762000" algn="l"/>
                <a:tab pos="1333500" algn="l"/>
              </a:tabLst>
            </a:pPr>
            <a:r>
              <a:rPr lang="en-US" sz="2000" dirty="0"/>
              <a:t>	1.	Let </a:t>
            </a:r>
            <a:r>
              <a:rPr lang="en-US" sz="2000" i="1" dirty="0" err="1"/>
              <a:t>pred</a:t>
            </a:r>
            <a:r>
              <a:rPr lang="en-US" sz="2000" dirty="0"/>
              <a:t> and </a:t>
            </a:r>
            <a:r>
              <a:rPr lang="en-US" sz="2000" i="1" dirty="0" err="1"/>
              <a:t>succ</a:t>
            </a:r>
            <a:r>
              <a:rPr lang="en-US" sz="2000" dirty="0"/>
              <a:t> be node </a:t>
            </a:r>
            <a:r>
              <a:rPr lang="en-US" sz="2000" i="1" dirty="0"/>
              <a:t>del</a:t>
            </a:r>
            <a:r>
              <a:rPr lang="en-US" sz="2000" dirty="0"/>
              <a:t>’s predecessor and successor.</a:t>
            </a:r>
            <a:br>
              <a:rPr lang="en-US" sz="2000" dirty="0"/>
            </a:br>
            <a:r>
              <a:rPr lang="en-US" sz="2000" dirty="0"/>
              <a:t>2.	Delete node </a:t>
            </a:r>
            <a:r>
              <a:rPr lang="en-US" sz="2000" i="1" dirty="0"/>
              <a:t>del</a:t>
            </a:r>
            <a:r>
              <a:rPr lang="en-US" sz="2000" dirty="0"/>
              <a:t>, whose predecessor is </a:t>
            </a:r>
            <a:r>
              <a:rPr lang="en-US" sz="2000" i="1" dirty="0" err="1"/>
              <a:t>pred</a:t>
            </a:r>
            <a:r>
              <a:rPr lang="en-US" sz="2000" dirty="0"/>
              <a:t>, from the forward SLL </a:t>
            </a:r>
            <a:br>
              <a:rPr lang="en-US" sz="2000" dirty="0"/>
            </a:br>
            <a:r>
              <a:rPr lang="en-US" sz="2000" dirty="0"/>
              <a:t>	headed by </a:t>
            </a:r>
            <a:r>
              <a:rPr lang="en-US" sz="2000" i="1" dirty="0"/>
              <a:t>first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>3.	Delete node </a:t>
            </a:r>
            <a:r>
              <a:rPr lang="en-US" sz="2000" i="1" dirty="0"/>
              <a:t>del</a:t>
            </a:r>
            <a:r>
              <a:rPr lang="en-US" sz="2000" dirty="0"/>
              <a:t>, whose successor is </a:t>
            </a:r>
            <a:r>
              <a:rPr lang="en-US" sz="2000" i="1" dirty="0" err="1"/>
              <a:t>succ</a:t>
            </a:r>
            <a:r>
              <a:rPr lang="en-US" sz="2000" dirty="0"/>
              <a:t>, from the backward SLL </a:t>
            </a:r>
            <a:br>
              <a:rPr lang="en-US" sz="2000" dirty="0"/>
            </a:br>
            <a:r>
              <a:rPr lang="en-US" sz="2000" dirty="0"/>
              <a:t>	headed by </a:t>
            </a:r>
            <a:r>
              <a:rPr lang="en-US" sz="2000" i="1" dirty="0"/>
              <a:t>last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>4.	Terminate.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9144000" cy="71438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Animacija</a:t>
            </a:r>
            <a:r>
              <a:rPr lang="en-US" sz="3200" dirty="0" smtClean="0"/>
              <a:t> </a:t>
            </a:r>
            <a:r>
              <a:rPr lang="en-US" sz="3200" dirty="0" err="1" smtClean="0"/>
              <a:t>brisanja</a:t>
            </a:r>
            <a:r>
              <a:rPr lang="en-US" sz="3200" dirty="0" smtClean="0"/>
              <a:t> </a:t>
            </a:r>
            <a:r>
              <a:rPr lang="en-US" sz="3200" dirty="0" err="1" smtClean="0"/>
              <a:t>prvega</a:t>
            </a:r>
            <a:r>
              <a:rPr lang="en-US" sz="3200" dirty="0" smtClean="0"/>
              <a:t> (ne pa </a:t>
            </a:r>
            <a:r>
              <a:rPr lang="en-US" sz="3200" dirty="0" err="1" smtClean="0"/>
              <a:t>zadnjega</a:t>
            </a:r>
            <a:r>
              <a:rPr lang="en-US" sz="3200" dirty="0" smtClean="0"/>
              <a:t>) </a:t>
            </a:r>
            <a:r>
              <a:rPr lang="en-US" sz="3200" dirty="0" err="1" smtClean="0"/>
              <a:t>vozlišča</a:t>
            </a:r>
            <a:endParaRPr lang="en-US" sz="3200" i="1" dirty="0"/>
          </a:p>
        </p:txBody>
      </p:sp>
      <p:grpSp>
        <p:nvGrpSpPr>
          <p:cNvPr id="2" name="Group 188"/>
          <p:cNvGrpSpPr>
            <a:grpSpLocks/>
          </p:cNvGrpSpPr>
          <p:nvPr/>
        </p:nvGrpSpPr>
        <p:grpSpPr bwMode="auto">
          <a:xfrm>
            <a:off x="1066800" y="1981200"/>
            <a:ext cx="7467600" cy="4191000"/>
            <a:chOff x="672" y="1248"/>
            <a:chExt cx="4704" cy="2640"/>
          </a:xfrm>
        </p:grpSpPr>
        <p:sp>
          <p:nvSpPr>
            <p:cNvPr id="185533" name="Rectangle 189"/>
            <p:cNvSpPr>
              <a:spLocks noChangeArrowheads="1"/>
            </p:cNvSpPr>
            <p:nvPr/>
          </p:nvSpPr>
          <p:spPr bwMode="auto">
            <a:xfrm>
              <a:off x="672" y="1248"/>
              <a:ext cx="4704" cy="26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34" name="Rectangle 190"/>
            <p:cNvSpPr>
              <a:spLocks noChangeArrowheads="1"/>
            </p:cNvSpPr>
            <p:nvPr/>
          </p:nvSpPr>
          <p:spPr bwMode="auto">
            <a:xfrm>
              <a:off x="720" y="1290"/>
              <a:ext cx="4608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from the DLL headed by (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,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Let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 and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be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’s predecessor and successor.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, whose predecessor is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, from the forward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, whose successor is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, from the backward SLL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headed by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85535" name="Rectangle 191"/>
            <p:cNvSpPr>
              <a:spLocks noChangeArrowheads="1"/>
            </p:cNvSpPr>
            <p:nvPr/>
          </p:nvSpPr>
          <p:spPr bwMode="auto">
            <a:xfrm>
              <a:off x="1296" y="312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36" name="Rectangle 192"/>
            <p:cNvSpPr>
              <a:spLocks noChangeArrowheads="1"/>
            </p:cNvSpPr>
            <p:nvPr/>
          </p:nvSpPr>
          <p:spPr bwMode="auto">
            <a:xfrm>
              <a:off x="1296" y="3318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37" name="Text Box 193"/>
            <p:cNvSpPr txBox="1">
              <a:spLocks noChangeArrowheads="1"/>
            </p:cNvSpPr>
            <p:nvPr/>
          </p:nvSpPr>
          <p:spPr bwMode="auto">
            <a:xfrm>
              <a:off x="1920" y="3120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85538" name="Text Box 194"/>
            <p:cNvSpPr txBox="1">
              <a:spLocks noChangeArrowheads="1"/>
            </p:cNvSpPr>
            <p:nvPr/>
          </p:nvSpPr>
          <p:spPr bwMode="auto">
            <a:xfrm>
              <a:off x="2928" y="3120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85539" name="Text Box 195"/>
            <p:cNvSpPr txBox="1">
              <a:spLocks noChangeArrowheads="1"/>
            </p:cNvSpPr>
            <p:nvPr/>
          </p:nvSpPr>
          <p:spPr bwMode="auto">
            <a:xfrm>
              <a:off x="3936" y="3120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85540" name="Line 196"/>
            <p:cNvSpPr>
              <a:spLocks noChangeShapeType="1"/>
            </p:cNvSpPr>
            <p:nvPr/>
          </p:nvSpPr>
          <p:spPr bwMode="auto">
            <a:xfrm>
              <a:off x="2400" y="317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541" name="Line 197"/>
            <p:cNvSpPr>
              <a:spLocks noChangeShapeType="1"/>
            </p:cNvSpPr>
            <p:nvPr/>
          </p:nvSpPr>
          <p:spPr bwMode="auto">
            <a:xfrm>
              <a:off x="3408" y="317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542" name="Line 198"/>
            <p:cNvSpPr>
              <a:spLocks noChangeShapeType="1"/>
            </p:cNvSpPr>
            <p:nvPr/>
          </p:nvSpPr>
          <p:spPr bwMode="auto">
            <a:xfrm>
              <a:off x="4416" y="3174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543" name="Freeform 199"/>
            <p:cNvSpPr>
              <a:spLocks/>
            </p:cNvSpPr>
            <p:nvPr/>
          </p:nvSpPr>
          <p:spPr bwMode="auto">
            <a:xfrm>
              <a:off x="1392" y="3174"/>
              <a:ext cx="52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528" y="0"/>
                </a:cxn>
              </a:cxnLst>
              <a:rect l="0" t="0" r="r" b="b"/>
              <a:pathLst>
                <a:path w="528" h="48">
                  <a:moveTo>
                    <a:pt x="0" y="48"/>
                  </a:moveTo>
                  <a:lnTo>
                    <a:pt x="96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544" name="Line 200"/>
            <p:cNvSpPr>
              <a:spLocks noChangeShapeType="1"/>
            </p:cNvSpPr>
            <p:nvPr/>
          </p:nvSpPr>
          <p:spPr bwMode="auto">
            <a:xfrm flipH="1">
              <a:off x="3504" y="327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545" name="Line 201"/>
            <p:cNvSpPr>
              <a:spLocks noChangeShapeType="1"/>
            </p:cNvSpPr>
            <p:nvPr/>
          </p:nvSpPr>
          <p:spPr bwMode="auto">
            <a:xfrm flipH="1">
              <a:off x="2496" y="327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546" name="Line 202"/>
            <p:cNvSpPr>
              <a:spLocks noChangeShapeType="1"/>
            </p:cNvSpPr>
            <p:nvPr/>
          </p:nvSpPr>
          <p:spPr bwMode="auto">
            <a:xfrm>
              <a:off x="2016" y="327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547" name="Freeform 203"/>
            <p:cNvSpPr>
              <a:spLocks/>
            </p:cNvSpPr>
            <p:nvPr/>
          </p:nvSpPr>
          <p:spPr bwMode="auto">
            <a:xfrm>
              <a:off x="1392" y="3270"/>
              <a:ext cx="3312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312" y="144"/>
                </a:cxn>
                <a:cxn ang="0">
                  <a:pos x="3312" y="0"/>
                </a:cxn>
                <a:cxn ang="0">
                  <a:pos x="3120" y="0"/>
                </a:cxn>
              </a:cxnLst>
              <a:rect l="0" t="0" r="r" b="b"/>
              <a:pathLst>
                <a:path w="3312" h="144">
                  <a:moveTo>
                    <a:pt x="0" y="144"/>
                  </a:moveTo>
                  <a:lnTo>
                    <a:pt x="3312" y="144"/>
                  </a:lnTo>
                  <a:lnTo>
                    <a:pt x="3312" y="0"/>
                  </a:lnTo>
                  <a:lnTo>
                    <a:pt x="312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548" name="Text Box 204"/>
            <p:cNvSpPr txBox="1">
              <a:spLocks noChangeArrowheads="1"/>
            </p:cNvSpPr>
            <p:nvPr/>
          </p:nvSpPr>
          <p:spPr bwMode="auto">
            <a:xfrm>
              <a:off x="912" y="312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85549" name="Text Box 205"/>
            <p:cNvSpPr txBox="1">
              <a:spLocks noChangeArrowheads="1"/>
            </p:cNvSpPr>
            <p:nvPr/>
          </p:nvSpPr>
          <p:spPr bwMode="auto">
            <a:xfrm>
              <a:off x="912" y="331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last</a:t>
              </a:r>
            </a:p>
          </p:txBody>
        </p:sp>
        <p:sp>
          <p:nvSpPr>
            <p:cNvPr id="185550" name="Rectangle 206"/>
            <p:cNvSpPr>
              <a:spLocks noChangeArrowheads="1"/>
            </p:cNvSpPr>
            <p:nvPr/>
          </p:nvSpPr>
          <p:spPr bwMode="auto">
            <a:xfrm>
              <a:off x="1296" y="283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51" name="Text Box 207"/>
            <p:cNvSpPr txBox="1">
              <a:spLocks noChangeArrowheads="1"/>
            </p:cNvSpPr>
            <p:nvPr/>
          </p:nvSpPr>
          <p:spPr bwMode="auto">
            <a:xfrm>
              <a:off x="912" y="283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del</a:t>
              </a:r>
            </a:p>
          </p:txBody>
        </p:sp>
        <p:sp>
          <p:nvSpPr>
            <p:cNvPr id="185552" name="Freeform 208"/>
            <p:cNvSpPr>
              <a:spLocks/>
            </p:cNvSpPr>
            <p:nvPr/>
          </p:nvSpPr>
          <p:spPr bwMode="auto">
            <a:xfrm>
              <a:off x="1392" y="2928"/>
              <a:ext cx="528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528" y="192"/>
                </a:cxn>
              </a:cxnLst>
              <a:rect l="0" t="0" r="r" b="b"/>
              <a:pathLst>
                <a:path w="528" h="192">
                  <a:moveTo>
                    <a:pt x="0" y="0"/>
                  </a:moveTo>
                  <a:lnTo>
                    <a:pt x="144" y="0"/>
                  </a:lnTo>
                  <a:lnTo>
                    <a:pt x="528" y="19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84"/>
          <p:cNvGrpSpPr>
            <a:grpSpLocks/>
          </p:cNvGrpSpPr>
          <p:nvPr/>
        </p:nvGrpSpPr>
        <p:grpSpPr bwMode="auto">
          <a:xfrm>
            <a:off x="1066800" y="1981200"/>
            <a:ext cx="7467600" cy="4191000"/>
            <a:chOff x="672" y="1248"/>
            <a:chExt cx="4704" cy="2640"/>
          </a:xfrm>
        </p:grpSpPr>
        <p:sp>
          <p:nvSpPr>
            <p:cNvPr id="185629" name="Rectangle 285"/>
            <p:cNvSpPr>
              <a:spLocks noChangeArrowheads="1"/>
            </p:cNvSpPr>
            <p:nvPr/>
          </p:nvSpPr>
          <p:spPr bwMode="auto">
            <a:xfrm>
              <a:off x="672" y="1248"/>
              <a:ext cx="4704" cy="26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30" name="Rectangle 286"/>
            <p:cNvSpPr>
              <a:spLocks noChangeArrowheads="1"/>
            </p:cNvSpPr>
            <p:nvPr/>
          </p:nvSpPr>
          <p:spPr bwMode="auto">
            <a:xfrm>
              <a:off x="720" y="1290"/>
              <a:ext cx="4608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from the DLL headed by (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,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Let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pred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and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succ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be node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del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’s predecessor and successor.</a:t>
              </a:r>
              <a:r>
                <a:rPr lang="en-US" sz="2000">
                  <a:latin typeface="Times New Roman" pitchFamily="18" charset="0"/>
                </a:rPr>
                <a:t/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, whose predecessor is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, from the forward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, whose successor is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, from the backward SLL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headed by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85631" name="Rectangle 287"/>
            <p:cNvSpPr>
              <a:spLocks noChangeArrowheads="1"/>
            </p:cNvSpPr>
            <p:nvPr/>
          </p:nvSpPr>
          <p:spPr bwMode="auto">
            <a:xfrm>
              <a:off x="1296" y="360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32" name="Text Box 288"/>
            <p:cNvSpPr txBox="1">
              <a:spLocks noChangeArrowheads="1"/>
            </p:cNvSpPr>
            <p:nvPr/>
          </p:nvSpPr>
          <p:spPr bwMode="auto">
            <a:xfrm>
              <a:off x="912" y="360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pred</a:t>
              </a:r>
            </a:p>
          </p:txBody>
        </p:sp>
        <p:sp>
          <p:nvSpPr>
            <p:cNvPr id="185633" name="Rectangle 289"/>
            <p:cNvSpPr>
              <a:spLocks noChangeArrowheads="1"/>
            </p:cNvSpPr>
            <p:nvPr/>
          </p:nvSpPr>
          <p:spPr bwMode="auto">
            <a:xfrm>
              <a:off x="1296" y="312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34" name="Rectangle 290"/>
            <p:cNvSpPr>
              <a:spLocks noChangeArrowheads="1"/>
            </p:cNvSpPr>
            <p:nvPr/>
          </p:nvSpPr>
          <p:spPr bwMode="auto">
            <a:xfrm>
              <a:off x="1296" y="3318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35" name="Text Box 291"/>
            <p:cNvSpPr txBox="1">
              <a:spLocks noChangeArrowheads="1"/>
            </p:cNvSpPr>
            <p:nvPr/>
          </p:nvSpPr>
          <p:spPr bwMode="auto">
            <a:xfrm>
              <a:off x="1920" y="3120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85636" name="Text Box 292"/>
            <p:cNvSpPr txBox="1">
              <a:spLocks noChangeArrowheads="1"/>
            </p:cNvSpPr>
            <p:nvPr/>
          </p:nvSpPr>
          <p:spPr bwMode="auto">
            <a:xfrm>
              <a:off x="2928" y="3120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85637" name="Text Box 293"/>
            <p:cNvSpPr txBox="1">
              <a:spLocks noChangeArrowheads="1"/>
            </p:cNvSpPr>
            <p:nvPr/>
          </p:nvSpPr>
          <p:spPr bwMode="auto">
            <a:xfrm>
              <a:off x="3936" y="3120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85638" name="Line 294"/>
            <p:cNvSpPr>
              <a:spLocks noChangeShapeType="1"/>
            </p:cNvSpPr>
            <p:nvPr/>
          </p:nvSpPr>
          <p:spPr bwMode="auto">
            <a:xfrm>
              <a:off x="2400" y="317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39" name="Line 295"/>
            <p:cNvSpPr>
              <a:spLocks noChangeShapeType="1"/>
            </p:cNvSpPr>
            <p:nvPr/>
          </p:nvSpPr>
          <p:spPr bwMode="auto">
            <a:xfrm>
              <a:off x="3408" y="317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40" name="Line 296"/>
            <p:cNvSpPr>
              <a:spLocks noChangeShapeType="1"/>
            </p:cNvSpPr>
            <p:nvPr/>
          </p:nvSpPr>
          <p:spPr bwMode="auto">
            <a:xfrm>
              <a:off x="4416" y="3174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41" name="Freeform 297"/>
            <p:cNvSpPr>
              <a:spLocks/>
            </p:cNvSpPr>
            <p:nvPr/>
          </p:nvSpPr>
          <p:spPr bwMode="auto">
            <a:xfrm>
              <a:off x="1392" y="3174"/>
              <a:ext cx="52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528" y="0"/>
                </a:cxn>
              </a:cxnLst>
              <a:rect l="0" t="0" r="r" b="b"/>
              <a:pathLst>
                <a:path w="528" h="48">
                  <a:moveTo>
                    <a:pt x="0" y="48"/>
                  </a:moveTo>
                  <a:lnTo>
                    <a:pt x="96" y="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42" name="Line 298"/>
            <p:cNvSpPr>
              <a:spLocks noChangeShapeType="1"/>
            </p:cNvSpPr>
            <p:nvPr/>
          </p:nvSpPr>
          <p:spPr bwMode="auto">
            <a:xfrm flipH="1">
              <a:off x="3504" y="327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43" name="Line 299"/>
            <p:cNvSpPr>
              <a:spLocks noChangeShapeType="1"/>
            </p:cNvSpPr>
            <p:nvPr/>
          </p:nvSpPr>
          <p:spPr bwMode="auto">
            <a:xfrm flipH="1">
              <a:off x="2496" y="327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44" name="Line 300"/>
            <p:cNvSpPr>
              <a:spLocks noChangeShapeType="1"/>
            </p:cNvSpPr>
            <p:nvPr/>
          </p:nvSpPr>
          <p:spPr bwMode="auto">
            <a:xfrm>
              <a:off x="2016" y="327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45" name="Freeform 301"/>
            <p:cNvSpPr>
              <a:spLocks/>
            </p:cNvSpPr>
            <p:nvPr/>
          </p:nvSpPr>
          <p:spPr bwMode="auto">
            <a:xfrm>
              <a:off x="1392" y="3270"/>
              <a:ext cx="3312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312" y="144"/>
                </a:cxn>
                <a:cxn ang="0">
                  <a:pos x="3312" y="0"/>
                </a:cxn>
                <a:cxn ang="0">
                  <a:pos x="3120" y="0"/>
                </a:cxn>
              </a:cxnLst>
              <a:rect l="0" t="0" r="r" b="b"/>
              <a:pathLst>
                <a:path w="3312" h="144">
                  <a:moveTo>
                    <a:pt x="0" y="144"/>
                  </a:moveTo>
                  <a:lnTo>
                    <a:pt x="3312" y="144"/>
                  </a:lnTo>
                  <a:lnTo>
                    <a:pt x="3312" y="0"/>
                  </a:lnTo>
                  <a:lnTo>
                    <a:pt x="312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46" name="Text Box 302"/>
            <p:cNvSpPr txBox="1">
              <a:spLocks noChangeArrowheads="1"/>
            </p:cNvSpPr>
            <p:nvPr/>
          </p:nvSpPr>
          <p:spPr bwMode="auto">
            <a:xfrm>
              <a:off x="912" y="312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85647" name="Text Box 303"/>
            <p:cNvSpPr txBox="1">
              <a:spLocks noChangeArrowheads="1"/>
            </p:cNvSpPr>
            <p:nvPr/>
          </p:nvSpPr>
          <p:spPr bwMode="auto">
            <a:xfrm>
              <a:off x="912" y="331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last</a:t>
              </a:r>
            </a:p>
          </p:txBody>
        </p:sp>
        <p:sp>
          <p:nvSpPr>
            <p:cNvPr id="185648" name="Rectangle 304"/>
            <p:cNvSpPr>
              <a:spLocks noChangeArrowheads="1"/>
            </p:cNvSpPr>
            <p:nvPr/>
          </p:nvSpPr>
          <p:spPr bwMode="auto">
            <a:xfrm>
              <a:off x="2304" y="360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49" name="Text Box 305"/>
            <p:cNvSpPr txBox="1">
              <a:spLocks noChangeArrowheads="1"/>
            </p:cNvSpPr>
            <p:nvPr/>
          </p:nvSpPr>
          <p:spPr bwMode="auto">
            <a:xfrm>
              <a:off x="1920" y="360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succ</a:t>
              </a:r>
            </a:p>
          </p:txBody>
        </p:sp>
        <p:sp>
          <p:nvSpPr>
            <p:cNvPr id="185650" name="Rectangle 306"/>
            <p:cNvSpPr>
              <a:spLocks noChangeArrowheads="1"/>
            </p:cNvSpPr>
            <p:nvPr/>
          </p:nvSpPr>
          <p:spPr bwMode="auto">
            <a:xfrm>
              <a:off x="1296" y="283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51" name="Text Box 307"/>
            <p:cNvSpPr txBox="1">
              <a:spLocks noChangeArrowheads="1"/>
            </p:cNvSpPr>
            <p:nvPr/>
          </p:nvSpPr>
          <p:spPr bwMode="auto">
            <a:xfrm>
              <a:off x="912" y="283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del</a:t>
              </a:r>
            </a:p>
          </p:txBody>
        </p:sp>
        <p:sp>
          <p:nvSpPr>
            <p:cNvPr id="185652" name="Freeform 308"/>
            <p:cNvSpPr>
              <a:spLocks/>
            </p:cNvSpPr>
            <p:nvPr/>
          </p:nvSpPr>
          <p:spPr bwMode="auto">
            <a:xfrm>
              <a:off x="1392" y="2928"/>
              <a:ext cx="528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528" y="192"/>
                </a:cxn>
              </a:cxnLst>
              <a:rect l="0" t="0" r="r" b="b"/>
              <a:pathLst>
                <a:path w="528" h="192">
                  <a:moveTo>
                    <a:pt x="0" y="0"/>
                  </a:moveTo>
                  <a:lnTo>
                    <a:pt x="144" y="0"/>
                  </a:lnTo>
                  <a:lnTo>
                    <a:pt x="528" y="19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53" name="Freeform 309"/>
            <p:cNvSpPr>
              <a:spLocks/>
            </p:cNvSpPr>
            <p:nvPr/>
          </p:nvSpPr>
          <p:spPr bwMode="auto">
            <a:xfrm>
              <a:off x="2400" y="3312"/>
              <a:ext cx="528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144" y="384"/>
                </a:cxn>
                <a:cxn ang="0">
                  <a:pos x="528" y="0"/>
                </a:cxn>
              </a:cxnLst>
              <a:rect l="0" t="0" r="r" b="b"/>
              <a:pathLst>
                <a:path w="528" h="384">
                  <a:moveTo>
                    <a:pt x="0" y="384"/>
                  </a:moveTo>
                  <a:lnTo>
                    <a:pt x="144" y="384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54" name="Line 310"/>
            <p:cNvSpPr>
              <a:spLocks noChangeShapeType="1"/>
            </p:cNvSpPr>
            <p:nvPr/>
          </p:nvSpPr>
          <p:spPr bwMode="auto">
            <a:xfrm>
              <a:off x="1392" y="3696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30"/>
          <p:cNvGrpSpPr>
            <a:grpSpLocks/>
          </p:cNvGrpSpPr>
          <p:nvPr/>
        </p:nvGrpSpPr>
        <p:grpSpPr bwMode="auto">
          <a:xfrm>
            <a:off x="1066800" y="1981200"/>
            <a:ext cx="7467600" cy="4191000"/>
            <a:chOff x="672" y="1248"/>
            <a:chExt cx="4704" cy="2640"/>
          </a:xfrm>
        </p:grpSpPr>
        <p:sp>
          <p:nvSpPr>
            <p:cNvPr id="185575" name="Rectangle 231"/>
            <p:cNvSpPr>
              <a:spLocks noChangeArrowheads="1"/>
            </p:cNvSpPr>
            <p:nvPr/>
          </p:nvSpPr>
          <p:spPr bwMode="auto">
            <a:xfrm>
              <a:off x="672" y="1248"/>
              <a:ext cx="4704" cy="26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76" name="Rectangle 232"/>
            <p:cNvSpPr>
              <a:spLocks noChangeArrowheads="1"/>
            </p:cNvSpPr>
            <p:nvPr/>
          </p:nvSpPr>
          <p:spPr bwMode="auto">
            <a:xfrm>
              <a:off x="720" y="1290"/>
              <a:ext cx="4608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from the DLL headed by (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,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Let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 and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be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’s predecessor and successor.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Delete node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del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, whose predecessor is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pred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, from the forward </a:t>
              </a:r>
              <a:b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</a:b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	SLL headed by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first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.</a:t>
              </a:r>
              <a:r>
                <a:rPr lang="en-US" sz="2000">
                  <a:latin typeface="Times New Roman" pitchFamily="18" charset="0"/>
                </a:rPr>
                <a:t/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, whose successor is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, from the backward SLL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headed by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85577" name="Rectangle 233"/>
            <p:cNvSpPr>
              <a:spLocks noChangeArrowheads="1"/>
            </p:cNvSpPr>
            <p:nvPr/>
          </p:nvSpPr>
          <p:spPr bwMode="auto">
            <a:xfrm>
              <a:off x="1296" y="360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78" name="Text Box 234"/>
            <p:cNvSpPr txBox="1">
              <a:spLocks noChangeArrowheads="1"/>
            </p:cNvSpPr>
            <p:nvPr/>
          </p:nvSpPr>
          <p:spPr bwMode="auto">
            <a:xfrm>
              <a:off x="912" y="360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pred</a:t>
              </a:r>
            </a:p>
          </p:txBody>
        </p:sp>
        <p:sp>
          <p:nvSpPr>
            <p:cNvPr id="185579" name="Rectangle 235"/>
            <p:cNvSpPr>
              <a:spLocks noChangeArrowheads="1"/>
            </p:cNvSpPr>
            <p:nvPr/>
          </p:nvSpPr>
          <p:spPr bwMode="auto">
            <a:xfrm>
              <a:off x="1296" y="312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80" name="Rectangle 236"/>
            <p:cNvSpPr>
              <a:spLocks noChangeArrowheads="1"/>
            </p:cNvSpPr>
            <p:nvPr/>
          </p:nvSpPr>
          <p:spPr bwMode="auto">
            <a:xfrm>
              <a:off x="1296" y="3318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81" name="Text Box 237"/>
            <p:cNvSpPr txBox="1">
              <a:spLocks noChangeArrowheads="1"/>
            </p:cNvSpPr>
            <p:nvPr/>
          </p:nvSpPr>
          <p:spPr bwMode="auto">
            <a:xfrm>
              <a:off x="1920" y="3120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85582" name="Text Box 238"/>
            <p:cNvSpPr txBox="1">
              <a:spLocks noChangeArrowheads="1"/>
            </p:cNvSpPr>
            <p:nvPr/>
          </p:nvSpPr>
          <p:spPr bwMode="auto">
            <a:xfrm>
              <a:off x="2928" y="3120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85583" name="Text Box 239"/>
            <p:cNvSpPr txBox="1">
              <a:spLocks noChangeArrowheads="1"/>
            </p:cNvSpPr>
            <p:nvPr/>
          </p:nvSpPr>
          <p:spPr bwMode="auto">
            <a:xfrm>
              <a:off x="3936" y="3120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85584" name="Line 240"/>
            <p:cNvSpPr>
              <a:spLocks noChangeShapeType="1"/>
            </p:cNvSpPr>
            <p:nvPr/>
          </p:nvSpPr>
          <p:spPr bwMode="auto">
            <a:xfrm>
              <a:off x="2400" y="317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585" name="Line 241"/>
            <p:cNvSpPr>
              <a:spLocks noChangeShapeType="1"/>
            </p:cNvSpPr>
            <p:nvPr/>
          </p:nvSpPr>
          <p:spPr bwMode="auto">
            <a:xfrm>
              <a:off x="3408" y="317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586" name="Line 242"/>
            <p:cNvSpPr>
              <a:spLocks noChangeShapeType="1"/>
            </p:cNvSpPr>
            <p:nvPr/>
          </p:nvSpPr>
          <p:spPr bwMode="auto">
            <a:xfrm>
              <a:off x="4416" y="3174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587" name="Line 243"/>
            <p:cNvSpPr>
              <a:spLocks noChangeShapeType="1"/>
            </p:cNvSpPr>
            <p:nvPr/>
          </p:nvSpPr>
          <p:spPr bwMode="auto">
            <a:xfrm flipH="1">
              <a:off x="3504" y="327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588" name="Line 244"/>
            <p:cNvSpPr>
              <a:spLocks noChangeShapeType="1"/>
            </p:cNvSpPr>
            <p:nvPr/>
          </p:nvSpPr>
          <p:spPr bwMode="auto">
            <a:xfrm flipH="1">
              <a:off x="2496" y="327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589" name="Line 245"/>
            <p:cNvSpPr>
              <a:spLocks noChangeShapeType="1"/>
            </p:cNvSpPr>
            <p:nvPr/>
          </p:nvSpPr>
          <p:spPr bwMode="auto">
            <a:xfrm>
              <a:off x="2016" y="327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590" name="Freeform 246"/>
            <p:cNvSpPr>
              <a:spLocks/>
            </p:cNvSpPr>
            <p:nvPr/>
          </p:nvSpPr>
          <p:spPr bwMode="auto">
            <a:xfrm>
              <a:off x="1392" y="3270"/>
              <a:ext cx="3312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312" y="144"/>
                </a:cxn>
                <a:cxn ang="0">
                  <a:pos x="3312" y="0"/>
                </a:cxn>
                <a:cxn ang="0">
                  <a:pos x="3120" y="0"/>
                </a:cxn>
              </a:cxnLst>
              <a:rect l="0" t="0" r="r" b="b"/>
              <a:pathLst>
                <a:path w="3312" h="144">
                  <a:moveTo>
                    <a:pt x="0" y="144"/>
                  </a:moveTo>
                  <a:lnTo>
                    <a:pt x="3312" y="144"/>
                  </a:lnTo>
                  <a:lnTo>
                    <a:pt x="3312" y="0"/>
                  </a:lnTo>
                  <a:lnTo>
                    <a:pt x="312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591" name="Text Box 247"/>
            <p:cNvSpPr txBox="1">
              <a:spLocks noChangeArrowheads="1"/>
            </p:cNvSpPr>
            <p:nvPr/>
          </p:nvSpPr>
          <p:spPr bwMode="auto">
            <a:xfrm>
              <a:off x="912" y="312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85592" name="Text Box 248"/>
            <p:cNvSpPr txBox="1">
              <a:spLocks noChangeArrowheads="1"/>
            </p:cNvSpPr>
            <p:nvPr/>
          </p:nvSpPr>
          <p:spPr bwMode="auto">
            <a:xfrm>
              <a:off x="912" y="331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last</a:t>
              </a:r>
            </a:p>
          </p:txBody>
        </p:sp>
        <p:sp>
          <p:nvSpPr>
            <p:cNvPr id="185593" name="Rectangle 249"/>
            <p:cNvSpPr>
              <a:spLocks noChangeArrowheads="1"/>
            </p:cNvSpPr>
            <p:nvPr/>
          </p:nvSpPr>
          <p:spPr bwMode="auto">
            <a:xfrm>
              <a:off x="2304" y="360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94" name="Text Box 250"/>
            <p:cNvSpPr txBox="1">
              <a:spLocks noChangeArrowheads="1"/>
            </p:cNvSpPr>
            <p:nvPr/>
          </p:nvSpPr>
          <p:spPr bwMode="auto">
            <a:xfrm>
              <a:off x="1920" y="360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succ</a:t>
              </a:r>
            </a:p>
          </p:txBody>
        </p:sp>
        <p:sp>
          <p:nvSpPr>
            <p:cNvPr id="185595" name="Rectangle 251"/>
            <p:cNvSpPr>
              <a:spLocks noChangeArrowheads="1"/>
            </p:cNvSpPr>
            <p:nvPr/>
          </p:nvSpPr>
          <p:spPr bwMode="auto">
            <a:xfrm>
              <a:off x="1296" y="283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96" name="Text Box 252"/>
            <p:cNvSpPr txBox="1">
              <a:spLocks noChangeArrowheads="1"/>
            </p:cNvSpPr>
            <p:nvPr/>
          </p:nvSpPr>
          <p:spPr bwMode="auto">
            <a:xfrm>
              <a:off x="912" y="283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del</a:t>
              </a:r>
            </a:p>
          </p:txBody>
        </p:sp>
        <p:sp>
          <p:nvSpPr>
            <p:cNvPr id="185597" name="Freeform 253"/>
            <p:cNvSpPr>
              <a:spLocks/>
            </p:cNvSpPr>
            <p:nvPr/>
          </p:nvSpPr>
          <p:spPr bwMode="auto">
            <a:xfrm>
              <a:off x="1392" y="2928"/>
              <a:ext cx="528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528" y="192"/>
                </a:cxn>
              </a:cxnLst>
              <a:rect l="0" t="0" r="r" b="b"/>
              <a:pathLst>
                <a:path w="528" h="192">
                  <a:moveTo>
                    <a:pt x="0" y="0"/>
                  </a:moveTo>
                  <a:lnTo>
                    <a:pt x="144" y="0"/>
                  </a:lnTo>
                  <a:lnTo>
                    <a:pt x="528" y="19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598" name="Freeform 254"/>
            <p:cNvSpPr>
              <a:spLocks/>
            </p:cNvSpPr>
            <p:nvPr/>
          </p:nvSpPr>
          <p:spPr bwMode="auto">
            <a:xfrm>
              <a:off x="2400" y="3312"/>
              <a:ext cx="528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144" y="384"/>
                </a:cxn>
                <a:cxn ang="0">
                  <a:pos x="528" y="0"/>
                </a:cxn>
              </a:cxnLst>
              <a:rect l="0" t="0" r="r" b="b"/>
              <a:pathLst>
                <a:path w="528" h="384">
                  <a:moveTo>
                    <a:pt x="0" y="384"/>
                  </a:moveTo>
                  <a:lnTo>
                    <a:pt x="144" y="384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599" name="Line 255"/>
            <p:cNvSpPr>
              <a:spLocks noChangeShapeType="1"/>
            </p:cNvSpPr>
            <p:nvPr/>
          </p:nvSpPr>
          <p:spPr bwMode="auto">
            <a:xfrm>
              <a:off x="1392" y="3696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00" name="Freeform 256"/>
            <p:cNvSpPr>
              <a:spLocks/>
            </p:cNvSpPr>
            <p:nvPr/>
          </p:nvSpPr>
          <p:spPr bwMode="auto">
            <a:xfrm>
              <a:off x="1392" y="3024"/>
              <a:ext cx="1536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528" y="0"/>
                </a:cxn>
                <a:cxn ang="0">
                  <a:pos x="1104" y="0"/>
                </a:cxn>
                <a:cxn ang="0">
                  <a:pos x="1536" y="96"/>
                </a:cxn>
              </a:cxnLst>
              <a:rect l="0" t="0" r="r" b="b"/>
              <a:pathLst>
                <a:path w="1536" h="192">
                  <a:moveTo>
                    <a:pt x="0" y="192"/>
                  </a:moveTo>
                  <a:lnTo>
                    <a:pt x="528" y="0"/>
                  </a:lnTo>
                  <a:lnTo>
                    <a:pt x="1104" y="0"/>
                  </a:lnTo>
                  <a:lnTo>
                    <a:pt x="1536" y="9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57"/>
          <p:cNvGrpSpPr>
            <a:grpSpLocks/>
          </p:cNvGrpSpPr>
          <p:nvPr/>
        </p:nvGrpSpPr>
        <p:grpSpPr bwMode="auto">
          <a:xfrm>
            <a:off x="1066800" y="1981200"/>
            <a:ext cx="7467600" cy="4191000"/>
            <a:chOff x="672" y="1248"/>
            <a:chExt cx="4704" cy="2640"/>
          </a:xfrm>
        </p:grpSpPr>
        <p:sp>
          <p:nvSpPr>
            <p:cNvPr id="185602" name="Rectangle 258"/>
            <p:cNvSpPr>
              <a:spLocks noChangeArrowheads="1"/>
            </p:cNvSpPr>
            <p:nvPr/>
          </p:nvSpPr>
          <p:spPr bwMode="auto">
            <a:xfrm>
              <a:off x="672" y="1248"/>
              <a:ext cx="4704" cy="26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03" name="Rectangle 259"/>
            <p:cNvSpPr>
              <a:spLocks noChangeArrowheads="1"/>
            </p:cNvSpPr>
            <p:nvPr/>
          </p:nvSpPr>
          <p:spPr bwMode="auto">
            <a:xfrm>
              <a:off x="720" y="1290"/>
              <a:ext cx="4608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from the DLL headed by (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,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Let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 and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be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’s predecessor and successor.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, whose predecessor is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, from the forward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Delete node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del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, whose successor is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succ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, from the backward SLL </a:t>
              </a:r>
              <a:b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</a:b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	headed by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last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.</a:t>
              </a:r>
              <a:r>
                <a:rPr lang="en-US" sz="2000">
                  <a:latin typeface="Times New Roman" pitchFamily="18" charset="0"/>
                </a:rPr>
                <a:t/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85604" name="Rectangle 260"/>
            <p:cNvSpPr>
              <a:spLocks noChangeArrowheads="1"/>
            </p:cNvSpPr>
            <p:nvPr/>
          </p:nvSpPr>
          <p:spPr bwMode="auto">
            <a:xfrm>
              <a:off x="1296" y="360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05" name="Text Box 261"/>
            <p:cNvSpPr txBox="1">
              <a:spLocks noChangeArrowheads="1"/>
            </p:cNvSpPr>
            <p:nvPr/>
          </p:nvSpPr>
          <p:spPr bwMode="auto">
            <a:xfrm>
              <a:off x="912" y="360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pred</a:t>
              </a:r>
            </a:p>
          </p:txBody>
        </p:sp>
        <p:sp>
          <p:nvSpPr>
            <p:cNvPr id="185606" name="Rectangle 262"/>
            <p:cNvSpPr>
              <a:spLocks noChangeArrowheads="1"/>
            </p:cNvSpPr>
            <p:nvPr/>
          </p:nvSpPr>
          <p:spPr bwMode="auto">
            <a:xfrm>
              <a:off x="1296" y="312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07" name="Rectangle 263"/>
            <p:cNvSpPr>
              <a:spLocks noChangeArrowheads="1"/>
            </p:cNvSpPr>
            <p:nvPr/>
          </p:nvSpPr>
          <p:spPr bwMode="auto">
            <a:xfrm>
              <a:off x="1296" y="3318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08" name="Text Box 264"/>
            <p:cNvSpPr txBox="1">
              <a:spLocks noChangeArrowheads="1"/>
            </p:cNvSpPr>
            <p:nvPr/>
          </p:nvSpPr>
          <p:spPr bwMode="auto">
            <a:xfrm>
              <a:off x="1920" y="3120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85609" name="Text Box 265"/>
            <p:cNvSpPr txBox="1">
              <a:spLocks noChangeArrowheads="1"/>
            </p:cNvSpPr>
            <p:nvPr/>
          </p:nvSpPr>
          <p:spPr bwMode="auto">
            <a:xfrm>
              <a:off x="2928" y="3120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85610" name="Text Box 266"/>
            <p:cNvSpPr txBox="1">
              <a:spLocks noChangeArrowheads="1"/>
            </p:cNvSpPr>
            <p:nvPr/>
          </p:nvSpPr>
          <p:spPr bwMode="auto">
            <a:xfrm>
              <a:off x="3936" y="3120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85611" name="Line 267"/>
            <p:cNvSpPr>
              <a:spLocks noChangeShapeType="1"/>
            </p:cNvSpPr>
            <p:nvPr/>
          </p:nvSpPr>
          <p:spPr bwMode="auto">
            <a:xfrm>
              <a:off x="2400" y="317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12" name="Line 268"/>
            <p:cNvSpPr>
              <a:spLocks noChangeShapeType="1"/>
            </p:cNvSpPr>
            <p:nvPr/>
          </p:nvSpPr>
          <p:spPr bwMode="auto">
            <a:xfrm>
              <a:off x="3408" y="317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13" name="Line 269"/>
            <p:cNvSpPr>
              <a:spLocks noChangeShapeType="1"/>
            </p:cNvSpPr>
            <p:nvPr/>
          </p:nvSpPr>
          <p:spPr bwMode="auto">
            <a:xfrm>
              <a:off x="4416" y="3174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14" name="Line 270"/>
            <p:cNvSpPr>
              <a:spLocks noChangeShapeType="1"/>
            </p:cNvSpPr>
            <p:nvPr/>
          </p:nvSpPr>
          <p:spPr bwMode="auto">
            <a:xfrm flipH="1">
              <a:off x="3504" y="327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15" name="Line 271"/>
            <p:cNvSpPr>
              <a:spLocks noChangeShapeType="1"/>
            </p:cNvSpPr>
            <p:nvPr/>
          </p:nvSpPr>
          <p:spPr bwMode="auto">
            <a:xfrm>
              <a:off x="2016" y="327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16" name="Freeform 272"/>
            <p:cNvSpPr>
              <a:spLocks/>
            </p:cNvSpPr>
            <p:nvPr/>
          </p:nvSpPr>
          <p:spPr bwMode="auto">
            <a:xfrm>
              <a:off x="1392" y="3270"/>
              <a:ext cx="3312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312" y="144"/>
                </a:cxn>
                <a:cxn ang="0">
                  <a:pos x="3312" y="0"/>
                </a:cxn>
                <a:cxn ang="0">
                  <a:pos x="3120" y="0"/>
                </a:cxn>
              </a:cxnLst>
              <a:rect l="0" t="0" r="r" b="b"/>
              <a:pathLst>
                <a:path w="3312" h="144">
                  <a:moveTo>
                    <a:pt x="0" y="144"/>
                  </a:moveTo>
                  <a:lnTo>
                    <a:pt x="3312" y="144"/>
                  </a:lnTo>
                  <a:lnTo>
                    <a:pt x="3312" y="0"/>
                  </a:lnTo>
                  <a:lnTo>
                    <a:pt x="312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17" name="Text Box 273"/>
            <p:cNvSpPr txBox="1">
              <a:spLocks noChangeArrowheads="1"/>
            </p:cNvSpPr>
            <p:nvPr/>
          </p:nvSpPr>
          <p:spPr bwMode="auto">
            <a:xfrm>
              <a:off x="912" y="312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85618" name="Text Box 274"/>
            <p:cNvSpPr txBox="1">
              <a:spLocks noChangeArrowheads="1"/>
            </p:cNvSpPr>
            <p:nvPr/>
          </p:nvSpPr>
          <p:spPr bwMode="auto">
            <a:xfrm>
              <a:off x="912" y="331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last</a:t>
              </a:r>
            </a:p>
          </p:txBody>
        </p:sp>
        <p:sp>
          <p:nvSpPr>
            <p:cNvPr id="185619" name="Rectangle 275"/>
            <p:cNvSpPr>
              <a:spLocks noChangeArrowheads="1"/>
            </p:cNvSpPr>
            <p:nvPr/>
          </p:nvSpPr>
          <p:spPr bwMode="auto">
            <a:xfrm>
              <a:off x="2304" y="360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20" name="Text Box 276"/>
            <p:cNvSpPr txBox="1">
              <a:spLocks noChangeArrowheads="1"/>
            </p:cNvSpPr>
            <p:nvPr/>
          </p:nvSpPr>
          <p:spPr bwMode="auto">
            <a:xfrm>
              <a:off x="1920" y="360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succ</a:t>
              </a:r>
            </a:p>
          </p:txBody>
        </p:sp>
        <p:sp>
          <p:nvSpPr>
            <p:cNvPr id="185621" name="Rectangle 277"/>
            <p:cNvSpPr>
              <a:spLocks noChangeArrowheads="1"/>
            </p:cNvSpPr>
            <p:nvPr/>
          </p:nvSpPr>
          <p:spPr bwMode="auto">
            <a:xfrm>
              <a:off x="1296" y="283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22" name="Text Box 278"/>
            <p:cNvSpPr txBox="1">
              <a:spLocks noChangeArrowheads="1"/>
            </p:cNvSpPr>
            <p:nvPr/>
          </p:nvSpPr>
          <p:spPr bwMode="auto">
            <a:xfrm>
              <a:off x="912" y="283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del</a:t>
              </a:r>
            </a:p>
          </p:txBody>
        </p:sp>
        <p:sp>
          <p:nvSpPr>
            <p:cNvPr id="185623" name="Freeform 279"/>
            <p:cNvSpPr>
              <a:spLocks/>
            </p:cNvSpPr>
            <p:nvPr/>
          </p:nvSpPr>
          <p:spPr bwMode="auto">
            <a:xfrm>
              <a:off x="1392" y="2928"/>
              <a:ext cx="528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528" y="192"/>
                </a:cxn>
              </a:cxnLst>
              <a:rect l="0" t="0" r="r" b="b"/>
              <a:pathLst>
                <a:path w="528" h="192">
                  <a:moveTo>
                    <a:pt x="0" y="0"/>
                  </a:moveTo>
                  <a:lnTo>
                    <a:pt x="144" y="0"/>
                  </a:lnTo>
                  <a:lnTo>
                    <a:pt x="528" y="19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24" name="Freeform 280"/>
            <p:cNvSpPr>
              <a:spLocks/>
            </p:cNvSpPr>
            <p:nvPr/>
          </p:nvSpPr>
          <p:spPr bwMode="auto">
            <a:xfrm>
              <a:off x="2400" y="3312"/>
              <a:ext cx="528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144" y="384"/>
                </a:cxn>
                <a:cxn ang="0">
                  <a:pos x="528" y="0"/>
                </a:cxn>
              </a:cxnLst>
              <a:rect l="0" t="0" r="r" b="b"/>
              <a:pathLst>
                <a:path w="528" h="384">
                  <a:moveTo>
                    <a:pt x="0" y="384"/>
                  </a:moveTo>
                  <a:lnTo>
                    <a:pt x="144" y="384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25" name="Line 281"/>
            <p:cNvSpPr>
              <a:spLocks noChangeShapeType="1"/>
            </p:cNvSpPr>
            <p:nvPr/>
          </p:nvSpPr>
          <p:spPr bwMode="auto">
            <a:xfrm>
              <a:off x="1392" y="3696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26" name="Freeform 282"/>
            <p:cNvSpPr>
              <a:spLocks/>
            </p:cNvSpPr>
            <p:nvPr/>
          </p:nvSpPr>
          <p:spPr bwMode="auto">
            <a:xfrm>
              <a:off x="1392" y="3024"/>
              <a:ext cx="1536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528" y="0"/>
                </a:cxn>
                <a:cxn ang="0">
                  <a:pos x="1104" y="0"/>
                </a:cxn>
                <a:cxn ang="0">
                  <a:pos x="1536" y="96"/>
                </a:cxn>
              </a:cxnLst>
              <a:rect l="0" t="0" r="r" b="b"/>
              <a:pathLst>
                <a:path w="1536" h="192">
                  <a:moveTo>
                    <a:pt x="0" y="192"/>
                  </a:moveTo>
                  <a:lnTo>
                    <a:pt x="528" y="0"/>
                  </a:lnTo>
                  <a:lnTo>
                    <a:pt x="1104" y="0"/>
                  </a:lnTo>
                  <a:lnTo>
                    <a:pt x="1536" y="9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27" name="Line 283"/>
            <p:cNvSpPr>
              <a:spLocks noChangeShapeType="1"/>
            </p:cNvSpPr>
            <p:nvPr/>
          </p:nvSpPr>
          <p:spPr bwMode="auto">
            <a:xfrm>
              <a:off x="3024" y="3264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11"/>
          <p:cNvGrpSpPr>
            <a:grpSpLocks/>
          </p:cNvGrpSpPr>
          <p:nvPr/>
        </p:nvGrpSpPr>
        <p:grpSpPr bwMode="auto">
          <a:xfrm>
            <a:off x="1066800" y="1981200"/>
            <a:ext cx="7467600" cy="4191000"/>
            <a:chOff x="672" y="1248"/>
            <a:chExt cx="4704" cy="2640"/>
          </a:xfrm>
        </p:grpSpPr>
        <p:sp>
          <p:nvSpPr>
            <p:cNvPr id="185656" name="Rectangle 312"/>
            <p:cNvSpPr>
              <a:spLocks noChangeArrowheads="1"/>
            </p:cNvSpPr>
            <p:nvPr/>
          </p:nvSpPr>
          <p:spPr bwMode="auto">
            <a:xfrm>
              <a:off x="672" y="1248"/>
              <a:ext cx="4704" cy="26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57" name="Rectangle 313"/>
            <p:cNvSpPr>
              <a:spLocks noChangeArrowheads="1"/>
            </p:cNvSpPr>
            <p:nvPr/>
          </p:nvSpPr>
          <p:spPr bwMode="auto">
            <a:xfrm>
              <a:off x="720" y="1290"/>
              <a:ext cx="4608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from the DLL headed by (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,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Let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 and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be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’s predecessor and successor.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, whose predecessor is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, from the forward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, whose successor is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, from the backward SLL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headed by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Terminate.</a:t>
              </a:r>
              <a:endParaRPr lang="en-GB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85658" name="Rectangle 314"/>
            <p:cNvSpPr>
              <a:spLocks noChangeArrowheads="1"/>
            </p:cNvSpPr>
            <p:nvPr/>
          </p:nvSpPr>
          <p:spPr bwMode="auto">
            <a:xfrm>
              <a:off x="1296" y="312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59" name="Rectangle 315"/>
            <p:cNvSpPr>
              <a:spLocks noChangeArrowheads="1"/>
            </p:cNvSpPr>
            <p:nvPr/>
          </p:nvSpPr>
          <p:spPr bwMode="auto">
            <a:xfrm>
              <a:off x="1296" y="3318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60" name="Text Box 316"/>
            <p:cNvSpPr txBox="1">
              <a:spLocks noChangeArrowheads="1"/>
            </p:cNvSpPr>
            <p:nvPr/>
          </p:nvSpPr>
          <p:spPr bwMode="auto">
            <a:xfrm>
              <a:off x="1920" y="3120"/>
              <a:ext cx="576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85661" name="Text Box 317"/>
            <p:cNvSpPr txBox="1">
              <a:spLocks noChangeArrowheads="1"/>
            </p:cNvSpPr>
            <p:nvPr/>
          </p:nvSpPr>
          <p:spPr bwMode="auto">
            <a:xfrm>
              <a:off x="2928" y="3120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85662" name="Text Box 318"/>
            <p:cNvSpPr txBox="1">
              <a:spLocks noChangeArrowheads="1"/>
            </p:cNvSpPr>
            <p:nvPr/>
          </p:nvSpPr>
          <p:spPr bwMode="auto">
            <a:xfrm>
              <a:off x="3936" y="3120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85663" name="Line 319"/>
            <p:cNvSpPr>
              <a:spLocks noChangeShapeType="1"/>
            </p:cNvSpPr>
            <p:nvPr/>
          </p:nvSpPr>
          <p:spPr bwMode="auto">
            <a:xfrm>
              <a:off x="2400" y="317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64" name="Line 320"/>
            <p:cNvSpPr>
              <a:spLocks noChangeShapeType="1"/>
            </p:cNvSpPr>
            <p:nvPr/>
          </p:nvSpPr>
          <p:spPr bwMode="auto">
            <a:xfrm>
              <a:off x="3408" y="317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65" name="Line 321"/>
            <p:cNvSpPr>
              <a:spLocks noChangeShapeType="1"/>
            </p:cNvSpPr>
            <p:nvPr/>
          </p:nvSpPr>
          <p:spPr bwMode="auto">
            <a:xfrm>
              <a:off x="4416" y="3174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66" name="Line 322"/>
            <p:cNvSpPr>
              <a:spLocks noChangeShapeType="1"/>
            </p:cNvSpPr>
            <p:nvPr/>
          </p:nvSpPr>
          <p:spPr bwMode="auto">
            <a:xfrm flipH="1">
              <a:off x="3504" y="327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67" name="Line 323"/>
            <p:cNvSpPr>
              <a:spLocks noChangeShapeType="1"/>
            </p:cNvSpPr>
            <p:nvPr/>
          </p:nvSpPr>
          <p:spPr bwMode="auto">
            <a:xfrm>
              <a:off x="2016" y="327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68" name="Freeform 324"/>
            <p:cNvSpPr>
              <a:spLocks/>
            </p:cNvSpPr>
            <p:nvPr/>
          </p:nvSpPr>
          <p:spPr bwMode="auto">
            <a:xfrm>
              <a:off x="1392" y="3270"/>
              <a:ext cx="3312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312" y="144"/>
                </a:cxn>
                <a:cxn ang="0">
                  <a:pos x="3312" y="0"/>
                </a:cxn>
                <a:cxn ang="0">
                  <a:pos x="3120" y="0"/>
                </a:cxn>
              </a:cxnLst>
              <a:rect l="0" t="0" r="r" b="b"/>
              <a:pathLst>
                <a:path w="3312" h="144">
                  <a:moveTo>
                    <a:pt x="0" y="144"/>
                  </a:moveTo>
                  <a:lnTo>
                    <a:pt x="3312" y="144"/>
                  </a:lnTo>
                  <a:lnTo>
                    <a:pt x="3312" y="0"/>
                  </a:lnTo>
                  <a:lnTo>
                    <a:pt x="312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69" name="Text Box 325"/>
            <p:cNvSpPr txBox="1">
              <a:spLocks noChangeArrowheads="1"/>
            </p:cNvSpPr>
            <p:nvPr/>
          </p:nvSpPr>
          <p:spPr bwMode="auto">
            <a:xfrm>
              <a:off x="912" y="312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85670" name="Text Box 326"/>
            <p:cNvSpPr txBox="1">
              <a:spLocks noChangeArrowheads="1"/>
            </p:cNvSpPr>
            <p:nvPr/>
          </p:nvSpPr>
          <p:spPr bwMode="auto">
            <a:xfrm>
              <a:off x="912" y="331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last</a:t>
              </a:r>
            </a:p>
          </p:txBody>
        </p:sp>
        <p:sp>
          <p:nvSpPr>
            <p:cNvPr id="185671" name="Freeform 327"/>
            <p:cNvSpPr>
              <a:spLocks/>
            </p:cNvSpPr>
            <p:nvPr/>
          </p:nvSpPr>
          <p:spPr bwMode="auto">
            <a:xfrm>
              <a:off x="1392" y="3024"/>
              <a:ext cx="1536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528" y="0"/>
                </a:cxn>
                <a:cxn ang="0">
                  <a:pos x="1104" y="0"/>
                </a:cxn>
                <a:cxn ang="0">
                  <a:pos x="1536" y="96"/>
                </a:cxn>
              </a:cxnLst>
              <a:rect l="0" t="0" r="r" b="b"/>
              <a:pathLst>
                <a:path w="1536" h="192">
                  <a:moveTo>
                    <a:pt x="0" y="192"/>
                  </a:moveTo>
                  <a:lnTo>
                    <a:pt x="528" y="0"/>
                  </a:lnTo>
                  <a:lnTo>
                    <a:pt x="1104" y="0"/>
                  </a:lnTo>
                  <a:lnTo>
                    <a:pt x="1536" y="9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72" name="Line 328"/>
            <p:cNvSpPr>
              <a:spLocks noChangeShapeType="1"/>
            </p:cNvSpPr>
            <p:nvPr/>
          </p:nvSpPr>
          <p:spPr bwMode="auto">
            <a:xfrm>
              <a:off x="3024" y="3264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Brisanje</a:t>
            </a:r>
            <a:r>
              <a:rPr lang="en-US" dirty="0" smtClean="0"/>
              <a:t> </a:t>
            </a:r>
            <a:r>
              <a:rPr lang="en-US" dirty="0" err="1" smtClean="0"/>
              <a:t>vmesnega</a:t>
            </a:r>
            <a:r>
              <a:rPr lang="en-US" dirty="0" smtClean="0"/>
              <a:t> </a:t>
            </a:r>
            <a:r>
              <a:rPr lang="en-US" dirty="0" err="1" smtClean="0"/>
              <a:t>vozlišča</a:t>
            </a:r>
            <a:r>
              <a:rPr lang="en-US" dirty="0" smtClean="0"/>
              <a:t> (</a:t>
            </a:r>
            <a:r>
              <a:rPr lang="en-US" dirty="0" err="1" smtClean="0"/>
              <a:t>animacija</a:t>
            </a:r>
            <a:r>
              <a:rPr lang="en-US" dirty="0" smtClean="0"/>
              <a:t>)</a:t>
            </a:r>
            <a:endParaRPr lang="en-US" i="1" dirty="0"/>
          </a:p>
        </p:txBody>
      </p:sp>
      <p:grpSp>
        <p:nvGrpSpPr>
          <p:cNvPr id="2" name="Group 199"/>
          <p:cNvGrpSpPr>
            <a:grpSpLocks/>
          </p:cNvGrpSpPr>
          <p:nvPr/>
        </p:nvGrpSpPr>
        <p:grpSpPr bwMode="auto">
          <a:xfrm>
            <a:off x="1066800" y="1981200"/>
            <a:ext cx="7467600" cy="4191000"/>
            <a:chOff x="672" y="1248"/>
            <a:chExt cx="4704" cy="2640"/>
          </a:xfrm>
        </p:grpSpPr>
        <p:sp>
          <p:nvSpPr>
            <p:cNvPr id="187592" name="Rectangle 200"/>
            <p:cNvSpPr>
              <a:spLocks noChangeArrowheads="1"/>
            </p:cNvSpPr>
            <p:nvPr/>
          </p:nvSpPr>
          <p:spPr bwMode="auto">
            <a:xfrm>
              <a:off x="672" y="1248"/>
              <a:ext cx="4704" cy="26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593" name="Rectangle 201"/>
            <p:cNvSpPr>
              <a:spLocks noChangeArrowheads="1"/>
            </p:cNvSpPr>
            <p:nvPr/>
          </p:nvSpPr>
          <p:spPr bwMode="auto">
            <a:xfrm>
              <a:off x="720" y="1290"/>
              <a:ext cx="4608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from the DLL headed by (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,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Let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 and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be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’s predecessor and successor.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, whose predecessor is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, from the forward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, whose successor is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, from the backward SLL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headed by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87594" name="Rectangle 202"/>
            <p:cNvSpPr>
              <a:spLocks noChangeArrowheads="1"/>
            </p:cNvSpPr>
            <p:nvPr/>
          </p:nvSpPr>
          <p:spPr bwMode="auto">
            <a:xfrm>
              <a:off x="1200" y="283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595" name="Text Box 203"/>
            <p:cNvSpPr txBox="1">
              <a:spLocks noChangeArrowheads="1"/>
            </p:cNvSpPr>
            <p:nvPr/>
          </p:nvSpPr>
          <p:spPr bwMode="auto">
            <a:xfrm>
              <a:off x="816" y="283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del</a:t>
              </a:r>
            </a:p>
          </p:txBody>
        </p:sp>
        <p:sp>
          <p:nvSpPr>
            <p:cNvPr id="187596" name="Rectangle 204"/>
            <p:cNvSpPr>
              <a:spLocks noChangeArrowheads="1"/>
            </p:cNvSpPr>
            <p:nvPr/>
          </p:nvSpPr>
          <p:spPr bwMode="auto">
            <a:xfrm>
              <a:off x="1200" y="312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597" name="Rectangle 205"/>
            <p:cNvSpPr>
              <a:spLocks noChangeArrowheads="1"/>
            </p:cNvSpPr>
            <p:nvPr/>
          </p:nvSpPr>
          <p:spPr bwMode="auto">
            <a:xfrm>
              <a:off x="1200" y="331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598" name="Text Box 206"/>
            <p:cNvSpPr txBox="1">
              <a:spLocks noChangeArrowheads="1"/>
            </p:cNvSpPr>
            <p:nvPr/>
          </p:nvSpPr>
          <p:spPr bwMode="auto">
            <a:xfrm>
              <a:off x="4128" y="310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fox</a:t>
              </a:r>
            </a:p>
          </p:txBody>
        </p:sp>
        <p:sp>
          <p:nvSpPr>
            <p:cNvPr id="187599" name="Text Box 207"/>
            <p:cNvSpPr txBox="1">
              <a:spLocks noChangeArrowheads="1"/>
            </p:cNvSpPr>
            <p:nvPr/>
          </p:nvSpPr>
          <p:spPr bwMode="auto">
            <a:xfrm>
              <a:off x="2112" y="311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dog</a:t>
              </a:r>
            </a:p>
          </p:txBody>
        </p:sp>
        <p:sp>
          <p:nvSpPr>
            <p:cNvPr id="187600" name="Text Box 208"/>
            <p:cNvSpPr txBox="1">
              <a:spLocks noChangeArrowheads="1"/>
            </p:cNvSpPr>
            <p:nvPr/>
          </p:nvSpPr>
          <p:spPr bwMode="auto">
            <a:xfrm>
              <a:off x="3120" y="311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eel</a:t>
              </a:r>
            </a:p>
          </p:txBody>
        </p:sp>
        <p:sp>
          <p:nvSpPr>
            <p:cNvPr id="187601" name="Text Box 209"/>
            <p:cNvSpPr txBox="1">
              <a:spLocks noChangeArrowheads="1"/>
            </p:cNvSpPr>
            <p:nvPr/>
          </p:nvSpPr>
          <p:spPr bwMode="auto">
            <a:xfrm>
              <a:off x="816" y="311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87602" name="Text Box 210"/>
            <p:cNvSpPr txBox="1">
              <a:spLocks noChangeArrowheads="1"/>
            </p:cNvSpPr>
            <p:nvPr/>
          </p:nvSpPr>
          <p:spPr bwMode="auto">
            <a:xfrm>
              <a:off x="816" y="3306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last</a:t>
              </a:r>
            </a:p>
          </p:txBody>
        </p:sp>
        <p:sp>
          <p:nvSpPr>
            <p:cNvPr id="187603" name="Line 211"/>
            <p:cNvSpPr>
              <a:spLocks noChangeShapeType="1"/>
            </p:cNvSpPr>
            <p:nvPr/>
          </p:nvSpPr>
          <p:spPr bwMode="auto">
            <a:xfrm>
              <a:off x="1880" y="316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04" name="Line 212"/>
            <p:cNvSpPr>
              <a:spLocks noChangeShapeType="1"/>
            </p:cNvSpPr>
            <p:nvPr/>
          </p:nvSpPr>
          <p:spPr bwMode="auto">
            <a:xfrm>
              <a:off x="1640" y="316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05" name="Freeform 213"/>
            <p:cNvSpPr>
              <a:spLocks/>
            </p:cNvSpPr>
            <p:nvPr/>
          </p:nvSpPr>
          <p:spPr bwMode="auto">
            <a:xfrm>
              <a:off x="1304" y="3162"/>
              <a:ext cx="336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336" y="0"/>
                </a:cxn>
              </a:cxnLst>
              <a:rect l="0" t="0" r="r" b="b"/>
              <a:pathLst>
                <a:path w="336" h="48">
                  <a:moveTo>
                    <a:pt x="0" y="48"/>
                  </a:moveTo>
                  <a:lnTo>
                    <a:pt x="96" y="0"/>
                  </a:lnTo>
                  <a:lnTo>
                    <a:pt x="3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06" name="Line 214"/>
            <p:cNvSpPr>
              <a:spLocks noChangeShapeType="1"/>
            </p:cNvSpPr>
            <p:nvPr/>
          </p:nvSpPr>
          <p:spPr bwMode="auto">
            <a:xfrm flipH="1">
              <a:off x="4704" y="325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07" name="Line 215"/>
            <p:cNvSpPr>
              <a:spLocks noChangeShapeType="1"/>
            </p:cNvSpPr>
            <p:nvPr/>
          </p:nvSpPr>
          <p:spPr bwMode="auto">
            <a:xfrm>
              <a:off x="4896" y="325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08" name="Freeform 216"/>
            <p:cNvSpPr>
              <a:spLocks/>
            </p:cNvSpPr>
            <p:nvPr/>
          </p:nvSpPr>
          <p:spPr bwMode="auto">
            <a:xfrm>
              <a:off x="1296" y="3258"/>
              <a:ext cx="3936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936" y="144"/>
                </a:cxn>
                <a:cxn ang="0">
                  <a:pos x="3936" y="0"/>
                </a:cxn>
                <a:cxn ang="0">
                  <a:pos x="3840" y="0"/>
                </a:cxn>
              </a:cxnLst>
              <a:rect l="0" t="0" r="r" b="b"/>
              <a:pathLst>
                <a:path w="3936" h="144">
                  <a:moveTo>
                    <a:pt x="0" y="144"/>
                  </a:moveTo>
                  <a:lnTo>
                    <a:pt x="3936" y="144"/>
                  </a:lnTo>
                  <a:lnTo>
                    <a:pt x="3936" y="0"/>
                  </a:lnTo>
                  <a:lnTo>
                    <a:pt x="384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09" name="Line 217"/>
            <p:cNvSpPr>
              <a:spLocks noChangeShapeType="1"/>
            </p:cNvSpPr>
            <p:nvPr/>
          </p:nvSpPr>
          <p:spPr bwMode="auto">
            <a:xfrm>
              <a:off x="4608" y="3162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10" name="Line 218"/>
            <p:cNvSpPr>
              <a:spLocks noChangeShapeType="1"/>
            </p:cNvSpPr>
            <p:nvPr/>
          </p:nvSpPr>
          <p:spPr bwMode="auto">
            <a:xfrm flipH="1">
              <a:off x="1872" y="3258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11" name="Line 219"/>
            <p:cNvSpPr>
              <a:spLocks noChangeShapeType="1"/>
            </p:cNvSpPr>
            <p:nvPr/>
          </p:nvSpPr>
          <p:spPr bwMode="auto">
            <a:xfrm>
              <a:off x="3600" y="316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12" name="Line 220"/>
            <p:cNvSpPr>
              <a:spLocks noChangeShapeType="1"/>
            </p:cNvSpPr>
            <p:nvPr/>
          </p:nvSpPr>
          <p:spPr bwMode="auto">
            <a:xfrm flipH="1">
              <a:off x="2688" y="326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13" name="Line 221"/>
            <p:cNvSpPr>
              <a:spLocks noChangeShapeType="1"/>
            </p:cNvSpPr>
            <p:nvPr/>
          </p:nvSpPr>
          <p:spPr bwMode="auto">
            <a:xfrm>
              <a:off x="2592" y="316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14" name="Line 222"/>
            <p:cNvSpPr>
              <a:spLocks noChangeShapeType="1"/>
            </p:cNvSpPr>
            <p:nvPr/>
          </p:nvSpPr>
          <p:spPr bwMode="auto">
            <a:xfrm flipH="1">
              <a:off x="3696" y="326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15" name="Freeform 223"/>
            <p:cNvSpPr>
              <a:spLocks/>
            </p:cNvSpPr>
            <p:nvPr/>
          </p:nvSpPr>
          <p:spPr bwMode="auto">
            <a:xfrm>
              <a:off x="1296" y="2928"/>
              <a:ext cx="1824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88" y="0"/>
                </a:cxn>
                <a:cxn ang="0">
                  <a:pos x="1824" y="192"/>
                </a:cxn>
              </a:cxnLst>
              <a:rect l="0" t="0" r="r" b="b"/>
              <a:pathLst>
                <a:path w="1824" h="192">
                  <a:moveTo>
                    <a:pt x="0" y="0"/>
                  </a:moveTo>
                  <a:lnTo>
                    <a:pt x="1488" y="0"/>
                  </a:lnTo>
                  <a:lnTo>
                    <a:pt x="1824" y="19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24"/>
          <p:cNvGrpSpPr>
            <a:grpSpLocks/>
          </p:cNvGrpSpPr>
          <p:nvPr/>
        </p:nvGrpSpPr>
        <p:grpSpPr bwMode="auto">
          <a:xfrm>
            <a:off x="1066800" y="1981200"/>
            <a:ext cx="7467600" cy="4191000"/>
            <a:chOff x="672" y="1248"/>
            <a:chExt cx="4704" cy="2640"/>
          </a:xfrm>
        </p:grpSpPr>
        <p:sp>
          <p:nvSpPr>
            <p:cNvPr id="187617" name="Rectangle 225"/>
            <p:cNvSpPr>
              <a:spLocks noChangeArrowheads="1"/>
            </p:cNvSpPr>
            <p:nvPr/>
          </p:nvSpPr>
          <p:spPr bwMode="auto">
            <a:xfrm>
              <a:off x="672" y="1248"/>
              <a:ext cx="4704" cy="26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18" name="Rectangle 226"/>
            <p:cNvSpPr>
              <a:spLocks noChangeArrowheads="1"/>
            </p:cNvSpPr>
            <p:nvPr/>
          </p:nvSpPr>
          <p:spPr bwMode="auto">
            <a:xfrm>
              <a:off x="720" y="1290"/>
              <a:ext cx="4608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from the DLL headed by (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,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Let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pred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and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succ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 be node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del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’s predecessor and successor.</a:t>
              </a:r>
              <a:r>
                <a:rPr lang="en-US" sz="2000">
                  <a:latin typeface="Times New Roman" pitchFamily="18" charset="0"/>
                </a:rPr>
                <a:t/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, whose predecessor is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, from the forward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, whose successor is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, from the backward SLL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headed by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87619" name="Rectangle 227"/>
            <p:cNvSpPr>
              <a:spLocks noChangeArrowheads="1"/>
            </p:cNvSpPr>
            <p:nvPr/>
          </p:nvSpPr>
          <p:spPr bwMode="auto">
            <a:xfrm>
              <a:off x="1200" y="283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20" name="Text Box 228"/>
            <p:cNvSpPr txBox="1">
              <a:spLocks noChangeArrowheads="1"/>
            </p:cNvSpPr>
            <p:nvPr/>
          </p:nvSpPr>
          <p:spPr bwMode="auto">
            <a:xfrm>
              <a:off x="816" y="283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del</a:t>
              </a:r>
            </a:p>
          </p:txBody>
        </p:sp>
        <p:sp>
          <p:nvSpPr>
            <p:cNvPr id="187621" name="Rectangle 229"/>
            <p:cNvSpPr>
              <a:spLocks noChangeArrowheads="1"/>
            </p:cNvSpPr>
            <p:nvPr/>
          </p:nvSpPr>
          <p:spPr bwMode="auto">
            <a:xfrm>
              <a:off x="1200" y="312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22" name="Rectangle 230"/>
            <p:cNvSpPr>
              <a:spLocks noChangeArrowheads="1"/>
            </p:cNvSpPr>
            <p:nvPr/>
          </p:nvSpPr>
          <p:spPr bwMode="auto">
            <a:xfrm>
              <a:off x="1200" y="331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23" name="Text Box 231"/>
            <p:cNvSpPr txBox="1">
              <a:spLocks noChangeArrowheads="1"/>
            </p:cNvSpPr>
            <p:nvPr/>
          </p:nvSpPr>
          <p:spPr bwMode="auto">
            <a:xfrm>
              <a:off x="4128" y="310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fox</a:t>
              </a:r>
            </a:p>
          </p:txBody>
        </p:sp>
        <p:sp>
          <p:nvSpPr>
            <p:cNvPr id="187624" name="Text Box 232"/>
            <p:cNvSpPr txBox="1">
              <a:spLocks noChangeArrowheads="1"/>
            </p:cNvSpPr>
            <p:nvPr/>
          </p:nvSpPr>
          <p:spPr bwMode="auto">
            <a:xfrm>
              <a:off x="2112" y="311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dog</a:t>
              </a:r>
            </a:p>
          </p:txBody>
        </p:sp>
        <p:sp>
          <p:nvSpPr>
            <p:cNvPr id="187625" name="Text Box 233"/>
            <p:cNvSpPr txBox="1">
              <a:spLocks noChangeArrowheads="1"/>
            </p:cNvSpPr>
            <p:nvPr/>
          </p:nvSpPr>
          <p:spPr bwMode="auto">
            <a:xfrm>
              <a:off x="3120" y="311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eel</a:t>
              </a:r>
            </a:p>
          </p:txBody>
        </p:sp>
        <p:sp>
          <p:nvSpPr>
            <p:cNvPr id="187626" name="Text Box 234"/>
            <p:cNvSpPr txBox="1">
              <a:spLocks noChangeArrowheads="1"/>
            </p:cNvSpPr>
            <p:nvPr/>
          </p:nvSpPr>
          <p:spPr bwMode="auto">
            <a:xfrm>
              <a:off x="816" y="311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87627" name="Text Box 235"/>
            <p:cNvSpPr txBox="1">
              <a:spLocks noChangeArrowheads="1"/>
            </p:cNvSpPr>
            <p:nvPr/>
          </p:nvSpPr>
          <p:spPr bwMode="auto">
            <a:xfrm>
              <a:off x="816" y="3306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last</a:t>
              </a:r>
            </a:p>
          </p:txBody>
        </p:sp>
        <p:sp>
          <p:nvSpPr>
            <p:cNvPr id="187628" name="Line 236"/>
            <p:cNvSpPr>
              <a:spLocks noChangeShapeType="1"/>
            </p:cNvSpPr>
            <p:nvPr/>
          </p:nvSpPr>
          <p:spPr bwMode="auto">
            <a:xfrm>
              <a:off x="1880" y="316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29" name="Line 237"/>
            <p:cNvSpPr>
              <a:spLocks noChangeShapeType="1"/>
            </p:cNvSpPr>
            <p:nvPr/>
          </p:nvSpPr>
          <p:spPr bwMode="auto">
            <a:xfrm>
              <a:off x="1640" y="316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30" name="Freeform 238"/>
            <p:cNvSpPr>
              <a:spLocks/>
            </p:cNvSpPr>
            <p:nvPr/>
          </p:nvSpPr>
          <p:spPr bwMode="auto">
            <a:xfrm>
              <a:off x="1304" y="3162"/>
              <a:ext cx="336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336" y="0"/>
                </a:cxn>
              </a:cxnLst>
              <a:rect l="0" t="0" r="r" b="b"/>
              <a:pathLst>
                <a:path w="336" h="48">
                  <a:moveTo>
                    <a:pt x="0" y="48"/>
                  </a:moveTo>
                  <a:lnTo>
                    <a:pt x="96" y="0"/>
                  </a:lnTo>
                  <a:lnTo>
                    <a:pt x="3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31" name="Line 239"/>
            <p:cNvSpPr>
              <a:spLocks noChangeShapeType="1"/>
            </p:cNvSpPr>
            <p:nvPr/>
          </p:nvSpPr>
          <p:spPr bwMode="auto">
            <a:xfrm flipH="1">
              <a:off x="4704" y="325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32" name="Line 240"/>
            <p:cNvSpPr>
              <a:spLocks noChangeShapeType="1"/>
            </p:cNvSpPr>
            <p:nvPr/>
          </p:nvSpPr>
          <p:spPr bwMode="auto">
            <a:xfrm>
              <a:off x="4896" y="325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33" name="Freeform 241"/>
            <p:cNvSpPr>
              <a:spLocks/>
            </p:cNvSpPr>
            <p:nvPr/>
          </p:nvSpPr>
          <p:spPr bwMode="auto">
            <a:xfrm>
              <a:off x="1296" y="3258"/>
              <a:ext cx="3936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936" y="144"/>
                </a:cxn>
                <a:cxn ang="0">
                  <a:pos x="3936" y="0"/>
                </a:cxn>
                <a:cxn ang="0">
                  <a:pos x="3840" y="0"/>
                </a:cxn>
              </a:cxnLst>
              <a:rect l="0" t="0" r="r" b="b"/>
              <a:pathLst>
                <a:path w="3936" h="144">
                  <a:moveTo>
                    <a:pt x="0" y="144"/>
                  </a:moveTo>
                  <a:lnTo>
                    <a:pt x="3936" y="144"/>
                  </a:lnTo>
                  <a:lnTo>
                    <a:pt x="3936" y="0"/>
                  </a:lnTo>
                  <a:lnTo>
                    <a:pt x="384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34" name="Line 242"/>
            <p:cNvSpPr>
              <a:spLocks noChangeShapeType="1"/>
            </p:cNvSpPr>
            <p:nvPr/>
          </p:nvSpPr>
          <p:spPr bwMode="auto">
            <a:xfrm>
              <a:off x="4608" y="3162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35" name="Line 243"/>
            <p:cNvSpPr>
              <a:spLocks noChangeShapeType="1"/>
            </p:cNvSpPr>
            <p:nvPr/>
          </p:nvSpPr>
          <p:spPr bwMode="auto">
            <a:xfrm flipH="1">
              <a:off x="1872" y="3258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36" name="Text Box 244"/>
            <p:cNvSpPr txBox="1">
              <a:spLocks noChangeArrowheads="1"/>
            </p:cNvSpPr>
            <p:nvPr/>
          </p:nvSpPr>
          <p:spPr bwMode="auto">
            <a:xfrm>
              <a:off x="1104" y="360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pred</a:t>
              </a:r>
            </a:p>
          </p:txBody>
        </p:sp>
        <p:sp>
          <p:nvSpPr>
            <p:cNvPr id="187637" name="Rectangle 245"/>
            <p:cNvSpPr>
              <a:spLocks noChangeArrowheads="1"/>
            </p:cNvSpPr>
            <p:nvPr/>
          </p:nvSpPr>
          <p:spPr bwMode="auto">
            <a:xfrm>
              <a:off x="3504" y="360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38" name="Text Box 246"/>
            <p:cNvSpPr txBox="1">
              <a:spLocks noChangeArrowheads="1"/>
            </p:cNvSpPr>
            <p:nvPr/>
          </p:nvSpPr>
          <p:spPr bwMode="auto">
            <a:xfrm>
              <a:off x="3120" y="360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succ</a:t>
              </a:r>
            </a:p>
          </p:txBody>
        </p:sp>
        <p:sp>
          <p:nvSpPr>
            <p:cNvPr id="187639" name="Line 247"/>
            <p:cNvSpPr>
              <a:spLocks noChangeShapeType="1"/>
            </p:cNvSpPr>
            <p:nvPr/>
          </p:nvSpPr>
          <p:spPr bwMode="auto">
            <a:xfrm>
              <a:off x="3600" y="316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40" name="Line 248"/>
            <p:cNvSpPr>
              <a:spLocks noChangeShapeType="1"/>
            </p:cNvSpPr>
            <p:nvPr/>
          </p:nvSpPr>
          <p:spPr bwMode="auto">
            <a:xfrm flipH="1">
              <a:off x="2688" y="326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41" name="Line 249"/>
            <p:cNvSpPr>
              <a:spLocks noChangeShapeType="1"/>
            </p:cNvSpPr>
            <p:nvPr/>
          </p:nvSpPr>
          <p:spPr bwMode="auto">
            <a:xfrm>
              <a:off x="2592" y="316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42" name="Line 250"/>
            <p:cNvSpPr>
              <a:spLocks noChangeShapeType="1"/>
            </p:cNvSpPr>
            <p:nvPr/>
          </p:nvSpPr>
          <p:spPr bwMode="auto">
            <a:xfrm flipH="1">
              <a:off x="3696" y="326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43" name="Freeform 251"/>
            <p:cNvSpPr>
              <a:spLocks/>
            </p:cNvSpPr>
            <p:nvPr/>
          </p:nvSpPr>
          <p:spPr bwMode="auto">
            <a:xfrm>
              <a:off x="1296" y="2928"/>
              <a:ext cx="1824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88" y="0"/>
                </a:cxn>
                <a:cxn ang="0">
                  <a:pos x="1824" y="192"/>
                </a:cxn>
              </a:cxnLst>
              <a:rect l="0" t="0" r="r" b="b"/>
              <a:pathLst>
                <a:path w="1824" h="192">
                  <a:moveTo>
                    <a:pt x="0" y="0"/>
                  </a:moveTo>
                  <a:lnTo>
                    <a:pt x="1488" y="0"/>
                  </a:lnTo>
                  <a:lnTo>
                    <a:pt x="1824" y="19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44" name="Rectangle 252"/>
            <p:cNvSpPr>
              <a:spLocks noChangeArrowheads="1"/>
            </p:cNvSpPr>
            <p:nvPr/>
          </p:nvSpPr>
          <p:spPr bwMode="auto">
            <a:xfrm>
              <a:off x="1488" y="360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45" name="Freeform 253"/>
            <p:cNvSpPr>
              <a:spLocks/>
            </p:cNvSpPr>
            <p:nvPr/>
          </p:nvSpPr>
          <p:spPr bwMode="auto">
            <a:xfrm>
              <a:off x="1584" y="3312"/>
              <a:ext cx="528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144" y="384"/>
                </a:cxn>
                <a:cxn ang="0">
                  <a:pos x="528" y="0"/>
                </a:cxn>
              </a:cxnLst>
              <a:rect l="0" t="0" r="r" b="b"/>
              <a:pathLst>
                <a:path w="528" h="384">
                  <a:moveTo>
                    <a:pt x="0" y="384"/>
                  </a:moveTo>
                  <a:lnTo>
                    <a:pt x="144" y="384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46" name="Freeform 254"/>
            <p:cNvSpPr>
              <a:spLocks/>
            </p:cNvSpPr>
            <p:nvPr/>
          </p:nvSpPr>
          <p:spPr bwMode="auto">
            <a:xfrm>
              <a:off x="3600" y="3312"/>
              <a:ext cx="528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144" y="384"/>
                </a:cxn>
                <a:cxn ang="0">
                  <a:pos x="528" y="0"/>
                </a:cxn>
              </a:cxnLst>
              <a:rect l="0" t="0" r="r" b="b"/>
              <a:pathLst>
                <a:path w="528" h="384">
                  <a:moveTo>
                    <a:pt x="0" y="384"/>
                  </a:moveTo>
                  <a:lnTo>
                    <a:pt x="144" y="384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55"/>
          <p:cNvGrpSpPr>
            <a:grpSpLocks/>
          </p:cNvGrpSpPr>
          <p:nvPr/>
        </p:nvGrpSpPr>
        <p:grpSpPr bwMode="auto">
          <a:xfrm>
            <a:off x="1066800" y="1981200"/>
            <a:ext cx="7467600" cy="4191000"/>
            <a:chOff x="672" y="1248"/>
            <a:chExt cx="4704" cy="2640"/>
          </a:xfrm>
        </p:grpSpPr>
        <p:sp>
          <p:nvSpPr>
            <p:cNvPr id="187648" name="Rectangle 256"/>
            <p:cNvSpPr>
              <a:spLocks noChangeArrowheads="1"/>
            </p:cNvSpPr>
            <p:nvPr/>
          </p:nvSpPr>
          <p:spPr bwMode="auto">
            <a:xfrm>
              <a:off x="672" y="1248"/>
              <a:ext cx="4704" cy="26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49" name="Rectangle 257"/>
            <p:cNvSpPr>
              <a:spLocks noChangeArrowheads="1"/>
            </p:cNvSpPr>
            <p:nvPr/>
          </p:nvSpPr>
          <p:spPr bwMode="auto">
            <a:xfrm>
              <a:off x="720" y="1290"/>
              <a:ext cx="4608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from the DLL headed by (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,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Let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 and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be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’s predecessor and successor.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Delete node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del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, whose predecessor is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pred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, from the forward </a:t>
              </a:r>
              <a:b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</a:b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	SLL headed by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first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.</a:t>
              </a:r>
              <a:r>
                <a:rPr lang="en-US" sz="2000">
                  <a:latin typeface="Times New Roman" pitchFamily="18" charset="0"/>
                </a:rPr>
                <a:t/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, whose successor is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, from the backward SLL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headed by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87650" name="Rectangle 258"/>
            <p:cNvSpPr>
              <a:spLocks noChangeArrowheads="1"/>
            </p:cNvSpPr>
            <p:nvPr/>
          </p:nvSpPr>
          <p:spPr bwMode="auto">
            <a:xfrm>
              <a:off x="1200" y="283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51" name="Text Box 259"/>
            <p:cNvSpPr txBox="1">
              <a:spLocks noChangeArrowheads="1"/>
            </p:cNvSpPr>
            <p:nvPr/>
          </p:nvSpPr>
          <p:spPr bwMode="auto">
            <a:xfrm>
              <a:off x="816" y="283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del</a:t>
              </a:r>
            </a:p>
          </p:txBody>
        </p:sp>
        <p:sp>
          <p:nvSpPr>
            <p:cNvPr id="187652" name="Rectangle 260"/>
            <p:cNvSpPr>
              <a:spLocks noChangeArrowheads="1"/>
            </p:cNvSpPr>
            <p:nvPr/>
          </p:nvSpPr>
          <p:spPr bwMode="auto">
            <a:xfrm>
              <a:off x="1200" y="312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53" name="Rectangle 261"/>
            <p:cNvSpPr>
              <a:spLocks noChangeArrowheads="1"/>
            </p:cNvSpPr>
            <p:nvPr/>
          </p:nvSpPr>
          <p:spPr bwMode="auto">
            <a:xfrm>
              <a:off x="1200" y="331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54" name="Text Box 262"/>
            <p:cNvSpPr txBox="1">
              <a:spLocks noChangeArrowheads="1"/>
            </p:cNvSpPr>
            <p:nvPr/>
          </p:nvSpPr>
          <p:spPr bwMode="auto">
            <a:xfrm>
              <a:off x="4128" y="310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fox</a:t>
              </a:r>
            </a:p>
          </p:txBody>
        </p:sp>
        <p:sp>
          <p:nvSpPr>
            <p:cNvPr id="187655" name="Text Box 263"/>
            <p:cNvSpPr txBox="1">
              <a:spLocks noChangeArrowheads="1"/>
            </p:cNvSpPr>
            <p:nvPr/>
          </p:nvSpPr>
          <p:spPr bwMode="auto">
            <a:xfrm>
              <a:off x="2112" y="311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dog</a:t>
              </a:r>
            </a:p>
          </p:txBody>
        </p:sp>
        <p:sp>
          <p:nvSpPr>
            <p:cNvPr id="187656" name="Text Box 264"/>
            <p:cNvSpPr txBox="1">
              <a:spLocks noChangeArrowheads="1"/>
            </p:cNvSpPr>
            <p:nvPr/>
          </p:nvSpPr>
          <p:spPr bwMode="auto">
            <a:xfrm>
              <a:off x="3120" y="311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eel</a:t>
              </a:r>
            </a:p>
          </p:txBody>
        </p:sp>
        <p:sp>
          <p:nvSpPr>
            <p:cNvPr id="187657" name="Text Box 265"/>
            <p:cNvSpPr txBox="1">
              <a:spLocks noChangeArrowheads="1"/>
            </p:cNvSpPr>
            <p:nvPr/>
          </p:nvSpPr>
          <p:spPr bwMode="auto">
            <a:xfrm>
              <a:off x="816" y="311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87658" name="Text Box 266"/>
            <p:cNvSpPr txBox="1">
              <a:spLocks noChangeArrowheads="1"/>
            </p:cNvSpPr>
            <p:nvPr/>
          </p:nvSpPr>
          <p:spPr bwMode="auto">
            <a:xfrm>
              <a:off x="816" y="3306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last</a:t>
              </a:r>
            </a:p>
          </p:txBody>
        </p:sp>
        <p:sp>
          <p:nvSpPr>
            <p:cNvPr id="187659" name="Line 267"/>
            <p:cNvSpPr>
              <a:spLocks noChangeShapeType="1"/>
            </p:cNvSpPr>
            <p:nvPr/>
          </p:nvSpPr>
          <p:spPr bwMode="auto">
            <a:xfrm>
              <a:off x="1880" y="316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60" name="Line 268"/>
            <p:cNvSpPr>
              <a:spLocks noChangeShapeType="1"/>
            </p:cNvSpPr>
            <p:nvPr/>
          </p:nvSpPr>
          <p:spPr bwMode="auto">
            <a:xfrm>
              <a:off x="1640" y="316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61" name="Freeform 269"/>
            <p:cNvSpPr>
              <a:spLocks/>
            </p:cNvSpPr>
            <p:nvPr/>
          </p:nvSpPr>
          <p:spPr bwMode="auto">
            <a:xfrm>
              <a:off x="1304" y="3162"/>
              <a:ext cx="336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336" y="0"/>
                </a:cxn>
              </a:cxnLst>
              <a:rect l="0" t="0" r="r" b="b"/>
              <a:pathLst>
                <a:path w="336" h="48">
                  <a:moveTo>
                    <a:pt x="0" y="48"/>
                  </a:moveTo>
                  <a:lnTo>
                    <a:pt x="96" y="0"/>
                  </a:lnTo>
                  <a:lnTo>
                    <a:pt x="3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62" name="Line 270"/>
            <p:cNvSpPr>
              <a:spLocks noChangeShapeType="1"/>
            </p:cNvSpPr>
            <p:nvPr/>
          </p:nvSpPr>
          <p:spPr bwMode="auto">
            <a:xfrm flipH="1">
              <a:off x="4704" y="325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63" name="Line 271"/>
            <p:cNvSpPr>
              <a:spLocks noChangeShapeType="1"/>
            </p:cNvSpPr>
            <p:nvPr/>
          </p:nvSpPr>
          <p:spPr bwMode="auto">
            <a:xfrm>
              <a:off x="4896" y="325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64" name="Freeform 272"/>
            <p:cNvSpPr>
              <a:spLocks/>
            </p:cNvSpPr>
            <p:nvPr/>
          </p:nvSpPr>
          <p:spPr bwMode="auto">
            <a:xfrm>
              <a:off x="1296" y="3258"/>
              <a:ext cx="3936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936" y="144"/>
                </a:cxn>
                <a:cxn ang="0">
                  <a:pos x="3936" y="0"/>
                </a:cxn>
                <a:cxn ang="0">
                  <a:pos x="3840" y="0"/>
                </a:cxn>
              </a:cxnLst>
              <a:rect l="0" t="0" r="r" b="b"/>
              <a:pathLst>
                <a:path w="3936" h="144">
                  <a:moveTo>
                    <a:pt x="0" y="144"/>
                  </a:moveTo>
                  <a:lnTo>
                    <a:pt x="3936" y="144"/>
                  </a:lnTo>
                  <a:lnTo>
                    <a:pt x="3936" y="0"/>
                  </a:lnTo>
                  <a:lnTo>
                    <a:pt x="384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65" name="Line 273"/>
            <p:cNvSpPr>
              <a:spLocks noChangeShapeType="1"/>
            </p:cNvSpPr>
            <p:nvPr/>
          </p:nvSpPr>
          <p:spPr bwMode="auto">
            <a:xfrm>
              <a:off x="4608" y="3162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66" name="Line 274"/>
            <p:cNvSpPr>
              <a:spLocks noChangeShapeType="1"/>
            </p:cNvSpPr>
            <p:nvPr/>
          </p:nvSpPr>
          <p:spPr bwMode="auto">
            <a:xfrm flipH="1">
              <a:off x="1872" y="3258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67" name="Text Box 275"/>
            <p:cNvSpPr txBox="1">
              <a:spLocks noChangeArrowheads="1"/>
            </p:cNvSpPr>
            <p:nvPr/>
          </p:nvSpPr>
          <p:spPr bwMode="auto">
            <a:xfrm>
              <a:off x="1104" y="360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pred</a:t>
              </a:r>
            </a:p>
          </p:txBody>
        </p:sp>
        <p:sp>
          <p:nvSpPr>
            <p:cNvPr id="187668" name="Rectangle 276"/>
            <p:cNvSpPr>
              <a:spLocks noChangeArrowheads="1"/>
            </p:cNvSpPr>
            <p:nvPr/>
          </p:nvSpPr>
          <p:spPr bwMode="auto">
            <a:xfrm>
              <a:off x="3504" y="360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69" name="Text Box 277"/>
            <p:cNvSpPr txBox="1">
              <a:spLocks noChangeArrowheads="1"/>
            </p:cNvSpPr>
            <p:nvPr/>
          </p:nvSpPr>
          <p:spPr bwMode="auto">
            <a:xfrm>
              <a:off x="3120" y="360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succ</a:t>
              </a:r>
            </a:p>
          </p:txBody>
        </p:sp>
        <p:sp>
          <p:nvSpPr>
            <p:cNvPr id="187670" name="Line 278"/>
            <p:cNvSpPr>
              <a:spLocks noChangeShapeType="1"/>
            </p:cNvSpPr>
            <p:nvPr/>
          </p:nvSpPr>
          <p:spPr bwMode="auto">
            <a:xfrm>
              <a:off x="3600" y="316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71" name="Line 279"/>
            <p:cNvSpPr>
              <a:spLocks noChangeShapeType="1"/>
            </p:cNvSpPr>
            <p:nvPr/>
          </p:nvSpPr>
          <p:spPr bwMode="auto">
            <a:xfrm flipH="1">
              <a:off x="2688" y="326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72" name="Line 280"/>
            <p:cNvSpPr>
              <a:spLocks noChangeShapeType="1"/>
            </p:cNvSpPr>
            <p:nvPr/>
          </p:nvSpPr>
          <p:spPr bwMode="auto">
            <a:xfrm flipH="1">
              <a:off x="3696" y="326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73" name="Freeform 281"/>
            <p:cNvSpPr>
              <a:spLocks/>
            </p:cNvSpPr>
            <p:nvPr/>
          </p:nvSpPr>
          <p:spPr bwMode="auto">
            <a:xfrm>
              <a:off x="1296" y="2928"/>
              <a:ext cx="1824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88" y="0"/>
                </a:cxn>
                <a:cxn ang="0">
                  <a:pos x="1824" y="192"/>
                </a:cxn>
              </a:cxnLst>
              <a:rect l="0" t="0" r="r" b="b"/>
              <a:pathLst>
                <a:path w="1824" h="192">
                  <a:moveTo>
                    <a:pt x="0" y="0"/>
                  </a:moveTo>
                  <a:lnTo>
                    <a:pt x="1488" y="0"/>
                  </a:lnTo>
                  <a:lnTo>
                    <a:pt x="1824" y="19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74" name="Rectangle 282"/>
            <p:cNvSpPr>
              <a:spLocks noChangeArrowheads="1"/>
            </p:cNvSpPr>
            <p:nvPr/>
          </p:nvSpPr>
          <p:spPr bwMode="auto">
            <a:xfrm>
              <a:off x="1488" y="360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75" name="Freeform 283"/>
            <p:cNvSpPr>
              <a:spLocks/>
            </p:cNvSpPr>
            <p:nvPr/>
          </p:nvSpPr>
          <p:spPr bwMode="auto">
            <a:xfrm>
              <a:off x="1584" y="3312"/>
              <a:ext cx="528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144" y="384"/>
                </a:cxn>
                <a:cxn ang="0">
                  <a:pos x="528" y="0"/>
                </a:cxn>
              </a:cxnLst>
              <a:rect l="0" t="0" r="r" b="b"/>
              <a:pathLst>
                <a:path w="528" h="384">
                  <a:moveTo>
                    <a:pt x="0" y="384"/>
                  </a:moveTo>
                  <a:lnTo>
                    <a:pt x="144" y="384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76" name="Freeform 284"/>
            <p:cNvSpPr>
              <a:spLocks/>
            </p:cNvSpPr>
            <p:nvPr/>
          </p:nvSpPr>
          <p:spPr bwMode="auto">
            <a:xfrm>
              <a:off x="3600" y="3312"/>
              <a:ext cx="528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144" y="384"/>
                </a:cxn>
                <a:cxn ang="0">
                  <a:pos x="528" y="0"/>
                </a:cxn>
              </a:cxnLst>
              <a:rect l="0" t="0" r="r" b="b"/>
              <a:pathLst>
                <a:path w="528" h="384">
                  <a:moveTo>
                    <a:pt x="0" y="384"/>
                  </a:moveTo>
                  <a:lnTo>
                    <a:pt x="144" y="384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77" name="Freeform 285"/>
            <p:cNvSpPr>
              <a:spLocks/>
            </p:cNvSpPr>
            <p:nvPr/>
          </p:nvSpPr>
          <p:spPr bwMode="auto">
            <a:xfrm>
              <a:off x="2592" y="3024"/>
              <a:ext cx="1536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28" y="0"/>
                </a:cxn>
                <a:cxn ang="0">
                  <a:pos x="1104" y="0"/>
                </a:cxn>
                <a:cxn ang="0">
                  <a:pos x="1536" y="96"/>
                </a:cxn>
              </a:cxnLst>
              <a:rect l="0" t="0" r="r" b="b"/>
              <a:pathLst>
                <a:path w="1536" h="144">
                  <a:moveTo>
                    <a:pt x="0" y="144"/>
                  </a:moveTo>
                  <a:lnTo>
                    <a:pt x="528" y="0"/>
                  </a:lnTo>
                  <a:lnTo>
                    <a:pt x="1104" y="0"/>
                  </a:lnTo>
                  <a:lnTo>
                    <a:pt x="1536" y="9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86"/>
          <p:cNvGrpSpPr>
            <a:grpSpLocks/>
          </p:cNvGrpSpPr>
          <p:nvPr/>
        </p:nvGrpSpPr>
        <p:grpSpPr bwMode="auto">
          <a:xfrm>
            <a:off x="1066800" y="1981200"/>
            <a:ext cx="7467600" cy="4191000"/>
            <a:chOff x="672" y="1248"/>
            <a:chExt cx="4704" cy="2640"/>
          </a:xfrm>
        </p:grpSpPr>
        <p:sp>
          <p:nvSpPr>
            <p:cNvPr id="187679" name="Rectangle 287"/>
            <p:cNvSpPr>
              <a:spLocks noChangeArrowheads="1"/>
            </p:cNvSpPr>
            <p:nvPr/>
          </p:nvSpPr>
          <p:spPr bwMode="auto">
            <a:xfrm>
              <a:off x="672" y="1248"/>
              <a:ext cx="4704" cy="26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80" name="Rectangle 288"/>
            <p:cNvSpPr>
              <a:spLocks noChangeArrowheads="1"/>
            </p:cNvSpPr>
            <p:nvPr/>
          </p:nvSpPr>
          <p:spPr bwMode="auto">
            <a:xfrm>
              <a:off x="720" y="1290"/>
              <a:ext cx="4608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from the DLL headed by (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,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Let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 and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be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’s predecessor and successor.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, whose predecessor is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, from the forward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Delete node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del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, whose successor is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succ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, from the backward SLL </a:t>
              </a:r>
              <a:b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</a:b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	headed by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</a:rPr>
                <a:t>last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.</a:t>
              </a:r>
              <a:r>
                <a:rPr lang="en-US" sz="2000">
                  <a:latin typeface="Times New Roman" pitchFamily="18" charset="0"/>
                </a:rPr>
                <a:t/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Terminate.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87681" name="Rectangle 289"/>
            <p:cNvSpPr>
              <a:spLocks noChangeArrowheads="1"/>
            </p:cNvSpPr>
            <p:nvPr/>
          </p:nvSpPr>
          <p:spPr bwMode="auto">
            <a:xfrm>
              <a:off x="1200" y="283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82" name="Text Box 290"/>
            <p:cNvSpPr txBox="1">
              <a:spLocks noChangeArrowheads="1"/>
            </p:cNvSpPr>
            <p:nvPr/>
          </p:nvSpPr>
          <p:spPr bwMode="auto">
            <a:xfrm>
              <a:off x="816" y="283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del</a:t>
              </a:r>
            </a:p>
          </p:txBody>
        </p:sp>
        <p:sp>
          <p:nvSpPr>
            <p:cNvPr id="187683" name="Rectangle 291"/>
            <p:cNvSpPr>
              <a:spLocks noChangeArrowheads="1"/>
            </p:cNvSpPr>
            <p:nvPr/>
          </p:nvSpPr>
          <p:spPr bwMode="auto">
            <a:xfrm>
              <a:off x="1200" y="312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84" name="Rectangle 292"/>
            <p:cNvSpPr>
              <a:spLocks noChangeArrowheads="1"/>
            </p:cNvSpPr>
            <p:nvPr/>
          </p:nvSpPr>
          <p:spPr bwMode="auto">
            <a:xfrm>
              <a:off x="1200" y="331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85" name="Text Box 293"/>
            <p:cNvSpPr txBox="1">
              <a:spLocks noChangeArrowheads="1"/>
            </p:cNvSpPr>
            <p:nvPr/>
          </p:nvSpPr>
          <p:spPr bwMode="auto">
            <a:xfrm>
              <a:off x="4128" y="310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fox</a:t>
              </a:r>
            </a:p>
          </p:txBody>
        </p:sp>
        <p:sp>
          <p:nvSpPr>
            <p:cNvPr id="187686" name="Text Box 294"/>
            <p:cNvSpPr txBox="1">
              <a:spLocks noChangeArrowheads="1"/>
            </p:cNvSpPr>
            <p:nvPr/>
          </p:nvSpPr>
          <p:spPr bwMode="auto">
            <a:xfrm>
              <a:off x="2112" y="311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dog</a:t>
              </a:r>
            </a:p>
          </p:txBody>
        </p:sp>
        <p:sp>
          <p:nvSpPr>
            <p:cNvPr id="187687" name="Text Box 295"/>
            <p:cNvSpPr txBox="1">
              <a:spLocks noChangeArrowheads="1"/>
            </p:cNvSpPr>
            <p:nvPr/>
          </p:nvSpPr>
          <p:spPr bwMode="auto">
            <a:xfrm>
              <a:off x="3120" y="311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eel</a:t>
              </a:r>
            </a:p>
          </p:txBody>
        </p:sp>
        <p:sp>
          <p:nvSpPr>
            <p:cNvPr id="187688" name="Text Box 296"/>
            <p:cNvSpPr txBox="1">
              <a:spLocks noChangeArrowheads="1"/>
            </p:cNvSpPr>
            <p:nvPr/>
          </p:nvSpPr>
          <p:spPr bwMode="auto">
            <a:xfrm>
              <a:off x="816" y="311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87689" name="Text Box 297"/>
            <p:cNvSpPr txBox="1">
              <a:spLocks noChangeArrowheads="1"/>
            </p:cNvSpPr>
            <p:nvPr/>
          </p:nvSpPr>
          <p:spPr bwMode="auto">
            <a:xfrm>
              <a:off x="816" y="3306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last</a:t>
              </a:r>
            </a:p>
          </p:txBody>
        </p:sp>
        <p:sp>
          <p:nvSpPr>
            <p:cNvPr id="187690" name="Line 298"/>
            <p:cNvSpPr>
              <a:spLocks noChangeShapeType="1"/>
            </p:cNvSpPr>
            <p:nvPr/>
          </p:nvSpPr>
          <p:spPr bwMode="auto">
            <a:xfrm>
              <a:off x="1880" y="316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91" name="Line 299"/>
            <p:cNvSpPr>
              <a:spLocks noChangeShapeType="1"/>
            </p:cNvSpPr>
            <p:nvPr/>
          </p:nvSpPr>
          <p:spPr bwMode="auto">
            <a:xfrm>
              <a:off x="1640" y="316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92" name="Freeform 300"/>
            <p:cNvSpPr>
              <a:spLocks/>
            </p:cNvSpPr>
            <p:nvPr/>
          </p:nvSpPr>
          <p:spPr bwMode="auto">
            <a:xfrm>
              <a:off x="1304" y="3162"/>
              <a:ext cx="336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336" y="0"/>
                </a:cxn>
              </a:cxnLst>
              <a:rect l="0" t="0" r="r" b="b"/>
              <a:pathLst>
                <a:path w="336" h="48">
                  <a:moveTo>
                    <a:pt x="0" y="48"/>
                  </a:moveTo>
                  <a:lnTo>
                    <a:pt x="96" y="0"/>
                  </a:lnTo>
                  <a:lnTo>
                    <a:pt x="3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93" name="Line 301"/>
            <p:cNvSpPr>
              <a:spLocks noChangeShapeType="1"/>
            </p:cNvSpPr>
            <p:nvPr/>
          </p:nvSpPr>
          <p:spPr bwMode="auto">
            <a:xfrm flipH="1">
              <a:off x="4704" y="325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94" name="Line 302"/>
            <p:cNvSpPr>
              <a:spLocks noChangeShapeType="1"/>
            </p:cNvSpPr>
            <p:nvPr/>
          </p:nvSpPr>
          <p:spPr bwMode="auto">
            <a:xfrm>
              <a:off x="4896" y="325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95" name="Freeform 303"/>
            <p:cNvSpPr>
              <a:spLocks/>
            </p:cNvSpPr>
            <p:nvPr/>
          </p:nvSpPr>
          <p:spPr bwMode="auto">
            <a:xfrm>
              <a:off x="1296" y="3258"/>
              <a:ext cx="3936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936" y="144"/>
                </a:cxn>
                <a:cxn ang="0">
                  <a:pos x="3936" y="0"/>
                </a:cxn>
                <a:cxn ang="0">
                  <a:pos x="3840" y="0"/>
                </a:cxn>
              </a:cxnLst>
              <a:rect l="0" t="0" r="r" b="b"/>
              <a:pathLst>
                <a:path w="3936" h="144">
                  <a:moveTo>
                    <a:pt x="0" y="144"/>
                  </a:moveTo>
                  <a:lnTo>
                    <a:pt x="3936" y="144"/>
                  </a:lnTo>
                  <a:lnTo>
                    <a:pt x="3936" y="0"/>
                  </a:lnTo>
                  <a:lnTo>
                    <a:pt x="384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96" name="Line 304"/>
            <p:cNvSpPr>
              <a:spLocks noChangeShapeType="1"/>
            </p:cNvSpPr>
            <p:nvPr/>
          </p:nvSpPr>
          <p:spPr bwMode="auto">
            <a:xfrm>
              <a:off x="4608" y="3162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97" name="Line 305"/>
            <p:cNvSpPr>
              <a:spLocks noChangeShapeType="1"/>
            </p:cNvSpPr>
            <p:nvPr/>
          </p:nvSpPr>
          <p:spPr bwMode="auto">
            <a:xfrm flipH="1">
              <a:off x="1872" y="3258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698" name="Text Box 306"/>
            <p:cNvSpPr txBox="1">
              <a:spLocks noChangeArrowheads="1"/>
            </p:cNvSpPr>
            <p:nvPr/>
          </p:nvSpPr>
          <p:spPr bwMode="auto">
            <a:xfrm>
              <a:off x="1104" y="360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pred</a:t>
              </a:r>
            </a:p>
          </p:txBody>
        </p:sp>
        <p:sp>
          <p:nvSpPr>
            <p:cNvPr id="187699" name="Rectangle 307"/>
            <p:cNvSpPr>
              <a:spLocks noChangeArrowheads="1"/>
            </p:cNvSpPr>
            <p:nvPr/>
          </p:nvSpPr>
          <p:spPr bwMode="auto">
            <a:xfrm>
              <a:off x="3504" y="360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700" name="Text Box 308"/>
            <p:cNvSpPr txBox="1">
              <a:spLocks noChangeArrowheads="1"/>
            </p:cNvSpPr>
            <p:nvPr/>
          </p:nvSpPr>
          <p:spPr bwMode="auto">
            <a:xfrm>
              <a:off x="3120" y="360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succ</a:t>
              </a:r>
            </a:p>
          </p:txBody>
        </p:sp>
        <p:sp>
          <p:nvSpPr>
            <p:cNvPr id="187701" name="Line 309"/>
            <p:cNvSpPr>
              <a:spLocks noChangeShapeType="1"/>
            </p:cNvSpPr>
            <p:nvPr/>
          </p:nvSpPr>
          <p:spPr bwMode="auto">
            <a:xfrm>
              <a:off x="3600" y="316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702" name="Line 310"/>
            <p:cNvSpPr>
              <a:spLocks noChangeShapeType="1"/>
            </p:cNvSpPr>
            <p:nvPr/>
          </p:nvSpPr>
          <p:spPr bwMode="auto">
            <a:xfrm flipH="1">
              <a:off x="2688" y="326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703" name="Freeform 311"/>
            <p:cNvSpPr>
              <a:spLocks/>
            </p:cNvSpPr>
            <p:nvPr/>
          </p:nvSpPr>
          <p:spPr bwMode="auto">
            <a:xfrm>
              <a:off x="1296" y="2928"/>
              <a:ext cx="1824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88" y="0"/>
                </a:cxn>
                <a:cxn ang="0">
                  <a:pos x="1824" y="192"/>
                </a:cxn>
              </a:cxnLst>
              <a:rect l="0" t="0" r="r" b="b"/>
              <a:pathLst>
                <a:path w="1824" h="192">
                  <a:moveTo>
                    <a:pt x="0" y="0"/>
                  </a:moveTo>
                  <a:lnTo>
                    <a:pt x="1488" y="0"/>
                  </a:lnTo>
                  <a:lnTo>
                    <a:pt x="1824" y="19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704" name="Rectangle 312"/>
            <p:cNvSpPr>
              <a:spLocks noChangeArrowheads="1"/>
            </p:cNvSpPr>
            <p:nvPr/>
          </p:nvSpPr>
          <p:spPr bwMode="auto">
            <a:xfrm>
              <a:off x="1488" y="360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705" name="Freeform 313"/>
            <p:cNvSpPr>
              <a:spLocks/>
            </p:cNvSpPr>
            <p:nvPr/>
          </p:nvSpPr>
          <p:spPr bwMode="auto">
            <a:xfrm>
              <a:off x="1584" y="3312"/>
              <a:ext cx="528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144" y="384"/>
                </a:cxn>
                <a:cxn ang="0">
                  <a:pos x="528" y="0"/>
                </a:cxn>
              </a:cxnLst>
              <a:rect l="0" t="0" r="r" b="b"/>
              <a:pathLst>
                <a:path w="528" h="384">
                  <a:moveTo>
                    <a:pt x="0" y="384"/>
                  </a:moveTo>
                  <a:lnTo>
                    <a:pt x="144" y="384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706" name="Freeform 314"/>
            <p:cNvSpPr>
              <a:spLocks/>
            </p:cNvSpPr>
            <p:nvPr/>
          </p:nvSpPr>
          <p:spPr bwMode="auto">
            <a:xfrm>
              <a:off x="3600" y="3312"/>
              <a:ext cx="528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144" y="384"/>
                </a:cxn>
                <a:cxn ang="0">
                  <a:pos x="528" y="0"/>
                </a:cxn>
              </a:cxnLst>
              <a:rect l="0" t="0" r="r" b="b"/>
              <a:pathLst>
                <a:path w="528" h="384">
                  <a:moveTo>
                    <a:pt x="0" y="384"/>
                  </a:moveTo>
                  <a:lnTo>
                    <a:pt x="144" y="384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707" name="Freeform 315"/>
            <p:cNvSpPr>
              <a:spLocks/>
            </p:cNvSpPr>
            <p:nvPr/>
          </p:nvSpPr>
          <p:spPr bwMode="auto">
            <a:xfrm>
              <a:off x="2592" y="3024"/>
              <a:ext cx="1536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28" y="0"/>
                </a:cxn>
                <a:cxn ang="0">
                  <a:pos x="1104" y="0"/>
                </a:cxn>
                <a:cxn ang="0">
                  <a:pos x="1536" y="96"/>
                </a:cxn>
              </a:cxnLst>
              <a:rect l="0" t="0" r="r" b="b"/>
              <a:pathLst>
                <a:path w="1536" h="144">
                  <a:moveTo>
                    <a:pt x="0" y="144"/>
                  </a:moveTo>
                  <a:lnTo>
                    <a:pt x="528" y="0"/>
                  </a:lnTo>
                  <a:lnTo>
                    <a:pt x="1104" y="0"/>
                  </a:lnTo>
                  <a:lnTo>
                    <a:pt x="1536" y="9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708" name="Freeform 316"/>
            <p:cNvSpPr>
              <a:spLocks/>
            </p:cNvSpPr>
            <p:nvPr/>
          </p:nvSpPr>
          <p:spPr bwMode="auto">
            <a:xfrm>
              <a:off x="2688" y="3264"/>
              <a:ext cx="1536" cy="96"/>
            </a:xfrm>
            <a:custGeom>
              <a:avLst/>
              <a:gdLst/>
              <a:ahLst/>
              <a:cxnLst>
                <a:cxn ang="0">
                  <a:pos x="1536" y="0"/>
                </a:cxn>
                <a:cxn ang="0">
                  <a:pos x="1008" y="96"/>
                </a:cxn>
                <a:cxn ang="0">
                  <a:pos x="432" y="96"/>
                </a:cxn>
                <a:cxn ang="0">
                  <a:pos x="0" y="48"/>
                </a:cxn>
              </a:cxnLst>
              <a:rect l="0" t="0" r="r" b="b"/>
              <a:pathLst>
                <a:path w="1536" h="96">
                  <a:moveTo>
                    <a:pt x="1536" y="0"/>
                  </a:moveTo>
                  <a:lnTo>
                    <a:pt x="1008" y="96"/>
                  </a:lnTo>
                  <a:lnTo>
                    <a:pt x="432" y="96"/>
                  </a:lnTo>
                  <a:lnTo>
                    <a:pt x="0" y="4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17"/>
          <p:cNvGrpSpPr>
            <a:grpSpLocks/>
          </p:cNvGrpSpPr>
          <p:nvPr/>
        </p:nvGrpSpPr>
        <p:grpSpPr bwMode="auto">
          <a:xfrm>
            <a:off x="1066800" y="1981200"/>
            <a:ext cx="7467600" cy="4191000"/>
            <a:chOff x="672" y="1248"/>
            <a:chExt cx="4704" cy="2640"/>
          </a:xfrm>
        </p:grpSpPr>
        <p:sp>
          <p:nvSpPr>
            <p:cNvPr id="187710" name="Rectangle 318"/>
            <p:cNvSpPr>
              <a:spLocks noChangeArrowheads="1"/>
            </p:cNvSpPr>
            <p:nvPr/>
          </p:nvSpPr>
          <p:spPr bwMode="auto">
            <a:xfrm>
              <a:off x="672" y="1248"/>
              <a:ext cx="4704" cy="26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711" name="Rectangle 319"/>
            <p:cNvSpPr>
              <a:spLocks noChangeArrowheads="1"/>
            </p:cNvSpPr>
            <p:nvPr/>
          </p:nvSpPr>
          <p:spPr bwMode="auto">
            <a:xfrm>
              <a:off x="720" y="1290"/>
              <a:ext cx="4608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1800"/>
                </a:spcBef>
                <a:tabLst>
                  <a:tab pos="381000" algn="l"/>
                  <a:tab pos="952500" algn="l"/>
                </a:tabLst>
              </a:pPr>
              <a:r>
                <a:rPr lang="en-US" sz="2000">
                  <a:latin typeface="Times New Roman" pitchFamily="18" charset="0"/>
                </a:rPr>
                <a:t>To 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 from the DLL headed by (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,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):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1.	Let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 and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 be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’s predecessor and successor.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2.	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, whose predecessor is </a:t>
              </a:r>
              <a:r>
                <a:rPr lang="en-US" sz="2000" i="1">
                  <a:latin typeface="Times New Roman" pitchFamily="18" charset="0"/>
                </a:rPr>
                <a:t>pred</a:t>
              </a:r>
              <a:r>
                <a:rPr lang="en-US" sz="2000">
                  <a:latin typeface="Times New Roman" pitchFamily="18" charset="0"/>
                </a:rPr>
                <a:t>, from the forward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SLL headed by </a:t>
              </a:r>
              <a:r>
                <a:rPr lang="en-US" sz="2000" i="1">
                  <a:latin typeface="Times New Roman" pitchFamily="18" charset="0"/>
                </a:rPr>
                <a:t>first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3.	Delete node </a:t>
              </a:r>
              <a:r>
                <a:rPr lang="en-US" sz="2000" i="1">
                  <a:latin typeface="Times New Roman" pitchFamily="18" charset="0"/>
                </a:rPr>
                <a:t>del</a:t>
              </a:r>
              <a:r>
                <a:rPr lang="en-US" sz="2000">
                  <a:latin typeface="Times New Roman" pitchFamily="18" charset="0"/>
                </a:rPr>
                <a:t>, whose successor is </a:t>
              </a:r>
              <a:r>
                <a:rPr lang="en-US" sz="2000" i="1">
                  <a:latin typeface="Times New Roman" pitchFamily="18" charset="0"/>
                </a:rPr>
                <a:t>succ</a:t>
              </a:r>
              <a:r>
                <a:rPr lang="en-US" sz="2000">
                  <a:latin typeface="Times New Roman" pitchFamily="18" charset="0"/>
                </a:rPr>
                <a:t>, from the backward SLL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	headed by </a:t>
              </a:r>
              <a:r>
                <a:rPr lang="en-US" sz="2000" i="1">
                  <a:latin typeface="Times New Roman" pitchFamily="18" charset="0"/>
                </a:rPr>
                <a:t>last</a:t>
              </a:r>
              <a:r>
                <a:rPr lang="en-US" sz="2000">
                  <a:latin typeface="Times New Roman" pitchFamily="18" charset="0"/>
                </a:rPr>
                <a:t>.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4.	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Terminate.</a:t>
              </a:r>
              <a:endParaRPr lang="en-GB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87712" name="Rectangle 320"/>
            <p:cNvSpPr>
              <a:spLocks noChangeArrowheads="1"/>
            </p:cNvSpPr>
            <p:nvPr/>
          </p:nvSpPr>
          <p:spPr bwMode="auto">
            <a:xfrm>
              <a:off x="1200" y="312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713" name="Rectangle 321"/>
            <p:cNvSpPr>
              <a:spLocks noChangeArrowheads="1"/>
            </p:cNvSpPr>
            <p:nvPr/>
          </p:nvSpPr>
          <p:spPr bwMode="auto">
            <a:xfrm>
              <a:off x="1200" y="331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714" name="Text Box 322"/>
            <p:cNvSpPr txBox="1">
              <a:spLocks noChangeArrowheads="1"/>
            </p:cNvSpPr>
            <p:nvPr/>
          </p:nvSpPr>
          <p:spPr bwMode="auto">
            <a:xfrm>
              <a:off x="4128" y="3108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fox</a:t>
              </a:r>
            </a:p>
          </p:txBody>
        </p:sp>
        <p:sp>
          <p:nvSpPr>
            <p:cNvPr id="187715" name="Text Box 323"/>
            <p:cNvSpPr txBox="1">
              <a:spLocks noChangeArrowheads="1"/>
            </p:cNvSpPr>
            <p:nvPr/>
          </p:nvSpPr>
          <p:spPr bwMode="auto">
            <a:xfrm>
              <a:off x="2112" y="3114"/>
              <a:ext cx="576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dog</a:t>
              </a:r>
            </a:p>
          </p:txBody>
        </p:sp>
        <p:sp>
          <p:nvSpPr>
            <p:cNvPr id="187716" name="Text Box 324"/>
            <p:cNvSpPr txBox="1">
              <a:spLocks noChangeArrowheads="1"/>
            </p:cNvSpPr>
            <p:nvPr/>
          </p:nvSpPr>
          <p:spPr bwMode="auto">
            <a:xfrm>
              <a:off x="3120" y="3114"/>
              <a:ext cx="576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eel</a:t>
              </a:r>
            </a:p>
          </p:txBody>
        </p:sp>
        <p:sp>
          <p:nvSpPr>
            <p:cNvPr id="187717" name="Text Box 325"/>
            <p:cNvSpPr txBox="1">
              <a:spLocks noChangeArrowheads="1"/>
            </p:cNvSpPr>
            <p:nvPr/>
          </p:nvSpPr>
          <p:spPr bwMode="auto">
            <a:xfrm>
              <a:off x="816" y="311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first</a:t>
              </a:r>
            </a:p>
          </p:txBody>
        </p:sp>
        <p:sp>
          <p:nvSpPr>
            <p:cNvPr id="187718" name="Text Box 326"/>
            <p:cNvSpPr txBox="1">
              <a:spLocks noChangeArrowheads="1"/>
            </p:cNvSpPr>
            <p:nvPr/>
          </p:nvSpPr>
          <p:spPr bwMode="auto">
            <a:xfrm>
              <a:off x="816" y="3306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 i="1">
                  <a:latin typeface="Times New Roman" pitchFamily="18" charset="0"/>
                </a:rPr>
                <a:t>last</a:t>
              </a:r>
            </a:p>
          </p:txBody>
        </p:sp>
        <p:sp>
          <p:nvSpPr>
            <p:cNvPr id="187719" name="Line 327"/>
            <p:cNvSpPr>
              <a:spLocks noChangeShapeType="1"/>
            </p:cNvSpPr>
            <p:nvPr/>
          </p:nvSpPr>
          <p:spPr bwMode="auto">
            <a:xfrm>
              <a:off x="1880" y="316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720" name="Line 328"/>
            <p:cNvSpPr>
              <a:spLocks noChangeShapeType="1"/>
            </p:cNvSpPr>
            <p:nvPr/>
          </p:nvSpPr>
          <p:spPr bwMode="auto">
            <a:xfrm>
              <a:off x="1640" y="316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721" name="Freeform 329"/>
            <p:cNvSpPr>
              <a:spLocks/>
            </p:cNvSpPr>
            <p:nvPr/>
          </p:nvSpPr>
          <p:spPr bwMode="auto">
            <a:xfrm>
              <a:off x="1304" y="3162"/>
              <a:ext cx="336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96" y="0"/>
                </a:cxn>
                <a:cxn ang="0">
                  <a:pos x="336" y="0"/>
                </a:cxn>
              </a:cxnLst>
              <a:rect l="0" t="0" r="r" b="b"/>
              <a:pathLst>
                <a:path w="336" h="48">
                  <a:moveTo>
                    <a:pt x="0" y="48"/>
                  </a:moveTo>
                  <a:lnTo>
                    <a:pt x="96" y="0"/>
                  </a:lnTo>
                  <a:lnTo>
                    <a:pt x="3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722" name="Line 330"/>
            <p:cNvSpPr>
              <a:spLocks noChangeShapeType="1"/>
            </p:cNvSpPr>
            <p:nvPr/>
          </p:nvSpPr>
          <p:spPr bwMode="auto">
            <a:xfrm flipH="1">
              <a:off x="4704" y="325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723" name="Line 331"/>
            <p:cNvSpPr>
              <a:spLocks noChangeShapeType="1"/>
            </p:cNvSpPr>
            <p:nvPr/>
          </p:nvSpPr>
          <p:spPr bwMode="auto">
            <a:xfrm>
              <a:off x="4896" y="325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724" name="Freeform 332"/>
            <p:cNvSpPr>
              <a:spLocks/>
            </p:cNvSpPr>
            <p:nvPr/>
          </p:nvSpPr>
          <p:spPr bwMode="auto">
            <a:xfrm>
              <a:off x="1296" y="3258"/>
              <a:ext cx="3936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936" y="144"/>
                </a:cxn>
                <a:cxn ang="0">
                  <a:pos x="3936" y="0"/>
                </a:cxn>
                <a:cxn ang="0">
                  <a:pos x="3840" y="0"/>
                </a:cxn>
              </a:cxnLst>
              <a:rect l="0" t="0" r="r" b="b"/>
              <a:pathLst>
                <a:path w="3936" h="144">
                  <a:moveTo>
                    <a:pt x="0" y="144"/>
                  </a:moveTo>
                  <a:lnTo>
                    <a:pt x="3936" y="144"/>
                  </a:lnTo>
                  <a:lnTo>
                    <a:pt x="3936" y="0"/>
                  </a:lnTo>
                  <a:lnTo>
                    <a:pt x="384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725" name="Line 333"/>
            <p:cNvSpPr>
              <a:spLocks noChangeShapeType="1"/>
            </p:cNvSpPr>
            <p:nvPr/>
          </p:nvSpPr>
          <p:spPr bwMode="auto">
            <a:xfrm>
              <a:off x="4608" y="3162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726" name="Line 334"/>
            <p:cNvSpPr>
              <a:spLocks noChangeShapeType="1"/>
            </p:cNvSpPr>
            <p:nvPr/>
          </p:nvSpPr>
          <p:spPr bwMode="auto">
            <a:xfrm flipH="1">
              <a:off x="1872" y="3258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727" name="Line 335"/>
            <p:cNvSpPr>
              <a:spLocks noChangeShapeType="1"/>
            </p:cNvSpPr>
            <p:nvPr/>
          </p:nvSpPr>
          <p:spPr bwMode="auto">
            <a:xfrm>
              <a:off x="3600" y="316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728" name="Line 336"/>
            <p:cNvSpPr>
              <a:spLocks noChangeShapeType="1"/>
            </p:cNvSpPr>
            <p:nvPr/>
          </p:nvSpPr>
          <p:spPr bwMode="auto">
            <a:xfrm flipH="1">
              <a:off x="2688" y="326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729" name="Freeform 337"/>
            <p:cNvSpPr>
              <a:spLocks/>
            </p:cNvSpPr>
            <p:nvPr/>
          </p:nvSpPr>
          <p:spPr bwMode="auto">
            <a:xfrm>
              <a:off x="2592" y="3024"/>
              <a:ext cx="1536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28" y="0"/>
                </a:cxn>
                <a:cxn ang="0">
                  <a:pos x="1104" y="0"/>
                </a:cxn>
                <a:cxn ang="0">
                  <a:pos x="1536" y="96"/>
                </a:cxn>
              </a:cxnLst>
              <a:rect l="0" t="0" r="r" b="b"/>
              <a:pathLst>
                <a:path w="1536" h="144">
                  <a:moveTo>
                    <a:pt x="0" y="144"/>
                  </a:moveTo>
                  <a:lnTo>
                    <a:pt x="528" y="0"/>
                  </a:lnTo>
                  <a:lnTo>
                    <a:pt x="1104" y="0"/>
                  </a:lnTo>
                  <a:lnTo>
                    <a:pt x="1536" y="9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730" name="Freeform 338"/>
            <p:cNvSpPr>
              <a:spLocks/>
            </p:cNvSpPr>
            <p:nvPr/>
          </p:nvSpPr>
          <p:spPr bwMode="auto">
            <a:xfrm>
              <a:off x="2688" y="3264"/>
              <a:ext cx="1536" cy="96"/>
            </a:xfrm>
            <a:custGeom>
              <a:avLst/>
              <a:gdLst/>
              <a:ahLst/>
              <a:cxnLst>
                <a:cxn ang="0">
                  <a:pos x="1536" y="0"/>
                </a:cxn>
                <a:cxn ang="0">
                  <a:pos x="1008" y="96"/>
                </a:cxn>
                <a:cxn ang="0">
                  <a:pos x="432" y="96"/>
                </a:cxn>
                <a:cxn ang="0">
                  <a:pos x="0" y="48"/>
                </a:cxn>
              </a:cxnLst>
              <a:rect l="0" t="0" r="r" b="b"/>
              <a:pathLst>
                <a:path w="1536" h="96">
                  <a:moveTo>
                    <a:pt x="1536" y="0"/>
                  </a:moveTo>
                  <a:lnTo>
                    <a:pt x="1008" y="96"/>
                  </a:lnTo>
                  <a:lnTo>
                    <a:pt x="432" y="96"/>
                  </a:lnTo>
                  <a:lnTo>
                    <a:pt x="0" y="4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9144000" cy="71438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Primerjava</a:t>
            </a:r>
            <a:r>
              <a:rPr lang="en-US" dirty="0" smtClean="0"/>
              <a:t> </a:t>
            </a:r>
            <a:r>
              <a:rPr lang="en-US" dirty="0" err="1" smtClean="0"/>
              <a:t>algoritmov</a:t>
            </a:r>
            <a:r>
              <a:rPr lang="en-US" dirty="0" smtClean="0"/>
              <a:t> </a:t>
            </a:r>
            <a:r>
              <a:rPr lang="en-US" dirty="0" err="1" smtClean="0"/>
              <a:t>vstavljanja</a:t>
            </a:r>
            <a:r>
              <a:rPr lang="en-US" dirty="0" smtClean="0"/>
              <a:t> in </a:t>
            </a:r>
            <a:r>
              <a:rPr lang="en-US" dirty="0" err="1" smtClean="0"/>
              <a:t>brisanja</a:t>
            </a:r>
            <a:endParaRPr lang="en-US" dirty="0"/>
          </a:p>
        </p:txBody>
      </p:sp>
      <p:graphicFrame>
        <p:nvGraphicFramePr>
          <p:cNvPr id="193652" name="Group 116"/>
          <p:cNvGraphicFramePr>
            <a:graphicFrameLocks noGrp="1"/>
          </p:cNvGraphicFramePr>
          <p:nvPr/>
        </p:nvGraphicFramePr>
        <p:xfrm>
          <a:off x="1981200" y="2209800"/>
          <a:ext cx="4343400" cy="1524001"/>
        </p:xfrm>
        <a:graphic>
          <a:graphicData uri="http://schemas.openxmlformats.org/drawingml/2006/table">
            <a:tbl>
              <a:tblPr/>
              <a:tblGrid>
                <a:gridCol w="1506894"/>
                <a:gridCol w="1418253"/>
                <a:gridCol w="1418253"/>
              </a:tblGrid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Algoritem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Vstavljanje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Brisanje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Povezani</a:t>
            </a:r>
            <a:r>
              <a:rPr lang="en-US" dirty="0" smtClean="0"/>
              <a:t> </a:t>
            </a:r>
            <a:r>
              <a:rPr lang="en-US" dirty="0" err="1" smtClean="0"/>
              <a:t>seznami</a:t>
            </a:r>
            <a:r>
              <a:rPr lang="en-US" dirty="0" smtClean="0"/>
              <a:t> </a:t>
            </a:r>
            <a:r>
              <a:rPr lang="en-US" i="1" dirty="0" smtClean="0"/>
              <a:t>(2</a:t>
            </a:r>
            <a:r>
              <a:rPr lang="en-US" i="1" dirty="0"/>
              <a:t>)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cs typeface="Times New Roman" pitchFamily="18" charset="0"/>
              </a:rPr>
              <a:t>Dolžina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povezanega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seznama</a:t>
            </a:r>
            <a:r>
              <a:rPr lang="en-US" sz="2400" dirty="0" smtClean="0">
                <a:cs typeface="Times New Roman" pitchFamily="18" charset="0"/>
              </a:rPr>
              <a:t> je </a:t>
            </a:r>
            <a:r>
              <a:rPr lang="en-US" sz="2400" dirty="0" err="1" smtClean="0">
                <a:cs typeface="Times New Roman" pitchFamily="18" charset="0"/>
              </a:rPr>
              <a:t>število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vozlišč</a:t>
            </a:r>
            <a:r>
              <a:rPr lang="en-US" sz="2400" dirty="0" smtClean="0">
                <a:cs typeface="Times New Roman" pitchFamily="18" charset="0"/>
              </a:rPr>
              <a:t>.</a:t>
            </a:r>
            <a:endParaRPr lang="en-US" sz="2400" dirty="0">
              <a:cs typeface="Times New Roman" pitchFamily="18" charset="0"/>
            </a:endParaRPr>
          </a:p>
          <a:p>
            <a:r>
              <a:rPr lang="en-US" sz="2400" dirty="0" err="1" smtClean="0">
                <a:cs typeface="Times New Roman" pitchFamily="18" charset="0"/>
              </a:rPr>
              <a:t>Prazen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seznam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nima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vozlišč</a:t>
            </a:r>
            <a:r>
              <a:rPr lang="en-US" sz="2400" dirty="0" smtClean="0">
                <a:cs typeface="Times New Roman" pitchFamily="18" charset="0"/>
              </a:rPr>
              <a:t>.</a:t>
            </a:r>
            <a:endParaRPr lang="en-US" sz="2400" dirty="0">
              <a:cs typeface="Times New Roman" pitchFamily="18" charset="0"/>
            </a:endParaRPr>
          </a:p>
          <a:p>
            <a:r>
              <a:rPr lang="en-US" sz="2400" dirty="0" smtClean="0">
                <a:cs typeface="Times New Roman" pitchFamily="18" charset="0"/>
              </a:rPr>
              <a:t>V </a:t>
            </a:r>
            <a:r>
              <a:rPr lang="en-US" sz="2400" dirty="0" err="1" smtClean="0">
                <a:cs typeface="Times New Roman" pitchFamily="18" charset="0"/>
              </a:rPr>
              <a:t>povezanem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seznamu</a:t>
            </a:r>
            <a:r>
              <a:rPr lang="en-US" sz="2400" dirty="0" smtClean="0">
                <a:cs typeface="Times New Roman" pitchFamily="18" charset="0"/>
              </a:rPr>
              <a:t>:</a:t>
            </a:r>
            <a:endParaRPr lang="en-US" sz="2400" dirty="0">
              <a:cs typeface="Times New Roman" pitchFamily="18" charset="0"/>
            </a:endParaRPr>
          </a:p>
          <a:p>
            <a:pPr lvl="1"/>
            <a:r>
              <a:rPr lang="en-US" sz="2000" dirty="0" err="1" smtClean="0">
                <a:cs typeface="Times New Roman" pitchFamily="18" charset="0"/>
              </a:rPr>
              <a:t>Lahko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rokujemo</a:t>
            </a:r>
            <a:r>
              <a:rPr lang="en-US" sz="2000" dirty="0" smtClean="0">
                <a:cs typeface="Times New Roman" pitchFamily="18" charset="0"/>
              </a:rPr>
              <a:t> s </a:t>
            </a:r>
            <a:r>
              <a:rPr lang="en-US" sz="2000" dirty="0" err="1" smtClean="0">
                <a:cs typeface="Times New Roman" pitchFamily="18" charset="0"/>
              </a:rPr>
              <a:t>posameznimi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elementi</a:t>
            </a:r>
            <a:r>
              <a:rPr lang="en-US" sz="2000" dirty="0" smtClean="0">
                <a:cs typeface="Times New Roman" pitchFamily="18" charset="0"/>
              </a:rPr>
              <a:t>.</a:t>
            </a:r>
            <a:endParaRPr lang="en-US" sz="2000" dirty="0">
              <a:cs typeface="Times New Roman" pitchFamily="18" charset="0"/>
            </a:endParaRPr>
          </a:p>
          <a:p>
            <a:pPr lvl="1"/>
            <a:r>
              <a:rPr lang="en-US" sz="2000" dirty="0" err="1" smtClean="0">
                <a:cs typeface="Times New Roman" pitchFamily="18" charset="0"/>
              </a:rPr>
              <a:t>Lahko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rokujemo</a:t>
            </a:r>
            <a:r>
              <a:rPr lang="en-US" sz="2000" dirty="0" smtClean="0">
                <a:cs typeface="Times New Roman" pitchFamily="18" charset="0"/>
              </a:rPr>
              <a:t> s </a:t>
            </a:r>
            <a:r>
              <a:rPr lang="en-US" sz="2000" dirty="0" err="1" smtClean="0">
                <a:cs typeface="Times New Roman" pitchFamily="18" charset="0"/>
              </a:rPr>
              <a:t>povezavami</a:t>
            </a:r>
            <a:r>
              <a:rPr lang="en-US" sz="2000" dirty="0" smtClean="0">
                <a:cs typeface="Times New Roman" pitchFamily="18" charset="0"/>
              </a:rPr>
              <a:t> in </a:t>
            </a:r>
            <a:r>
              <a:rPr lang="en-US" sz="2000" dirty="0" err="1" smtClean="0">
                <a:cs typeface="Times New Roman" pitchFamily="18" charset="0"/>
              </a:rPr>
              <a:t>tako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celo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strukturo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spreminjamo</a:t>
            </a:r>
            <a:r>
              <a:rPr lang="en-US" sz="2000" dirty="0" smtClean="0">
                <a:cs typeface="Times New Roman" pitchFamily="18" charset="0"/>
              </a:rPr>
              <a:t> (</a:t>
            </a:r>
            <a:r>
              <a:rPr lang="en-US" sz="2000" dirty="0" err="1" smtClean="0">
                <a:cs typeface="Times New Roman" pitchFamily="18" charset="0"/>
              </a:rPr>
              <a:t>kar</a:t>
            </a:r>
            <a:r>
              <a:rPr lang="en-US" sz="2000" dirty="0" smtClean="0">
                <a:cs typeface="Times New Roman" pitchFamily="18" charset="0"/>
              </a:rPr>
              <a:t> je  </a:t>
            </a:r>
            <a:r>
              <a:rPr lang="en-US" sz="2000" dirty="0" err="1" smtClean="0">
                <a:cs typeface="Times New Roman" pitchFamily="18" charset="0"/>
              </a:rPr>
              <a:t>pri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poljih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nemogoče</a:t>
            </a:r>
            <a:r>
              <a:rPr lang="en-US" sz="2000" dirty="0" smtClean="0">
                <a:cs typeface="Times New Roman" pitchFamily="18" charset="0"/>
              </a:rPr>
              <a:t>.)</a:t>
            </a:r>
            <a:endParaRPr lang="en-US" sz="2000" dirty="0">
              <a:cs typeface="Times New Roman" pitchFamily="18" charset="0"/>
            </a:endParaRPr>
          </a:p>
          <a:p>
            <a:pPr>
              <a:buFontTx/>
              <a:buNone/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Iskanje</a:t>
            </a:r>
            <a:r>
              <a:rPr lang="en-US" dirty="0" smtClean="0"/>
              <a:t> </a:t>
            </a:r>
            <a:r>
              <a:rPr lang="en-US" dirty="0" err="1" smtClean="0"/>
              <a:t>dane</a:t>
            </a:r>
            <a:r>
              <a:rPr lang="en-US" dirty="0" smtClean="0"/>
              <a:t> </a:t>
            </a:r>
            <a:r>
              <a:rPr lang="en-US" dirty="0" err="1" smtClean="0"/>
              <a:t>vrednosti</a:t>
            </a:r>
            <a:r>
              <a:rPr lang="en-US" dirty="0" smtClean="0"/>
              <a:t> v </a:t>
            </a:r>
            <a:r>
              <a:rPr lang="en-US" dirty="0" err="1" smtClean="0"/>
              <a:t>seznamu</a:t>
            </a:r>
            <a:endParaRPr lang="en-US" i="1" dirty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319645"/>
            <a:ext cx="8021782" cy="4395355"/>
          </a:xfrm>
        </p:spPr>
        <p:txBody>
          <a:bodyPr>
            <a:normAutofit/>
          </a:bodyPr>
          <a:lstStyle/>
          <a:p>
            <a:pPr>
              <a:tabLst>
                <a:tab pos="762000" algn="l"/>
                <a:tab pos="1333500" algn="l"/>
              </a:tabLst>
            </a:pPr>
            <a:r>
              <a:rPr lang="en-US" sz="2800" dirty="0" err="1" smtClean="0"/>
              <a:t>Algoritem</a:t>
            </a:r>
            <a:r>
              <a:rPr lang="en-US" sz="2800" dirty="0" smtClean="0"/>
              <a:t> </a:t>
            </a:r>
            <a:r>
              <a:rPr lang="en-US" sz="2800" dirty="0" err="1" smtClean="0"/>
              <a:t>iskanja</a:t>
            </a:r>
            <a:r>
              <a:rPr lang="en-US" sz="2800" dirty="0" smtClean="0"/>
              <a:t> v </a:t>
            </a:r>
            <a:r>
              <a:rPr lang="en-US" sz="2800" dirty="0" err="1" smtClean="0"/>
              <a:t>neurejenem</a:t>
            </a:r>
            <a:r>
              <a:rPr lang="en-US" sz="2800" dirty="0" smtClean="0"/>
              <a:t> </a:t>
            </a:r>
            <a:r>
              <a:rPr lang="en-US" sz="2800" dirty="0" err="1" smtClean="0"/>
              <a:t>enojno</a:t>
            </a:r>
            <a:r>
              <a:rPr lang="en-US" sz="2800" dirty="0" smtClean="0"/>
              <a:t> </a:t>
            </a:r>
            <a:r>
              <a:rPr lang="en-US" sz="2800" dirty="0" err="1" smtClean="0"/>
              <a:t>povezanem</a:t>
            </a:r>
            <a:r>
              <a:rPr lang="en-US" sz="2800" dirty="0" smtClean="0"/>
              <a:t> </a:t>
            </a:r>
            <a:r>
              <a:rPr lang="en-US" sz="2800" dirty="0" err="1" smtClean="0"/>
              <a:t>seznamu</a:t>
            </a:r>
            <a:r>
              <a:rPr lang="en-US" sz="2800" dirty="0" smtClean="0"/>
              <a:t> (SLL):</a:t>
            </a:r>
            <a:endParaRPr lang="en-US" sz="2800" dirty="0"/>
          </a:p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333500" algn="l"/>
              </a:tabLst>
            </a:pPr>
            <a:r>
              <a:rPr lang="en-US" sz="2000" dirty="0"/>
              <a:t>	</a:t>
            </a:r>
            <a:r>
              <a:rPr lang="en-US" sz="2000" dirty="0" err="1" smtClean="0">
                <a:cs typeface="Times New Roman" pitchFamily="18" charset="0"/>
              </a:rPr>
              <a:t>Iščemo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obstoj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vozlišča</a:t>
            </a:r>
            <a:r>
              <a:rPr lang="en-US" sz="2000" dirty="0" smtClean="0">
                <a:cs typeface="Times New Roman" pitchFamily="18" charset="0"/>
              </a:rPr>
              <a:t> z </a:t>
            </a:r>
            <a:r>
              <a:rPr lang="en-US" sz="2000" dirty="0" err="1" smtClean="0">
                <a:cs typeface="Times New Roman" pitchFamily="18" charset="0"/>
              </a:rPr>
              <a:t>vsebino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target</a:t>
            </a:r>
            <a:r>
              <a:rPr lang="en-US" sz="2000" dirty="0" smtClean="0">
                <a:cs typeface="Times New Roman" pitchFamily="18" charset="0"/>
              </a:rPr>
              <a:t> v </a:t>
            </a:r>
            <a:r>
              <a:rPr lang="en-US" sz="2000" dirty="0" err="1" smtClean="0">
                <a:cs typeface="Times New Roman" pitchFamily="18" charset="0"/>
              </a:rPr>
              <a:t>seznamu</a:t>
            </a:r>
            <a:r>
              <a:rPr lang="en-US" sz="2000" dirty="0" smtClean="0">
                <a:cs typeface="Times New Roman" pitchFamily="18" charset="0"/>
              </a:rPr>
              <a:t> SLL, </a:t>
            </a:r>
            <a:r>
              <a:rPr lang="en-US" sz="2000" dirty="0" err="1" smtClean="0">
                <a:cs typeface="Times New Roman" pitchFamily="18" charset="0"/>
              </a:rPr>
              <a:t>ki</a:t>
            </a:r>
            <a:r>
              <a:rPr lang="en-US" sz="2000" dirty="0" smtClean="0">
                <a:cs typeface="Times New Roman" pitchFamily="18" charset="0"/>
              </a:rPr>
              <a:t> je </a:t>
            </a:r>
            <a:r>
              <a:rPr lang="en-US" sz="2000" dirty="0" err="1" smtClean="0">
                <a:cs typeface="Times New Roman" pitchFamily="18" charset="0"/>
              </a:rPr>
              <a:t>naslovljen</a:t>
            </a:r>
            <a:r>
              <a:rPr lang="en-US" sz="2000" dirty="0" smtClean="0">
                <a:cs typeface="Times New Roman" pitchFamily="18" charset="0"/>
              </a:rPr>
              <a:t> s </a:t>
            </a:r>
            <a:r>
              <a:rPr lang="en-US" sz="2000" dirty="0" err="1" smtClean="0">
                <a:cs typeface="Times New Roman" pitchFamily="18" charset="0"/>
              </a:rPr>
              <a:t>kazalcem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first</a:t>
            </a:r>
            <a:r>
              <a:rPr lang="en-US" sz="2000" dirty="0" smtClean="0">
                <a:cs typeface="Times New Roman" pitchFamily="18" charset="0"/>
              </a:rPr>
              <a:t>:</a:t>
            </a:r>
            <a:endParaRPr lang="en-US" sz="2000" dirty="0">
              <a:cs typeface="Times New Roman" pitchFamily="18" charset="0"/>
            </a:endParaRPr>
          </a:p>
          <a:p>
            <a:pPr>
              <a:spcBef>
                <a:spcPts val="900"/>
              </a:spcBef>
              <a:buClr>
                <a:schemeClr val="tx1"/>
              </a:buClr>
              <a:buFontTx/>
              <a:buNone/>
              <a:tabLst>
                <a:tab pos="762000" algn="l"/>
                <a:tab pos="1333500" algn="l"/>
              </a:tabLst>
            </a:pPr>
            <a:r>
              <a:rPr lang="en-US" sz="2000" dirty="0">
                <a:cs typeface="Times New Roman" pitchFamily="18" charset="0"/>
              </a:rPr>
              <a:t>	1.	For each node </a:t>
            </a:r>
            <a:r>
              <a:rPr lang="en-US" sz="2000" i="1" dirty="0" err="1">
                <a:cs typeface="Times New Roman" pitchFamily="18" charset="0"/>
              </a:rPr>
              <a:t>curr</a:t>
            </a:r>
            <a:r>
              <a:rPr lang="en-US" sz="2000" dirty="0">
                <a:cs typeface="Times New Roman" pitchFamily="18" charset="0"/>
              </a:rPr>
              <a:t> in the SLL headed by </a:t>
            </a:r>
            <a:r>
              <a:rPr lang="en-US" sz="2000" i="1" dirty="0">
                <a:cs typeface="Times New Roman" pitchFamily="18" charset="0"/>
              </a:rPr>
              <a:t>first</a:t>
            </a:r>
            <a:r>
              <a:rPr lang="en-US" sz="2000" dirty="0">
                <a:cs typeface="Times New Roman" pitchFamily="18" charset="0"/>
              </a:rPr>
              <a:t>, repeat:</a:t>
            </a:r>
            <a:br>
              <a:rPr lang="en-US" sz="2000" dirty="0">
                <a:cs typeface="Times New Roman" pitchFamily="18" charset="0"/>
              </a:rPr>
            </a:br>
            <a:r>
              <a:rPr lang="en-US" sz="2000" dirty="0">
                <a:cs typeface="Times New Roman" pitchFamily="18" charset="0"/>
              </a:rPr>
              <a:t>	1.1.	If </a:t>
            </a:r>
            <a:r>
              <a:rPr lang="en-US" sz="2000" i="1" dirty="0">
                <a:cs typeface="Times New Roman" pitchFamily="18" charset="0"/>
              </a:rPr>
              <a:t>target</a:t>
            </a:r>
            <a:r>
              <a:rPr lang="en-US" sz="2000" dirty="0">
                <a:cs typeface="Times New Roman" pitchFamily="18" charset="0"/>
              </a:rPr>
              <a:t> is equal to node </a:t>
            </a:r>
            <a:r>
              <a:rPr lang="en-US" sz="2000" i="1" dirty="0" err="1">
                <a:cs typeface="Times New Roman" pitchFamily="18" charset="0"/>
              </a:rPr>
              <a:t>curr</a:t>
            </a:r>
            <a:r>
              <a:rPr lang="en-US" sz="2000" dirty="0" err="1">
                <a:cs typeface="Times New Roman" pitchFamily="18" charset="0"/>
              </a:rPr>
              <a:t>’s</a:t>
            </a:r>
            <a:r>
              <a:rPr lang="en-US" sz="2000" dirty="0">
                <a:cs typeface="Times New Roman" pitchFamily="18" charset="0"/>
              </a:rPr>
              <a:t> element, terminate with </a:t>
            </a:r>
            <a:br>
              <a:rPr lang="en-US" sz="2000" dirty="0">
                <a:cs typeface="Times New Roman" pitchFamily="18" charset="0"/>
              </a:rPr>
            </a:br>
            <a:r>
              <a:rPr lang="en-US" sz="2000" dirty="0">
                <a:cs typeface="Times New Roman" pitchFamily="18" charset="0"/>
              </a:rPr>
              <a:t>		answer </a:t>
            </a:r>
            <a:r>
              <a:rPr lang="en-US" sz="2000" i="1" dirty="0" err="1">
                <a:cs typeface="Times New Roman" pitchFamily="18" charset="0"/>
              </a:rPr>
              <a:t>curr</a:t>
            </a:r>
            <a:r>
              <a:rPr lang="en-US" sz="2000" dirty="0">
                <a:cs typeface="Times New Roman" pitchFamily="18" charset="0"/>
              </a:rPr>
              <a:t>.</a:t>
            </a:r>
            <a:br>
              <a:rPr lang="en-US" sz="2000" dirty="0">
                <a:cs typeface="Times New Roman" pitchFamily="18" charset="0"/>
              </a:rPr>
            </a:br>
            <a:r>
              <a:rPr lang="en-US" sz="2000" dirty="0">
                <a:cs typeface="Times New Roman" pitchFamily="18" charset="0"/>
              </a:rPr>
              <a:t>2.	Terminate with answer </a:t>
            </a:r>
            <a:r>
              <a:rPr lang="en-US" sz="2000" i="1" dirty="0">
                <a:cs typeface="Times New Roman" pitchFamily="18" charset="0"/>
              </a:rPr>
              <a:t>none</a:t>
            </a:r>
            <a:r>
              <a:rPr lang="en-US" sz="2000" dirty="0">
                <a:cs typeface="Times New Roman" pitchFamily="18" charset="0"/>
              </a:rPr>
              <a:t>.</a:t>
            </a:r>
            <a:endParaRPr lang="en-GB" sz="2000" dirty="0"/>
          </a:p>
          <a:p>
            <a:pPr>
              <a:tabLst>
                <a:tab pos="762000" algn="l"/>
                <a:tab pos="1333500" algn="l"/>
              </a:tabLst>
            </a:pPr>
            <a:r>
              <a:rPr lang="en-US" sz="2800" dirty="0" err="1" smtClean="0"/>
              <a:t>Linearno</a:t>
            </a:r>
            <a:r>
              <a:rPr lang="en-US" sz="2800" dirty="0" smtClean="0"/>
              <a:t> </a:t>
            </a:r>
            <a:r>
              <a:rPr lang="en-US" sz="2800" dirty="0" err="1" smtClean="0"/>
              <a:t>iskanje</a:t>
            </a:r>
            <a:r>
              <a:rPr lang="en-US" sz="2800" dirty="0" smtClean="0"/>
              <a:t> v DLL je </a:t>
            </a:r>
            <a:r>
              <a:rPr lang="en-US" sz="2800" dirty="0" err="1" smtClean="0"/>
              <a:t>podobno</a:t>
            </a:r>
            <a:r>
              <a:rPr lang="en-US" sz="2800" dirty="0" smtClean="0"/>
              <a:t>, le </a:t>
            </a:r>
            <a:r>
              <a:rPr lang="en-US" sz="2800" dirty="0" err="1" smtClean="0"/>
              <a:t>smer</a:t>
            </a:r>
            <a:r>
              <a:rPr lang="en-US" sz="2800" dirty="0" smtClean="0"/>
              <a:t> </a:t>
            </a:r>
            <a:r>
              <a:rPr lang="en-US" sz="2800" dirty="0" err="1" smtClean="0"/>
              <a:t>lahko</a:t>
            </a:r>
            <a:r>
              <a:rPr lang="en-US" sz="2800" dirty="0" smtClean="0"/>
              <a:t> </a:t>
            </a:r>
            <a:r>
              <a:rPr lang="en-US" sz="2800" dirty="0" err="1" smtClean="0"/>
              <a:t>izbiramo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Kompleksnost</a:t>
            </a:r>
            <a:r>
              <a:rPr lang="en-US" dirty="0" smtClean="0"/>
              <a:t> </a:t>
            </a:r>
            <a:r>
              <a:rPr lang="en-US" dirty="0" err="1" smtClean="0"/>
              <a:t>iskanja</a:t>
            </a:r>
            <a:endParaRPr lang="en-US" i="1" dirty="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409700"/>
            <a:ext cx="8534400" cy="4648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762000" algn="l"/>
              </a:tabLst>
            </a:pPr>
            <a:r>
              <a:rPr lang="en-US" sz="2400" dirty="0" err="1" smtClean="0"/>
              <a:t>Analiza</a:t>
            </a:r>
            <a:r>
              <a:rPr lang="en-US" sz="2400" dirty="0" smtClean="0"/>
              <a:t> (</a:t>
            </a:r>
            <a:r>
              <a:rPr lang="en-US" sz="2400" dirty="0" err="1" smtClean="0"/>
              <a:t>štejmo</a:t>
            </a:r>
            <a:r>
              <a:rPr lang="en-US" sz="2400" dirty="0" smtClean="0"/>
              <a:t> </a:t>
            </a:r>
            <a:r>
              <a:rPr lang="en-US" sz="2400" dirty="0" err="1" smtClean="0"/>
              <a:t>primerjave</a:t>
            </a:r>
            <a:r>
              <a:rPr lang="en-US" sz="2400" dirty="0" smtClean="0"/>
              <a:t>):</a:t>
            </a: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tabLst>
                <a:tab pos="762000" algn="l"/>
              </a:tabLst>
            </a:pPr>
            <a:r>
              <a:rPr lang="en-US" sz="2400" dirty="0">
                <a:cs typeface="Times New Roman" pitchFamily="18" charset="0"/>
              </a:rPr>
              <a:t>	</a:t>
            </a:r>
            <a:r>
              <a:rPr lang="en-US" sz="2400" dirty="0" err="1" smtClean="0">
                <a:cs typeface="Times New Roman" pitchFamily="18" charset="0"/>
              </a:rPr>
              <a:t>Naj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bo</a:t>
            </a:r>
            <a:r>
              <a:rPr lang="en-US" sz="2400" dirty="0" smtClean="0">
                <a:cs typeface="Times New Roman" pitchFamily="18" charset="0"/>
              </a:rPr>
              <a:t>  </a:t>
            </a:r>
            <a:r>
              <a:rPr lang="en-US" sz="2400" i="1" dirty="0">
                <a:cs typeface="Times New Roman" pitchFamily="18" charset="0"/>
              </a:rPr>
              <a:t>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dolžina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enojno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povezanega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seznama</a:t>
            </a:r>
            <a:r>
              <a:rPr lang="en-US" sz="2400" dirty="0" smtClean="0">
                <a:cs typeface="Times New Roman" pitchFamily="18" charset="0"/>
              </a:rPr>
              <a:t>.</a:t>
            </a:r>
            <a:endParaRPr lang="en-US" sz="2400" dirty="0"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tabLst>
                <a:tab pos="762000" algn="l"/>
              </a:tabLst>
            </a:pPr>
            <a:r>
              <a:rPr lang="en-US" sz="2400" dirty="0" err="1" smtClean="0">
                <a:cs typeface="Times New Roman" pitchFamily="18" charset="0"/>
              </a:rPr>
              <a:t>Če</a:t>
            </a:r>
            <a:r>
              <a:rPr lang="en-US" sz="2400" dirty="0" smtClean="0">
                <a:cs typeface="Times New Roman" pitchFamily="18" charset="0"/>
              </a:rPr>
              <a:t> je </a:t>
            </a:r>
            <a:r>
              <a:rPr lang="en-US" sz="2400" dirty="0" err="1" smtClean="0">
                <a:cs typeface="Times New Roman" pitchFamily="18" charset="0"/>
              </a:rPr>
              <a:t>iskanje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uspešno</a:t>
            </a:r>
            <a:r>
              <a:rPr lang="en-US" sz="2400" dirty="0" smtClean="0">
                <a:cs typeface="Times New Roman" pitchFamily="18" charset="0"/>
              </a:rPr>
              <a:t>:</a:t>
            </a:r>
            <a:endParaRPr lang="en-US" sz="2400" dirty="0"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tabLst>
                <a:tab pos="762000" algn="l"/>
              </a:tabLst>
            </a:pPr>
            <a:r>
              <a:rPr lang="en-US" sz="2400" dirty="0">
                <a:cs typeface="Times New Roman" pitchFamily="18" charset="0"/>
              </a:rPr>
              <a:t>	</a:t>
            </a:r>
            <a:r>
              <a:rPr lang="en-US" sz="2400" dirty="0" smtClean="0">
                <a:cs typeface="Times New Roman" pitchFamily="18" charset="0"/>
              </a:rPr>
              <a:t>     </a:t>
            </a:r>
            <a:r>
              <a:rPr lang="en-US" sz="2400" dirty="0" err="1" smtClean="0">
                <a:cs typeface="Times New Roman" pitchFamily="18" charset="0"/>
              </a:rPr>
              <a:t>Povprečno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število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primerjav</a:t>
            </a:r>
            <a:r>
              <a:rPr lang="en-US" sz="2400" dirty="0" smtClean="0">
                <a:cs typeface="Times New Roman" pitchFamily="18" charset="0"/>
              </a:rPr>
              <a:t>=  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i="1" dirty="0">
                <a:cs typeface="Times New Roman" pitchFamily="18" charset="0"/>
              </a:rPr>
              <a:t>n</a:t>
            </a:r>
            <a:r>
              <a:rPr lang="en-US" sz="2400" dirty="0">
                <a:cs typeface="Times New Roman" pitchFamily="18" charset="0"/>
              </a:rPr>
              <a:t> + 1)/2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tabLst>
                <a:tab pos="762000" algn="l"/>
              </a:tabLst>
            </a:pPr>
            <a:r>
              <a:rPr lang="en-US" sz="2400" dirty="0" err="1" smtClean="0">
                <a:cs typeface="Times New Roman" pitchFamily="18" charset="0"/>
              </a:rPr>
              <a:t>Če</a:t>
            </a:r>
            <a:r>
              <a:rPr lang="en-US" sz="2400" dirty="0" smtClean="0">
                <a:cs typeface="Times New Roman" pitchFamily="18" charset="0"/>
              </a:rPr>
              <a:t> je </a:t>
            </a:r>
            <a:r>
              <a:rPr lang="en-US" sz="2400" dirty="0" err="1" smtClean="0">
                <a:cs typeface="Times New Roman" pitchFamily="18" charset="0"/>
              </a:rPr>
              <a:t>iskanje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neuspešno</a:t>
            </a:r>
            <a:r>
              <a:rPr lang="en-US" sz="2400" dirty="0" smtClean="0">
                <a:cs typeface="Times New Roman" pitchFamily="18" charset="0"/>
              </a:rPr>
              <a:t>:</a:t>
            </a:r>
            <a:endParaRPr lang="en-US" sz="2400" dirty="0"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tabLst>
                <a:tab pos="762000" algn="l"/>
              </a:tabLst>
            </a:pPr>
            <a:r>
              <a:rPr lang="en-US" sz="2400" dirty="0" smtClean="0">
                <a:cs typeface="Times New Roman" pitchFamily="18" charset="0"/>
              </a:rPr>
              <a:t>          </a:t>
            </a:r>
            <a:r>
              <a:rPr lang="en-US" sz="2400" dirty="0" err="1" smtClean="0">
                <a:cs typeface="Times New Roman" pitchFamily="18" charset="0"/>
              </a:rPr>
              <a:t>Število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primerjav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=  </a:t>
            </a:r>
            <a:r>
              <a:rPr lang="en-US" sz="2400" i="1" dirty="0">
                <a:cs typeface="Times New Roman" pitchFamily="18" charset="0"/>
              </a:rPr>
              <a:t>n</a:t>
            </a:r>
            <a:endParaRPr lang="en-US" sz="2400" dirty="0"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tabLst>
                <a:tab pos="762000" algn="l"/>
              </a:tabLst>
            </a:pPr>
            <a:r>
              <a:rPr lang="en-US" sz="2400" dirty="0" smtClean="0">
                <a:cs typeface="Times New Roman" pitchFamily="18" charset="0"/>
              </a:rPr>
              <a:t>V </a:t>
            </a:r>
            <a:r>
              <a:rPr lang="en-US" sz="2400" dirty="0" err="1" smtClean="0">
                <a:cs typeface="Times New Roman" pitchFamily="18" charset="0"/>
              </a:rPr>
              <a:t>obeh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primerih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imamo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časovno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kompleksnost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i="1" dirty="0" smtClean="0">
                <a:cs typeface="Times New Roman" pitchFamily="18" charset="0"/>
              </a:rPr>
              <a:t>O</a:t>
            </a:r>
            <a:r>
              <a:rPr lang="en-US" sz="2400" dirty="0" smtClean="0">
                <a:cs typeface="Times New Roman" pitchFamily="18" charset="0"/>
              </a:rPr>
              <a:t>(</a:t>
            </a:r>
            <a:r>
              <a:rPr lang="en-US" sz="2400" i="1" dirty="0" smtClean="0">
                <a:cs typeface="Times New Roman" pitchFamily="18" charset="0"/>
              </a:rPr>
              <a:t>n</a:t>
            </a:r>
            <a:r>
              <a:rPr lang="en-US" sz="2400" dirty="0"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Implementacija</a:t>
            </a:r>
            <a:r>
              <a:rPr lang="en-US" dirty="0" smtClean="0"/>
              <a:t> v </a:t>
            </a:r>
            <a:r>
              <a:rPr lang="en-US" dirty="0" err="1" smtClean="0"/>
              <a:t>Javi</a:t>
            </a:r>
            <a:r>
              <a:rPr lang="en-US" dirty="0" smtClean="0"/>
              <a:t> (primer SLL)</a:t>
            </a:r>
            <a:endParaRPr lang="en-US" i="1" dirty="0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7772400" cy="4648200"/>
          </a:xfrm>
        </p:spPr>
        <p:txBody>
          <a:bodyPr>
            <a:normAutofit/>
          </a:bodyPr>
          <a:lstStyle/>
          <a:p>
            <a:pP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dirty="0">
                <a:latin typeface="Courier New" pitchFamily="49" charset="0"/>
                <a:cs typeface="Times New Roman" pitchFamily="18" charset="0"/>
              </a:rPr>
              <a:t>	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public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Node 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search (Object target) {</a:t>
            </a:r>
            <a:br>
              <a:rPr lang="en-US" sz="2000" dirty="0">
                <a:latin typeface="Courier New" pitchFamily="49" charset="0"/>
                <a:cs typeface="Times New Roman" pitchFamily="18" charset="0"/>
              </a:rPr>
            </a:br>
            <a:r>
              <a:rPr lang="en-US" sz="2000" dirty="0">
                <a:solidFill>
                  <a:srgbClr val="00B050"/>
                </a:solidFill>
                <a:latin typeface="Courier New" pitchFamily="49" charset="0"/>
                <a:cs typeface="Times New Roman" pitchFamily="18" charset="0"/>
              </a:rPr>
              <a:t>// </a:t>
            </a:r>
            <a:r>
              <a:rPr lang="en-US" sz="2000" dirty="0">
                <a:solidFill>
                  <a:srgbClr val="00B050"/>
                </a:solidFill>
                <a:cs typeface="Times New Roman" pitchFamily="18" charset="0"/>
              </a:rPr>
              <a:t>Find which (if any) node of this SLL contains an element equal to </a:t>
            </a:r>
            <a:br>
              <a:rPr lang="en-US" sz="2000" dirty="0">
                <a:solidFill>
                  <a:srgbClr val="00B050"/>
                </a:solidFill>
                <a:cs typeface="Times New Roman" pitchFamily="18" charset="0"/>
              </a:rPr>
            </a:br>
            <a:r>
              <a:rPr lang="en-US" sz="2000" dirty="0">
                <a:solidFill>
                  <a:srgbClr val="00B050"/>
                </a:solidFill>
                <a:latin typeface="Courier New" pitchFamily="49" charset="0"/>
                <a:cs typeface="Times New Roman" pitchFamily="18" charset="0"/>
              </a:rPr>
              <a:t>// target</a:t>
            </a:r>
            <a:r>
              <a:rPr lang="en-US" sz="2000" dirty="0">
                <a:solidFill>
                  <a:srgbClr val="00B050"/>
                </a:solidFill>
                <a:cs typeface="Times New Roman" pitchFamily="18" charset="0"/>
              </a:rPr>
              <a:t>. Return a link to the matching node (or null if there is </a:t>
            </a:r>
            <a:r>
              <a:rPr lang="en-US" sz="2000" dirty="0">
                <a:solidFill>
                  <a:srgbClr val="00B050"/>
                </a:solidFill>
                <a:latin typeface="Courier New" pitchFamily="49" charset="0"/>
                <a:cs typeface="Times New Roman" pitchFamily="18" charset="0"/>
              </a:rPr>
              <a:t/>
            </a:r>
            <a:br>
              <a:rPr lang="en-US" sz="2000" dirty="0">
                <a:solidFill>
                  <a:srgbClr val="00B050"/>
                </a:solidFill>
                <a:latin typeface="Courier New" pitchFamily="49" charset="0"/>
                <a:cs typeface="Times New Roman" pitchFamily="18" charset="0"/>
              </a:rPr>
            </a:br>
            <a:r>
              <a:rPr lang="en-US" sz="2000" dirty="0">
                <a:solidFill>
                  <a:srgbClr val="00B050"/>
                </a:solidFill>
                <a:latin typeface="Courier New" pitchFamily="49" charset="0"/>
                <a:cs typeface="Times New Roman" pitchFamily="18" charset="0"/>
              </a:rPr>
              <a:t>// </a:t>
            </a:r>
            <a:r>
              <a:rPr lang="en-US" sz="2000" dirty="0">
                <a:solidFill>
                  <a:srgbClr val="00B050"/>
                </a:solidFill>
                <a:cs typeface="Times New Roman" pitchFamily="18" charset="0"/>
              </a:rPr>
              <a:t>none).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/>
            </a:r>
            <a:br>
              <a:rPr lang="en-US" sz="2000" dirty="0">
                <a:latin typeface="Courier New" pitchFamily="49" charset="0"/>
                <a:cs typeface="Times New Roman" pitchFamily="18" charset="0"/>
              </a:rPr>
            </a:br>
            <a:r>
              <a:rPr lang="en-US" sz="2000" dirty="0">
                <a:latin typeface="Courier New" pitchFamily="49" charset="0"/>
                <a:cs typeface="Times New Roman" pitchFamily="18" charset="0"/>
              </a:rPr>
              <a:t>	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(Node 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curr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this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.first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;</a:t>
            </a:r>
            <a:br>
              <a:rPr lang="en-US" sz="2000" dirty="0">
                <a:latin typeface="Courier New" pitchFamily="49" charset="0"/>
                <a:cs typeface="Times New Roman" pitchFamily="18" charset="0"/>
              </a:rPr>
            </a:br>
            <a:r>
              <a:rPr lang="en-US" sz="2000" dirty="0">
                <a:latin typeface="Courier New" pitchFamily="49" charset="0"/>
                <a:cs typeface="Times New Roman" pitchFamily="18" charset="0"/>
              </a:rPr>
              <a:t>			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curr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 != 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null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; 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curr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 = 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curr.succ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) {</a:t>
            </a:r>
            <a:br>
              <a:rPr lang="en-US" sz="2000" dirty="0">
                <a:latin typeface="Courier New" pitchFamily="49" charset="0"/>
                <a:cs typeface="Times New Roman" pitchFamily="18" charset="0"/>
              </a:rPr>
            </a:br>
            <a:r>
              <a:rPr lang="en-US" sz="2000" dirty="0">
                <a:latin typeface="Courier New" pitchFamily="49" charset="0"/>
                <a:cs typeface="Times New Roman" pitchFamily="18" charset="0"/>
              </a:rPr>
              <a:t>		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target.equals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curr.element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))</a:t>
            </a:r>
            <a:br>
              <a:rPr lang="en-US" sz="2000" dirty="0">
                <a:latin typeface="Courier New" pitchFamily="49" charset="0"/>
                <a:cs typeface="Times New Roman" pitchFamily="18" charset="0"/>
              </a:rPr>
            </a:br>
            <a:r>
              <a:rPr lang="en-US" sz="2000" dirty="0">
                <a:latin typeface="Courier New" pitchFamily="49" charset="0"/>
                <a:cs typeface="Times New Roman" pitchFamily="18" charset="0"/>
              </a:rPr>
              <a:t>			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return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curr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;</a:t>
            </a:r>
            <a:br>
              <a:rPr lang="en-US" sz="2000" dirty="0">
                <a:latin typeface="Courier New" pitchFamily="49" charset="0"/>
                <a:cs typeface="Times New Roman" pitchFamily="18" charset="0"/>
              </a:rPr>
            </a:br>
            <a:r>
              <a:rPr lang="en-US" sz="2000" dirty="0">
                <a:latin typeface="Courier New" pitchFamily="49" charset="0"/>
                <a:cs typeface="Times New Roman" pitchFamily="18" charset="0"/>
              </a:rPr>
              <a:t>	}</a:t>
            </a:r>
            <a:br>
              <a:rPr lang="en-US" sz="2000" dirty="0">
                <a:latin typeface="Courier New" pitchFamily="49" charset="0"/>
                <a:cs typeface="Times New Roman" pitchFamily="18" charset="0"/>
              </a:rPr>
            </a:br>
            <a:r>
              <a:rPr lang="en-US" sz="2000" dirty="0">
                <a:latin typeface="Courier New" pitchFamily="49" charset="0"/>
                <a:cs typeface="Times New Roman" pitchFamily="18" charset="0"/>
              </a:rPr>
              <a:t>	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return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null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;</a:t>
            </a:r>
            <a:br>
              <a:rPr lang="en-US" sz="2000" dirty="0">
                <a:latin typeface="Courier New" pitchFamily="49" charset="0"/>
                <a:cs typeface="Times New Roman" pitchFamily="18" charset="0"/>
              </a:rPr>
            </a:br>
            <a:r>
              <a:rPr lang="en-US" sz="2000" dirty="0">
                <a:latin typeface="Courier New" pitchFamily="49" charset="0"/>
                <a:cs typeface="Times New Roman" pitchFamily="18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Enojno</a:t>
            </a:r>
            <a:r>
              <a:rPr lang="en-US" dirty="0" smtClean="0"/>
              <a:t> </a:t>
            </a:r>
            <a:r>
              <a:rPr lang="en-US" dirty="0" err="1" smtClean="0"/>
              <a:t>povezani</a:t>
            </a:r>
            <a:r>
              <a:rPr lang="en-US" dirty="0" smtClean="0"/>
              <a:t> </a:t>
            </a:r>
            <a:r>
              <a:rPr lang="en-US" dirty="0" err="1" smtClean="0"/>
              <a:t>seznami</a:t>
            </a:r>
            <a:r>
              <a:rPr lang="en-US" i="1" dirty="0" smtClean="0"/>
              <a:t>(1</a:t>
            </a:r>
            <a:r>
              <a:rPr lang="en-US" i="1" dirty="0"/>
              <a:t>)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7772400" cy="4648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 smtClean="0">
                <a:cs typeface="Times New Roman" pitchFamily="18" charset="0"/>
              </a:rPr>
              <a:t>Enojno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povezani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seznami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imajo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povezave</a:t>
            </a:r>
            <a:r>
              <a:rPr lang="en-US" sz="2000" dirty="0" smtClean="0">
                <a:cs typeface="Times New Roman" pitchFamily="18" charset="0"/>
              </a:rPr>
              <a:t> le v </a:t>
            </a:r>
            <a:r>
              <a:rPr lang="en-US" sz="2000" dirty="0" err="1" smtClean="0">
                <a:cs typeface="Times New Roman" pitchFamily="18" charset="0"/>
              </a:rPr>
              <a:t>eno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smer</a:t>
            </a:r>
            <a:r>
              <a:rPr lang="en-US" sz="2000" dirty="0" smtClean="0"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 smtClean="0">
                <a:cs typeface="Times New Roman" pitchFamily="18" charset="0"/>
              </a:rPr>
              <a:t>Vsako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vozlišče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ima</a:t>
            </a:r>
            <a:r>
              <a:rPr lang="en-US" sz="2000" dirty="0" smtClean="0">
                <a:cs typeface="Times New Roman" pitchFamily="18" charset="0"/>
              </a:rPr>
              <a:t> element in </a:t>
            </a:r>
            <a:r>
              <a:rPr lang="en-US" sz="2000" dirty="0" err="1" smtClean="0">
                <a:cs typeface="Times New Roman" pitchFamily="18" charset="0"/>
              </a:rPr>
              <a:t>povezavo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na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naslednje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vozlišče</a:t>
            </a:r>
            <a:r>
              <a:rPr lang="en-US" sz="2000" dirty="0" smtClean="0">
                <a:cs typeface="Times New Roman" pitchFamily="18" charset="0"/>
              </a:rPr>
              <a:t>. </a:t>
            </a:r>
            <a:r>
              <a:rPr lang="en-US" sz="2000" dirty="0" err="1" smtClean="0">
                <a:cs typeface="Times New Roman" pitchFamily="18" charset="0"/>
              </a:rPr>
              <a:t>Povezava</a:t>
            </a:r>
            <a:r>
              <a:rPr lang="en-US" sz="2000" dirty="0" smtClean="0">
                <a:cs typeface="Times New Roman" pitchFamily="18" charset="0"/>
              </a:rPr>
              <a:t> je v </a:t>
            </a:r>
            <a:r>
              <a:rPr lang="en-US" sz="2000" dirty="0" err="1" smtClean="0">
                <a:cs typeface="Times New Roman" pitchFamily="18" charset="0"/>
              </a:rPr>
              <a:t>bistvu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kazalec</a:t>
            </a:r>
            <a:r>
              <a:rPr lang="en-US" sz="2000" dirty="0" smtClean="0">
                <a:cs typeface="Times New Roman" pitchFamily="18" charset="0"/>
              </a:rPr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 smtClean="0">
                <a:cs typeface="Times New Roman" pitchFamily="18" charset="0"/>
              </a:rPr>
              <a:t>Pri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zadnjem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vozlišču</a:t>
            </a:r>
            <a:r>
              <a:rPr lang="en-US" sz="2000" dirty="0" smtClean="0">
                <a:cs typeface="Times New Roman" pitchFamily="18" charset="0"/>
              </a:rPr>
              <a:t>, </a:t>
            </a:r>
            <a:r>
              <a:rPr lang="en-US" sz="2000" dirty="0" err="1" smtClean="0">
                <a:cs typeface="Times New Roman" pitchFamily="18" charset="0"/>
              </a:rPr>
              <a:t>ki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nima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naslednika</a:t>
            </a:r>
            <a:r>
              <a:rPr lang="en-US" sz="2000" dirty="0" smtClean="0">
                <a:cs typeface="Times New Roman" pitchFamily="18" charset="0"/>
              </a:rPr>
              <a:t>, je </a:t>
            </a:r>
            <a:r>
              <a:rPr lang="en-US" sz="2000" dirty="0" err="1" smtClean="0">
                <a:cs typeface="Times New Roman" pitchFamily="18" charset="0"/>
              </a:rPr>
              <a:t>ta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kazalec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enak</a:t>
            </a:r>
            <a:r>
              <a:rPr lang="en-US" sz="2000" dirty="0" smtClean="0">
                <a:cs typeface="Times New Roman" pitchFamily="18" charset="0"/>
              </a:rPr>
              <a:t> null.</a:t>
            </a:r>
            <a:endParaRPr lang="en-US" sz="2000" dirty="0"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 smtClean="0">
                <a:cs typeface="Times New Roman" pitchFamily="18" charset="0"/>
              </a:rPr>
              <a:t>Glava</a:t>
            </a:r>
            <a:r>
              <a:rPr lang="en-US" sz="2000" dirty="0" smtClean="0">
                <a:cs typeface="Times New Roman" pitchFamily="18" charset="0"/>
              </a:rPr>
              <a:t> (header) </a:t>
            </a:r>
            <a:r>
              <a:rPr lang="en-US" sz="2000" dirty="0" err="1" smtClean="0">
                <a:cs typeface="Times New Roman" pitchFamily="18" charset="0"/>
              </a:rPr>
              <a:t>na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prvi</a:t>
            </a:r>
            <a:r>
              <a:rPr lang="en-US" sz="2000" dirty="0" smtClean="0">
                <a:cs typeface="Times New Roman" pitchFamily="18" charset="0"/>
              </a:rPr>
              <a:t> element je </a:t>
            </a:r>
            <a:r>
              <a:rPr lang="en-US" sz="2000" dirty="0" err="1" smtClean="0">
                <a:cs typeface="Times New Roman" pitchFamily="18" charset="0"/>
              </a:rPr>
              <a:t>tudi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kazalec</a:t>
            </a:r>
            <a:r>
              <a:rPr lang="en-US" sz="2000" dirty="0" smtClean="0">
                <a:cs typeface="Times New Roman" pitchFamily="18" charset="0"/>
              </a:rPr>
              <a:t>. </a:t>
            </a:r>
            <a:r>
              <a:rPr lang="en-US" sz="2000" dirty="0" err="1" smtClean="0">
                <a:cs typeface="Times New Roman" pitchFamily="18" charset="0"/>
              </a:rPr>
              <a:t>Če</a:t>
            </a:r>
            <a:r>
              <a:rPr lang="en-US" sz="2000" dirty="0" smtClean="0">
                <a:cs typeface="Times New Roman" pitchFamily="18" charset="0"/>
              </a:rPr>
              <a:t> je </a:t>
            </a:r>
            <a:r>
              <a:rPr lang="en-US" sz="2000" dirty="0" err="1" smtClean="0">
                <a:cs typeface="Times New Roman" pitchFamily="18" charset="0"/>
              </a:rPr>
              <a:t>seznam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prazen</a:t>
            </a:r>
            <a:r>
              <a:rPr lang="en-US" sz="2000" dirty="0" smtClean="0">
                <a:cs typeface="Times New Roman" pitchFamily="18" charset="0"/>
              </a:rPr>
              <a:t>, je </a:t>
            </a:r>
            <a:r>
              <a:rPr lang="en-US" sz="2000" dirty="0" err="1" smtClean="0">
                <a:cs typeface="Times New Roman" pitchFamily="18" charset="0"/>
              </a:rPr>
              <a:t>ta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kazalec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enak</a:t>
            </a:r>
            <a:r>
              <a:rPr lang="en-US" sz="2000" dirty="0" smtClean="0">
                <a:cs typeface="Times New Roman" pitchFamily="18" charset="0"/>
              </a:rPr>
              <a:t> null.</a:t>
            </a:r>
            <a:endParaRPr lang="en-US" sz="2000" dirty="0">
              <a:cs typeface="Times New Roman" pitchFamily="18" charset="0"/>
            </a:endParaRPr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1143000" y="4876800"/>
            <a:ext cx="6705600" cy="314325"/>
            <a:chOff x="720" y="3072"/>
            <a:chExt cx="4224" cy="198"/>
          </a:xfrm>
        </p:grpSpPr>
        <p:sp>
          <p:nvSpPr>
            <p:cNvPr id="109624" name="Rectangle 56"/>
            <p:cNvSpPr>
              <a:spLocks noChangeArrowheads="1"/>
            </p:cNvSpPr>
            <p:nvPr/>
          </p:nvSpPr>
          <p:spPr bwMode="auto">
            <a:xfrm>
              <a:off x="720" y="3072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25" name="Line 57"/>
            <p:cNvSpPr>
              <a:spLocks noChangeShapeType="1"/>
            </p:cNvSpPr>
            <p:nvPr/>
          </p:nvSpPr>
          <p:spPr bwMode="auto">
            <a:xfrm>
              <a:off x="816" y="316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26" name="Text Box 58"/>
            <p:cNvSpPr txBox="1">
              <a:spLocks noChangeArrowheads="1"/>
            </p:cNvSpPr>
            <p:nvPr/>
          </p:nvSpPr>
          <p:spPr bwMode="auto">
            <a:xfrm>
              <a:off x="1344" y="3072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pig</a:t>
              </a:r>
            </a:p>
          </p:txBody>
        </p:sp>
        <p:sp>
          <p:nvSpPr>
            <p:cNvPr id="109627" name="Text Box 59"/>
            <p:cNvSpPr txBox="1">
              <a:spLocks noChangeArrowheads="1"/>
            </p:cNvSpPr>
            <p:nvPr/>
          </p:nvSpPr>
          <p:spPr bwMode="auto">
            <a:xfrm>
              <a:off x="2352" y="3072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dog</a:t>
              </a:r>
            </a:p>
          </p:txBody>
        </p:sp>
        <p:sp>
          <p:nvSpPr>
            <p:cNvPr id="109628" name="Text Box 60"/>
            <p:cNvSpPr txBox="1">
              <a:spLocks noChangeArrowheads="1"/>
            </p:cNvSpPr>
            <p:nvPr/>
          </p:nvSpPr>
          <p:spPr bwMode="auto">
            <a:xfrm>
              <a:off x="4368" y="3072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rat</a:t>
              </a:r>
            </a:p>
          </p:txBody>
        </p:sp>
        <p:sp>
          <p:nvSpPr>
            <p:cNvPr id="109629" name="Line 61"/>
            <p:cNvSpPr>
              <a:spLocks noChangeShapeType="1"/>
            </p:cNvSpPr>
            <p:nvPr/>
          </p:nvSpPr>
          <p:spPr bwMode="auto">
            <a:xfrm>
              <a:off x="1824" y="316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31" name="Line 63"/>
            <p:cNvSpPr>
              <a:spLocks noChangeShapeType="1"/>
            </p:cNvSpPr>
            <p:nvPr/>
          </p:nvSpPr>
          <p:spPr bwMode="auto">
            <a:xfrm>
              <a:off x="4848" y="316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32" name="Text Box 64"/>
            <p:cNvSpPr txBox="1">
              <a:spLocks noChangeArrowheads="1"/>
            </p:cNvSpPr>
            <p:nvPr/>
          </p:nvSpPr>
          <p:spPr bwMode="auto">
            <a:xfrm>
              <a:off x="3360" y="3072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09633" name="Line 65"/>
            <p:cNvSpPr>
              <a:spLocks noChangeShapeType="1"/>
            </p:cNvSpPr>
            <p:nvPr/>
          </p:nvSpPr>
          <p:spPr bwMode="auto">
            <a:xfrm>
              <a:off x="2832" y="316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30" name="Line 62"/>
            <p:cNvSpPr>
              <a:spLocks noChangeShapeType="1"/>
            </p:cNvSpPr>
            <p:nvPr/>
          </p:nvSpPr>
          <p:spPr bwMode="auto">
            <a:xfrm>
              <a:off x="3840" y="316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1143000" y="5410200"/>
            <a:ext cx="1905000" cy="314325"/>
            <a:chOff x="720" y="3450"/>
            <a:chExt cx="1200" cy="19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09634" name="Rectangle 66"/>
            <p:cNvSpPr>
              <a:spLocks noChangeArrowheads="1"/>
            </p:cNvSpPr>
            <p:nvPr/>
          </p:nvSpPr>
          <p:spPr bwMode="auto">
            <a:xfrm>
              <a:off x="720" y="3450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35" name="Line 67"/>
            <p:cNvSpPr>
              <a:spLocks noChangeShapeType="1"/>
            </p:cNvSpPr>
            <p:nvPr/>
          </p:nvSpPr>
          <p:spPr bwMode="auto">
            <a:xfrm>
              <a:off x="816" y="3546"/>
              <a:ext cx="528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36" name="Text Box 68"/>
            <p:cNvSpPr txBox="1">
              <a:spLocks noChangeArrowheads="1"/>
            </p:cNvSpPr>
            <p:nvPr/>
          </p:nvSpPr>
          <p:spPr bwMode="auto">
            <a:xfrm>
              <a:off x="1344" y="3450"/>
              <a:ext cx="576" cy="19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dog</a:t>
              </a:r>
            </a:p>
          </p:txBody>
        </p:sp>
        <p:sp>
          <p:nvSpPr>
            <p:cNvPr id="109637" name="Line 69"/>
            <p:cNvSpPr>
              <a:spLocks noChangeShapeType="1"/>
            </p:cNvSpPr>
            <p:nvPr/>
          </p:nvSpPr>
          <p:spPr bwMode="auto">
            <a:xfrm>
              <a:off x="1824" y="3546"/>
              <a:ext cx="0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1143000" y="5953125"/>
            <a:ext cx="304800" cy="304800"/>
            <a:chOff x="720" y="3840"/>
            <a:chExt cx="192" cy="19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09638" name="Rectangle 70"/>
            <p:cNvSpPr>
              <a:spLocks noChangeArrowheads="1"/>
            </p:cNvSpPr>
            <p:nvPr/>
          </p:nvSpPr>
          <p:spPr bwMode="auto">
            <a:xfrm>
              <a:off x="720" y="3840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39" name="Line 71"/>
            <p:cNvSpPr>
              <a:spLocks noChangeShapeType="1"/>
            </p:cNvSpPr>
            <p:nvPr/>
          </p:nvSpPr>
          <p:spPr bwMode="auto">
            <a:xfrm>
              <a:off x="816" y="3936"/>
              <a:ext cx="0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Implementacija</a:t>
            </a:r>
            <a:r>
              <a:rPr lang="en-US" dirty="0" smtClean="0"/>
              <a:t> </a:t>
            </a:r>
            <a:r>
              <a:rPr lang="en-US" dirty="0" err="1" smtClean="0"/>
              <a:t>vozlišča</a:t>
            </a:r>
            <a:r>
              <a:rPr lang="en-US" dirty="0" smtClean="0"/>
              <a:t> v </a:t>
            </a:r>
            <a:r>
              <a:rPr lang="en-US" dirty="0" err="1" smtClean="0"/>
              <a:t>Javi</a:t>
            </a:r>
            <a:endParaRPr lang="en-US" i="1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7772400" cy="46482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public class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Node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{</a:t>
            </a:r>
          </a:p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	protected Object element;</a:t>
            </a:r>
            <a:br>
              <a:rPr lang="en-US" sz="2000" dirty="0">
                <a:latin typeface="Calibri" pitchFamily="34" charset="0"/>
                <a:cs typeface="Calibri" pitchFamily="34" charset="0"/>
              </a:rPr>
            </a:br>
            <a:r>
              <a:rPr lang="en-US" sz="2000" dirty="0">
                <a:latin typeface="Calibri" pitchFamily="34" charset="0"/>
                <a:cs typeface="Calibri" pitchFamily="34" charset="0"/>
              </a:rPr>
              <a:t>	protected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Node next;</a:t>
            </a:r>
          </a:p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	public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Node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(Object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elem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Node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succ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) {</a:t>
            </a:r>
            <a:br>
              <a:rPr lang="en-US" sz="2000" dirty="0">
                <a:latin typeface="Calibri" pitchFamily="34" charset="0"/>
                <a:cs typeface="Calibri" pitchFamily="34" charset="0"/>
              </a:rPr>
            </a:br>
            <a:r>
              <a:rPr lang="en-US" sz="2000" dirty="0">
                <a:latin typeface="Calibri" pitchFamily="34" charset="0"/>
                <a:cs typeface="Calibri" pitchFamily="34" charset="0"/>
              </a:rPr>
              <a:t>		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this.element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=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elem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;</a:t>
            </a:r>
            <a:br>
              <a:rPr lang="en-US" sz="2000" dirty="0">
                <a:latin typeface="Calibri" pitchFamily="34" charset="0"/>
                <a:cs typeface="Calibri" pitchFamily="34" charset="0"/>
              </a:rPr>
            </a:br>
            <a:r>
              <a:rPr lang="en-US" sz="2000" dirty="0">
                <a:latin typeface="Calibri" pitchFamily="34" charset="0"/>
                <a:cs typeface="Calibri" pitchFamily="34" charset="0"/>
              </a:rPr>
              <a:t>		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this.next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=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succ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;</a:t>
            </a:r>
            <a:r>
              <a:rPr lang="en-US" sz="1800" dirty="0">
                <a:latin typeface="Courier New" pitchFamily="49" charset="0"/>
                <a:cs typeface="Times New Roman" pitchFamily="18" charset="0"/>
              </a:rPr>
              <a:t/>
            </a:r>
            <a:br>
              <a:rPr lang="en-US" sz="1800" dirty="0">
                <a:latin typeface="Courier New" pitchFamily="49" charset="0"/>
                <a:cs typeface="Times New Roman" pitchFamily="18" charset="0"/>
              </a:rPr>
            </a:br>
            <a:r>
              <a:rPr lang="en-US" sz="1800" dirty="0">
                <a:latin typeface="Courier New" pitchFamily="49" charset="0"/>
                <a:cs typeface="Times New Roman" pitchFamily="18" charset="0"/>
              </a:rPr>
              <a:t>	}</a:t>
            </a:r>
          </a:p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1800" dirty="0">
                <a:latin typeface="Courier New" pitchFamily="49" charset="0"/>
                <a:cs typeface="Times New Roman" pitchFamily="18" charset="0"/>
              </a:rPr>
              <a:t>	}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124200" y="2590800"/>
            <a:ext cx="5638800" cy="1143000"/>
            <a:chOff x="4038600" y="2057400"/>
            <a:chExt cx="5105400" cy="838200"/>
          </a:xfrm>
        </p:grpSpPr>
        <p:sp>
          <p:nvSpPr>
            <p:cNvPr id="4" name="Rounded Rectangle 3"/>
            <p:cNvSpPr/>
            <p:nvPr/>
          </p:nvSpPr>
          <p:spPr>
            <a:xfrm>
              <a:off x="6553200" y="2133600"/>
              <a:ext cx="2590800" cy="762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i="1" dirty="0" err="1" smtClean="0">
                  <a:solidFill>
                    <a:schemeClr val="tx1"/>
                  </a:solidFill>
                </a:rPr>
                <a:t>Kazalec</a:t>
              </a:r>
              <a:r>
                <a:rPr lang="en-US" sz="2000" i="1" dirty="0" smtClean="0">
                  <a:solidFill>
                    <a:schemeClr val="tx1"/>
                  </a:solidFill>
                </a:rPr>
                <a:t> </a:t>
              </a:r>
              <a:r>
                <a:rPr lang="en-US" sz="2000" i="1" dirty="0" err="1" smtClean="0">
                  <a:solidFill>
                    <a:schemeClr val="tx1"/>
                  </a:solidFill>
                </a:rPr>
                <a:t>na</a:t>
              </a:r>
              <a:r>
                <a:rPr lang="en-US" sz="2000" i="1" dirty="0" smtClean="0">
                  <a:solidFill>
                    <a:schemeClr val="tx1"/>
                  </a:solidFill>
                </a:rPr>
                <a:t> </a:t>
              </a:r>
              <a:r>
                <a:rPr lang="en-US" sz="2000" i="1" dirty="0" err="1" smtClean="0">
                  <a:solidFill>
                    <a:schemeClr val="tx1"/>
                  </a:solidFill>
                </a:rPr>
                <a:t>objekt</a:t>
              </a:r>
              <a:r>
                <a:rPr lang="en-US" sz="2000" i="1" dirty="0" smtClean="0">
                  <a:solidFill>
                    <a:schemeClr val="tx1"/>
                  </a:solidFill>
                </a:rPr>
                <a:t> </a:t>
              </a:r>
              <a:r>
                <a:rPr lang="en-US" sz="2000" i="1" dirty="0" err="1" smtClean="0">
                  <a:solidFill>
                    <a:schemeClr val="tx1"/>
                  </a:solidFill>
                </a:rPr>
                <a:t>istega</a:t>
              </a:r>
              <a:r>
                <a:rPr lang="en-US" sz="2000" i="1" dirty="0" smtClean="0">
                  <a:solidFill>
                    <a:schemeClr val="tx1"/>
                  </a:solidFill>
                </a:rPr>
                <a:t> </a:t>
              </a:r>
              <a:r>
                <a:rPr lang="en-US" sz="2000" i="1" dirty="0" err="1" smtClean="0">
                  <a:solidFill>
                    <a:schemeClr val="tx1"/>
                  </a:solidFill>
                </a:rPr>
                <a:t>razreda</a:t>
              </a:r>
              <a:endParaRPr lang="en-US" sz="2000" i="1" dirty="0">
                <a:solidFill>
                  <a:schemeClr val="tx1"/>
                </a:solidFill>
              </a:endParaRPr>
            </a:p>
          </p:txBody>
        </p:sp>
        <p:cxnSp>
          <p:nvCxnSpPr>
            <p:cNvPr id="6" name="Straight Arrow Connector 5"/>
            <p:cNvCxnSpPr>
              <a:stCxn id="4" idx="1"/>
            </p:cNvCxnSpPr>
            <p:nvPr/>
          </p:nvCxnSpPr>
          <p:spPr>
            <a:xfrm rot="10800000">
              <a:off x="4038600" y="2057400"/>
              <a:ext cx="2514600" cy="4572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3552197" y="4300944"/>
            <a:ext cx="5100482" cy="1643551"/>
            <a:chOff x="4426111" y="2082146"/>
            <a:chExt cx="4618005" cy="1205271"/>
          </a:xfrm>
        </p:grpSpPr>
        <p:sp>
          <p:nvSpPr>
            <p:cNvPr id="8" name="Rounded Rectangle 7"/>
            <p:cNvSpPr/>
            <p:nvPr/>
          </p:nvSpPr>
          <p:spPr>
            <a:xfrm>
              <a:off x="6453316" y="2525417"/>
              <a:ext cx="2590800" cy="762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i="1" dirty="0" err="1" smtClean="0">
                  <a:solidFill>
                    <a:schemeClr val="tx1"/>
                  </a:solidFill>
                </a:rPr>
                <a:t>Konstruktor</a:t>
              </a:r>
              <a:endParaRPr lang="en-US" sz="2000" i="1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>
              <a:stCxn id="8" idx="1"/>
            </p:cNvCxnSpPr>
            <p:nvPr/>
          </p:nvCxnSpPr>
          <p:spPr>
            <a:xfrm flipH="1" flipV="1">
              <a:off x="4426111" y="2082146"/>
              <a:ext cx="2027205" cy="82427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9144000" cy="71438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Študijski</a:t>
            </a:r>
            <a:r>
              <a:rPr lang="en-US" sz="2800" dirty="0" smtClean="0"/>
              <a:t> primer: </a:t>
            </a:r>
            <a:r>
              <a:rPr lang="en-US" sz="3200" dirty="0" err="1" smtClean="0"/>
              <a:t>razred</a:t>
            </a:r>
            <a:r>
              <a:rPr lang="en-US" sz="3200" dirty="0" smtClean="0"/>
              <a:t> z </a:t>
            </a:r>
            <a:r>
              <a:rPr lang="en-US" sz="3200" dirty="0" err="1" smtClean="0"/>
              <a:t>enojno</a:t>
            </a:r>
            <a:r>
              <a:rPr lang="en-US" sz="3200" dirty="0" smtClean="0"/>
              <a:t> </a:t>
            </a:r>
            <a:r>
              <a:rPr lang="en-US" sz="3200" dirty="0" err="1" smtClean="0"/>
              <a:t>povezanim</a:t>
            </a:r>
            <a:r>
              <a:rPr lang="en-US" sz="3200" dirty="0" smtClean="0"/>
              <a:t> </a:t>
            </a:r>
            <a:r>
              <a:rPr lang="en-US" sz="3200" dirty="0" err="1" smtClean="0"/>
              <a:t>seznamom</a:t>
            </a:r>
            <a:endParaRPr lang="en-US" sz="3200" i="1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7772400" cy="46482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3600" dirty="0">
                <a:cs typeface="Times New Roman" pitchFamily="18" charset="0"/>
              </a:rPr>
              <a:t>	</a:t>
            </a:r>
            <a:r>
              <a:rPr lang="en-US" sz="2400" b="1" dirty="0">
                <a:cs typeface="Times New Roman" pitchFamily="18" charset="0"/>
              </a:rPr>
              <a:t>public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class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Seznam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{ </a:t>
            </a:r>
          </a:p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2400" dirty="0">
                <a:cs typeface="Times New Roman" pitchFamily="18" charset="0"/>
              </a:rPr>
              <a:t>		</a:t>
            </a:r>
            <a:r>
              <a:rPr lang="en-US" sz="2400" b="1" dirty="0">
                <a:cs typeface="Times New Roman" pitchFamily="18" charset="0"/>
              </a:rPr>
              <a:t>private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Node </a:t>
            </a:r>
            <a:r>
              <a:rPr lang="en-US" sz="2400" dirty="0">
                <a:cs typeface="Times New Roman" pitchFamily="18" charset="0"/>
              </a:rPr>
              <a:t>first;</a:t>
            </a:r>
          </a:p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2400" dirty="0">
                <a:cs typeface="Times New Roman" pitchFamily="18" charset="0"/>
              </a:rPr>
              <a:t>		</a:t>
            </a:r>
            <a:r>
              <a:rPr lang="en-US" sz="2400" b="1" dirty="0">
                <a:cs typeface="Times New Roman" pitchFamily="18" charset="0"/>
              </a:rPr>
              <a:t>public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Seznam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() {</a:t>
            </a:r>
            <a:br>
              <a:rPr lang="en-US" sz="2400" dirty="0">
                <a:cs typeface="Times New Roman" pitchFamily="18" charset="0"/>
              </a:rPr>
            </a:br>
            <a:r>
              <a:rPr lang="en-US" sz="2400" dirty="0">
                <a:cs typeface="Times New Roman" pitchFamily="18" charset="0"/>
              </a:rPr>
              <a:t>		</a:t>
            </a:r>
            <a:r>
              <a:rPr lang="en-US" sz="2400" dirty="0">
                <a:solidFill>
                  <a:srgbClr val="00B050"/>
                </a:solidFill>
                <a:cs typeface="Times New Roman" pitchFamily="18" charset="0"/>
              </a:rPr>
              <a:t>// </a:t>
            </a:r>
            <a:r>
              <a:rPr lang="en-US" sz="2400" dirty="0" err="1" smtClean="0">
                <a:solidFill>
                  <a:srgbClr val="00B050"/>
                </a:solidFill>
                <a:cs typeface="Times New Roman" pitchFamily="18" charset="0"/>
              </a:rPr>
              <a:t>konstruktor</a:t>
            </a:r>
            <a:r>
              <a:rPr lang="en-US" sz="2400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cs typeface="Times New Roman" pitchFamily="18" charset="0"/>
              </a:rPr>
              <a:t>praznega</a:t>
            </a:r>
            <a:r>
              <a:rPr lang="en-US" sz="2400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cs typeface="Times New Roman" pitchFamily="18" charset="0"/>
              </a:rPr>
              <a:t>seznama</a:t>
            </a:r>
            <a:r>
              <a:rPr lang="en-US" sz="2400" dirty="0" smtClean="0">
                <a:cs typeface="Times New Roman" pitchFamily="18" charset="0"/>
              </a:rPr>
              <a:t>.</a:t>
            </a:r>
            <a:r>
              <a:rPr lang="en-US" sz="2400" dirty="0">
                <a:cs typeface="Times New Roman" pitchFamily="18" charset="0"/>
              </a:rPr>
              <a:t/>
            </a:r>
            <a:br>
              <a:rPr lang="en-US" sz="2400" dirty="0">
                <a:cs typeface="Times New Roman" pitchFamily="18" charset="0"/>
              </a:rPr>
            </a:br>
            <a:r>
              <a:rPr lang="en-US" sz="2400" dirty="0">
                <a:cs typeface="Times New Roman" pitchFamily="18" charset="0"/>
              </a:rPr>
              <a:t>		</a:t>
            </a:r>
            <a:r>
              <a:rPr lang="en-US" sz="2400" b="1" dirty="0" err="1">
                <a:cs typeface="Times New Roman" pitchFamily="18" charset="0"/>
              </a:rPr>
              <a:t>this</a:t>
            </a:r>
            <a:r>
              <a:rPr lang="en-US" sz="2400" dirty="0" err="1">
                <a:cs typeface="Times New Roman" pitchFamily="18" charset="0"/>
              </a:rPr>
              <a:t>.first</a:t>
            </a:r>
            <a:r>
              <a:rPr lang="en-US" sz="2400" dirty="0">
                <a:cs typeface="Times New Roman" pitchFamily="18" charset="0"/>
              </a:rPr>
              <a:t> = </a:t>
            </a:r>
            <a:r>
              <a:rPr lang="en-US" sz="2400" b="1" dirty="0">
                <a:cs typeface="Times New Roman" pitchFamily="18" charset="0"/>
              </a:rPr>
              <a:t>null</a:t>
            </a:r>
            <a:r>
              <a:rPr lang="en-US" sz="2400" dirty="0">
                <a:cs typeface="Times New Roman" pitchFamily="18" charset="0"/>
              </a:rPr>
              <a:t>;</a:t>
            </a:r>
            <a:br>
              <a:rPr lang="en-US" sz="2400" dirty="0">
                <a:cs typeface="Times New Roman" pitchFamily="18" charset="0"/>
              </a:rPr>
            </a:br>
            <a:r>
              <a:rPr lang="en-US" sz="2400" dirty="0">
                <a:cs typeface="Times New Roman" pitchFamily="18" charset="0"/>
              </a:rPr>
              <a:t>	}</a:t>
            </a:r>
          </a:p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2400" dirty="0">
                <a:cs typeface="Times New Roman" pitchFamily="18" charset="0"/>
              </a:rPr>
              <a:t>		…</a:t>
            </a:r>
          </a:p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2400" dirty="0">
                <a:cs typeface="Times New Roman" pitchFamily="18" charset="0"/>
              </a:rPr>
              <a:t>	</a:t>
            </a:r>
            <a:r>
              <a:rPr lang="en-US" sz="2400" dirty="0" smtClean="0">
                <a:cs typeface="Times New Roman" pitchFamily="18" charset="0"/>
              </a:rPr>
              <a:t>} </a:t>
            </a:r>
            <a:endParaRPr lang="en-US" sz="2400" dirty="0">
              <a:cs typeface="Times New Roman" pitchFamily="18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447800" y="5410200"/>
            <a:ext cx="990600" cy="369332"/>
            <a:chOff x="1447800" y="5410200"/>
            <a:chExt cx="990600" cy="369332"/>
          </a:xfrm>
        </p:grpSpPr>
        <p:sp>
          <p:nvSpPr>
            <p:cNvPr id="7" name="Rectangle 56"/>
            <p:cNvSpPr>
              <a:spLocks noChangeArrowheads="1"/>
            </p:cNvSpPr>
            <p:nvPr/>
          </p:nvSpPr>
          <p:spPr bwMode="auto">
            <a:xfrm>
              <a:off x="2133600" y="5410200"/>
              <a:ext cx="3048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47800" y="5410200"/>
              <a:ext cx="5484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cs typeface="Times New Roman" pitchFamily="18" charset="0"/>
                </a:rPr>
                <a:t>first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667000" y="2438400"/>
            <a:ext cx="6096000" cy="3048000"/>
            <a:chOff x="2667000" y="2438400"/>
            <a:chExt cx="6096000" cy="3048000"/>
          </a:xfrm>
        </p:grpSpPr>
        <p:sp>
          <p:nvSpPr>
            <p:cNvPr id="18" name="Rounded Rectangle 17"/>
            <p:cNvSpPr/>
            <p:nvPr/>
          </p:nvSpPr>
          <p:spPr>
            <a:xfrm>
              <a:off x="6934200" y="3429000"/>
              <a:ext cx="1828800" cy="10668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err="1" smtClean="0">
                  <a:solidFill>
                    <a:schemeClr val="tx1"/>
                  </a:solidFill>
                </a:rPr>
                <a:t>Zaenkrat</a:t>
              </a:r>
              <a:r>
                <a:rPr lang="en-US" b="1" i="1" dirty="0" smtClean="0">
                  <a:solidFill>
                    <a:schemeClr val="tx1"/>
                  </a:solidFill>
                </a:rPr>
                <a:t> </a:t>
              </a:r>
              <a:r>
                <a:rPr lang="en-US" b="1" i="1" dirty="0" err="1" smtClean="0">
                  <a:solidFill>
                    <a:schemeClr val="tx1"/>
                  </a:solidFill>
                </a:rPr>
                <a:t>imamo</a:t>
              </a:r>
              <a:r>
                <a:rPr lang="en-US" b="1" i="1" dirty="0" smtClean="0">
                  <a:solidFill>
                    <a:schemeClr val="tx1"/>
                  </a:solidFill>
                </a:rPr>
                <a:t> le </a:t>
              </a:r>
              <a:r>
                <a:rPr lang="en-US" b="1" i="1" dirty="0" err="1" smtClean="0">
                  <a:solidFill>
                    <a:schemeClr val="tx1"/>
                  </a:solidFill>
                </a:rPr>
                <a:t>kazalec</a:t>
              </a:r>
              <a:r>
                <a:rPr lang="en-US" b="1" i="1" dirty="0" smtClean="0">
                  <a:solidFill>
                    <a:schemeClr val="tx1"/>
                  </a:solidFill>
                </a:rPr>
                <a:t>, </a:t>
              </a:r>
              <a:r>
                <a:rPr lang="en-US" b="1" i="1" dirty="0" err="1" smtClean="0">
                  <a:solidFill>
                    <a:schemeClr val="tx1"/>
                  </a:solidFill>
                </a:rPr>
                <a:t>seznam</a:t>
              </a:r>
              <a:r>
                <a:rPr lang="en-US" b="1" i="1" dirty="0" smtClean="0">
                  <a:solidFill>
                    <a:schemeClr val="tx1"/>
                  </a:solidFill>
                </a:rPr>
                <a:t> je </a:t>
              </a:r>
              <a:r>
                <a:rPr lang="en-US" b="1" i="1" dirty="0" err="1" smtClean="0">
                  <a:solidFill>
                    <a:schemeClr val="tx1"/>
                  </a:solidFill>
                </a:rPr>
                <a:t>še</a:t>
              </a:r>
              <a:r>
                <a:rPr lang="en-US" b="1" i="1" dirty="0" smtClean="0">
                  <a:solidFill>
                    <a:schemeClr val="tx1"/>
                  </a:solidFill>
                </a:rPr>
                <a:t> </a:t>
              </a:r>
              <a:r>
                <a:rPr lang="en-US" b="1" i="1" dirty="0" err="1" smtClean="0">
                  <a:solidFill>
                    <a:schemeClr val="tx1"/>
                  </a:solidFill>
                </a:rPr>
                <a:t>prazen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rot="10800000">
              <a:off x="3352800" y="2438400"/>
              <a:ext cx="3429000" cy="1143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10800000" flipV="1">
              <a:off x="2667000" y="4343400"/>
              <a:ext cx="4038600" cy="1143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752600" y="4572000"/>
            <a:ext cx="6934200" cy="1981200"/>
            <a:chOff x="1752600" y="4572000"/>
            <a:chExt cx="6934200" cy="1981200"/>
          </a:xfrm>
        </p:grpSpPr>
        <p:sp>
          <p:nvSpPr>
            <p:cNvPr id="11" name="Rounded Rectangle 10"/>
            <p:cNvSpPr/>
            <p:nvPr/>
          </p:nvSpPr>
          <p:spPr>
            <a:xfrm>
              <a:off x="6781800" y="5791200"/>
              <a:ext cx="1905000" cy="762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err="1" smtClean="0">
                  <a:solidFill>
                    <a:schemeClr val="tx1"/>
                  </a:solidFill>
                </a:rPr>
                <a:t>Metode</a:t>
              </a:r>
              <a:r>
                <a:rPr lang="en-US" i="1" dirty="0" smtClean="0">
                  <a:solidFill>
                    <a:schemeClr val="tx1"/>
                  </a:solidFill>
                </a:rPr>
                <a:t> </a:t>
              </a:r>
              <a:r>
                <a:rPr lang="en-US" i="1" dirty="0" err="1" smtClean="0">
                  <a:solidFill>
                    <a:schemeClr val="tx1"/>
                  </a:solidFill>
                </a:rPr>
                <a:t>bomo</a:t>
              </a:r>
              <a:r>
                <a:rPr lang="en-US" i="1" dirty="0" smtClean="0">
                  <a:solidFill>
                    <a:schemeClr val="tx1"/>
                  </a:solidFill>
                </a:rPr>
                <a:t> </a:t>
              </a:r>
              <a:r>
                <a:rPr lang="en-US" i="1" dirty="0" err="1" smtClean="0">
                  <a:solidFill>
                    <a:schemeClr val="tx1"/>
                  </a:solidFill>
                </a:rPr>
                <a:t>podali</a:t>
              </a:r>
              <a:r>
                <a:rPr lang="en-US" i="1" dirty="0" smtClean="0">
                  <a:solidFill>
                    <a:schemeClr val="tx1"/>
                  </a:solidFill>
                </a:rPr>
                <a:t> v </a:t>
              </a:r>
              <a:r>
                <a:rPr lang="en-US" i="1" dirty="0" err="1" smtClean="0">
                  <a:solidFill>
                    <a:schemeClr val="tx1"/>
                  </a:solidFill>
                </a:rPr>
                <a:t>nadaljevanju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10800000">
              <a:off x="1752600" y="4572000"/>
              <a:ext cx="4876800" cy="1600200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1438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Študijski</a:t>
            </a:r>
            <a:r>
              <a:rPr lang="en-US" sz="3600" dirty="0" smtClean="0"/>
              <a:t> primer: </a:t>
            </a:r>
            <a:r>
              <a:rPr lang="en-US" dirty="0" err="1" smtClean="0"/>
              <a:t>Prehod</a:t>
            </a:r>
            <a:r>
              <a:rPr lang="en-US" dirty="0" smtClean="0"/>
              <a:t> </a:t>
            </a:r>
            <a:r>
              <a:rPr lang="en-US" dirty="0" err="1" smtClean="0"/>
              <a:t>povezanega</a:t>
            </a:r>
            <a:r>
              <a:rPr lang="en-US" dirty="0" smtClean="0"/>
              <a:t> </a:t>
            </a:r>
            <a:r>
              <a:rPr lang="en-US" dirty="0" err="1" smtClean="0"/>
              <a:t>seznama</a:t>
            </a:r>
            <a:endParaRPr lang="en-US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7772400" cy="3124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2800" dirty="0">
                <a:latin typeface="Courier New" pitchFamily="49" charset="0"/>
                <a:cs typeface="Times New Roman" pitchFamily="18" charset="0"/>
              </a:rPr>
              <a:t>	</a:t>
            </a:r>
            <a:r>
              <a:rPr lang="en-US" sz="2400" dirty="0">
                <a:cs typeface="Times New Roman" pitchFamily="18" charset="0"/>
              </a:rPr>
              <a:t>public void </a:t>
            </a:r>
            <a:r>
              <a:rPr lang="en-US" sz="2400" dirty="0" err="1">
                <a:cs typeface="Times New Roman" pitchFamily="18" charset="0"/>
              </a:rPr>
              <a:t>printFirstToLast</a:t>
            </a:r>
            <a:r>
              <a:rPr lang="en-US" sz="2400" dirty="0">
                <a:cs typeface="Times New Roman" pitchFamily="18" charset="0"/>
              </a:rPr>
              <a:t> () {</a:t>
            </a:r>
            <a:br>
              <a:rPr lang="en-US" sz="2400" dirty="0">
                <a:cs typeface="Times New Roman" pitchFamily="18" charset="0"/>
              </a:rPr>
            </a:br>
            <a:r>
              <a:rPr lang="en-US" sz="2400" dirty="0">
                <a:solidFill>
                  <a:srgbClr val="00B050"/>
                </a:solidFill>
                <a:cs typeface="Times New Roman" pitchFamily="18" charset="0"/>
              </a:rPr>
              <a:t>// </a:t>
            </a:r>
            <a:r>
              <a:rPr lang="en-US" sz="2400" dirty="0" err="1" smtClean="0">
                <a:solidFill>
                  <a:srgbClr val="00B050"/>
                </a:solidFill>
                <a:cs typeface="Times New Roman" pitchFamily="18" charset="0"/>
              </a:rPr>
              <a:t>Zaporedni</a:t>
            </a:r>
            <a:r>
              <a:rPr lang="en-US" sz="2400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cs typeface="Times New Roman" pitchFamily="18" charset="0"/>
              </a:rPr>
              <a:t>izpis</a:t>
            </a:r>
            <a:r>
              <a:rPr lang="en-US" sz="2400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cs typeface="Times New Roman" pitchFamily="18" charset="0"/>
              </a:rPr>
              <a:t>elementov</a:t>
            </a:r>
            <a:r>
              <a:rPr lang="en-US" sz="2400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cs typeface="Times New Roman" pitchFamily="18" charset="0"/>
              </a:rPr>
              <a:t>povezanega</a:t>
            </a:r>
            <a:r>
              <a:rPr lang="en-US" sz="2400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cs typeface="Times New Roman" pitchFamily="18" charset="0"/>
              </a:rPr>
              <a:t>seznama</a:t>
            </a:r>
            <a:r>
              <a:rPr lang="en-US" sz="2400" dirty="0" smtClean="0">
                <a:solidFill>
                  <a:srgbClr val="00B050"/>
                </a:solidFill>
                <a:cs typeface="Times New Roman" pitchFamily="18" charset="0"/>
              </a:rPr>
              <a:t>.</a:t>
            </a:r>
            <a:r>
              <a:rPr lang="en-US" sz="2400" dirty="0">
                <a:cs typeface="Times New Roman" pitchFamily="18" charset="0"/>
              </a:rPr>
              <a:t/>
            </a:r>
            <a:br>
              <a:rPr lang="en-US" sz="2400" dirty="0">
                <a:cs typeface="Times New Roman" pitchFamily="18" charset="0"/>
              </a:rPr>
            </a:br>
            <a:r>
              <a:rPr lang="en-US" sz="2400" dirty="0">
                <a:cs typeface="Times New Roman" pitchFamily="18" charset="0"/>
              </a:rPr>
              <a:t>	for </a:t>
            </a:r>
            <a:r>
              <a:rPr lang="en-US" sz="2400" dirty="0" smtClean="0">
                <a:cs typeface="Times New Roman" pitchFamily="18" charset="0"/>
              </a:rPr>
              <a:t>(Node </a:t>
            </a:r>
            <a:r>
              <a:rPr lang="en-US" sz="2400" dirty="0" err="1">
                <a:cs typeface="Times New Roman" pitchFamily="18" charset="0"/>
              </a:rPr>
              <a:t>curr</a:t>
            </a:r>
            <a:r>
              <a:rPr lang="en-US" sz="2400" dirty="0">
                <a:cs typeface="Times New Roman" pitchFamily="18" charset="0"/>
              </a:rPr>
              <a:t> = </a:t>
            </a:r>
            <a:r>
              <a:rPr lang="en-US" sz="2400" dirty="0" smtClean="0">
                <a:cs typeface="Times New Roman" pitchFamily="18" charset="0"/>
              </a:rPr>
              <a:t>first;  </a:t>
            </a:r>
            <a:r>
              <a:rPr lang="en-US" sz="2400" dirty="0" err="1" smtClean="0">
                <a:cs typeface="Times New Roman" pitchFamily="18" charset="0"/>
              </a:rPr>
              <a:t>curr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!= null; </a:t>
            </a:r>
            <a:r>
              <a:rPr lang="en-US" sz="2400" dirty="0" err="1">
                <a:cs typeface="Times New Roman" pitchFamily="18" charset="0"/>
              </a:rPr>
              <a:t>curr</a:t>
            </a:r>
            <a:r>
              <a:rPr lang="en-US" sz="2400" dirty="0">
                <a:cs typeface="Times New Roman" pitchFamily="18" charset="0"/>
              </a:rPr>
              <a:t> = </a:t>
            </a:r>
            <a:r>
              <a:rPr lang="en-US" sz="2400" dirty="0" err="1" smtClean="0">
                <a:cs typeface="Times New Roman" pitchFamily="18" charset="0"/>
              </a:rPr>
              <a:t>curr.next</a:t>
            </a:r>
            <a:r>
              <a:rPr lang="en-US" sz="2400" dirty="0" smtClean="0">
                <a:cs typeface="Times New Roman" pitchFamily="18" charset="0"/>
              </a:rPr>
              <a:t>)</a:t>
            </a:r>
            <a:r>
              <a:rPr lang="en-US" sz="2400" dirty="0">
                <a:cs typeface="Times New Roman" pitchFamily="18" charset="0"/>
              </a:rPr>
              <a:t/>
            </a:r>
            <a:br>
              <a:rPr lang="en-US" sz="2400" dirty="0">
                <a:cs typeface="Times New Roman" pitchFamily="18" charset="0"/>
              </a:rPr>
            </a:br>
            <a:r>
              <a:rPr lang="en-US" sz="2400" dirty="0">
                <a:cs typeface="Times New Roman" pitchFamily="18" charset="0"/>
              </a:rPr>
              <a:t>		</a:t>
            </a:r>
            <a:r>
              <a:rPr lang="en-US" sz="2400" dirty="0" err="1">
                <a:cs typeface="Times New Roman" pitchFamily="18" charset="0"/>
              </a:rPr>
              <a:t>System.out.println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dirty="0" err="1">
                <a:cs typeface="Times New Roman" pitchFamily="18" charset="0"/>
              </a:rPr>
              <a:t>curr.element</a:t>
            </a:r>
            <a:r>
              <a:rPr lang="en-US" sz="2400" dirty="0">
                <a:cs typeface="Times New Roman" pitchFamily="18" charset="0"/>
              </a:rPr>
              <a:t>);</a:t>
            </a:r>
            <a:br>
              <a:rPr lang="en-US" sz="2400" dirty="0">
                <a:cs typeface="Times New Roman" pitchFamily="18" charset="0"/>
              </a:rPr>
            </a:br>
            <a:r>
              <a:rPr lang="en-US" sz="2400" dirty="0">
                <a:cs typeface="Times New Roman" pitchFamily="18" charset="0"/>
              </a:rPr>
              <a:t>}</a:t>
            </a:r>
            <a:endParaRPr lang="en-US" sz="1800" dirty="0">
              <a:cs typeface="Times New Roman" pitchFamily="18" charset="0"/>
            </a:endParaRPr>
          </a:p>
          <a:p>
            <a:pPr>
              <a:spcAft>
                <a:spcPts val="600"/>
              </a:spcAft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endParaRPr lang="en-US" sz="2400" dirty="0" smtClean="0"/>
          </a:p>
          <a:p>
            <a:pPr>
              <a:spcAft>
                <a:spcPts val="600"/>
              </a:spcAft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2400" dirty="0" err="1" smtClean="0"/>
              <a:t>Animacija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grpSp>
        <p:nvGrpSpPr>
          <p:cNvPr id="71" name="Group 56"/>
          <p:cNvGrpSpPr>
            <a:grpSpLocks/>
          </p:cNvGrpSpPr>
          <p:nvPr/>
        </p:nvGrpSpPr>
        <p:grpSpPr bwMode="auto">
          <a:xfrm>
            <a:off x="838200" y="4724400"/>
            <a:ext cx="6324600" cy="1219200"/>
            <a:chOff x="816" y="2688"/>
            <a:chExt cx="3984" cy="768"/>
          </a:xfrm>
        </p:grpSpPr>
        <p:sp>
          <p:nvSpPr>
            <p:cNvPr id="72" name="Rectangle 57"/>
            <p:cNvSpPr>
              <a:spLocks noChangeArrowheads="1"/>
            </p:cNvSpPr>
            <p:nvPr/>
          </p:nvSpPr>
          <p:spPr bwMode="auto">
            <a:xfrm>
              <a:off x="816" y="2688"/>
              <a:ext cx="3984" cy="76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58"/>
            <p:cNvSpPr>
              <a:spLocks noChangeArrowheads="1"/>
            </p:cNvSpPr>
            <p:nvPr/>
          </p:nvSpPr>
          <p:spPr bwMode="auto">
            <a:xfrm>
              <a:off x="1440" y="2832"/>
              <a:ext cx="192" cy="19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59"/>
            <p:cNvSpPr>
              <a:spLocks noChangeShapeType="1"/>
            </p:cNvSpPr>
            <p:nvPr/>
          </p:nvSpPr>
          <p:spPr bwMode="auto">
            <a:xfrm>
              <a:off x="1536" y="292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Text Box 60"/>
            <p:cNvSpPr txBox="1">
              <a:spLocks noChangeArrowheads="1"/>
            </p:cNvSpPr>
            <p:nvPr/>
          </p:nvSpPr>
          <p:spPr bwMode="auto">
            <a:xfrm>
              <a:off x="2064" y="2832"/>
              <a:ext cx="576" cy="1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76" name="Text Box 61"/>
            <p:cNvSpPr txBox="1">
              <a:spLocks noChangeArrowheads="1"/>
            </p:cNvSpPr>
            <p:nvPr/>
          </p:nvSpPr>
          <p:spPr bwMode="auto">
            <a:xfrm>
              <a:off x="3072" y="2832"/>
              <a:ext cx="576" cy="1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77" name="Text Box 62"/>
            <p:cNvSpPr txBox="1">
              <a:spLocks noChangeArrowheads="1"/>
            </p:cNvSpPr>
            <p:nvPr/>
          </p:nvSpPr>
          <p:spPr bwMode="auto">
            <a:xfrm>
              <a:off x="4080" y="2832"/>
              <a:ext cx="576" cy="1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78" name="Line 63"/>
            <p:cNvSpPr>
              <a:spLocks noChangeShapeType="1"/>
            </p:cNvSpPr>
            <p:nvPr/>
          </p:nvSpPr>
          <p:spPr bwMode="auto">
            <a:xfrm>
              <a:off x="2544" y="292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64"/>
            <p:cNvSpPr>
              <a:spLocks noChangeShapeType="1"/>
            </p:cNvSpPr>
            <p:nvPr/>
          </p:nvSpPr>
          <p:spPr bwMode="auto">
            <a:xfrm>
              <a:off x="3552" y="292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65"/>
            <p:cNvSpPr>
              <a:spLocks noChangeShapeType="1"/>
            </p:cNvSpPr>
            <p:nvPr/>
          </p:nvSpPr>
          <p:spPr bwMode="auto">
            <a:xfrm>
              <a:off x="4560" y="2928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Text Box 66"/>
            <p:cNvSpPr txBox="1">
              <a:spLocks noChangeArrowheads="1"/>
            </p:cNvSpPr>
            <p:nvPr/>
          </p:nvSpPr>
          <p:spPr bwMode="auto">
            <a:xfrm>
              <a:off x="864" y="283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first</a:t>
              </a:r>
            </a:p>
          </p:txBody>
        </p:sp>
        <p:sp>
          <p:nvSpPr>
            <p:cNvPr id="82" name="Rectangle 67"/>
            <p:cNvSpPr>
              <a:spLocks noChangeArrowheads="1"/>
            </p:cNvSpPr>
            <p:nvPr/>
          </p:nvSpPr>
          <p:spPr bwMode="auto">
            <a:xfrm>
              <a:off x="1440" y="3120"/>
              <a:ext cx="192" cy="19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Text Box 68"/>
            <p:cNvSpPr txBox="1">
              <a:spLocks noChangeArrowheads="1"/>
            </p:cNvSpPr>
            <p:nvPr/>
          </p:nvSpPr>
          <p:spPr bwMode="auto">
            <a:xfrm>
              <a:off x="864" y="3120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curr</a:t>
              </a:r>
            </a:p>
          </p:txBody>
        </p:sp>
        <p:sp>
          <p:nvSpPr>
            <p:cNvPr id="84" name="Line 69"/>
            <p:cNvSpPr>
              <a:spLocks noChangeShapeType="1"/>
            </p:cNvSpPr>
            <p:nvPr/>
          </p:nvSpPr>
          <p:spPr bwMode="auto">
            <a:xfrm>
              <a:off x="1536" y="3216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5" name="Group 42"/>
          <p:cNvGrpSpPr>
            <a:grpSpLocks/>
          </p:cNvGrpSpPr>
          <p:nvPr/>
        </p:nvGrpSpPr>
        <p:grpSpPr bwMode="auto">
          <a:xfrm>
            <a:off x="762000" y="4724400"/>
            <a:ext cx="6324600" cy="1219200"/>
            <a:chOff x="816" y="1872"/>
            <a:chExt cx="3984" cy="768"/>
          </a:xfrm>
        </p:grpSpPr>
        <p:sp>
          <p:nvSpPr>
            <p:cNvPr id="86" name="Rectangle 43"/>
            <p:cNvSpPr>
              <a:spLocks noChangeArrowheads="1"/>
            </p:cNvSpPr>
            <p:nvPr/>
          </p:nvSpPr>
          <p:spPr bwMode="auto">
            <a:xfrm>
              <a:off x="816" y="1872"/>
              <a:ext cx="3984" cy="76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Rectangle 44"/>
            <p:cNvSpPr>
              <a:spLocks noChangeArrowheads="1"/>
            </p:cNvSpPr>
            <p:nvPr/>
          </p:nvSpPr>
          <p:spPr bwMode="auto">
            <a:xfrm>
              <a:off x="1440" y="2016"/>
              <a:ext cx="192" cy="19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45"/>
            <p:cNvSpPr>
              <a:spLocks noChangeShapeType="1"/>
            </p:cNvSpPr>
            <p:nvPr/>
          </p:nvSpPr>
          <p:spPr bwMode="auto">
            <a:xfrm>
              <a:off x="1536" y="2112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Text Box 46"/>
            <p:cNvSpPr txBox="1">
              <a:spLocks noChangeArrowheads="1"/>
            </p:cNvSpPr>
            <p:nvPr/>
          </p:nvSpPr>
          <p:spPr bwMode="auto">
            <a:xfrm>
              <a:off x="2064" y="2016"/>
              <a:ext cx="576" cy="1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90" name="Text Box 47"/>
            <p:cNvSpPr txBox="1">
              <a:spLocks noChangeArrowheads="1"/>
            </p:cNvSpPr>
            <p:nvPr/>
          </p:nvSpPr>
          <p:spPr bwMode="auto">
            <a:xfrm>
              <a:off x="3072" y="2016"/>
              <a:ext cx="576" cy="1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91" name="Text Box 48"/>
            <p:cNvSpPr txBox="1">
              <a:spLocks noChangeArrowheads="1"/>
            </p:cNvSpPr>
            <p:nvPr/>
          </p:nvSpPr>
          <p:spPr bwMode="auto">
            <a:xfrm>
              <a:off x="4080" y="2016"/>
              <a:ext cx="576" cy="1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92" name="Line 49"/>
            <p:cNvSpPr>
              <a:spLocks noChangeShapeType="1"/>
            </p:cNvSpPr>
            <p:nvPr/>
          </p:nvSpPr>
          <p:spPr bwMode="auto">
            <a:xfrm>
              <a:off x="2544" y="2112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50"/>
            <p:cNvSpPr>
              <a:spLocks noChangeShapeType="1"/>
            </p:cNvSpPr>
            <p:nvPr/>
          </p:nvSpPr>
          <p:spPr bwMode="auto">
            <a:xfrm>
              <a:off x="3552" y="2112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51"/>
            <p:cNvSpPr>
              <a:spLocks noChangeShapeType="1"/>
            </p:cNvSpPr>
            <p:nvPr/>
          </p:nvSpPr>
          <p:spPr bwMode="auto">
            <a:xfrm>
              <a:off x="4560" y="2112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Text Box 52"/>
            <p:cNvSpPr txBox="1">
              <a:spLocks noChangeArrowheads="1"/>
            </p:cNvSpPr>
            <p:nvPr/>
          </p:nvSpPr>
          <p:spPr bwMode="auto">
            <a:xfrm>
              <a:off x="864" y="201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first</a:t>
              </a:r>
            </a:p>
          </p:txBody>
        </p:sp>
        <p:sp>
          <p:nvSpPr>
            <p:cNvPr id="96" name="Rectangle 53"/>
            <p:cNvSpPr>
              <a:spLocks noChangeArrowheads="1"/>
            </p:cNvSpPr>
            <p:nvPr/>
          </p:nvSpPr>
          <p:spPr bwMode="auto">
            <a:xfrm>
              <a:off x="1440" y="2304"/>
              <a:ext cx="192" cy="19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Text Box 54"/>
            <p:cNvSpPr txBox="1">
              <a:spLocks noChangeArrowheads="1"/>
            </p:cNvSpPr>
            <p:nvPr/>
          </p:nvSpPr>
          <p:spPr bwMode="auto">
            <a:xfrm>
              <a:off x="864" y="230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curr</a:t>
              </a:r>
            </a:p>
          </p:txBody>
        </p:sp>
        <p:sp>
          <p:nvSpPr>
            <p:cNvPr id="98" name="Freeform 55"/>
            <p:cNvSpPr>
              <a:spLocks/>
            </p:cNvSpPr>
            <p:nvPr/>
          </p:nvSpPr>
          <p:spPr bwMode="auto">
            <a:xfrm>
              <a:off x="1536" y="2160"/>
              <a:ext cx="2544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2256" y="240"/>
                </a:cxn>
                <a:cxn ang="0">
                  <a:pos x="2544" y="0"/>
                </a:cxn>
              </a:cxnLst>
              <a:rect l="0" t="0" r="r" b="b"/>
              <a:pathLst>
                <a:path w="2544" h="240">
                  <a:moveTo>
                    <a:pt x="0" y="240"/>
                  </a:moveTo>
                  <a:lnTo>
                    <a:pt x="2256" y="240"/>
                  </a:lnTo>
                  <a:lnTo>
                    <a:pt x="254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9" name="Group 28"/>
          <p:cNvGrpSpPr>
            <a:grpSpLocks/>
          </p:cNvGrpSpPr>
          <p:nvPr/>
        </p:nvGrpSpPr>
        <p:grpSpPr bwMode="auto">
          <a:xfrm>
            <a:off x="762000" y="4724400"/>
            <a:ext cx="6324600" cy="1219200"/>
            <a:chOff x="816" y="1056"/>
            <a:chExt cx="3984" cy="768"/>
          </a:xfrm>
        </p:grpSpPr>
        <p:sp>
          <p:nvSpPr>
            <p:cNvPr id="100" name="Rectangle 29"/>
            <p:cNvSpPr>
              <a:spLocks noChangeArrowheads="1"/>
            </p:cNvSpPr>
            <p:nvPr/>
          </p:nvSpPr>
          <p:spPr bwMode="auto">
            <a:xfrm>
              <a:off x="816" y="1056"/>
              <a:ext cx="3984" cy="76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Rectangle 30"/>
            <p:cNvSpPr>
              <a:spLocks noChangeArrowheads="1"/>
            </p:cNvSpPr>
            <p:nvPr/>
          </p:nvSpPr>
          <p:spPr bwMode="auto">
            <a:xfrm>
              <a:off x="1440" y="1200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Line 31"/>
            <p:cNvSpPr>
              <a:spLocks noChangeShapeType="1"/>
            </p:cNvSpPr>
            <p:nvPr/>
          </p:nvSpPr>
          <p:spPr bwMode="auto">
            <a:xfrm>
              <a:off x="1536" y="129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Text Box 32"/>
            <p:cNvSpPr txBox="1">
              <a:spLocks noChangeArrowheads="1"/>
            </p:cNvSpPr>
            <p:nvPr/>
          </p:nvSpPr>
          <p:spPr bwMode="auto">
            <a:xfrm>
              <a:off x="2064" y="1200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04" name="Text Box 33"/>
            <p:cNvSpPr txBox="1">
              <a:spLocks noChangeArrowheads="1"/>
            </p:cNvSpPr>
            <p:nvPr/>
          </p:nvSpPr>
          <p:spPr bwMode="auto">
            <a:xfrm>
              <a:off x="3072" y="1200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05" name="Text Box 34"/>
            <p:cNvSpPr txBox="1">
              <a:spLocks noChangeArrowheads="1"/>
            </p:cNvSpPr>
            <p:nvPr/>
          </p:nvSpPr>
          <p:spPr bwMode="auto">
            <a:xfrm>
              <a:off x="4080" y="1200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06" name="Line 35"/>
            <p:cNvSpPr>
              <a:spLocks noChangeShapeType="1"/>
            </p:cNvSpPr>
            <p:nvPr/>
          </p:nvSpPr>
          <p:spPr bwMode="auto">
            <a:xfrm>
              <a:off x="2544" y="129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Line 36"/>
            <p:cNvSpPr>
              <a:spLocks noChangeShapeType="1"/>
            </p:cNvSpPr>
            <p:nvPr/>
          </p:nvSpPr>
          <p:spPr bwMode="auto">
            <a:xfrm>
              <a:off x="3552" y="129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Line 37"/>
            <p:cNvSpPr>
              <a:spLocks noChangeShapeType="1"/>
            </p:cNvSpPr>
            <p:nvPr/>
          </p:nvSpPr>
          <p:spPr bwMode="auto">
            <a:xfrm>
              <a:off x="4560" y="1296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Text Box 38"/>
            <p:cNvSpPr txBox="1">
              <a:spLocks noChangeArrowheads="1"/>
            </p:cNvSpPr>
            <p:nvPr/>
          </p:nvSpPr>
          <p:spPr bwMode="auto">
            <a:xfrm>
              <a:off x="864" y="1200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first</a:t>
              </a:r>
            </a:p>
          </p:txBody>
        </p:sp>
        <p:sp>
          <p:nvSpPr>
            <p:cNvPr id="110" name="Rectangle 39"/>
            <p:cNvSpPr>
              <a:spLocks noChangeArrowheads="1"/>
            </p:cNvSpPr>
            <p:nvPr/>
          </p:nvSpPr>
          <p:spPr bwMode="auto">
            <a:xfrm>
              <a:off x="1440" y="1488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Text Box 40"/>
            <p:cNvSpPr txBox="1">
              <a:spLocks noChangeArrowheads="1"/>
            </p:cNvSpPr>
            <p:nvPr/>
          </p:nvSpPr>
          <p:spPr bwMode="auto">
            <a:xfrm>
              <a:off x="864" y="1488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curr</a:t>
              </a:r>
            </a:p>
          </p:txBody>
        </p:sp>
        <p:sp>
          <p:nvSpPr>
            <p:cNvPr id="112" name="Freeform 41"/>
            <p:cNvSpPr>
              <a:spLocks/>
            </p:cNvSpPr>
            <p:nvPr/>
          </p:nvSpPr>
          <p:spPr bwMode="auto">
            <a:xfrm>
              <a:off x="1544" y="1344"/>
              <a:ext cx="152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240" y="240"/>
                </a:cxn>
                <a:cxn ang="0">
                  <a:pos x="1528" y="0"/>
                </a:cxn>
              </a:cxnLst>
              <a:rect l="0" t="0" r="r" b="b"/>
              <a:pathLst>
                <a:path w="1528" h="240">
                  <a:moveTo>
                    <a:pt x="0" y="240"/>
                  </a:moveTo>
                  <a:lnTo>
                    <a:pt x="1240" y="240"/>
                  </a:lnTo>
                  <a:lnTo>
                    <a:pt x="1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" name="Group 14"/>
          <p:cNvGrpSpPr>
            <a:grpSpLocks/>
          </p:cNvGrpSpPr>
          <p:nvPr/>
        </p:nvGrpSpPr>
        <p:grpSpPr bwMode="auto">
          <a:xfrm>
            <a:off x="838200" y="4724400"/>
            <a:ext cx="6324600" cy="1219200"/>
            <a:chOff x="816" y="240"/>
            <a:chExt cx="3984" cy="768"/>
          </a:xfrm>
        </p:grpSpPr>
        <p:sp>
          <p:nvSpPr>
            <p:cNvPr id="114" name="Rectangle 15"/>
            <p:cNvSpPr>
              <a:spLocks noChangeArrowheads="1"/>
            </p:cNvSpPr>
            <p:nvPr/>
          </p:nvSpPr>
          <p:spPr bwMode="auto">
            <a:xfrm>
              <a:off x="816" y="240"/>
              <a:ext cx="3984" cy="76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Rectangle 16"/>
            <p:cNvSpPr>
              <a:spLocks noChangeArrowheads="1"/>
            </p:cNvSpPr>
            <p:nvPr/>
          </p:nvSpPr>
          <p:spPr bwMode="auto">
            <a:xfrm>
              <a:off x="1440" y="384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17"/>
            <p:cNvSpPr>
              <a:spLocks noChangeShapeType="1"/>
            </p:cNvSpPr>
            <p:nvPr/>
          </p:nvSpPr>
          <p:spPr bwMode="auto">
            <a:xfrm>
              <a:off x="1536" y="48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Text Box 18"/>
            <p:cNvSpPr txBox="1">
              <a:spLocks noChangeArrowheads="1"/>
            </p:cNvSpPr>
            <p:nvPr/>
          </p:nvSpPr>
          <p:spPr bwMode="auto">
            <a:xfrm>
              <a:off x="2064" y="384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18" name="Text Box 19"/>
            <p:cNvSpPr txBox="1">
              <a:spLocks noChangeArrowheads="1"/>
            </p:cNvSpPr>
            <p:nvPr/>
          </p:nvSpPr>
          <p:spPr bwMode="auto">
            <a:xfrm>
              <a:off x="3072" y="384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19" name="Text Box 20"/>
            <p:cNvSpPr txBox="1">
              <a:spLocks noChangeArrowheads="1"/>
            </p:cNvSpPr>
            <p:nvPr/>
          </p:nvSpPr>
          <p:spPr bwMode="auto">
            <a:xfrm>
              <a:off x="4080" y="384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20" name="Line 21"/>
            <p:cNvSpPr>
              <a:spLocks noChangeShapeType="1"/>
            </p:cNvSpPr>
            <p:nvPr/>
          </p:nvSpPr>
          <p:spPr bwMode="auto">
            <a:xfrm>
              <a:off x="2544" y="48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22"/>
            <p:cNvSpPr>
              <a:spLocks noChangeShapeType="1"/>
            </p:cNvSpPr>
            <p:nvPr/>
          </p:nvSpPr>
          <p:spPr bwMode="auto">
            <a:xfrm>
              <a:off x="3552" y="48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Line 23"/>
            <p:cNvSpPr>
              <a:spLocks noChangeShapeType="1"/>
            </p:cNvSpPr>
            <p:nvPr/>
          </p:nvSpPr>
          <p:spPr bwMode="auto">
            <a:xfrm>
              <a:off x="4560" y="48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Text Box 24"/>
            <p:cNvSpPr txBox="1">
              <a:spLocks noChangeArrowheads="1"/>
            </p:cNvSpPr>
            <p:nvPr/>
          </p:nvSpPr>
          <p:spPr bwMode="auto">
            <a:xfrm>
              <a:off x="864" y="38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first</a:t>
              </a:r>
            </a:p>
          </p:txBody>
        </p:sp>
        <p:sp>
          <p:nvSpPr>
            <p:cNvPr id="124" name="Rectangle 25"/>
            <p:cNvSpPr>
              <a:spLocks noChangeArrowheads="1"/>
            </p:cNvSpPr>
            <p:nvPr/>
          </p:nvSpPr>
          <p:spPr bwMode="auto">
            <a:xfrm>
              <a:off x="1440" y="672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Text Box 26"/>
            <p:cNvSpPr txBox="1">
              <a:spLocks noChangeArrowheads="1"/>
            </p:cNvSpPr>
            <p:nvPr/>
          </p:nvSpPr>
          <p:spPr bwMode="auto">
            <a:xfrm>
              <a:off x="864" y="67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curr</a:t>
              </a:r>
            </a:p>
          </p:txBody>
        </p:sp>
        <p:sp>
          <p:nvSpPr>
            <p:cNvPr id="126" name="Freeform 27"/>
            <p:cNvSpPr>
              <a:spLocks/>
            </p:cNvSpPr>
            <p:nvPr/>
          </p:nvSpPr>
          <p:spPr bwMode="auto">
            <a:xfrm>
              <a:off x="1536" y="528"/>
              <a:ext cx="52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240" y="240"/>
                </a:cxn>
                <a:cxn ang="0">
                  <a:pos x="528" y="0"/>
                </a:cxn>
              </a:cxnLst>
              <a:rect l="0" t="0" r="r" b="b"/>
              <a:pathLst>
                <a:path w="528" h="240">
                  <a:moveTo>
                    <a:pt x="0" y="240"/>
                  </a:moveTo>
                  <a:lnTo>
                    <a:pt x="240" y="240"/>
                  </a:lnTo>
                  <a:lnTo>
                    <a:pt x="52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7" name="Group 70"/>
          <p:cNvGrpSpPr>
            <a:grpSpLocks/>
          </p:cNvGrpSpPr>
          <p:nvPr/>
        </p:nvGrpSpPr>
        <p:grpSpPr bwMode="auto">
          <a:xfrm>
            <a:off x="838200" y="4724400"/>
            <a:ext cx="6324600" cy="1219200"/>
            <a:chOff x="816" y="240"/>
            <a:chExt cx="3984" cy="768"/>
          </a:xfrm>
        </p:grpSpPr>
        <p:sp>
          <p:nvSpPr>
            <p:cNvPr id="128" name="Rectangle 71"/>
            <p:cNvSpPr>
              <a:spLocks noChangeArrowheads="1"/>
            </p:cNvSpPr>
            <p:nvPr/>
          </p:nvSpPr>
          <p:spPr bwMode="auto">
            <a:xfrm>
              <a:off x="816" y="240"/>
              <a:ext cx="3984" cy="76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Rectangle 72"/>
            <p:cNvSpPr>
              <a:spLocks noChangeArrowheads="1"/>
            </p:cNvSpPr>
            <p:nvPr/>
          </p:nvSpPr>
          <p:spPr bwMode="auto">
            <a:xfrm>
              <a:off x="1440" y="384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Line 73"/>
            <p:cNvSpPr>
              <a:spLocks noChangeShapeType="1"/>
            </p:cNvSpPr>
            <p:nvPr/>
          </p:nvSpPr>
          <p:spPr bwMode="auto">
            <a:xfrm>
              <a:off x="1536" y="48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Text Box 74"/>
            <p:cNvSpPr txBox="1">
              <a:spLocks noChangeArrowheads="1"/>
            </p:cNvSpPr>
            <p:nvPr/>
          </p:nvSpPr>
          <p:spPr bwMode="auto">
            <a:xfrm>
              <a:off x="2064" y="384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32" name="Text Box 75"/>
            <p:cNvSpPr txBox="1">
              <a:spLocks noChangeArrowheads="1"/>
            </p:cNvSpPr>
            <p:nvPr/>
          </p:nvSpPr>
          <p:spPr bwMode="auto">
            <a:xfrm>
              <a:off x="3072" y="384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33" name="Text Box 76"/>
            <p:cNvSpPr txBox="1">
              <a:spLocks noChangeArrowheads="1"/>
            </p:cNvSpPr>
            <p:nvPr/>
          </p:nvSpPr>
          <p:spPr bwMode="auto">
            <a:xfrm>
              <a:off x="4080" y="384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34" name="Line 77"/>
            <p:cNvSpPr>
              <a:spLocks noChangeShapeType="1"/>
            </p:cNvSpPr>
            <p:nvPr/>
          </p:nvSpPr>
          <p:spPr bwMode="auto">
            <a:xfrm>
              <a:off x="2544" y="48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Line 78"/>
            <p:cNvSpPr>
              <a:spLocks noChangeShapeType="1"/>
            </p:cNvSpPr>
            <p:nvPr/>
          </p:nvSpPr>
          <p:spPr bwMode="auto">
            <a:xfrm>
              <a:off x="3552" y="48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Line 79"/>
            <p:cNvSpPr>
              <a:spLocks noChangeShapeType="1"/>
            </p:cNvSpPr>
            <p:nvPr/>
          </p:nvSpPr>
          <p:spPr bwMode="auto">
            <a:xfrm>
              <a:off x="4560" y="48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Text Box 80"/>
            <p:cNvSpPr txBox="1">
              <a:spLocks noChangeArrowheads="1"/>
            </p:cNvSpPr>
            <p:nvPr/>
          </p:nvSpPr>
          <p:spPr bwMode="auto">
            <a:xfrm>
              <a:off x="864" y="38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first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6"/>
          <p:cNvGrpSpPr>
            <a:grpSpLocks/>
          </p:cNvGrpSpPr>
          <p:nvPr/>
        </p:nvGrpSpPr>
        <p:grpSpPr bwMode="auto">
          <a:xfrm>
            <a:off x="1066800" y="4495800"/>
            <a:ext cx="6324600" cy="914400"/>
            <a:chOff x="816" y="960"/>
            <a:chExt cx="3984" cy="576"/>
          </a:xfrm>
        </p:grpSpPr>
        <p:sp>
          <p:nvSpPr>
            <p:cNvPr id="119885" name="Rectangle 77"/>
            <p:cNvSpPr>
              <a:spLocks noChangeArrowheads="1"/>
            </p:cNvSpPr>
            <p:nvPr/>
          </p:nvSpPr>
          <p:spPr bwMode="auto">
            <a:xfrm>
              <a:off x="816" y="960"/>
              <a:ext cx="3984" cy="5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86" name="Rectangle 78"/>
            <p:cNvSpPr>
              <a:spLocks noChangeArrowheads="1"/>
            </p:cNvSpPr>
            <p:nvPr/>
          </p:nvSpPr>
          <p:spPr bwMode="auto">
            <a:xfrm>
              <a:off x="1440" y="1104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87" name="Text Box 79"/>
            <p:cNvSpPr txBox="1">
              <a:spLocks noChangeArrowheads="1"/>
            </p:cNvSpPr>
            <p:nvPr/>
          </p:nvSpPr>
          <p:spPr bwMode="auto">
            <a:xfrm>
              <a:off x="2064" y="1104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19888" name="Text Box 80"/>
            <p:cNvSpPr txBox="1">
              <a:spLocks noChangeArrowheads="1"/>
            </p:cNvSpPr>
            <p:nvPr/>
          </p:nvSpPr>
          <p:spPr bwMode="auto">
            <a:xfrm>
              <a:off x="3072" y="1104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19889" name="Text Box 81"/>
            <p:cNvSpPr txBox="1">
              <a:spLocks noChangeArrowheads="1"/>
            </p:cNvSpPr>
            <p:nvPr/>
          </p:nvSpPr>
          <p:spPr bwMode="auto">
            <a:xfrm>
              <a:off x="4080" y="1104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19890" name="Line 82"/>
            <p:cNvSpPr>
              <a:spLocks noChangeShapeType="1"/>
            </p:cNvSpPr>
            <p:nvPr/>
          </p:nvSpPr>
          <p:spPr bwMode="auto">
            <a:xfrm>
              <a:off x="2544" y="120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891" name="Line 83"/>
            <p:cNvSpPr>
              <a:spLocks noChangeShapeType="1"/>
            </p:cNvSpPr>
            <p:nvPr/>
          </p:nvSpPr>
          <p:spPr bwMode="auto">
            <a:xfrm>
              <a:off x="3552" y="120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892" name="Line 84"/>
            <p:cNvSpPr>
              <a:spLocks noChangeShapeType="1"/>
            </p:cNvSpPr>
            <p:nvPr/>
          </p:nvSpPr>
          <p:spPr bwMode="auto">
            <a:xfrm>
              <a:off x="4560" y="120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893" name="Text Box 85"/>
            <p:cNvSpPr txBox="1">
              <a:spLocks noChangeArrowheads="1"/>
            </p:cNvSpPr>
            <p:nvPr/>
          </p:nvSpPr>
          <p:spPr bwMode="auto">
            <a:xfrm>
              <a:off x="864" y="110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first</a:t>
              </a:r>
            </a:p>
          </p:txBody>
        </p:sp>
        <p:sp>
          <p:nvSpPr>
            <p:cNvPr id="119894" name="Freeform 86"/>
            <p:cNvSpPr>
              <a:spLocks/>
            </p:cNvSpPr>
            <p:nvPr/>
          </p:nvSpPr>
          <p:spPr bwMode="auto">
            <a:xfrm>
              <a:off x="1536" y="1200"/>
              <a:ext cx="1536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8" y="192"/>
                </a:cxn>
                <a:cxn ang="0">
                  <a:pos x="1104" y="192"/>
                </a:cxn>
                <a:cxn ang="0">
                  <a:pos x="1536" y="48"/>
                </a:cxn>
              </a:cxnLst>
              <a:rect l="0" t="0" r="r" b="b"/>
              <a:pathLst>
                <a:path w="1536" h="192">
                  <a:moveTo>
                    <a:pt x="0" y="0"/>
                  </a:moveTo>
                  <a:lnTo>
                    <a:pt x="528" y="192"/>
                  </a:lnTo>
                  <a:lnTo>
                    <a:pt x="1104" y="192"/>
                  </a:lnTo>
                  <a:lnTo>
                    <a:pt x="1536" y="4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1066800" y="4495800"/>
            <a:ext cx="6324600" cy="914400"/>
            <a:chOff x="816" y="240"/>
            <a:chExt cx="3984" cy="576"/>
          </a:xfrm>
        </p:grpSpPr>
        <p:sp>
          <p:nvSpPr>
            <p:cNvPr id="119874" name="Rectangle 66"/>
            <p:cNvSpPr>
              <a:spLocks noChangeArrowheads="1"/>
            </p:cNvSpPr>
            <p:nvPr/>
          </p:nvSpPr>
          <p:spPr bwMode="auto">
            <a:xfrm>
              <a:off x="816" y="240"/>
              <a:ext cx="3984" cy="5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75" name="Rectangle 67"/>
            <p:cNvSpPr>
              <a:spLocks noChangeArrowheads="1"/>
            </p:cNvSpPr>
            <p:nvPr/>
          </p:nvSpPr>
          <p:spPr bwMode="auto">
            <a:xfrm>
              <a:off x="1440" y="384"/>
              <a:ext cx="192" cy="1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76" name="Line 68"/>
            <p:cNvSpPr>
              <a:spLocks noChangeShapeType="1"/>
            </p:cNvSpPr>
            <p:nvPr/>
          </p:nvSpPr>
          <p:spPr bwMode="auto">
            <a:xfrm>
              <a:off x="1536" y="48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877" name="Text Box 69"/>
            <p:cNvSpPr txBox="1">
              <a:spLocks noChangeArrowheads="1"/>
            </p:cNvSpPr>
            <p:nvPr/>
          </p:nvSpPr>
          <p:spPr bwMode="auto">
            <a:xfrm>
              <a:off x="2064" y="384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ant</a:t>
              </a:r>
            </a:p>
          </p:txBody>
        </p:sp>
        <p:sp>
          <p:nvSpPr>
            <p:cNvPr id="119878" name="Text Box 70"/>
            <p:cNvSpPr txBox="1">
              <a:spLocks noChangeArrowheads="1"/>
            </p:cNvSpPr>
            <p:nvPr/>
          </p:nvSpPr>
          <p:spPr bwMode="auto">
            <a:xfrm>
              <a:off x="3072" y="384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bat</a:t>
              </a:r>
            </a:p>
          </p:txBody>
        </p:sp>
        <p:sp>
          <p:nvSpPr>
            <p:cNvPr id="119879" name="Text Box 71"/>
            <p:cNvSpPr txBox="1">
              <a:spLocks noChangeArrowheads="1"/>
            </p:cNvSpPr>
            <p:nvPr/>
          </p:nvSpPr>
          <p:spPr bwMode="auto">
            <a:xfrm>
              <a:off x="4080" y="384"/>
              <a:ext cx="576" cy="1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Times New Roman" pitchFamily="18" charset="0"/>
                </a:rPr>
                <a:t>cat</a:t>
              </a:r>
            </a:p>
          </p:txBody>
        </p:sp>
        <p:sp>
          <p:nvSpPr>
            <p:cNvPr id="119880" name="Line 72"/>
            <p:cNvSpPr>
              <a:spLocks noChangeShapeType="1"/>
            </p:cNvSpPr>
            <p:nvPr/>
          </p:nvSpPr>
          <p:spPr bwMode="auto">
            <a:xfrm>
              <a:off x="2544" y="48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881" name="Line 73"/>
            <p:cNvSpPr>
              <a:spLocks noChangeShapeType="1"/>
            </p:cNvSpPr>
            <p:nvPr/>
          </p:nvSpPr>
          <p:spPr bwMode="auto">
            <a:xfrm>
              <a:off x="3552" y="48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882" name="Line 74"/>
            <p:cNvSpPr>
              <a:spLocks noChangeShapeType="1"/>
            </p:cNvSpPr>
            <p:nvPr/>
          </p:nvSpPr>
          <p:spPr bwMode="auto">
            <a:xfrm>
              <a:off x="4560" y="480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883" name="Text Box 75"/>
            <p:cNvSpPr txBox="1">
              <a:spLocks noChangeArrowheads="1"/>
            </p:cNvSpPr>
            <p:nvPr/>
          </p:nvSpPr>
          <p:spPr bwMode="auto">
            <a:xfrm>
              <a:off x="864" y="38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000"/>
                <a:t>first</a:t>
              </a:r>
            </a:p>
          </p:txBody>
        </p:sp>
      </p:grp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err="1" smtClean="0"/>
              <a:t>Študijski</a:t>
            </a:r>
            <a:r>
              <a:rPr lang="en-US" sz="3100" dirty="0" smtClean="0"/>
              <a:t> primer: </a:t>
            </a:r>
            <a:r>
              <a:rPr lang="en-US" dirty="0" err="1" smtClean="0"/>
              <a:t>Brisanje</a:t>
            </a:r>
            <a:r>
              <a:rPr lang="en-US" dirty="0" smtClean="0"/>
              <a:t> </a:t>
            </a:r>
            <a:r>
              <a:rPr lang="en-US" dirty="0" err="1" smtClean="0"/>
              <a:t>prvega</a:t>
            </a:r>
            <a:r>
              <a:rPr lang="en-US" dirty="0" smtClean="0"/>
              <a:t> s </a:t>
            </a:r>
            <a:r>
              <a:rPr lang="en-US" dirty="0" err="1" smtClean="0"/>
              <a:t>seznama</a:t>
            </a:r>
            <a:endParaRPr lang="en-US" i="1" dirty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7772400" cy="24384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Tx/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2400" dirty="0"/>
              <a:t>	public void </a:t>
            </a:r>
            <a:r>
              <a:rPr lang="en-US" sz="2400" dirty="0" err="1"/>
              <a:t>deleteFirst</a:t>
            </a:r>
            <a:r>
              <a:rPr lang="en-US" sz="2400" dirty="0"/>
              <a:t> () {</a:t>
            </a:r>
            <a:r>
              <a:rPr lang="en-US" sz="2400" dirty="0">
                <a:cs typeface="Times New Roman" pitchFamily="18" charset="0"/>
              </a:rPr>
              <a:t/>
            </a:r>
            <a:br>
              <a:rPr lang="en-US" sz="2400" dirty="0">
                <a:cs typeface="Times New Roman" pitchFamily="18" charset="0"/>
              </a:rPr>
            </a:br>
            <a:r>
              <a:rPr lang="en-US" sz="2400" dirty="0">
                <a:solidFill>
                  <a:srgbClr val="00B050"/>
                </a:solidFill>
                <a:cs typeface="Times New Roman" pitchFamily="18" charset="0"/>
              </a:rPr>
              <a:t>// </a:t>
            </a:r>
            <a:r>
              <a:rPr lang="en-US" sz="2400" dirty="0" err="1" smtClean="0">
                <a:solidFill>
                  <a:srgbClr val="00B050"/>
                </a:solidFill>
                <a:cs typeface="Times New Roman" pitchFamily="18" charset="0"/>
              </a:rPr>
              <a:t>Brisanje</a:t>
            </a:r>
            <a:r>
              <a:rPr lang="en-US" sz="2400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cs typeface="Times New Roman" pitchFamily="18" charset="0"/>
              </a:rPr>
              <a:t>prvega</a:t>
            </a:r>
            <a:r>
              <a:rPr lang="en-US" sz="2400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cs typeface="Times New Roman" pitchFamily="18" charset="0"/>
              </a:rPr>
              <a:t>vozlisca</a:t>
            </a:r>
            <a:r>
              <a:rPr lang="en-US" sz="2400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(ob </a:t>
            </a:r>
            <a:r>
              <a:rPr lang="en-US" sz="2400" dirty="0" err="1" smtClean="0">
                <a:solidFill>
                  <a:srgbClr val="00B050"/>
                </a:solidFill>
              </a:rPr>
              <a:t>predpostavki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dolzine</a:t>
            </a:r>
            <a:r>
              <a:rPr lang="en-US" sz="2400" dirty="0" smtClean="0">
                <a:solidFill>
                  <a:srgbClr val="00B050"/>
                </a:solidFill>
              </a:rPr>
              <a:t>&gt; </a:t>
            </a:r>
            <a:r>
              <a:rPr lang="en-US" sz="2400" dirty="0">
                <a:solidFill>
                  <a:srgbClr val="00B050"/>
                </a:solidFill>
              </a:rPr>
              <a:t>0)</a:t>
            </a:r>
            <a:r>
              <a:rPr lang="en-US" sz="2400" dirty="0">
                <a:solidFill>
                  <a:srgbClr val="00B050"/>
                </a:solidFill>
                <a:cs typeface="Times New Roman" pitchFamily="18" charset="0"/>
              </a:rPr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-US" sz="2400" dirty="0" err="1" smtClean="0"/>
              <a:t>this.first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err="1" smtClean="0"/>
              <a:t>this.first.¸next</a:t>
            </a:r>
            <a:r>
              <a:rPr lang="en-US" sz="2400" dirty="0" smtClean="0"/>
              <a:t>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}</a:t>
            </a:r>
          </a:p>
          <a:p>
            <a:pPr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endParaRPr lang="en-US" sz="2400" dirty="0" smtClean="0"/>
          </a:p>
          <a:p>
            <a:pPr>
              <a:buNone/>
              <a:tabLst>
                <a:tab pos="762000" algn="l"/>
                <a:tab pos="1143000" algn="l"/>
                <a:tab pos="1524000" algn="l"/>
                <a:tab pos="1905000" algn="l"/>
                <a:tab pos="2286000" algn="l"/>
              </a:tabLst>
            </a:pPr>
            <a:r>
              <a:rPr lang="en-US" sz="2400" dirty="0" err="1" smtClean="0"/>
              <a:t>Animacija</a:t>
            </a:r>
            <a:r>
              <a:rPr lang="en-US" sz="2400" dirty="0" smtClean="0"/>
              <a:t>: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sasa">
      <a:dk1>
        <a:srgbClr val="00206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D5E8E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1927</Words>
  <Application>Microsoft Office PowerPoint</Application>
  <PresentationFormat>On-screen Show (4:3)</PresentationFormat>
  <Paragraphs>791</Paragraphs>
  <Slides>42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PowerPoint Presentation</vt:lpstr>
      <vt:lpstr>Povezani seznami</vt:lpstr>
      <vt:lpstr>Povezani seznami(1)</vt:lpstr>
      <vt:lpstr>Povezani seznami (2)</vt:lpstr>
      <vt:lpstr>Enojno povezani seznami(1)</vt:lpstr>
      <vt:lpstr>Implementacija vozlišča v Javi</vt:lpstr>
      <vt:lpstr>Študijski primer: razred z enojno povezanim seznamom</vt:lpstr>
      <vt:lpstr>Študijski primer: Prehod povezanega seznama</vt:lpstr>
      <vt:lpstr>Študijski primer: Brisanje prvega s seznama</vt:lpstr>
      <vt:lpstr>Študijski primer: brisanje drugega v seznamu</vt:lpstr>
      <vt:lpstr>Študijski primer: Zamenjava dveh vozlišč</vt:lpstr>
      <vt:lpstr>Dvojno povezan seznam</vt:lpstr>
      <vt:lpstr>DLL = forward SLL + backward SLL</vt:lpstr>
      <vt:lpstr>Implementacija vozlišča dvojno povezanega seznama v Javi</vt:lpstr>
      <vt:lpstr>Java razred z implementacijo DLL glave</vt:lpstr>
      <vt:lpstr>Primer: Vzvratni prehod po seznamu</vt:lpstr>
      <vt:lpstr>Primer: Vzvratni prehod po seznamu</vt:lpstr>
      <vt:lpstr>Primer: brisanje prvega vozlišča v DLL</vt:lpstr>
      <vt:lpstr>Primer: brisanje zadnjega vozlišča v DLL</vt:lpstr>
      <vt:lpstr>Vstavljanje novega elementa v seznam</vt:lpstr>
      <vt:lpstr>Algoritem vstavljanja pri enojnem seznamu (SLL)</vt:lpstr>
      <vt:lpstr>Vstavljanje pred prvo vozlišče (animacija)</vt:lpstr>
      <vt:lpstr>Vstavljanje za danim  vozliščem (animacija)</vt:lpstr>
      <vt:lpstr>Vstavljanje: Implementacija v Javi</vt:lpstr>
      <vt:lpstr>Vstavljanje v dvojni seznam</vt:lpstr>
      <vt:lpstr>DLL insertion (2)</vt:lpstr>
      <vt:lpstr>Vstavljanje pred prvo vozlišče v DLL (animacija)</vt:lpstr>
      <vt:lpstr>Vstavljanje za zadnje vozlišče v DLL (animacija)</vt:lpstr>
      <vt:lpstr>DLL : vstavljanje med vozlišči</vt:lpstr>
      <vt:lpstr>Brisanje danega vozla s seznama</vt:lpstr>
      <vt:lpstr>Brisanje v enojno povezanem seznamu</vt:lpstr>
      <vt:lpstr>Brisanje prvega vozlišča (animacija)</vt:lpstr>
      <vt:lpstr>Brisanje vmesnega ali zadnjega vozlišča</vt:lpstr>
      <vt:lpstr>Časovna kompleksnost brisanja</vt:lpstr>
      <vt:lpstr>Implementacija brisanja v Javi</vt:lpstr>
      <vt:lpstr>Algoritem brisanja v dvojno povezanem seznamu (DLL)</vt:lpstr>
      <vt:lpstr>Animacija brisanja prvega (ne pa zadnjega) vozlišča</vt:lpstr>
      <vt:lpstr>Brisanje vmesnega vozlišča (animacija)</vt:lpstr>
      <vt:lpstr>Primerjava algoritmov vstavljanja in brisanja</vt:lpstr>
      <vt:lpstr>Iskanje dane vrednosti v seznamu</vt:lpstr>
      <vt:lpstr>Kompleksnost iskanja</vt:lpstr>
      <vt:lpstr>Implementacija v Javi (primer SLL)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Sasa</cp:lastModifiedBy>
  <cp:revision>49</cp:revision>
  <cp:lastPrinted>2012-03-08T19:49:13Z</cp:lastPrinted>
  <dcterms:created xsi:type="dcterms:W3CDTF">2012-01-31T12:29:26Z</dcterms:created>
  <dcterms:modified xsi:type="dcterms:W3CDTF">2012-04-12T10:11:06Z</dcterms:modified>
</cp:coreProperties>
</file>