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72" r:id="rId14"/>
    <p:sldId id="270" r:id="rId15"/>
    <p:sldId id="269" r:id="rId16"/>
    <p:sldId id="268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9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43" d="100"/>
          <a:sy n="43" d="100"/>
        </p:scale>
        <p:origin x="-2136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07D8A-7EF7-45C4-9D38-BFB908D96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812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33960-DA86-4242-B2D8-60AD6185A703}" type="datetimeFigureOut">
              <a:rPr lang="en-US" smtClean="0"/>
              <a:pPr/>
              <a:t>3/8/2012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C05237-3699-40AA-ABCB-39B72A532E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15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3CCEF8-9A39-4C96-B0FC-6A45D844B8BB}" type="slidenum">
              <a:rPr lang="sl-S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sl-SI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8C9C7B-3469-4B8B-B133-77597FEB2BF0}" type="slidenum">
              <a:rPr lang="sl-SI" smtClean="0">
                <a:latin typeface="Arial" charset="0"/>
              </a:rPr>
              <a:pPr/>
              <a:t>12</a:t>
            </a:fld>
            <a:endParaRPr lang="sl-SI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CC34DB-0EE3-4F5E-86C7-8381BD68D1CC}" type="slidenum">
              <a:rPr lang="sl-SI" smtClean="0">
                <a:latin typeface="Arial" charset="0"/>
              </a:rPr>
              <a:pPr/>
              <a:t>13</a:t>
            </a:fld>
            <a:endParaRPr lang="sl-SI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5E422F-6CE9-4B6B-92BB-5D4414B8A964}" type="slidenum">
              <a:rPr lang="sl-SI" smtClean="0">
                <a:latin typeface="Arial" charset="0"/>
              </a:rPr>
              <a:pPr/>
              <a:t>15</a:t>
            </a:fld>
            <a:endParaRPr lang="sl-SI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843411-F1CD-49FC-936F-51E72B62AFDD}" type="slidenum">
              <a:rPr lang="sl-SI" smtClean="0">
                <a:latin typeface="Arial" charset="0"/>
              </a:rPr>
              <a:pPr/>
              <a:t>16</a:t>
            </a:fld>
            <a:endParaRPr lang="sl-SI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DF615D-69EC-4696-A769-CFBDEF2F2937}" type="slidenum">
              <a:rPr lang="sl-SI" smtClean="0">
                <a:latin typeface="Arial" charset="0"/>
              </a:rPr>
              <a:pPr/>
              <a:t>17</a:t>
            </a:fld>
            <a:endParaRPr lang="sl-SI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E236C-3E09-4AC0-83A8-4966FA827E87}" type="datetimeFigureOut">
              <a:rPr lang="en-US" smtClean="0"/>
              <a:pPr/>
              <a:t>3/8/2012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302B-29E3-420C-8600-0523D391AF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E236C-3E09-4AC0-83A8-4966FA827E87}" type="datetimeFigureOut">
              <a:rPr lang="en-US" smtClean="0"/>
              <a:pPr/>
              <a:t>3/8/2012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302B-29E3-420C-8600-0523D391AF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E236C-3E09-4AC0-83A8-4966FA827E87}" type="datetimeFigureOut">
              <a:rPr lang="en-US" smtClean="0"/>
              <a:pPr/>
              <a:t>3/8/2012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302B-29E3-420C-8600-0523D391AF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>
            <a:grpSpLocks/>
          </p:cNvGrpSpPr>
          <p:nvPr userDrawn="1"/>
        </p:nvGrpSpPr>
        <p:grpSpPr bwMode="auto">
          <a:xfrm>
            <a:off x="187325" y="769938"/>
            <a:ext cx="8528050" cy="214312"/>
            <a:chOff x="187325" y="769938"/>
            <a:chExt cx="8528050" cy="214312"/>
          </a:xfrm>
        </p:grpSpPr>
        <p:sp>
          <p:nvSpPr>
            <p:cNvPr id="4" name="Rectangle 3"/>
            <p:cNvSpPr/>
            <p:nvPr userDrawn="1"/>
          </p:nvSpPr>
          <p:spPr>
            <a:xfrm>
              <a:off x="500063" y="857250"/>
              <a:ext cx="8215312" cy="460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/>
            </a:p>
          </p:txBody>
        </p:sp>
        <p:sp>
          <p:nvSpPr>
            <p:cNvPr id="5" name="Flowchart: Decision 4"/>
            <p:cNvSpPr/>
            <p:nvPr userDrawn="1"/>
          </p:nvSpPr>
          <p:spPr>
            <a:xfrm>
              <a:off x="187325" y="769938"/>
              <a:ext cx="357188" cy="214312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FF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>
            <a:grpSpLocks/>
          </p:cNvGrpSpPr>
          <p:nvPr userDrawn="1"/>
        </p:nvGrpSpPr>
        <p:grpSpPr bwMode="auto">
          <a:xfrm>
            <a:off x="187325" y="769938"/>
            <a:ext cx="8528050" cy="214312"/>
            <a:chOff x="187325" y="769938"/>
            <a:chExt cx="8528050" cy="214312"/>
          </a:xfrm>
        </p:grpSpPr>
        <p:sp>
          <p:nvSpPr>
            <p:cNvPr id="4" name="Rectangle 3"/>
            <p:cNvSpPr/>
            <p:nvPr userDrawn="1"/>
          </p:nvSpPr>
          <p:spPr>
            <a:xfrm>
              <a:off x="500063" y="857250"/>
              <a:ext cx="8215312" cy="460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/>
            </a:p>
          </p:txBody>
        </p:sp>
        <p:sp>
          <p:nvSpPr>
            <p:cNvPr id="5" name="Flowchart: Decision 4"/>
            <p:cNvSpPr/>
            <p:nvPr userDrawn="1"/>
          </p:nvSpPr>
          <p:spPr>
            <a:xfrm>
              <a:off x="187325" y="769938"/>
              <a:ext cx="357188" cy="214312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FF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>
            <a:grpSpLocks/>
          </p:cNvGrpSpPr>
          <p:nvPr userDrawn="1"/>
        </p:nvGrpSpPr>
        <p:grpSpPr bwMode="auto">
          <a:xfrm>
            <a:off x="187325" y="769938"/>
            <a:ext cx="8528050" cy="214312"/>
            <a:chOff x="187325" y="769938"/>
            <a:chExt cx="8528050" cy="214312"/>
          </a:xfrm>
        </p:grpSpPr>
        <p:sp>
          <p:nvSpPr>
            <p:cNvPr id="4" name="Rectangle 3"/>
            <p:cNvSpPr/>
            <p:nvPr userDrawn="1"/>
          </p:nvSpPr>
          <p:spPr>
            <a:xfrm>
              <a:off x="500063" y="857250"/>
              <a:ext cx="8215312" cy="460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/>
            </a:p>
          </p:txBody>
        </p:sp>
        <p:sp>
          <p:nvSpPr>
            <p:cNvPr id="5" name="Flowchart: Decision 4"/>
            <p:cNvSpPr/>
            <p:nvPr userDrawn="1"/>
          </p:nvSpPr>
          <p:spPr>
            <a:xfrm>
              <a:off x="187325" y="769938"/>
              <a:ext cx="357188" cy="214312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FF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>
            <a:grpSpLocks/>
          </p:cNvGrpSpPr>
          <p:nvPr userDrawn="1"/>
        </p:nvGrpSpPr>
        <p:grpSpPr bwMode="auto">
          <a:xfrm>
            <a:off x="187325" y="769938"/>
            <a:ext cx="8528050" cy="214312"/>
            <a:chOff x="187325" y="769938"/>
            <a:chExt cx="8528050" cy="214312"/>
          </a:xfrm>
        </p:grpSpPr>
        <p:sp>
          <p:nvSpPr>
            <p:cNvPr id="4" name="Rectangle 3"/>
            <p:cNvSpPr/>
            <p:nvPr userDrawn="1"/>
          </p:nvSpPr>
          <p:spPr>
            <a:xfrm>
              <a:off x="500063" y="857250"/>
              <a:ext cx="8215312" cy="460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/>
            </a:p>
          </p:txBody>
        </p:sp>
        <p:sp>
          <p:nvSpPr>
            <p:cNvPr id="5" name="Flowchart: Decision 4"/>
            <p:cNvSpPr/>
            <p:nvPr userDrawn="1"/>
          </p:nvSpPr>
          <p:spPr>
            <a:xfrm>
              <a:off x="187325" y="769938"/>
              <a:ext cx="357188" cy="214312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FF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>
            <a:grpSpLocks/>
          </p:cNvGrpSpPr>
          <p:nvPr userDrawn="1"/>
        </p:nvGrpSpPr>
        <p:grpSpPr bwMode="auto">
          <a:xfrm>
            <a:off x="187325" y="769938"/>
            <a:ext cx="8528050" cy="214312"/>
            <a:chOff x="187325" y="769938"/>
            <a:chExt cx="8528050" cy="214312"/>
          </a:xfrm>
        </p:grpSpPr>
        <p:sp>
          <p:nvSpPr>
            <p:cNvPr id="4" name="Rectangle 3"/>
            <p:cNvSpPr/>
            <p:nvPr userDrawn="1"/>
          </p:nvSpPr>
          <p:spPr>
            <a:xfrm>
              <a:off x="500063" y="857250"/>
              <a:ext cx="8215312" cy="460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/>
            </a:p>
          </p:txBody>
        </p:sp>
        <p:sp>
          <p:nvSpPr>
            <p:cNvPr id="5" name="Flowchart: Decision 4"/>
            <p:cNvSpPr/>
            <p:nvPr userDrawn="1"/>
          </p:nvSpPr>
          <p:spPr>
            <a:xfrm>
              <a:off x="187325" y="769938"/>
              <a:ext cx="357188" cy="214312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FF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>
            <a:grpSpLocks/>
          </p:cNvGrpSpPr>
          <p:nvPr userDrawn="1"/>
        </p:nvGrpSpPr>
        <p:grpSpPr bwMode="auto">
          <a:xfrm>
            <a:off x="187325" y="769938"/>
            <a:ext cx="8528050" cy="214312"/>
            <a:chOff x="187325" y="769938"/>
            <a:chExt cx="8528050" cy="214312"/>
          </a:xfrm>
        </p:grpSpPr>
        <p:sp>
          <p:nvSpPr>
            <p:cNvPr id="4" name="Rectangle 3"/>
            <p:cNvSpPr/>
            <p:nvPr userDrawn="1"/>
          </p:nvSpPr>
          <p:spPr>
            <a:xfrm>
              <a:off x="500063" y="857250"/>
              <a:ext cx="8215312" cy="460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/>
            </a:p>
          </p:txBody>
        </p:sp>
        <p:sp>
          <p:nvSpPr>
            <p:cNvPr id="5" name="Flowchart: Decision 4"/>
            <p:cNvSpPr/>
            <p:nvPr userDrawn="1"/>
          </p:nvSpPr>
          <p:spPr>
            <a:xfrm>
              <a:off x="187325" y="769938"/>
              <a:ext cx="357188" cy="214312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FF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>
            <a:grpSpLocks/>
          </p:cNvGrpSpPr>
          <p:nvPr userDrawn="1"/>
        </p:nvGrpSpPr>
        <p:grpSpPr bwMode="auto">
          <a:xfrm>
            <a:off x="187325" y="769938"/>
            <a:ext cx="8528050" cy="214312"/>
            <a:chOff x="187325" y="769938"/>
            <a:chExt cx="8528050" cy="214312"/>
          </a:xfrm>
        </p:grpSpPr>
        <p:sp>
          <p:nvSpPr>
            <p:cNvPr id="4" name="Rectangle 3"/>
            <p:cNvSpPr/>
            <p:nvPr userDrawn="1"/>
          </p:nvSpPr>
          <p:spPr>
            <a:xfrm>
              <a:off x="500063" y="857250"/>
              <a:ext cx="8215312" cy="460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/>
            </a:p>
          </p:txBody>
        </p:sp>
        <p:sp>
          <p:nvSpPr>
            <p:cNvPr id="5" name="Flowchart: Decision 4"/>
            <p:cNvSpPr/>
            <p:nvPr userDrawn="1"/>
          </p:nvSpPr>
          <p:spPr>
            <a:xfrm>
              <a:off x="187325" y="769938"/>
              <a:ext cx="357188" cy="214312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FF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>
            <a:grpSpLocks/>
          </p:cNvGrpSpPr>
          <p:nvPr userDrawn="1"/>
        </p:nvGrpSpPr>
        <p:grpSpPr bwMode="auto">
          <a:xfrm>
            <a:off x="187325" y="769938"/>
            <a:ext cx="8528050" cy="214312"/>
            <a:chOff x="187325" y="769938"/>
            <a:chExt cx="8528050" cy="214312"/>
          </a:xfrm>
        </p:grpSpPr>
        <p:sp>
          <p:nvSpPr>
            <p:cNvPr id="4" name="Rectangle 3"/>
            <p:cNvSpPr/>
            <p:nvPr userDrawn="1"/>
          </p:nvSpPr>
          <p:spPr>
            <a:xfrm>
              <a:off x="500063" y="857250"/>
              <a:ext cx="8215312" cy="460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/>
            </a:p>
          </p:txBody>
        </p:sp>
        <p:sp>
          <p:nvSpPr>
            <p:cNvPr id="5" name="Flowchart: Decision 4"/>
            <p:cNvSpPr/>
            <p:nvPr userDrawn="1"/>
          </p:nvSpPr>
          <p:spPr>
            <a:xfrm>
              <a:off x="187325" y="769938"/>
              <a:ext cx="357188" cy="214312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FF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E236C-3E09-4AC0-83A8-4966FA827E87}" type="datetimeFigureOut">
              <a:rPr lang="en-US" smtClean="0"/>
              <a:pPr/>
              <a:t>3/8/2012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302B-29E3-420C-8600-0523D391AF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>
            <a:grpSpLocks/>
          </p:cNvGrpSpPr>
          <p:nvPr userDrawn="1"/>
        </p:nvGrpSpPr>
        <p:grpSpPr bwMode="auto">
          <a:xfrm>
            <a:off x="187325" y="769938"/>
            <a:ext cx="8528050" cy="214312"/>
            <a:chOff x="187325" y="769938"/>
            <a:chExt cx="8528050" cy="214312"/>
          </a:xfrm>
        </p:grpSpPr>
        <p:sp>
          <p:nvSpPr>
            <p:cNvPr id="4" name="Rectangle 3"/>
            <p:cNvSpPr/>
            <p:nvPr userDrawn="1"/>
          </p:nvSpPr>
          <p:spPr>
            <a:xfrm>
              <a:off x="500063" y="857250"/>
              <a:ext cx="8215312" cy="460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  <p:sp>
          <p:nvSpPr>
            <p:cNvPr id="5" name="Flowchart: Decision 4"/>
            <p:cNvSpPr/>
            <p:nvPr userDrawn="1"/>
          </p:nvSpPr>
          <p:spPr>
            <a:xfrm>
              <a:off x="187325" y="769938"/>
              <a:ext cx="357188" cy="214312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/>
          <a:lstStyle>
            <a:lvl1pPr>
              <a:defRPr sz="3200">
                <a:solidFill>
                  <a:srgbClr val="FF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>
            <a:grpSpLocks/>
          </p:cNvGrpSpPr>
          <p:nvPr userDrawn="1"/>
        </p:nvGrpSpPr>
        <p:grpSpPr bwMode="auto">
          <a:xfrm>
            <a:off x="187325" y="769938"/>
            <a:ext cx="8528050" cy="214312"/>
            <a:chOff x="187325" y="769938"/>
            <a:chExt cx="8528050" cy="214312"/>
          </a:xfrm>
        </p:grpSpPr>
        <p:sp>
          <p:nvSpPr>
            <p:cNvPr id="4" name="Rectangle 3"/>
            <p:cNvSpPr/>
            <p:nvPr userDrawn="1"/>
          </p:nvSpPr>
          <p:spPr>
            <a:xfrm>
              <a:off x="500063" y="857250"/>
              <a:ext cx="8215312" cy="460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  <p:sp>
          <p:nvSpPr>
            <p:cNvPr id="5" name="Flowchart: Decision 4"/>
            <p:cNvSpPr/>
            <p:nvPr userDrawn="1"/>
          </p:nvSpPr>
          <p:spPr>
            <a:xfrm>
              <a:off x="187325" y="769938"/>
              <a:ext cx="357188" cy="214312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/>
          <a:lstStyle>
            <a:lvl1pPr>
              <a:defRPr sz="3200">
                <a:solidFill>
                  <a:srgbClr val="FF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>
            <a:grpSpLocks/>
          </p:cNvGrpSpPr>
          <p:nvPr userDrawn="1"/>
        </p:nvGrpSpPr>
        <p:grpSpPr bwMode="auto">
          <a:xfrm>
            <a:off x="187325" y="769938"/>
            <a:ext cx="8528050" cy="214312"/>
            <a:chOff x="187325" y="769938"/>
            <a:chExt cx="8528050" cy="214312"/>
          </a:xfrm>
        </p:grpSpPr>
        <p:sp>
          <p:nvSpPr>
            <p:cNvPr id="4" name="Rectangle 3"/>
            <p:cNvSpPr/>
            <p:nvPr userDrawn="1"/>
          </p:nvSpPr>
          <p:spPr>
            <a:xfrm>
              <a:off x="500063" y="857250"/>
              <a:ext cx="8215312" cy="460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  <p:sp>
          <p:nvSpPr>
            <p:cNvPr id="5" name="Flowchart: Decision 4"/>
            <p:cNvSpPr/>
            <p:nvPr userDrawn="1"/>
          </p:nvSpPr>
          <p:spPr>
            <a:xfrm>
              <a:off x="187325" y="769938"/>
              <a:ext cx="357188" cy="214312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/>
          <a:lstStyle>
            <a:lvl1pPr>
              <a:defRPr sz="3200">
                <a:solidFill>
                  <a:srgbClr val="FF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>
            <a:grpSpLocks/>
          </p:cNvGrpSpPr>
          <p:nvPr userDrawn="1"/>
        </p:nvGrpSpPr>
        <p:grpSpPr bwMode="auto">
          <a:xfrm>
            <a:off x="187325" y="769938"/>
            <a:ext cx="8528050" cy="214312"/>
            <a:chOff x="187325" y="769938"/>
            <a:chExt cx="8528050" cy="214312"/>
          </a:xfrm>
        </p:grpSpPr>
        <p:sp>
          <p:nvSpPr>
            <p:cNvPr id="4" name="Rectangle 3"/>
            <p:cNvSpPr/>
            <p:nvPr userDrawn="1"/>
          </p:nvSpPr>
          <p:spPr>
            <a:xfrm>
              <a:off x="500063" y="857250"/>
              <a:ext cx="8215312" cy="460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  <p:sp>
          <p:nvSpPr>
            <p:cNvPr id="5" name="Flowchart: Decision 4"/>
            <p:cNvSpPr/>
            <p:nvPr userDrawn="1"/>
          </p:nvSpPr>
          <p:spPr>
            <a:xfrm>
              <a:off x="187325" y="769938"/>
              <a:ext cx="357188" cy="214312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/>
          <a:lstStyle>
            <a:lvl1pPr>
              <a:defRPr sz="3200">
                <a:solidFill>
                  <a:srgbClr val="FF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E236C-3E09-4AC0-83A8-4966FA827E87}" type="datetimeFigureOut">
              <a:rPr lang="en-US" smtClean="0"/>
              <a:pPr/>
              <a:t>3/8/2012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302B-29E3-420C-8600-0523D391AF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E236C-3E09-4AC0-83A8-4966FA827E87}" type="datetimeFigureOut">
              <a:rPr lang="en-US" smtClean="0"/>
              <a:pPr/>
              <a:t>3/8/2012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302B-29E3-420C-8600-0523D391AF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E236C-3E09-4AC0-83A8-4966FA827E87}" type="datetimeFigureOut">
              <a:rPr lang="en-US" smtClean="0"/>
              <a:pPr/>
              <a:t>3/8/2012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302B-29E3-420C-8600-0523D391AF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E236C-3E09-4AC0-83A8-4966FA827E87}" type="datetimeFigureOut">
              <a:rPr lang="en-US" smtClean="0"/>
              <a:pPr/>
              <a:t>3/8/2012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302B-29E3-420C-8600-0523D391AF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E236C-3E09-4AC0-83A8-4966FA827E87}" type="datetimeFigureOut">
              <a:rPr lang="en-US" smtClean="0"/>
              <a:pPr/>
              <a:t>3/8/2012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302B-29E3-420C-8600-0523D391AF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E236C-3E09-4AC0-83A8-4966FA827E87}" type="datetimeFigureOut">
              <a:rPr lang="en-US" smtClean="0"/>
              <a:pPr/>
              <a:t>3/8/2012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302B-29E3-420C-8600-0523D391AF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E236C-3E09-4AC0-83A8-4966FA827E87}" type="datetimeFigureOut">
              <a:rPr lang="en-US" smtClean="0"/>
              <a:pPr/>
              <a:t>3/8/2012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302B-29E3-420C-8600-0523D391AF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E236C-3E09-4AC0-83A8-4966FA827E87}" type="datetimeFigureOut">
              <a:rPr lang="en-US" smtClean="0"/>
              <a:pPr/>
              <a:t>3/8/2012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C302B-29E3-420C-8600-0523D391AF5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yolinux.com/" TargetMode="Externa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podniz.c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kalkulator2.rtf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konverzija.c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ifdefDemo.c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4" Type="http://schemas.openxmlformats.org/officeDocument/2006/relationships/hyperlink" Target="http://linux.die.net/include/stdio.h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editor.C" TargetMode="Externa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04800"/>
            <a:ext cx="7772400" cy="18288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Knjižnjice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err="1" smtClean="0">
                <a:solidFill>
                  <a:srgbClr val="FF0000"/>
                </a:solidFill>
              </a:rPr>
              <a:t>krmiljenje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zaslona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err="1" smtClean="0">
                <a:solidFill>
                  <a:srgbClr val="FF0000"/>
                </a:solidFill>
              </a:rPr>
              <a:t>Uvod</a:t>
            </a:r>
            <a:r>
              <a:rPr lang="en-US" dirty="0" smtClean="0">
                <a:solidFill>
                  <a:srgbClr val="FF0000"/>
                </a:solidFill>
              </a:rPr>
              <a:t> v </a:t>
            </a:r>
            <a:r>
              <a:rPr lang="en-US" dirty="0" err="1" smtClean="0">
                <a:solidFill>
                  <a:srgbClr val="FF0000"/>
                </a:solidFill>
              </a:rPr>
              <a:t>sistemsko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programiranje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2438400"/>
            <a:ext cx="29718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714375"/>
          </a:xfrm>
        </p:spPr>
        <p:txBody>
          <a:bodyPr/>
          <a:lstStyle/>
          <a:p>
            <a:r>
              <a:rPr lang="sl-SI" smtClean="0"/>
              <a:t>Krmiljenje zaslona</a:t>
            </a:r>
          </a:p>
        </p:txBody>
      </p:sp>
      <p:sp>
        <p:nvSpPr>
          <p:cNvPr id="41987" name="TextBox 2"/>
          <p:cNvSpPr txBox="1">
            <a:spLocks noChangeArrowheads="1"/>
          </p:cNvSpPr>
          <p:nvPr/>
        </p:nvSpPr>
        <p:spPr bwMode="auto">
          <a:xfrm>
            <a:off x="457200" y="1066800"/>
            <a:ext cx="654608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sl-SI" sz="2400" dirty="0"/>
          </a:p>
          <a:p>
            <a:r>
              <a:rPr lang="sl-SI" sz="2400" dirty="0"/>
              <a:t>Raje uporabljajmo druga orodja (c#, java, delphi,...)</a:t>
            </a:r>
          </a:p>
          <a:p>
            <a:endParaRPr lang="sl-SI" sz="2400" dirty="0"/>
          </a:p>
          <a:p>
            <a:r>
              <a:rPr lang="en-US" sz="2400" dirty="0" smtClean="0"/>
              <a:t>… </a:t>
            </a:r>
            <a:r>
              <a:rPr lang="sl-SI" sz="2400" dirty="0" smtClean="0"/>
              <a:t>To </a:t>
            </a:r>
            <a:r>
              <a:rPr lang="sl-SI" sz="2400" dirty="0"/>
              <a:t>pa je že zgodba o uporabniških vmesnikih: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2667000"/>
            <a:ext cx="559051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Uvod</a:t>
            </a:r>
            <a:r>
              <a:rPr lang="en-US" dirty="0" smtClean="0"/>
              <a:t> v </a:t>
            </a:r>
            <a:r>
              <a:rPr lang="en-US" dirty="0" err="1" smtClean="0"/>
              <a:t>sistemsko</a:t>
            </a:r>
            <a:r>
              <a:rPr lang="en-US" dirty="0" smtClean="0"/>
              <a:t> </a:t>
            </a:r>
            <a:r>
              <a:rPr lang="en-US" dirty="0" err="1" smtClean="0"/>
              <a:t>programiranje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4267200"/>
            <a:ext cx="19431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5943600" y="1600200"/>
            <a:ext cx="1981200" cy="762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Izvršljivi</a:t>
            </a:r>
            <a:r>
              <a:rPr lang="en-US" sz="2000" dirty="0" smtClean="0">
                <a:solidFill>
                  <a:schemeClr val="tx1"/>
                </a:solidFill>
              </a:rPr>
              <a:t> program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276600" y="2743200"/>
            <a:ext cx="1981200" cy="762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Knjižnice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funkcij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867400" y="3581400"/>
            <a:ext cx="1981200" cy="762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Sistemski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klici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867400" y="4953000"/>
            <a:ext cx="1981200" cy="762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Operacijski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sistem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1" name="Picture 10" descr="computer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4876800"/>
            <a:ext cx="2321878" cy="1701529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4257675" y="1971675"/>
            <a:ext cx="1609725" cy="714375"/>
          </a:xfrm>
          <a:custGeom>
            <a:avLst/>
            <a:gdLst>
              <a:gd name="connsiteX0" fmla="*/ 1357313 w 1357313"/>
              <a:gd name="connsiteY0" fmla="*/ 28575 h 714375"/>
              <a:gd name="connsiteX1" fmla="*/ 442913 w 1357313"/>
              <a:gd name="connsiteY1" fmla="*/ 114300 h 714375"/>
              <a:gd name="connsiteX2" fmla="*/ 0 w 1357313"/>
              <a:gd name="connsiteY2" fmla="*/ 714375 h 71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7313" h="714375">
                <a:moveTo>
                  <a:pt x="1357313" y="28575"/>
                </a:moveTo>
                <a:cubicBezTo>
                  <a:pt x="1013222" y="14287"/>
                  <a:pt x="669132" y="0"/>
                  <a:pt x="442913" y="114300"/>
                </a:cubicBezTo>
                <a:cubicBezTo>
                  <a:pt x="216694" y="228600"/>
                  <a:pt x="108347" y="471487"/>
                  <a:pt x="0" y="714375"/>
                </a:cubicBezTo>
              </a:path>
            </a:pathLst>
          </a:cu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257675" y="3586163"/>
            <a:ext cx="1585913" cy="471487"/>
          </a:xfrm>
          <a:custGeom>
            <a:avLst/>
            <a:gdLst>
              <a:gd name="connsiteX0" fmla="*/ 0 w 1585913"/>
              <a:gd name="connsiteY0" fmla="*/ 0 h 471487"/>
              <a:gd name="connsiteX1" fmla="*/ 385763 w 1585913"/>
              <a:gd name="connsiteY1" fmla="*/ 400050 h 471487"/>
              <a:gd name="connsiteX2" fmla="*/ 1585913 w 1585913"/>
              <a:gd name="connsiteY2" fmla="*/ 428625 h 471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5913" h="471487">
                <a:moveTo>
                  <a:pt x="0" y="0"/>
                </a:moveTo>
                <a:cubicBezTo>
                  <a:pt x="60722" y="164306"/>
                  <a:pt x="121444" y="328613"/>
                  <a:pt x="385763" y="400050"/>
                </a:cubicBezTo>
                <a:cubicBezTo>
                  <a:pt x="650082" y="471487"/>
                  <a:pt x="1117997" y="450056"/>
                  <a:pt x="1585913" y="428625"/>
                </a:cubicBezTo>
              </a:path>
            </a:pathLst>
          </a:cu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6630194" y="4647406"/>
            <a:ext cx="457200" cy="1588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477000" y="2438400"/>
            <a:ext cx="9144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en-US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18" name="Straight Arrow Connector 17"/>
          <p:cNvCxnSpPr>
            <a:stCxn id="16" idx="0"/>
          </p:cNvCxnSpPr>
          <p:nvPr/>
        </p:nvCxnSpPr>
        <p:spPr>
          <a:xfrm rot="16200000" flipH="1">
            <a:off x="6400799" y="2971801"/>
            <a:ext cx="1066802" cy="1588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3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sl-SI" sz="4000" smtClean="0"/>
              <a:t>Sistemski klici za delo z datotekami</a:t>
            </a:r>
            <a:endParaRPr lang="en-US" sz="400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57450" y="4619625"/>
            <a:ext cx="6000750" cy="1933575"/>
          </a:xfrm>
        </p:spPr>
        <p:txBody>
          <a:bodyPr/>
          <a:lstStyle/>
          <a:p>
            <a:pPr eaLnBrk="1" hangingPunct="1"/>
            <a:r>
              <a:rPr lang="en-US" sz="2400" b="1" smtClean="0"/>
              <a:t>s</a:t>
            </a:r>
            <a:r>
              <a:rPr lang="en-US" sz="2400" smtClean="0"/>
              <a:t> </a:t>
            </a:r>
            <a:r>
              <a:rPr lang="sl-SI" sz="2400" smtClean="0"/>
              <a:t>je koda napake</a:t>
            </a:r>
            <a:endParaRPr lang="en-US" sz="2400" smtClean="0"/>
          </a:p>
          <a:p>
            <a:pPr eaLnBrk="1" hangingPunct="1"/>
            <a:r>
              <a:rPr lang="en-US" sz="2400" b="1" smtClean="0"/>
              <a:t>fd</a:t>
            </a:r>
            <a:r>
              <a:rPr lang="en-US" sz="2400" smtClean="0"/>
              <a:t> </a:t>
            </a:r>
            <a:r>
              <a:rPr lang="sl-SI" sz="2400" smtClean="0"/>
              <a:t>je opisnik datoteke</a:t>
            </a:r>
            <a:endParaRPr lang="en-US" sz="2400" smtClean="0"/>
          </a:p>
          <a:p>
            <a:pPr eaLnBrk="1" hangingPunct="1"/>
            <a:r>
              <a:rPr lang="en-US" sz="2400" b="1" smtClean="0"/>
              <a:t>position</a:t>
            </a:r>
            <a:r>
              <a:rPr lang="en-US" sz="2400" smtClean="0"/>
              <a:t> </a:t>
            </a:r>
            <a:r>
              <a:rPr lang="sl-SI" sz="2400" smtClean="0"/>
              <a:t>je položaj v datoteki</a:t>
            </a:r>
            <a:endParaRPr lang="en-US" sz="2400" b="1" smtClean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138" y="1077913"/>
            <a:ext cx="7748587" cy="333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sl-SI" sz="4000" kern="1200" smtClean="0">
                <a:ea typeface="+mn-ea"/>
                <a:cs typeface="+mn-cs"/>
              </a:rPr>
              <a:t>Delo z datotekami</a:t>
            </a:r>
            <a:r>
              <a:rPr lang="sl-SI" smtClean="0"/>
              <a:t/>
            </a:r>
            <a:br>
              <a:rPr lang="sl-SI" smtClean="0"/>
            </a:br>
            <a:endParaRPr lang="sl-SI"/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395288" y="1844675"/>
            <a:ext cx="8177212" cy="379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042988" y="1412875"/>
            <a:ext cx="7407275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sl-SI" sz="2000" b="1" dirty="0"/>
              <a:t>Delček kode, ki ponazarja tipično zaporedje dogodkov:</a:t>
            </a:r>
            <a:r>
              <a:rPr lang="sl-SI" sz="2000" dirty="0"/>
              <a:t> </a:t>
            </a:r>
            <a:br>
              <a:rPr lang="sl-SI" sz="2000" dirty="0"/>
            </a:br>
            <a:r>
              <a:rPr lang="sl-SI" sz="2000" dirty="0"/>
              <a:t>  </a:t>
            </a:r>
          </a:p>
          <a:p>
            <a:pPr lvl="1"/>
            <a:r>
              <a:rPr lang="sl-SI" sz="2000" dirty="0"/>
              <a:t>int fd; /*File descriptor */ </a:t>
            </a:r>
          </a:p>
          <a:p>
            <a:pPr lvl="1"/>
            <a:r>
              <a:rPr lang="sl-SI" sz="2000" dirty="0"/>
              <a:t>... </a:t>
            </a:r>
          </a:p>
          <a:p>
            <a:pPr lvl="1"/>
            <a:r>
              <a:rPr lang="sl-SI" sz="2000" dirty="0"/>
              <a:t>fd = </a:t>
            </a:r>
            <a:r>
              <a:rPr lang="sl-SI" sz="2000" b="1" dirty="0"/>
              <a:t>open</a:t>
            </a:r>
            <a:r>
              <a:rPr lang="sl-SI" sz="2000" dirty="0"/>
              <a:t> (fileName, ...); /* Open file, return file desciptor */ </a:t>
            </a:r>
          </a:p>
          <a:p>
            <a:pPr lvl="1"/>
            <a:r>
              <a:rPr lang="sl-SI" sz="2000" dirty="0"/>
              <a:t>    if (fd == -1) { /* Set some error condition */ } </a:t>
            </a:r>
          </a:p>
          <a:p>
            <a:pPr lvl="1"/>
            <a:r>
              <a:rPr lang="sl-SI" sz="2000" dirty="0"/>
              <a:t>... </a:t>
            </a:r>
          </a:p>
          <a:p>
            <a:pPr lvl="1"/>
            <a:r>
              <a:rPr lang="sl-SI" sz="2000" b="1" dirty="0"/>
              <a:t>read</a:t>
            </a:r>
            <a:r>
              <a:rPr lang="sl-SI" sz="2000" dirty="0"/>
              <a:t> (fd, ...); /* Read from file */ </a:t>
            </a:r>
          </a:p>
          <a:p>
            <a:pPr lvl="1"/>
            <a:r>
              <a:rPr lang="sl-SI" sz="2000" dirty="0"/>
              <a:t>... </a:t>
            </a:r>
          </a:p>
          <a:p>
            <a:pPr lvl="1"/>
            <a:r>
              <a:rPr lang="sl-SI" sz="2000" b="1" dirty="0"/>
              <a:t>write</a:t>
            </a:r>
            <a:r>
              <a:rPr lang="sl-SI" sz="2000" dirty="0"/>
              <a:t> (fd, ...); /* Write to file */ </a:t>
            </a:r>
          </a:p>
          <a:p>
            <a:pPr lvl="1"/>
            <a:r>
              <a:rPr lang="sl-SI" sz="2000" dirty="0"/>
              <a:t>... </a:t>
            </a:r>
          </a:p>
          <a:p>
            <a:pPr lvl="1"/>
            <a:r>
              <a:rPr lang="sl-SI" sz="2000" b="1" dirty="0"/>
              <a:t>lseek</a:t>
            </a:r>
            <a:r>
              <a:rPr lang="sl-SI" sz="2000" dirty="0"/>
              <a:t> (fd, ...); /* Seek within file */ </a:t>
            </a:r>
          </a:p>
          <a:p>
            <a:pPr lvl="1"/>
            <a:r>
              <a:rPr lang="sl-SI" sz="2000" b="1" dirty="0"/>
              <a:t>close</a:t>
            </a:r>
            <a:r>
              <a:rPr lang="sl-SI" sz="2000" dirty="0"/>
              <a:t> (fd); /* Close the file, freeing file descriptor */ </a:t>
            </a:r>
            <a:br>
              <a:rPr lang="sl-SI" sz="2000" dirty="0"/>
            </a:br>
            <a:endParaRPr lang="sl-SI" sz="2000" dirty="0"/>
          </a:p>
          <a:p>
            <a:pPr eaLnBrk="0" hangingPunct="0"/>
            <a:endParaRPr lang="sl-SI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Kako</a:t>
            </a:r>
            <a:r>
              <a:rPr lang="en-US" dirty="0" smtClean="0"/>
              <a:t> </a:t>
            </a:r>
            <a:r>
              <a:rPr lang="en-US" dirty="0" err="1" smtClean="0"/>
              <a:t>deluje</a:t>
            </a:r>
            <a:r>
              <a:rPr lang="en-US" dirty="0" smtClean="0"/>
              <a:t> </a:t>
            </a:r>
            <a:r>
              <a:rPr lang="en-US" dirty="0" err="1" smtClean="0"/>
              <a:t>lupina</a:t>
            </a:r>
            <a:r>
              <a:rPr lang="en-US" dirty="0" smtClean="0"/>
              <a:t> LINUX</a:t>
            </a:r>
            <a:endParaRPr lang="en-US" dirty="0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609600" y="2895600"/>
            <a:ext cx="1739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2000" dirty="0"/>
              <a:t>Proces lupine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6934200" y="2895600"/>
            <a:ext cx="1739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2000" dirty="0"/>
              <a:t>Proces lupine</a:t>
            </a: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2971800" y="4953000"/>
            <a:ext cx="1749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2000" dirty="0"/>
              <a:t>proces - otrok</a:t>
            </a:r>
          </a:p>
        </p:txBody>
      </p:sp>
      <p:pic>
        <p:nvPicPr>
          <p:cNvPr id="7" name="Picture 9" descr="Linux Tux Fork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299075"/>
            <a:ext cx="15494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>
            <a:off x="762000" y="3429000"/>
            <a:ext cx="16764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438400" y="3124200"/>
            <a:ext cx="1143000" cy="6096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Fork ()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638800" y="3124200"/>
            <a:ext cx="1219200" cy="6096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Wait ()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657600" y="3429000"/>
            <a:ext cx="18288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934200" y="3429000"/>
            <a:ext cx="12954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505200" y="4191000"/>
            <a:ext cx="1143000" cy="762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Execve</a:t>
            </a:r>
            <a:r>
              <a:rPr lang="en-US" dirty="0" smtClean="0">
                <a:solidFill>
                  <a:schemeClr val="tx1"/>
                </a:solidFill>
              </a:rPr>
              <a:t>()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724400" y="4572000"/>
            <a:ext cx="8382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715000" y="4267200"/>
            <a:ext cx="1143000" cy="6096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exit ()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3014663" y="3771900"/>
            <a:ext cx="385762" cy="771525"/>
          </a:xfrm>
          <a:custGeom>
            <a:avLst/>
            <a:gdLst>
              <a:gd name="connsiteX0" fmla="*/ 0 w 385762"/>
              <a:gd name="connsiteY0" fmla="*/ 0 h 771525"/>
              <a:gd name="connsiteX1" fmla="*/ 14287 w 385762"/>
              <a:gd name="connsiteY1" fmla="*/ 771525 h 771525"/>
              <a:gd name="connsiteX2" fmla="*/ 385762 w 385762"/>
              <a:gd name="connsiteY2" fmla="*/ 771525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5762" h="771525">
                <a:moveTo>
                  <a:pt x="0" y="0"/>
                </a:moveTo>
                <a:lnTo>
                  <a:pt x="14287" y="771525"/>
                </a:lnTo>
                <a:lnTo>
                  <a:pt x="385762" y="771525"/>
                </a:lnTo>
              </a:path>
            </a:pathLst>
          </a:cu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rot="5400000" flipH="1" flipV="1">
            <a:off x="6057900" y="4000500"/>
            <a:ext cx="3810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5"/>
          <p:cNvSpPr txBox="1">
            <a:spLocks noChangeArrowheads="1"/>
          </p:cNvSpPr>
          <p:nvPr/>
        </p:nvSpPr>
        <p:spPr bwMode="auto">
          <a:xfrm>
            <a:off x="3657600" y="2971800"/>
            <a:ext cx="1739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2000" dirty="0"/>
              <a:t>Proces lupine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6" grpId="1"/>
      <p:bldP spid="11" grpId="0" animBg="1"/>
      <p:bldP spid="12" grpId="0" animBg="1"/>
      <p:bldP spid="16" grpId="0" animBg="1"/>
      <p:bldP spid="19" grpId="0" animBg="1"/>
      <p:bldP spid="25" grpId="0" animBg="1"/>
      <p:bldP spid="32" grpId="0"/>
      <p:bldP spid="3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908050"/>
          </a:xfrm>
        </p:spPr>
        <p:txBody>
          <a:bodyPr/>
          <a:lstStyle/>
          <a:p>
            <a:pPr eaLnBrk="1" hangingPunct="1"/>
            <a:r>
              <a:rPr lang="sl-SI" sz="4000" smtClean="0"/>
              <a:t>Poenostavljena koda lupine</a:t>
            </a:r>
            <a:endParaRPr lang="en-US" sz="4000" smtClean="0"/>
          </a:p>
        </p:txBody>
      </p:sp>
      <p:sp>
        <p:nvSpPr>
          <p:cNvPr id="4" name="TextBox 3"/>
          <p:cNvSpPr txBox="1"/>
          <p:nvPr/>
        </p:nvSpPr>
        <p:spPr>
          <a:xfrm>
            <a:off x="609600" y="1524000"/>
            <a:ext cx="8001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000" dirty="0" smtClean="0">
                <a:cs typeface="Arial" pitchFamily="34" charset="0"/>
              </a:rPr>
              <a:t>while (TRUE) {			</a:t>
            </a:r>
            <a:r>
              <a:rPr lang="en-US" sz="2000" dirty="0" smtClean="0">
                <a:solidFill>
                  <a:srgbClr val="00B050"/>
                </a:solidFill>
                <a:cs typeface="Arial" pitchFamily="34" charset="0"/>
              </a:rPr>
              <a:t>/* repeat forever */</a:t>
            </a:r>
          </a:p>
          <a:p>
            <a:pPr>
              <a:spcAft>
                <a:spcPts val="300"/>
              </a:spcAft>
            </a:pPr>
            <a:r>
              <a:rPr lang="en-US" sz="2000" dirty="0" smtClean="0">
                <a:cs typeface="Arial" pitchFamily="34" charset="0"/>
              </a:rPr>
              <a:t>     </a:t>
            </a:r>
            <a:r>
              <a:rPr lang="en-US" sz="2000" dirty="0" err="1" smtClean="0">
                <a:cs typeface="Arial" pitchFamily="34" charset="0"/>
              </a:rPr>
              <a:t>type_prompt</a:t>
            </a:r>
            <a:r>
              <a:rPr lang="en-US" sz="2000" dirty="0" smtClean="0">
                <a:cs typeface="Arial" pitchFamily="34" charset="0"/>
              </a:rPr>
              <a:t>();     		</a:t>
            </a:r>
            <a:r>
              <a:rPr lang="en-US" sz="2000" dirty="0" smtClean="0">
                <a:solidFill>
                  <a:srgbClr val="00B050"/>
                </a:solidFill>
                <a:cs typeface="Arial" pitchFamily="34" charset="0"/>
              </a:rPr>
              <a:t>/* display prompt on the screen */</a:t>
            </a:r>
          </a:p>
          <a:p>
            <a:pPr>
              <a:spcAft>
                <a:spcPts val="300"/>
              </a:spcAft>
            </a:pPr>
            <a:r>
              <a:rPr lang="en-US" sz="2000" dirty="0" smtClean="0">
                <a:cs typeface="Arial" pitchFamily="34" charset="0"/>
              </a:rPr>
              <a:t>     </a:t>
            </a:r>
            <a:r>
              <a:rPr lang="en-US" sz="2000" dirty="0" err="1" smtClean="0">
                <a:cs typeface="Arial" pitchFamily="34" charset="0"/>
              </a:rPr>
              <a:t>read_command</a:t>
            </a:r>
            <a:r>
              <a:rPr lang="en-US" sz="2000" dirty="0" smtClean="0">
                <a:cs typeface="Arial" pitchFamily="34" charset="0"/>
              </a:rPr>
              <a:t>(</a:t>
            </a:r>
            <a:r>
              <a:rPr lang="en-US" sz="2000" dirty="0" err="1" smtClean="0">
                <a:cs typeface="Arial" pitchFamily="34" charset="0"/>
              </a:rPr>
              <a:t>command,params</a:t>
            </a:r>
            <a:r>
              <a:rPr lang="en-US" sz="2000" dirty="0" smtClean="0">
                <a:cs typeface="Arial" pitchFamily="34" charset="0"/>
              </a:rPr>
              <a:t>); </a:t>
            </a:r>
            <a:r>
              <a:rPr lang="en-US" sz="2000" dirty="0" smtClean="0">
                <a:solidFill>
                  <a:srgbClr val="00B050"/>
                </a:solidFill>
                <a:cs typeface="Arial" pitchFamily="34" charset="0"/>
              </a:rPr>
              <a:t>/* read input line from keyboard */</a:t>
            </a:r>
          </a:p>
          <a:p>
            <a:pPr>
              <a:spcAft>
                <a:spcPts val="300"/>
              </a:spcAft>
            </a:pPr>
            <a:r>
              <a:rPr lang="en-US" sz="2000" dirty="0" smtClean="0">
                <a:cs typeface="Arial" pitchFamily="34" charset="0"/>
              </a:rPr>
              <a:t>   </a:t>
            </a:r>
          </a:p>
          <a:p>
            <a:pPr>
              <a:spcAft>
                <a:spcPts val="300"/>
              </a:spcAft>
            </a:pPr>
            <a:r>
              <a:rPr lang="en-US" sz="2000" dirty="0" smtClean="0">
                <a:cs typeface="Arial" pitchFamily="34" charset="0"/>
              </a:rPr>
              <a:t>     </a:t>
            </a:r>
            <a:r>
              <a:rPr lang="en-US" sz="2000" dirty="0" err="1" smtClean="0">
                <a:cs typeface="Arial" pitchFamily="34" charset="0"/>
              </a:rPr>
              <a:t>pid</a:t>
            </a:r>
            <a:r>
              <a:rPr lang="en-US" sz="2000" dirty="0" smtClean="0">
                <a:cs typeface="Arial" pitchFamily="34" charset="0"/>
              </a:rPr>
              <a:t> = </a:t>
            </a:r>
            <a:r>
              <a:rPr lang="en-US" sz="2000" b="1" dirty="0" smtClean="0">
                <a:cs typeface="Arial" pitchFamily="34" charset="0"/>
              </a:rPr>
              <a:t>fork</a:t>
            </a:r>
            <a:r>
              <a:rPr lang="en-US" sz="2000" dirty="0" smtClean="0">
                <a:cs typeface="Arial" pitchFamily="34" charset="0"/>
              </a:rPr>
              <a:t>();			</a:t>
            </a:r>
            <a:r>
              <a:rPr lang="en-US" sz="2000" dirty="0" smtClean="0">
                <a:solidFill>
                  <a:srgbClr val="00B050"/>
                </a:solidFill>
                <a:cs typeface="Arial" pitchFamily="34" charset="0"/>
              </a:rPr>
              <a:t>/* fork of a child process */</a:t>
            </a:r>
          </a:p>
          <a:p>
            <a:pPr>
              <a:spcAft>
                <a:spcPts val="300"/>
              </a:spcAft>
            </a:pPr>
            <a:r>
              <a:rPr lang="en-US" sz="2000" dirty="0" smtClean="0">
                <a:cs typeface="Arial" pitchFamily="34" charset="0"/>
              </a:rPr>
              <a:t>   </a:t>
            </a:r>
          </a:p>
          <a:p>
            <a:pPr>
              <a:spcAft>
                <a:spcPts val="300"/>
              </a:spcAft>
            </a:pPr>
            <a:r>
              <a:rPr lang="en-US" sz="2000" dirty="0" smtClean="0">
                <a:cs typeface="Arial" pitchFamily="34" charset="0"/>
              </a:rPr>
              <a:t>     if(</a:t>
            </a:r>
            <a:r>
              <a:rPr lang="en-US" sz="2000" dirty="0" err="1" smtClean="0">
                <a:cs typeface="Arial" pitchFamily="34" charset="0"/>
              </a:rPr>
              <a:t>pid</a:t>
            </a:r>
            <a:r>
              <a:rPr lang="en-US" sz="2000" dirty="0" smtClean="0">
                <a:cs typeface="Arial" pitchFamily="34" charset="0"/>
              </a:rPr>
              <a:t> !=0) {</a:t>
            </a:r>
          </a:p>
          <a:p>
            <a:pPr>
              <a:spcAft>
                <a:spcPts val="300"/>
              </a:spcAft>
            </a:pPr>
            <a:r>
              <a:rPr lang="en-US" sz="2000" dirty="0" smtClean="0">
                <a:cs typeface="Arial" pitchFamily="34" charset="0"/>
              </a:rPr>
              <a:t>          </a:t>
            </a:r>
            <a:r>
              <a:rPr lang="en-US" sz="2000" b="1" dirty="0" err="1" smtClean="0">
                <a:cs typeface="Arial" pitchFamily="34" charset="0"/>
              </a:rPr>
              <a:t>waitpid</a:t>
            </a:r>
            <a:r>
              <a:rPr lang="en-US" sz="2000" dirty="0" smtClean="0">
                <a:cs typeface="Arial" pitchFamily="34" charset="0"/>
              </a:rPr>
              <a:t> (-1, &amp;status,0); 	</a:t>
            </a:r>
            <a:r>
              <a:rPr lang="en-US" sz="2000" dirty="0" smtClean="0">
                <a:solidFill>
                  <a:srgbClr val="00B050"/>
                </a:solidFill>
                <a:cs typeface="Arial" pitchFamily="34" charset="0"/>
              </a:rPr>
              <a:t>/*parent waits for child /*</a:t>
            </a:r>
          </a:p>
          <a:p>
            <a:pPr>
              <a:spcAft>
                <a:spcPts val="300"/>
              </a:spcAft>
            </a:pPr>
            <a:r>
              <a:rPr lang="en-US" sz="2000" dirty="0" smtClean="0">
                <a:cs typeface="Arial" pitchFamily="34" charset="0"/>
              </a:rPr>
              <a:t>     }</a:t>
            </a:r>
          </a:p>
          <a:p>
            <a:pPr>
              <a:spcAft>
                <a:spcPts val="300"/>
              </a:spcAft>
            </a:pPr>
            <a:r>
              <a:rPr lang="en-US" sz="2000" dirty="0" smtClean="0">
                <a:cs typeface="Arial" pitchFamily="34" charset="0"/>
              </a:rPr>
              <a:t>    else if (</a:t>
            </a:r>
            <a:r>
              <a:rPr lang="en-US" sz="2000" dirty="0" err="1" smtClean="0">
                <a:cs typeface="Arial" pitchFamily="34" charset="0"/>
              </a:rPr>
              <a:t>pid</a:t>
            </a:r>
            <a:r>
              <a:rPr lang="en-US" sz="2000" dirty="0" smtClean="0">
                <a:cs typeface="Arial" pitchFamily="34" charset="0"/>
              </a:rPr>
              <a:t>&gt;0) {</a:t>
            </a:r>
          </a:p>
          <a:p>
            <a:pPr>
              <a:spcAft>
                <a:spcPts val="300"/>
              </a:spcAft>
            </a:pPr>
            <a:r>
              <a:rPr lang="en-US" sz="2000" dirty="0" smtClean="0">
                <a:cs typeface="Arial" pitchFamily="34" charset="0"/>
              </a:rPr>
              <a:t>          </a:t>
            </a:r>
            <a:r>
              <a:rPr lang="en-US" sz="2000" b="1" dirty="0" err="1" smtClean="0">
                <a:cs typeface="Arial" pitchFamily="34" charset="0"/>
              </a:rPr>
              <a:t>execve</a:t>
            </a:r>
            <a:r>
              <a:rPr lang="en-US" sz="2000" dirty="0" smtClean="0">
                <a:cs typeface="Arial" pitchFamily="34" charset="0"/>
              </a:rPr>
              <a:t> (command, </a:t>
            </a:r>
            <a:r>
              <a:rPr lang="en-US" sz="2000" dirty="0" err="1" smtClean="0">
                <a:cs typeface="Arial" pitchFamily="34" charset="0"/>
              </a:rPr>
              <a:t>params</a:t>
            </a:r>
            <a:r>
              <a:rPr lang="en-US" sz="2000" dirty="0" smtClean="0">
                <a:cs typeface="Arial" pitchFamily="34" charset="0"/>
              </a:rPr>
              <a:t>, 0); </a:t>
            </a:r>
            <a:r>
              <a:rPr lang="en-US" sz="2000" dirty="0" smtClean="0">
                <a:solidFill>
                  <a:srgbClr val="00B050"/>
                </a:solidFill>
                <a:cs typeface="Arial" pitchFamily="34" charset="0"/>
              </a:rPr>
              <a:t>/* child does the work*/</a:t>
            </a:r>
          </a:p>
          <a:p>
            <a:pPr>
              <a:spcAft>
                <a:spcPts val="300"/>
              </a:spcAft>
            </a:pPr>
            <a:r>
              <a:rPr lang="en-US" sz="2000" dirty="0" smtClean="0">
                <a:cs typeface="Arial" pitchFamily="34" charset="0"/>
              </a:rPr>
              <a:t>   }</a:t>
            </a:r>
          </a:p>
          <a:p>
            <a:pPr>
              <a:spcAft>
                <a:spcPts val="300"/>
              </a:spcAft>
            </a:pPr>
            <a:r>
              <a:rPr lang="en-US" sz="2000" dirty="0" smtClean="0">
                <a:cs typeface="Arial" pitchFamily="34" charset="0"/>
              </a:rPr>
              <a:t>	</a:t>
            </a:r>
            <a:endParaRPr lang="en-US" sz="2000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353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6353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" y="-9525"/>
            <a:ext cx="6353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63" y="-23813"/>
            <a:ext cx="6353175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050" y="0"/>
            <a:ext cx="6353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-1588"/>
            <a:ext cx="6353175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-1588"/>
            <a:ext cx="6353175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9050" y="0"/>
            <a:ext cx="6353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6353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9050" y="0"/>
            <a:ext cx="6353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6786563" y="285750"/>
            <a:ext cx="2357437" cy="714375"/>
          </a:xfrm>
        </p:spPr>
        <p:txBody>
          <a:bodyPr>
            <a:normAutofit fontScale="90000"/>
          </a:bodyPr>
          <a:lstStyle/>
          <a:p>
            <a:r>
              <a:rPr lang="sl-SI" sz="2400" smtClean="0">
                <a:solidFill>
                  <a:srgbClr val="FF0000"/>
                </a:solidFill>
              </a:rPr>
              <a:t>Animirana demonstracija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64613" cy="1143000"/>
          </a:xfrm>
        </p:spPr>
        <p:txBody>
          <a:bodyPr/>
          <a:lstStyle/>
          <a:p>
            <a:pPr eaLnBrk="1" hangingPunct="1"/>
            <a:r>
              <a:rPr lang="sl-SI" sz="3600" smtClean="0"/>
              <a:t>Primerjava sist.klicev UNIX in </a:t>
            </a:r>
            <a:r>
              <a:rPr lang="en-US" sz="3600" smtClean="0"/>
              <a:t>Win32</a:t>
            </a:r>
          </a:p>
        </p:txBody>
      </p:sp>
      <p:pic>
        <p:nvPicPr>
          <p:cNvPr id="22531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39750" y="1158875"/>
            <a:ext cx="8208963" cy="55054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714375"/>
          </a:xfrm>
        </p:spPr>
        <p:txBody>
          <a:bodyPr/>
          <a:lstStyle/>
          <a:p>
            <a:pPr eaLnBrk="1" hangingPunct="1"/>
            <a:r>
              <a:rPr lang="sl-SI" smtClean="0"/>
              <a:t>Standardna knjižnjica 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1472" y="3143248"/>
            <a:ext cx="8143932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dirty="0" err="1">
                <a:latin typeface="+mn-lt"/>
                <a:cs typeface="+mn-cs"/>
              </a:rPr>
              <a:t>int</a:t>
            </a:r>
            <a:r>
              <a:rPr lang="sl-SI" sz="1600" dirty="0">
                <a:latin typeface="+mn-lt"/>
                <a:cs typeface="+mn-cs"/>
              </a:rPr>
              <a:t> </a:t>
            </a:r>
            <a:r>
              <a:rPr lang="sl-SI" sz="1600" dirty="0" err="1">
                <a:solidFill>
                  <a:srgbClr val="FF0000"/>
                </a:solidFill>
                <a:latin typeface="+mn-lt"/>
                <a:cs typeface="+mn-cs"/>
              </a:rPr>
              <a:t>strlen</a:t>
            </a:r>
            <a:r>
              <a:rPr lang="sl-SI" sz="1600" dirty="0">
                <a:latin typeface="+mn-lt"/>
                <a:cs typeface="+mn-cs"/>
              </a:rPr>
              <a:t>( s)  	Vrne število znakov v nizu s (brez </a:t>
            </a:r>
            <a:r>
              <a:rPr lang="sl-SI" sz="1600" dirty="0" err="1">
                <a:latin typeface="+mn-lt"/>
                <a:cs typeface="+mn-cs"/>
              </a:rPr>
              <a:t>nultega</a:t>
            </a:r>
            <a:r>
              <a:rPr lang="sl-SI" sz="1600" dirty="0">
                <a:latin typeface="+mn-lt"/>
                <a:cs typeface="+mn-cs"/>
              </a:rPr>
              <a:t> znaka). 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dirty="0" err="1">
                <a:latin typeface="+mn-lt"/>
                <a:cs typeface="+mn-cs"/>
              </a:rPr>
              <a:t>char</a:t>
            </a:r>
            <a:r>
              <a:rPr lang="sl-SI" sz="1600" dirty="0">
                <a:latin typeface="+mn-lt"/>
                <a:cs typeface="+mn-cs"/>
              </a:rPr>
              <a:t> *</a:t>
            </a:r>
            <a:r>
              <a:rPr lang="sl-SI" sz="1600" dirty="0" err="1">
                <a:solidFill>
                  <a:srgbClr val="FF0000"/>
                </a:solidFill>
                <a:latin typeface="+mn-lt"/>
                <a:cs typeface="+mn-cs"/>
              </a:rPr>
              <a:t>strchr</a:t>
            </a:r>
            <a:r>
              <a:rPr lang="sl-SI" sz="1600" dirty="0">
                <a:solidFill>
                  <a:srgbClr val="FF0000"/>
                </a:solidFill>
                <a:latin typeface="+mn-lt"/>
                <a:cs typeface="+mn-cs"/>
              </a:rPr>
              <a:t>(s</a:t>
            </a:r>
            <a:r>
              <a:rPr lang="sl-SI" sz="1600" dirty="0">
                <a:latin typeface="+mn-lt"/>
                <a:cs typeface="+mn-cs"/>
              </a:rPr>
              <a:t>, c)  	Vrne kazalec na prvi nastop znaka c v nizu s. (sicer vrne NULL) 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dirty="0" err="1">
                <a:latin typeface="+mn-lt"/>
                <a:cs typeface="+mn-cs"/>
              </a:rPr>
              <a:t>char</a:t>
            </a:r>
            <a:r>
              <a:rPr lang="sl-SI" sz="1600" dirty="0">
                <a:latin typeface="+mn-lt"/>
                <a:cs typeface="+mn-cs"/>
              </a:rPr>
              <a:t> *</a:t>
            </a:r>
            <a:r>
              <a:rPr lang="sl-SI" sz="1600" dirty="0" err="1">
                <a:solidFill>
                  <a:srgbClr val="FF0000"/>
                </a:solidFill>
                <a:latin typeface="+mn-lt"/>
                <a:cs typeface="+mn-cs"/>
              </a:rPr>
              <a:t>strrchr</a:t>
            </a:r>
            <a:r>
              <a:rPr lang="sl-SI" sz="1600" dirty="0">
                <a:solidFill>
                  <a:srgbClr val="FF0000"/>
                </a:solidFill>
                <a:latin typeface="+mn-lt"/>
                <a:cs typeface="+mn-cs"/>
              </a:rPr>
              <a:t>(s</a:t>
            </a:r>
            <a:r>
              <a:rPr lang="sl-SI" sz="1600" dirty="0">
                <a:latin typeface="+mn-lt"/>
                <a:cs typeface="+mn-cs"/>
              </a:rPr>
              <a:t>, c)  	Vrne kazalec na zadnji nastop znaka c v nizu s. 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dirty="0" err="1">
                <a:latin typeface="+mn-lt"/>
                <a:cs typeface="+mn-cs"/>
              </a:rPr>
              <a:t>int</a:t>
            </a:r>
            <a:r>
              <a:rPr lang="sl-SI" sz="1600" dirty="0">
                <a:latin typeface="+mn-lt"/>
                <a:cs typeface="+mn-cs"/>
              </a:rPr>
              <a:t> </a:t>
            </a:r>
            <a:r>
              <a:rPr lang="sl-SI" sz="1600" dirty="0" err="1">
                <a:solidFill>
                  <a:srgbClr val="FF0000"/>
                </a:solidFill>
                <a:latin typeface="+mn-lt"/>
                <a:cs typeface="+mn-cs"/>
              </a:rPr>
              <a:t>strcpy</a:t>
            </a:r>
            <a:r>
              <a:rPr lang="sl-SI" sz="1600" dirty="0">
                <a:latin typeface="+mn-lt"/>
                <a:cs typeface="+mn-cs"/>
              </a:rPr>
              <a:t> (s2, s1)  Kopira niz s1 v niz s2. 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dirty="0" err="1">
                <a:latin typeface="+mn-lt"/>
                <a:cs typeface="+mn-cs"/>
              </a:rPr>
              <a:t>int</a:t>
            </a:r>
            <a:r>
              <a:rPr lang="sl-SI" sz="1600" dirty="0">
                <a:latin typeface="+mn-lt"/>
                <a:cs typeface="+mn-cs"/>
              </a:rPr>
              <a:t> </a:t>
            </a:r>
            <a:r>
              <a:rPr lang="sl-SI" sz="1600" dirty="0" err="1">
                <a:solidFill>
                  <a:srgbClr val="FF0000"/>
                </a:solidFill>
                <a:latin typeface="+mn-lt"/>
                <a:cs typeface="+mn-cs"/>
              </a:rPr>
              <a:t>strncpy</a:t>
            </a:r>
            <a:r>
              <a:rPr lang="sl-SI" sz="1600" dirty="0">
                <a:latin typeface="+mn-lt"/>
                <a:cs typeface="+mn-cs"/>
              </a:rPr>
              <a:t>(s2, s1, n)  Kopira niz s1 v niz s2, vendar največ  n znakov. 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dirty="0" err="1">
                <a:latin typeface="+mn-lt"/>
                <a:cs typeface="+mn-cs"/>
              </a:rPr>
              <a:t>char</a:t>
            </a:r>
            <a:r>
              <a:rPr lang="sl-SI" sz="1600" dirty="0">
                <a:latin typeface="+mn-lt"/>
                <a:cs typeface="+mn-cs"/>
              </a:rPr>
              <a:t> *</a:t>
            </a:r>
            <a:r>
              <a:rPr lang="sl-SI" sz="1600" dirty="0" err="1">
                <a:solidFill>
                  <a:srgbClr val="FF0000"/>
                </a:solidFill>
                <a:latin typeface="+mn-lt"/>
                <a:cs typeface="+mn-cs"/>
              </a:rPr>
              <a:t>strcmp</a:t>
            </a:r>
            <a:r>
              <a:rPr lang="sl-SI" sz="1600" dirty="0">
                <a:latin typeface="+mn-lt"/>
                <a:cs typeface="+mn-cs"/>
              </a:rPr>
              <a:t> (s2, s1)  Primerja niza in vrne:  </a:t>
            </a:r>
          </a:p>
          <a:p>
            <a:pPr lvl="6">
              <a:defRPr/>
            </a:pPr>
            <a:r>
              <a:rPr lang="sl-SI" sz="1600" dirty="0">
                <a:latin typeface="+mn-lt"/>
                <a:cs typeface="+mn-cs"/>
              </a:rPr>
              <a:t>pozitivno vrednost če je s2&gt;s1, </a:t>
            </a:r>
          </a:p>
          <a:p>
            <a:pPr lvl="6">
              <a:defRPr/>
            </a:pPr>
            <a:r>
              <a:rPr lang="sl-SI" sz="1600" dirty="0">
                <a:latin typeface="+mn-lt"/>
                <a:cs typeface="+mn-cs"/>
              </a:rPr>
              <a:t>0..če je s2=s1  </a:t>
            </a:r>
          </a:p>
          <a:p>
            <a:pPr lvl="6">
              <a:defRPr/>
            </a:pPr>
            <a:r>
              <a:rPr lang="sl-SI" sz="1600" dirty="0">
                <a:latin typeface="+mn-lt"/>
                <a:cs typeface="+mn-cs"/>
              </a:rPr>
              <a:t>negativno vrednost sicer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dirty="0">
                <a:latin typeface="+mn-lt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dirty="0" err="1">
                <a:latin typeface="+mn-lt"/>
                <a:cs typeface="+mn-cs"/>
              </a:rPr>
              <a:t>char</a:t>
            </a:r>
            <a:r>
              <a:rPr lang="sl-SI" sz="1600" dirty="0">
                <a:latin typeface="+mn-lt"/>
                <a:cs typeface="+mn-cs"/>
              </a:rPr>
              <a:t> *</a:t>
            </a:r>
            <a:r>
              <a:rPr lang="sl-SI" sz="1600" dirty="0" err="1">
                <a:solidFill>
                  <a:srgbClr val="FF0000"/>
                </a:solidFill>
                <a:latin typeface="+mn-lt"/>
                <a:cs typeface="+mn-cs"/>
              </a:rPr>
              <a:t>strncmp</a:t>
            </a:r>
            <a:r>
              <a:rPr lang="sl-SI" sz="1600" dirty="0">
                <a:latin typeface="+mn-lt"/>
                <a:cs typeface="+mn-cs"/>
              </a:rPr>
              <a:t> (s2, s1)  Podobno kot </a:t>
            </a:r>
            <a:r>
              <a:rPr lang="sl-SI" sz="1600" dirty="0" err="1">
                <a:latin typeface="+mn-lt"/>
                <a:cs typeface="+mn-cs"/>
              </a:rPr>
              <a:t>strcmp</a:t>
            </a:r>
            <a:r>
              <a:rPr lang="sl-SI" sz="1600" dirty="0">
                <a:latin typeface="+mn-lt"/>
                <a:cs typeface="+mn-cs"/>
              </a:rPr>
              <a:t>, vendar primerja največ n znakov  </a:t>
            </a:r>
            <a:r>
              <a:rPr lang="sl-SI" sz="1600" dirty="0" err="1">
                <a:latin typeface="+mn-lt"/>
                <a:cs typeface="+mn-cs"/>
              </a:rPr>
              <a:t>char</a:t>
            </a:r>
            <a:r>
              <a:rPr lang="sl-SI" sz="1600" dirty="0">
                <a:latin typeface="+mn-lt"/>
                <a:cs typeface="+mn-cs"/>
              </a:rPr>
              <a:t> * </a:t>
            </a:r>
            <a:r>
              <a:rPr lang="sl-SI" sz="1600" dirty="0" err="1">
                <a:solidFill>
                  <a:srgbClr val="FF0000"/>
                </a:solidFill>
                <a:latin typeface="+mn-lt"/>
                <a:cs typeface="+mn-cs"/>
              </a:rPr>
              <a:t>strstr</a:t>
            </a:r>
            <a:r>
              <a:rPr lang="sl-SI" sz="1600" dirty="0">
                <a:latin typeface="+mn-lt"/>
                <a:cs typeface="+mn-cs"/>
              </a:rPr>
              <a:t> (s2, s1)  V nizu s2 išče podniz s1 in vrne kazalec nanj</a:t>
            </a:r>
          </a:p>
        </p:txBody>
      </p:sp>
      <p:sp>
        <p:nvSpPr>
          <p:cNvPr id="33796" name="TextBox 3"/>
          <p:cNvSpPr txBox="1">
            <a:spLocks noChangeArrowheads="1"/>
          </p:cNvSpPr>
          <p:nvPr/>
        </p:nvSpPr>
        <p:spPr bwMode="auto">
          <a:xfrm>
            <a:off x="642938" y="1857375"/>
            <a:ext cx="1749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b="1">
                <a:latin typeface="Calibri" pitchFamily="34" charset="0"/>
              </a:rPr>
              <a:t>Funkcije z nizi</a:t>
            </a:r>
          </a:p>
        </p:txBody>
      </p:sp>
      <p:pic>
        <p:nvPicPr>
          <p:cNvPr id="33797" name="Picture 4" descr="Llbman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88" y="928688"/>
            <a:ext cx="2024062" cy="217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entagon 7">
            <a:hlinkClick r:id="rId3" action="ppaction://hlinkfile"/>
          </p:cNvPr>
          <p:cNvSpPr/>
          <p:nvPr/>
        </p:nvSpPr>
        <p:spPr>
          <a:xfrm>
            <a:off x="7715250" y="6286500"/>
            <a:ext cx="857250" cy="285750"/>
          </a:xfrm>
          <a:prstGeom prst="homePlat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solidFill>
                  <a:schemeClr val="bg1"/>
                </a:solidFill>
              </a:rPr>
              <a:t>Demo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714375"/>
          </a:xfrm>
        </p:spPr>
        <p:txBody>
          <a:bodyPr/>
          <a:lstStyle/>
          <a:p>
            <a:pPr eaLnBrk="1" hangingPunct="1"/>
            <a:r>
              <a:rPr lang="sl-SI" smtClean="0"/>
              <a:t>Konverzija podatkov</a:t>
            </a:r>
          </a:p>
        </p:txBody>
      </p:sp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500063" y="1500188"/>
            <a:ext cx="8286750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1600" i="1">
                <a:latin typeface="Calibri" pitchFamily="34" charset="0"/>
              </a:rPr>
              <a:t>Pri pregledu naslednjih funkcij za konverzijo podatkov imejmo definirano:  </a:t>
            </a:r>
            <a:r>
              <a:rPr lang="sl-SI">
                <a:latin typeface="Calibri" pitchFamily="34" charset="0"/>
              </a:rPr>
              <a:t>   </a:t>
            </a:r>
          </a:p>
          <a:p>
            <a:pPr lvl="1"/>
            <a:r>
              <a:rPr lang="sl-SI" sz="1600">
                <a:solidFill>
                  <a:srgbClr val="FF0000"/>
                </a:solidFill>
                <a:latin typeface="Calibri" pitchFamily="34" charset="0"/>
              </a:rPr>
              <a:t>#include &lt; stdio.h &gt;   </a:t>
            </a:r>
            <a:r>
              <a:rPr lang="sl-SI" sz="1600">
                <a:latin typeface="Calibri" pitchFamily="34" charset="0"/>
              </a:rPr>
              <a:t>  </a:t>
            </a:r>
          </a:p>
          <a:p>
            <a:pPr lvl="1"/>
            <a:r>
              <a:rPr lang="sl-SI" sz="1600">
                <a:latin typeface="Calibri" pitchFamily="34" charset="0"/>
              </a:rPr>
              <a:t>int base;     </a:t>
            </a:r>
          </a:p>
          <a:p>
            <a:pPr lvl="1"/>
            <a:r>
              <a:rPr lang="sl-SI" sz="1600">
                <a:latin typeface="Calibri" pitchFamily="34" charset="0"/>
              </a:rPr>
              <a:t>char *s, *end; </a:t>
            </a:r>
          </a:p>
          <a:p>
            <a:endParaRPr lang="sl-SI">
              <a:latin typeface="Calibri" pitchFamily="34" charset="0"/>
            </a:endParaRPr>
          </a:p>
          <a:p>
            <a:r>
              <a:rPr lang="sl-SI">
                <a:latin typeface="Calibri" pitchFamily="34" charset="0"/>
              </a:rPr>
              <a:t>int </a:t>
            </a:r>
            <a:r>
              <a:rPr lang="sl-SI">
                <a:solidFill>
                  <a:srgbClr val="FF0000"/>
                </a:solidFill>
                <a:latin typeface="Calibri" pitchFamily="34" charset="0"/>
              </a:rPr>
              <a:t>atoi</a:t>
            </a:r>
            <a:r>
              <a:rPr lang="sl-SI">
                <a:latin typeface="Calibri" pitchFamily="34" charset="0"/>
              </a:rPr>
              <a:t> (s)  	Pretvorba števila v nizu s v format int.  </a:t>
            </a:r>
          </a:p>
          <a:p>
            <a:r>
              <a:rPr lang="sl-SI">
                <a:latin typeface="Calibri" pitchFamily="34" charset="0"/>
              </a:rPr>
              <a:t>long </a:t>
            </a:r>
            <a:r>
              <a:rPr lang="sl-SI">
                <a:solidFill>
                  <a:srgbClr val="FF0000"/>
                </a:solidFill>
                <a:latin typeface="Calibri" pitchFamily="34" charset="0"/>
              </a:rPr>
              <a:t>atol</a:t>
            </a:r>
            <a:r>
              <a:rPr lang="sl-SI">
                <a:latin typeface="Calibri" pitchFamily="34" charset="0"/>
              </a:rPr>
              <a:t> (s)  	Pretvorba števila v nizu s v format long int  </a:t>
            </a:r>
          </a:p>
          <a:p>
            <a:r>
              <a:rPr lang="sl-SI">
                <a:latin typeface="Calibri" pitchFamily="34" charset="0"/>
              </a:rPr>
              <a:t>double </a:t>
            </a:r>
            <a:r>
              <a:rPr lang="sl-SI">
                <a:solidFill>
                  <a:srgbClr val="FF0000"/>
                </a:solidFill>
                <a:latin typeface="Calibri" pitchFamily="34" charset="0"/>
              </a:rPr>
              <a:t>atof</a:t>
            </a:r>
            <a:r>
              <a:rPr lang="sl-SI">
                <a:latin typeface="Calibri" pitchFamily="34" charset="0"/>
              </a:rPr>
              <a:t> (s)  	Pretvorba števila v nizu s v format double  </a:t>
            </a:r>
          </a:p>
          <a:p>
            <a:r>
              <a:rPr lang="sl-SI">
                <a:latin typeface="Calibri" pitchFamily="34" charset="0"/>
              </a:rPr>
              <a:t>double </a:t>
            </a:r>
            <a:r>
              <a:rPr lang="sl-SI">
                <a:solidFill>
                  <a:srgbClr val="FF0000"/>
                </a:solidFill>
                <a:latin typeface="Calibri" pitchFamily="34" charset="0"/>
              </a:rPr>
              <a:t>strtod</a:t>
            </a:r>
            <a:r>
              <a:rPr lang="sl-SI">
                <a:latin typeface="Calibri" pitchFamily="34" charset="0"/>
              </a:rPr>
              <a:t> (s,end)  Pretvorba števila v nizu s, pisanem v znanstveni notaciji.  </a:t>
            </a:r>
          </a:p>
          <a:p>
            <a:r>
              <a:rPr lang="sl-SI">
                <a:latin typeface="Calibri" pitchFamily="34" charset="0"/>
              </a:rPr>
              <a:t>                                   Funkcija nastavi kazalec end na znak, ki je zaključil </a:t>
            </a:r>
          </a:p>
          <a:p>
            <a:r>
              <a:rPr lang="sl-SI">
                <a:latin typeface="Calibri" pitchFamily="34" charset="0"/>
              </a:rPr>
              <a:t>                                   pretvorbo  </a:t>
            </a:r>
          </a:p>
          <a:p>
            <a:endParaRPr lang="sl-SI">
              <a:latin typeface="Calibri" pitchFamily="34" charset="0"/>
            </a:endParaRPr>
          </a:p>
          <a:p>
            <a:endParaRPr lang="sl-SI">
              <a:latin typeface="Calibri" pitchFamily="34" charset="0"/>
            </a:endParaRPr>
          </a:p>
          <a:p>
            <a:r>
              <a:rPr lang="sl-SI">
                <a:latin typeface="Calibri" pitchFamily="34" charset="0"/>
              </a:rPr>
              <a:t>long </a:t>
            </a:r>
            <a:r>
              <a:rPr lang="sl-SI">
                <a:solidFill>
                  <a:srgbClr val="FF0000"/>
                </a:solidFill>
                <a:latin typeface="Calibri" pitchFamily="34" charset="0"/>
              </a:rPr>
              <a:t>strtol</a:t>
            </a:r>
            <a:r>
              <a:rPr lang="sl-SI">
                <a:latin typeface="Calibri" pitchFamily="34" charset="0"/>
              </a:rPr>
              <a:t> (s, end, base)  </a:t>
            </a:r>
            <a:br>
              <a:rPr lang="sl-SI">
                <a:latin typeface="Calibri" pitchFamily="34" charset="0"/>
              </a:rPr>
            </a:br>
            <a:r>
              <a:rPr lang="sl-SI">
                <a:latin typeface="Calibri" pitchFamily="34" charset="0"/>
              </a:rPr>
              <a:t>unsigned long </a:t>
            </a:r>
            <a:r>
              <a:rPr lang="sl-SI">
                <a:solidFill>
                  <a:srgbClr val="FF0000"/>
                </a:solidFill>
                <a:latin typeface="Calibri" pitchFamily="34" charset="0"/>
              </a:rPr>
              <a:t>strtoul</a:t>
            </a:r>
            <a:r>
              <a:rPr lang="sl-SI">
                <a:latin typeface="Calibri" pitchFamily="34" charset="0"/>
              </a:rPr>
              <a:t> (s, end, base) </a:t>
            </a:r>
          </a:p>
        </p:txBody>
      </p:sp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4357688" y="4786313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>
                <a:latin typeface="Calibri" pitchFamily="34" charset="0"/>
              </a:rPr>
              <a:t>Konverzija niza s v long oziroma unsigned long. Pri tem je base uporabljena osnova (mora biti med 2 in 36). Vodeče ničle so ignorirane. </a:t>
            </a:r>
          </a:p>
        </p:txBody>
      </p:sp>
      <p:sp>
        <p:nvSpPr>
          <p:cNvPr id="5" name="Pentagon 4">
            <a:hlinkClick r:id="rId2" action="ppaction://hlinkfile"/>
          </p:cNvPr>
          <p:cNvSpPr/>
          <p:nvPr/>
        </p:nvSpPr>
        <p:spPr>
          <a:xfrm>
            <a:off x="7858125" y="6286500"/>
            <a:ext cx="857250" cy="285750"/>
          </a:xfrm>
          <a:prstGeom prst="homePlat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solidFill>
                  <a:schemeClr val="bg1"/>
                </a:solidFill>
              </a:rPr>
              <a:t>Demo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714375"/>
          </a:xfrm>
        </p:spPr>
        <p:txBody>
          <a:bodyPr/>
          <a:lstStyle/>
          <a:p>
            <a:pPr eaLnBrk="1" hangingPunct="1"/>
            <a:r>
              <a:rPr lang="sl-SI" smtClean="0"/>
              <a:t>Funkcije z znaki</a:t>
            </a:r>
          </a:p>
        </p:txBody>
      </p:sp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357188" y="1428750"/>
            <a:ext cx="82867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1600" i="1">
                <a:latin typeface="Calibri" pitchFamily="34" charset="0"/>
              </a:rPr>
              <a:t>So deklarirane v datoteki </a:t>
            </a:r>
            <a:r>
              <a:rPr lang="sl-SI" sz="1600" b="1" i="1">
                <a:latin typeface="Calibri" pitchFamily="34" charset="0"/>
              </a:rPr>
              <a:t>ctype.h</a:t>
            </a:r>
            <a:r>
              <a:rPr lang="sl-SI" sz="1600" i="1">
                <a:latin typeface="Calibri" pitchFamily="34" charset="0"/>
              </a:rPr>
              <a:t>. Zato imejmo: </a:t>
            </a:r>
            <a:r>
              <a:rPr lang="sl-SI" sz="1600" b="1">
                <a:latin typeface="Calibri" pitchFamily="34" charset="0"/>
              </a:rPr>
              <a:t>   </a:t>
            </a:r>
          </a:p>
          <a:p>
            <a:pPr lvl="1"/>
            <a:r>
              <a:rPr lang="sl-SI" sz="1600">
                <a:solidFill>
                  <a:srgbClr val="FF0000"/>
                </a:solidFill>
                <a:latin typeface="Calibri" pitchFamily="34" charset="0"/>
              </a:rPr>
              <a:t> #include &lt; ctype.h &gt; </a:t>
            </a:r>
            <a:r>
              <a:rPr lang="sl-SI" sz="1600">
                <a:latin typeface="Calibri" pitchFamily="34" charset="0"/>
              </a:rPr>
              <a:t>    </a:t>
            </a:r>
          </a:p>
          <a:p>
            <a:pPr lvl="1"/>
            <a:r>
              <a:rPr lang="sl-SI" sz="1600">
                <a:latin typeface="Calibri" pitchFamily="34" charset="0"/>
              </a:rPr>
              <a:t>int c; </a:t>
            </a:r>
          </a:p>
          <a:p>
            <a:endParaRPr lang="sl-SI" sz="1600" b="1">
              <a:latin typeface="Calibri" pitchFamily="34" charset="0"/>
            </a:endParaRPr>
          </a:p>
          <a:p>
            <a:r>
              <a:rPr lang="sl-SI" sz="1600" i="1">
                <a:latin typeface="Calibri" pitchFamily="34" charset="0"/>
              </a:rPr>
              <a:t>Na voljo imamo naslednje funkcije:</a:t>
            </a:r>
          </a:p>
          <a:p>
            <a:endParaRPr lang="sl-SI" sz="1600" i="1">
              <a:latin typeface="Calibri" pitchFamily="34" charset="0"/>
            </a:endParaRPr>
          </a:p>
          <a:p>
            <a:r>
              <a:rPr lang="sl-SI" sz="1600">
                <a:latin typeface="Calibri" pitchFamily="34" charset="0"/>
              </a:rPr>
              <a:t>int </a:t>
            </a:r>
            <a:r>
              <a:rPr lang="sl-SI" sz="1600">
                <a:solidFill>
                  <a:srgbClr val="FF0000"/>
                </a:solidFill>
                <a:latin typeface="Calibri" pitchFamily="34" charset="0"/>
              </a:rPr>
              <a:t>isalpha</a:t>
            </a:r>
            <a:r>
              <a:rPr lang="sl-SI" sz="1600">
                <a:latin typeface="Calibri" pitchFamily="34" charset="0"/>
              </a:rPr>
              <a:t> (c)  </a:t>
            </a:r>
          </a:p>
          <a:p>
            <a:r>
              <a:rPr lang="sl-SI" sz="1600">
                <a:latin typeface="Calibri" pitchFamily="34" charset="0"/>
              </a:rPr>
              <a:t>int </a:t>
            </a:r>
            <a:r>
              <a:rPr lang="sl-SI" sz="1600">
                <a:solidFill>
                  <a:srgbClr val="FF0000"/>
                </a:solidFill>
                <a:latin typeface="Calibri" pitchFamily="34" charset="0"/>
              </a:rPr>
              <a:t>isupper</a:t>
            </a:r>
            <a:r>
              <a:rPr lang="sl-SI" sz="1600">
                <a:latin typeface="Calibri" pitchFamily="34" charset="0"/>
              </a:rPr>
              <a:t> (c)  </a:t>
            </a:r>
          </a:p>
          <a:p>
            <a:r>
              <a:rPr lang="sl-SI" sz="1600">
                <a:latin typeface="Calibri" pitchFamily="34" charset="0"/>
              </a:rPr>
              <a:t>int </a:t>
            </a:r>
            <a:r>
              <a:rPr lang="sl-SI" sz="1600">
                <a:solidFill>
                  <a:srgbClr val="FF0000"/>
                </a:solidFill>
                <a:latin typeface="Calibri" pitchFamily="34" charset="0"/>
              </a:rPr>
              <a:t>islower(c</a:t>
            </a:r>
            <a:r>
              <a:rPr lang="sl-SI" sz="1600">
                <a:latin typeface="Calibri" pitchFamily="34" charset="0"/>
              </a:rPr>
              <a:t>)  </a:t>
            </a:r>
          </a:p>
          <a:p>
            <a:r>
              <a:rPr lang="sl-SI" sz="1600">
                <a:latin typeface="Calibri" pitchFamily="34" charset="0"/>
              </a:rPr>
              <a:t>int </a:t>
            </a:r>
            <a:r>
              <a:rPr lang="sl-SI" sz="1600">
                <a:solidFill>
                  <a:srgbClr val="FF0000"/>
                </a:solidFill>
                <a:latin typeface="Calibri" pitchFamily="34" charset="0"/>
              </a:rPr>
              <a:t>isalnum</a:t>
            </a:r>
            <a:r>
              <a:rPr lang="sl-SI" sz="1600">
                <a:latin typeface="Calibri" pitchFamily="34" charset="0"/>
              </a:rPr>
              <a:t> (c)  </a:t>
            </a:r>
          </a:p>
          <a:p>
            <a:r>
              <a:rPr lang="sl-SI" sz="1600">
                <a:latin typeface="Calibri" pitchFamily="34" charset="0"/>
              </a:rPr>
              <a:t>int </a:t>
            </a:r>
            <a:r>
              <a:rPr lang="sl-SI" sz="1600">
                <a:solidFill>
                  <a:srgbClr val="FF0000"/>
                </a:solidFill>
                <a:latin typeface="Calibri" pitchFamily="34" charset="0"/>
              </a:rPr>
              <a:t>isdigit</a:t>
            </a:r>
            <a:r>
              <a:rPr lang="sl-SI" sz="1600">
                <a:latin typeface="Calibri" pitchFamily="34" charset="0"/>
              </a:rPr>
              <a:t> (c)  </a:t>
            </a:r>
          </a:p>
          <a:p>
            <a:r>
              <a:rPr lang="sl-SI" sz="1600">
                <a:latin typeface="Calibri" pitchFamily="34" charset="0"/>
              </a:rPr>
              <a:t>int </a:t>
            </a:r>
            <a:r>
              <a:rPr lang="sl-SI" sz="1600">
                <a:solidFill>
                  <a:srgbClr val="FF0000"/>
                </a:solidFill>
                <a:latin typeface="Calibri" pitchFamily="34" charset="0"/>
              </a:rPr>
              <a:t>isprint</a:t>
            </a:r>
            <a:r>
              <a:rPr lang="sl-SI" sz="1600">
                <a:latin typeface="Calibri" pitchFamily="34" charset="0"/>
              </a:rPr>
              <a:t> (c)  </a:t>
            </a:r>
          </a:p>
          <a:p>
            <a:r>
              <a:rPr lang="sl-SI" sz="1600">
                <a:latin typeface="Calibri" pitchFamily="34" charset="0"/>
              </a:rPr>
              <a:t>int </a:t>
            </a:r>
            <a:r>
              <a:rPr lang="sl-SI" sz="1600">
                <a:solidFill>
                  <a:srgbClr val="FF0000"/>
                </a:solidFill>
                <a:latin typeface="Calibri" pitchFamily="34" charset="0"/>
              </a:rPr>
              <a:t>iscntrl</a:t>
            </a:r>
            <a:r>
              <a:rPr lang="sl-SI" sz="1600">
                <a:latin typeface="Calibri" pitchFamily="34" charset="0"/>
              </a:rPr>
              <a:t> (c)  </a:t>
            </a:r>
          </a:p>
          <a:p>
            <a:r>
              <a:rPr lang="sl-SI" sz="1600">
                <a:latin typeface="Calibri" pitchFamily="34" charset="0"/>
              </a:rPr>
              <a:t>int </a:t>
            </a:r>
            <a:r>
              <a:rPr lang="sl-SI" sz="1600">
                <a:solidFill>
                  <a:srgbClr val="FF0000"/>
                </a:solidFill>
                <a:latin typeface="Calibri" pitchFamily="34" charset="0"/>
              </a:rPr>
              <a:t>ispunct</a:t>
            </a:r>
            <a:r>
              <a:rPr lang="sl-SI" sz="1600">
                <a:latin typeface="Calibri" pitchFamily="34" charset="0"/>
              </a:rPr>
              <a:t> (c)  </a:t>
            </a:r>
          </a:p>
          <a:p>
            <a:r>
              <a:rPr lang="sl-SI" sz="1600">
                <a:latin typeface="Calibri" pitchFamily="34" charset="0"/>
              </a:rPr>
              <a:t>int </a:t>
            </a:r>
            <a:r>
              <a:rPr lang="sl-SI" sz="1600">
                <a:solidFill>
                  <a:srgbClr val="FF0000"/>
                </a:solidFill>
                <a:latin typeface="Calibri" pitchFamily="34" charset="0"/>
              </a:rPr>
              <a:t>isspace</a:t>
            </a:r>
            <a:r>
              <a:rPr lang="sl-SI" sz="1600">
                <a:latin typeface="Calibri" pitchFamily="34" charset="0"/>
              </a:rPr>
              <a:t> (c)  </a:t>
            </a:r>
          </a:p>
          <a:p>
            <a:r>
              <a:rPr lang="sl-SI" sz="1600">
                <a:latin typeface="Calibri" pitchFamily="34" charset="0"/>
              </a:rPr>
              <a:t>int </a:t>
            </a:r>
            <a:r>
              <a:rPr lang="sl-SI" sz="1600">
                <a:solidFill>
                  <a:srgbClr val="FF0000"/>
                </a:solidFill>
                <a:latin typeface="Calibri" pitchFamily="34" charset="0"/>
              </a:rPr>
              <a:t>toupper</a:t>
            </a:r>
            <a:r>
              <a:rPr lang="sl-SI" sz="1600">
                <a:latin typeface="Calibri" pitchFamily="34" charset="0"/>
              </a:rPr>
              <a:t> (c)  </a:t>
            </a:r>
          </a:p>
          <a:p>
            <a:r>
              <a:rPr lang="sl-SI" sz="1600">
                <a:latin typeface="Calibri" pitchFamily="34" charset="0"/>
              </a:rPr>
              <a:t>int </a:t>
            </a:r>
            <a:r>
              <a:rPr lang="sl-SI" sz="1600">
                <a:solidFill>
                  <a:srgbClr val="FF0000"/>
                </a:solidFill>
                <a:latin typeface="Calibri" pitchFamily="34" charset="0"/>
              </a:rPr>
              <a:t>tolower</a:t>
            </a:r>
            <a:r>
              <a:rPr lang="sl-SI" sz="1600">
                <a:latin typeface="Calibri" pitchFamily="34" charset="0"/>
              </a:rPr>
              <a:t> (c)  </a:t>
            </a:r>
          </a:p>
          <a:p>
            <a:r>
              <a:rPr lang="sl-SI" sz="1600">
                <a:latin typeface="Calibri" pitchFamily="34" charset="0"/>
              </a:rPr>
              <a:t>int </a:t>
            </a:r>
            <a:r>
              <a:rPr lang="sl-SI" sz="1600">
                <a:solidFill>
                  <a:srgbClr val="FF0000"/>
                </a:solidFill>
                <a:latin typeface="Calibri" pitchFamily="34" charset="0"/>
              </a:rPr>
              <a:t>toascii</a:t>
            </a:r>
            <a:r>
              <a:rPr lang="sl-SI" sz="1600">
                <a:latin typeface="Calibri" pitchFamily="34" charset="0"/>
              </a:rPr>
              <a:t> (c)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67088" y="2852738"/>
            <a:ext cx="5500687" cy="34782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000" dirty="0">
                <a:latin typeface="+mn-lt"/>
                <a:cs typeface="+mn-cs"/>
              </a:rPr>
              <a:t>Primer:  konverzija črk niza v velike črke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2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000" dirty="0">
                <a:latin typeface="+mn-lt"/>
                <a:cs typeface="+mn-cs"/>
              </a:rPr>
              <a:t>     i = 0;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000" dirty="0">
                <a:latin typeface="+mn-lt"/>
                <a:cs typeface="+mn-cs"/>
              </a:rPr>
              <a:t>     while (s[i] != 0)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000" dirty="0">
                <a:latin typeface="+mn-lt"/>
                <a:cs typeface="+mn-cs"/>
              </a:rPr>
              <a:t>         if (</a:t>
            </a:r>
            <a:r>
              <a:rPr lang="sl-SI" sz="2000" dirty="0">
                <a:solidFill>
                  <a:srgbClr val="FF0000"/>
                </a:solidFill>
                <a:latin typeface="+mn-lt"/>
                <a:cs typeface="+mn-cs"/>
              </a:rPr>
              <a:t> isalpha</a:t>
            </a:r>
            <a:r>
              <a:rPr lang="sl-SI" sz="2000" dirty="0">
                <a:latin typeface="+mn-lt"/>
                <a:cs typeface="+mn-cs"/>
              </a:rPr>
              <a:t>( s[i] ))  s[i]= </a:t>
            </a:r>
            <a:r>
              <a:rPr lang="sl-SI" sz="2000" dirty="0">
                <a:solidFill>
                  <a:srgbClr val="FF0000"/>
                </a:solidFill>
                <a:latin typeface="+mn-lt"/>
                <a:cs typeface="+mn-cs"/>
              </a:rPr>
              <a:t>toupper</a:t>
            </a:r>
            <a:r>
              <a:rPr lang="sl-SI" sz="2000" dirty="0">
                <a:latin typeface="+mn-lt"/>
                <a:cs typeface="+mn-cs"/>
              </a:rPr>
              <a:t>(s[i++ ]);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000" dirty="0">
                <a:latin typeface="+mn-lt"/>
                <a:cs typeface="+mn-cs"/>
              </a:rPr>
              <a:t>     }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000" dirty="0">
                <a:latin typeface="+mn-lt"/>
                <a:cs typeface="+mn-cs"/>
              </a:rPr>
              <a:t>   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000" dirty="0">
                <a:latin typeface="+mn-lt"/>
                <a:cs typeface="+mn-cs"/>
              </a:rPr>
              <a:t> /* ali pa z uporabo kazalca... */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000" dirty="0">
                <a:latin typeface="+mn-lt"/>
                <a:cs typeface="+mn-cs"/>
              </a:rPr>
              <a:t>     while (*s != 0) if ( </a:t>
            </a:r>
            <a:r>
              <a:rPr lang="sl-SI" sz="2000" dirty="0">
                <a:solidFill>
                  <a:srgbClr val="FF0000"/>
                </a:solidFill>
                <a:latin typeface="+mn-lt"/>
                <a:cs typeface="+mn-cs"/>
              </a:rPr>
              <a:t>isalpha</a:t>
            </a:r>
            <a:r>
              <a:rPr lang="sl-SI" sz="2000" dirty="0">
                <a:latin typeface="+mn-lt"/>
                <a:cs typeface="+mn-cs"/>
              </a:rPr>
              <a:t>(*s))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000" dirty="0">
                <a:latin typeface="+mn-lt"/>
                <a:cs typeface="+mn-cs"/>
              </a:rPr>
              <a:t>          *s = </a:t>
            </a:r>
            <a:r>
              <a:rPr lang="sl-SI" sz="2000" dirty="0">
                <a:solidFill>
                  <a:srgbClr val="FF0000"/>
                </a:solidFill>
                <a:latin typeface="+mn-lt"/>
                <a:cs typeface="+mn-cs"/>
              </a:rPr>
              <a:t>touppe</a:t>
            </a:r>
            <a:r>
              <a:rPr lang="sl-SI" sz="2000" dirty="0">
                <a:latin typeface="+mn-lt"/>
                <a:cs typeface="+mn-cs"/>
              </a:rPr>
              <a:t>r(*s); s++;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000" dirty="0">
                <a:latin typeface="+mn-lt"/>
                <a:cs typeface="+mn-cs"/>
              </a:rPr>
              <a:t>     }</a:t>
            </a:r>
          </a:p>
        </p:txBody>
      </p:sp>
      <p:sp>
        <p:nvSpPr>
          <p:cNvPr id="2" name="Pentagon 1">
            <a:hlinkClick r:id="rId3" action="ppaction://hlinkfile"/>
          </p:cNvPr>
          <p:cNvSpPr/>
          <p:nvPr/>
        </p:nvSpPr>
        <p:spPr>
          <a:xfrm>
            <a:off x="7956550" y="6524625"/>
            <a:ext cx="687388" cy="2174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l-SI" sz="1200" dirty="0"/>
              <a:t>DEMO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714375"/>
          </a:xfrm>
        </p:spPr>
        <p:txBody>
          <a:bodyPr/>
          <a:lstStyle/>
          <a:p>
            <a:pPr eaLnBrk="1" hangingPunct="1"/>
            <a:r>
              <a:rPr lang="sl-SI" smtClean="0"/>
              <a:t>Matematične funkcije</a:t>
            </a:r>
          </a:p>
        </p:txBody>
      </p:sp>
      <p:sp>
        <p:nvSpPr>
          <p:cNvPr id="36867" name="TextBox 2"/>
          <p:cNvSpPr txBox="1">
            <a:spLocks noChangeArrowheads="1"/>
          </p:cNvSpPr>
          <p:nvPr/>
        </p:nvSpPr>
        <p:spPr bwMode="auto">
          <a:xfrm>
            <a:off x="285750" y="1071563"/>
            <a:ext cx="8215313" cy="427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1600">
                <a:latin typeface="Calibri" pitchFamily="34" charset="0"/>
              </a:rPr>
              <a:t>So deklarirane v datoteki </a:t>
            </a:r>
            <a:r>
              <a:rPr lang="sl-SI" sz="1600" b="1">
                <a:latin typeface="Calibri" pitchFamily="34" charset="0"/>
              </a:rPr>
              <a:t>math.h</a:t>
            </a:r>
            <a:r>
              <a:rPr lang="sl-SI" sz="1600">
                <a:latin typeface="Calibri" pitchFamily="34" charset="0"/>
              </a:rPr>
              <a:t>. Zato imejmo: </a:t>
            </a:r>
            <a:r>
              <a:rPr lang="sl-SI" sz="1600" b="1">
                <a:latin typeface="Calibri" pitchFamily="34" charset="0"/>
              </a:rPr>
              <a:t>    </a:t>
            </a:r>
          </a:p>
          <a:p>
            <a:pPr lvl="1"/>
            <a:r>
              <a:rPr lang="sl-SI" sz="1600">
                <a:solidFill>
                  <a:srgbClr val="FF0000"/>
                </a:solidFill>
                <a:latin typeface="Calibri" pitchFamily="34" charset="0"/>
              </a:rPr>
              <a:t>#include &lt; math.h &gt; </a:t>
            </a:r>
            <a:r>
              <a:rPr lang="sl-SI" sz="1600">
                <a:latin typeface="Calibri" pitchFamily="34" charset="0"/>
              </a:rPr>
              <a:t>    </a:t>
            </a:r>
          </a:p>
          <a:p>
            <a:pPr lvl="1"/>
            <a:r>
              <a:rPr lang="sl-SI" sz="1600">
                <a:latin typeface="Calibri" pitchFamily="34" charset="0"/>
              </a:rPr>
              <a:t>double x, y , *pd ;     </a:t>
            </a:r>
          </a:p>
          <a:p>
            <a:pPr lvl="1"/>
            <a:r>
              <a:rPr lang="sl-SI" sz="1600">
                <a:latin typeface="Calibri" pitchFamily="34" charset="0"/>
              </a:rPr>
              <a:t>long k;     </a:t>
            </a:r>
          </a:p>
          <a:p>
            <a:pPr lvl="1"/>
            <a:r>
              <a:rPr lang="sl-SI" sz="1600">
                <a:latin typeface="Calibri" pitchFamily="34" charset="0"/>
              </a:rPr>
              <a:t>int *pi , i; </a:t>
            </a:r>
          </a:p>
          <a:p>
            <a:r>
              <a:rPr lang="sl-SI" sz="1600" b="1">
                <a:latin typeface="Calibri" pitchFamily="34" charset="0"/>
              </a:rPr>
              <a:t>Na voljo imamo:</a:t>
            </a:r>
          </a:p>
          <a:p>
            <a:r>
              <a:rPr lang="sl-SI" sz="1600">
                <a:latin typeface="Calibri" pitchFamily="34" charset="0"/>
              </a:rPr>
              <a:t>int </a:t>
            </a:r>
            <a:r>
              <a:rPr lang="sl-SI" sz="1600">
                <a:solidFill>
                  <a:srgbClr val="FF0000"/>
                </a:solidFill>
                <a:latin typeface="Calibri" pitchFamily="34" charset="0"/>
              </a:rPr>
              <a:t>abs</a:t>
            </a:r>
            <a:r>
              <a:rPr lang="sl-SI" sz="1600">
                <a:latin typeface="Calibri" pitchFamily="34" charset="0"/>
              </a:rPr>
              <a:t> (i)  </a:t>
            </a:r>
          </a:p>
          <a:p>
            <a:r>
              <a:rPr lang="sl-SI" sz="1600">
                <a:latin typeface="Calibri" pitchFamily="34" charset="0"/>
              </a:rPr>
              <a:t>ilong </a:t>
            </a:r>
            <a:r>
              <a:rPr lang="sl-SI" sz="1600">
                <a:solidFill>
                  <a:srgbClr val="FF0000"/>
                </a:solidFill>
                <a:latin typeface="Calibri" pitchFamily="34" charset="0"/>
              </a:rPr>
              <a:t>labs</a:t>
            </a:r>
            <a:r>
              <a:rPr lang="sl-SI" sz="1600">
                <a:latin typeface="Calibri" pitchFamily="34" charset="0"/>
              </a:rPr>
              <a:t> ( k )  </a:t>
            </a:r>
          </a:p>
          <a:p>
            <a:r>
              <a:rPr lang="sl-SI" sz="1600">
                <a:latin typeface="Calibri" pitchFamily="34" charset="0"/>
              </a:rPr>
              <a:t>double </a:t>
            </a:r>
            <a:r>
              <a:rPr lang="sl-SI" sz="1600">
                <a:solidFill>
                  <a:srgbClr val="FF0000"/>
                </a:solidFill>
                <a:latin typeface="Calibri" pitchFamily="34" charset="0"/>
              </a:rPr>
              <a:t>fabs</a:t>
            </a:r>
            <a:r>
              <a:rPr lang="sl-SI" sz="1600">
                <a:latin typeface="Calibri" pitchFamily="34" charset="0"/>
              </a:rPr>
              <a:t> (x)  </a:t>
            </a:r>
          </a:p>
          <a:p>
            <a:r>
              <a:rPr lang="sl-SI" sz="1600">
                <a:latin typeface="Calibri" pitchFamily="34" charset="0"/>
              </a:rPr>
              <a:t>double </a:t>
            </a:r>
            <a:r>
              <a:rPr lang="sl-SI" sz="1600">
                <a:solidFill>
                  <a:srgbClr val="FF0000"/>
                </a:solidFill>
                <a:latin typeface="Calibri" pitchFamily="34" charset="0"/>
              </a:rPr>
              <a:t>fmod </a:t>
            </a:r>
            <a:r>
              <a:rPr lang="sl-SI" sz="1600">
                <a:latin typeface="Calibri" pitchFamily="34" charset="0"/>
              </a:rPr>
              <a:t>(x, y)  </a:t>
            </a:r>
            <a:r>
              <a:rPr lang="sl-SI" sz="1400" i="1">
                <a:latin typeface="Calibri" pitchFamily="34" charset="0"/>
              </a:rPr>
              <a:t>Vrne ostanek deljenja x / y </a:t>
            </a:r>
            <a:r>
              <a:rPr lang="sl-SI" sz="1600">
                <a:latin typeface="Calibri" pitchFamily="34" charset="0"/>
              </a:rPr>
              <a:t> </a:t>
            </a:r>
          </a:p>
          <a:p>
            <a:r>
              <a:rPr lang="sl-SI" sz="1600">
                <a:latin typeface="Calibri" pitchFamily="34" charset="0"/>
              </a:rPr>
              <a:t>double </a:t>
            </a:r>
            <a:r>
              <a:rPr lang="sl-SI" sz="1600">
                <a:solidFill>
                  <a:srgbClr val="FF0000"/>
                </a:solidFill>
                <a:latin typeface="Calibri" pitchFamily="34" charset="0"/>
              </a:rPr>
              <a:t>modf </a:t>
            </a:r>
            <a:r>
              <a:rPr lang="sl-SI" sz="1600">
                <a:latin typeface="Calibri" pitchFamily="34" charset="0"/>
              </a:rPr>
              <a:t>(x, pd)  </a:t>
            </a:r>
          </a:p>
          <a:p>
            <a:r>
              <a:rPr lang="sl-SI" sz="1600">
                <a:latin typeface="Calibri" pitchFamily="34" charset="0"/>
              </a:rPr>
              <a:t>double </a:t>
            </a:r>
            <a:r>
              <a:rPr lang="sl-SI" sz="1600">
                <a:solidFill>
                  <a:srgbClr val="FF0000"/>
                </a:solidFill>
                <a:latin typeface="Calibri" pitchFamily="34" charset="0"/>
              </a:rPr>
              <a:t>ldexp</a:t>
            </a:r>
            <a:r>
              <a:rPr lang="sl-SI" sz="1600">
                <a:latin typeface="Calibri" pitchFamily="34" charset="0"/>
              </a:rPr>
              <a:t> (x, i)  </a:t>
            </a:r>
            <a:r>
              <a:rPr lang="sl-SI" sz="1400" i="1">
                <a:latin typeface="Calibri" pitchFamily="34" charset="0"/>
              </a:rPr>
              <a:t>Vrne (x* (2 na i) )  </a:t>
            </a:r>
            <a:endParaRPr lang="sl-SI" sz="1600" i="1">
              <a:latin typeface="Calibri" pitchFamily="34" charset="0"/>
            </a:endParaRPr>
          </a:p>
          <a:p>
            <a:r>
              <a:rPr lang="sl-SI" sz="1600">
                <a:latin typeface="Calibri" pitchFamily="34" charset="0"/>
              </a:rPr>
              <a:t>double </a:t>
            </a:r>
            <a:r>
              <a:rPr lang="sl-SI" sz="1600">
                <a:solidFill>
                  <a:srgbClr val="FF0000"/>
                </a:solidFill>
                <a:latin typeface="Calibri" pitchFamily="34" charset="0"/>
              </a:rPr>
              <a:t>frexp</a:t>
            </a:r>
            <a:r>
              <a:rPr lang="sl-SI" sz="1600">
                <a:latin typeface="Calibri" pitchFamily="34" charset="0"/>
              </a:rPr>
              <a:t> (x, pi)  </a:t>
            </a:r>
          </a:p>
          <a:p>
            <a:r>
              <a:rPr lang="sl-SI" sz="1600">
                <a:latin typeface="Calibri" pitchFamily="34" charset="0"/>
              </a:rPr>
              <a:t>double </a:t>
            </a:r>
            <a:r>
              <a:rPr lang="sl-SI" sz="1600">
                <a:solidFill>
                  <a:srgbClr val="FF0000"/>
                </a:solidFill>
                <a:latin typeface="Calibri" pitchFamily="34" charset="0"/>
              </a:rPr>
              <a:t>floor </a:t>
            </a:r>
            <a:r>
              <a:rPr lang="sl-SI" sz="1600">
                <a:latin typeface="Calibri" pitchFamily="34" charset="0"/>
              </a:rPr>
              <a:t>(x)  </a:t>
            </a:r>
            <a:r>
              <a:rPr lang="sl-SI" sz="1400" i="1">
                <a:latin typeface="Calibri" pitchFamily="34" charset="0"/>
              </a:rPr>
              <a:t>Vrne največji integer, ki se gre v x  </a:t>
            </a:r>
            <a:endParaRPr lang="sl-SI" sz="1600" i="1">
              <a:latin typeface="Calibri" pitchFamily="34" charset="0"/>
            </a:endParaRPr>
          </a:p>
          <a:p>
            <a:r>
              <a:rPr lang="sl-SI" sz="1600">
                <a:latin typeface="Calibri" pitchFamily="34" charset="0"/>
              </a:rPr>
              <a:t>double </a:t>
            </a:r>
            <a:r>
              <a:rPr lang="sl-SI" sz="1600">
                <a:solidFill>
                  <a:srgbClr val="FF0000"/>
                </a:solidFill>
                <a:latin typeface="Calibri" pitchFamily="34" charset="0"/>
              </a:rPr>
              <a:t>ceil </a:t>
            </a:r>
            <a:r>
              <a:rPr lang="sl-SI" sz="1600">
                <a:latin typeface="Calibri" pitchFamily="34" charset="0"/>
              </a:rPr>
              <a:t>(x)  </a:t>
            </a:r>
            <a:r>
              <a:rPr lang="sl-SI" sz="1400" i="1">
                <a:latin typeface="Calibri" pitchFamily="34" charset="0"/>
              </a:rPr>
              <a:t>Vrne najmanjši integer,ki ni manjši od x  </a:t>
            </a:r>
            <a:endParaRPr lang="sl-SI" sz="1600" i="1">
              <a:latin typeface="Calibri" pitchFamily="34" charset="0"/>
            </a:endParaRPr>
          </a:p>
          <a:p>
            <a:r>
              <a:rPr lang="sl-SI" sz="1600">
                <a:latin typeface="Calibri" pitchFamily="34" charset="0"/>
              </a:rPr>
              <a:t>double </a:t>
            </a:r>
            <a:r>
              <a:rPr lang="sl-SI" sz="1600">
                <a:solidFill>
                  <a:srgbClr val="FF0000"/>
                </a:solidFill>
                <a:latin typeface="Calibri" pitchFamily="34" charset="0"/>
              </a:rPr>
              <a:t>sqrt</a:t>
            </a:r>
            <a:r>
              <a:rPr lang="sl-SI" sz="1600">
                <a:latin typeface="Calibri" pitchFamily="34" charset="0"/>
              </a:rPr>
              <a:t> (x)  </a:t>
            </a:r>
          </a:p>
          <a:p>
            <a:r>
              <a:rPr lang="sl-SI" sz="1600">
                <a:latin typeface="Calibri" pitchFamily="34" charset="0"/>
              </a:rPr>
              <a:t>double </a:t>
            </a:r>
            <a:r>
              <a:rPr lang="sl-SI" sz="1600">
                <a:solidFill>
                  <a:srgbClr val="FF0000"/>
                </a:solidFill>
                <a:latin typeface="Calibri" pitchFamily="34" charset="0"/>
              </a:rPr>
              <a:t>pow</a:t>
            </a:r>
            <a:r>
              <a:rPr lang="sl-SI" sz="1600">
                <a:latin typeface="Calibri" pitchFamily="34" charset="0"/>
              </a:rPr>
              <a:t> (x, y)  </a:t>
            </a:r>
          </a:p>
        </p:txBody>
      </p:sp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357188" y="5500688"/>
            <a:ext cx="864393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1600">
                <a:latin typeface="Calibri" pitchFamily="34" charset="0"/>
              </a:rPr>
              <a:t>double </a:t>
            </a:r>
            <a:r>
              <a:rPr lang="sl-SI" sz="1600">
                <a:solidFill>
                  <a:srgbClr val="FF0000"/>
                </a:solidFill>
                <a:latin typeface="Calibri" pitchFamily="34" charset="0"/>
              </a:rPr>
              <a:t>sin</a:t>
            </a:r>
            <a:r>
              <a:rPr lang="sl-SI" sz="1600">
                <a:latin typeface="Calibri" pitchFamily="34" charset="0"/>
              </a:rPr>
              <a:t> (x) ,  double </a:t>
            </a:r>
            <a:r>
              <a:rPr lang="sl-SI" sz="1600">
                <a:solidFill>
                  <a:srgbClr val="FF0000"/>
                </a:solidFill>
                <a:latin typeface="Calibri" pitchFamily="34" charset="0"/>
              </a:rPr>
              <a:t>cos</a:t>
            </a:r>
            <a:r>
              <a:rPr lang="sl-SI" sz="1600">
                <a:latin typeface="Calibri" pitchFamily="34" charset="0"/>
              </a:rPr>
              <a:t>(x) , double</a:t>
            </a:r>
            <a:r>
              <a:rPr lang="sl-SI" sz="1600">
                <a:solidFill>
                  <a:srgbClr val="FF0000"/>
                </a:solidFill>
                <a:latin typeface="Calibri" pitchFamily="34" charset="0"/>
              </a:rPr>
              <a:t> tan</a:t>
            </a:r>
            <a:r>
              <a:rPr lang="sl-SI" sz="1600">
                <a:latin typeface="Calibri" pitchFamily="34" charset="0"/>
              </a:rPr>
              <a:t>(x), double </a:t>
            </a:r>
            <a:r>
              <a:rPr lang="sl-SI" sz="1600">
                <a:solidFill>
                  <a:srgbClr val="FF0000"/>
                </a:solidFill>
                <a:latin typeface="Calibri" pitchFamily="34" charset="0"/>
              </a:rPr>
              <a:t>asin</a:t>
            </a:r>
            <a:r>
              <a:rPr lang="sl-SI" sz="1600">
                <a:latin typeface="Calibri" pitchFamily="34" charset="0"/>
              </a:rPr>
              <a:t> (x), double </a:t>
            </a:r>
            <a:r>
              <a:rPr lang="sl-SI" sz="1600">
                <a:solidFill>
                  <a:srgbClr val="FF0000"/>
                </a:solidFill>
                <a:latin typeface="Calibri" pitchFamily="34" charset="0"/>
              </a:rPr>
              <a:t>acos</a:t>
            </a:r>
            <a:r>
              <a:rPr lang="sl-SI" sz="1600">
                <a:latin typeface="Calibri" pitchFamily="34" charset="0"/>
              </a:rPr>
              <a:t> (x)  </a:t>
            </a:r>
          </a:p>
          <a:p>
            <a:r>
              <a:rPr lang="sl-SI" sz="1600">
                <a:latin typeface="Calibri" pitchFamily="34" charset="0"/>
              </a:rPr>
              <a:t>double </a:t>
            </a:r>
            <a:r>
              <a:rPr lang="sl-SI" sz="1600">
                <a:solidFill>
                  <a:srgbClr val="FF0000"/>
                </a:solidFill>
                <a:latin typeface="Calibri" pitchFamily="34" charset="0"/>
              </a:rPr>
              <a:t>atan</a:t>
            </a:r>
            <a:r>
              <a:rPr lang="sl-SI" sz="1600">
                <a:latin typeface="Calibri" pitchFamily="34" charset="0"/>
              </a:rPr>
              <a:t> (x) . </a:t>
            </a:r>
          </a:p>
          <a:p>
            <a:r>
              <a:rPr lang="sl-SI" sz="1600">
                <a:latin typeface="Calibri" pitchFamily="34" charset="0"/>
              </a:rPr>
              <a:t>double </a:t>
            </a:r>
            <a:r>
              <a:rPr lang="sl-SI" sz="1600">
                <a:solidFill>
                  <a:srgbClr val="FF0000"/>
                </a:solidFill>
                <a:latin typeface="Calibri" pitchFamily="34" charset="0"/>
              </a:rPr>
              <a:t>atan2</a:t>
            </a:r>
            <a:r>
              <a:rPr lang="sl-SI" sz="1600">
                <a:latin typeface="Calibri" pitchFamily="34" charset="0"/>
              </a:rPr>
              <a:t> (x)  </a:t>
            </a:r>
            <a:r>
              <a:rPr lang="sl-SI" sz="1400" i="1">
                <a:latin typeface="Calibri" pitchFamily="34" charset="0"/>
              </a:rPr>
              <a:t>Vrne arctangens y/x. Uporabi predznaka argumentov za določitev kvadranta </a:t>
            </a:r>
            <a:r>
              <a:rPr lang="sl-SI" sz="1400">
                <a:latin typeface="Calibri" pitchFamily="34" charset="0"/>
              </a:rPr>
              <a:t> </a:t>
            </a:r>
            <a:endParaRPr lang="sl-SI" sz="1600">
              <a:latin typeface="Calibri" pitchFamily="34" charset="0"/>
            </a:endParaRPr>
          </a:p>
          <a:p>
            <a:r>
              <a:rPr lang="sl-SI" sz="1600">
                <a:latin typeface="Calibri" pitchFamily="34" charset="0"/>
              </a:rPr>
              <a:t>double </a:t>
            </a:r>
            <a:r>
              <a:rPr lang="sl-SI" sz="1600">
                <a:solidFill>
                  <a:srgbClr val="FF0000"/>
                </a:solidFill>
                <a:latin typeface="Calibri" pitchFamily="34" charset="0"/>
              </a:rPr>
              <a:t>exp </a:t>
            </a:r>
            <a:r>
              <a:rPr lang="sl-SI" sz="1600">
                <a:latin typeface="Calibri" pitchFamily="34" charset="0"/>
              </a:rPr>
              <a:t>(x)  double l</a:t>
            </a:r>
            <a:r>
              <a:rPr lang="sl-SI" sz="1600">
                <a:solidFill>
                  <a:srgbClr val="FF0000"/>
                </a:solidFill>
                <a:latin typeface="Calibri" pitchFamily="34" charset="0"/>
              </a:rPr>
              <a:t>og</a:t>
            </a:r>
            <a:r>
              <a:rPr lang="sl-SI" sz="1600">
                <a:latin typeface="Calibri" pitchFamily="34" charset="0"/>
              </a:rPr>
              <a:t> (x)  double</a:t>
            </a:r>
            <a:r>
              <a:rPr lang="sl-SI" sz="1600">
                <a:solidFill>
                  <a:srgbClr val="FF0000"/>
                </a:solidFill>
                <a:latin typeface="Calibri" pitchFamily="34" charset="0"/>
              </a:rPr>
              <a:t> log10 </a:t>
            </a:r>
            <a:r>
              <a:rPr lang="sl-SI" sz="1600">
                <a:latin typeface="Calibri" pitchFamily="34" charset="0"/>
              </a:rPr>
              <a:t>(x)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714375"/>
          </a:xfrm>
        </p:spPr>
        <p:txBody>
          <a:bodyPr/>
          <a:lstStyle/>
          <a:p>
            <a:pPr eaLnBrk="1" hangingPunct="1"/>
            <a:r>
              <a:rPr lang="sl-SI" smtClean="0"/>
              <a:t>C-jev predprocesor</a:t>
            </a:r>
          </a:p>
        </p:txBody>
      </p:sp>
      <p:sp>
        <p:nvSpPr>
          <p:cNvPr id="37891" name="TextBox 2"/>
          <p:cNvSpPr txBox="1">
            <a:spLocks noChangeArrowheads="1"/>
          </p:cNvSpPr>
          <p:nvPr/>
        </p:nvSpPr>
        <p:spPr bwMode="auto">
          <a:xfrm>
            <a:off x="428625" y="1285875"/>
            <a:ext cx="83581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1600" i="1">
                <a:latin typeface="Calibri" pitchFamily="34" charset="0"/>
              </a:rPr>
              <a:t>Pred samim prevajanjem pregleda program v jeziku C predprocesor. Ta spozna navodila (direktive), za katera je značilno. da se začnejo z znakom #. Predprocesorju običajno povemo, katere datoteke naj vljuči v nas program (#include...), Deklariramo makroje (#define..), ki jih nato v našem programu razširi. Lahko tudi pogojimo, katere dele našega programa naj vključi v prevedeno kodo in katere ne.</a:t>
            </a:r>
          </a:p>
        </p:txBody>
      </p:sp>
      <p:sp>
        <p:nvSpPr>
          <p:cNvPr id="37892" name="TextBox 3"/>
          <p:cNvSpPr txBox="1">
            <a:spLocks noChangeArrowheads="1"/>
          </p:cNvSpPr>
          <p:nvPr/>
        </p:nvSpPr>
        <p:spPr bwMode="auto">
          <a:xfrm>
            <a:off x="571500" y="2714625"/>
            <a:ext cx="4249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>
                <a:latin typeface="Calibri" pitchFamily="34" charset="0"/>
              </a:rPr>
              <a:t>Definicija in uporaba makrojev – primer:</a:t>
            </a:r>
          </a:p>
        </p:txBody>
      </p:sp>
      <p:pic>
        <p:nvPicPr>
          <p:cNvPr id="37893" name="Picture 5" descr="c0450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3214688"/>
            <a:ext cx="53721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714375"/>
          </a:xfrm>
        </p:spPr>
        <p:txBody>
          <a:bodyPr/>
          <a:lstStyle/>
          <a:p>
            <a:pPr eaLnBrk="1" hangingPunct="1"/>
            <a:r>
              <a:rPr lang="sl-SI" smtClean="0"/>
              <a:t>Pogojno prevajanje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714875" y="3857625"/>
          <a:ext cx="2857500" cy="2560635"/>
        </p:xfrm>
        <a:graphic>
          <a:graphicData uri="http://schemas.openxmlformats.org/drawingml/2006/table">
            <a:tbl>
              <a:tblPr/>
              <a:tblGrid>
                <a:gridCol w="2857500"/>
              </a:tblGrid>
              <a:tr h="365805">
                <a:tc>
                  <a:txBody>
                    <a:bodyPr/>
                    <a:lstStyle/>
                    <a:p>
                      <a:r>
                        <a:rPr lang="sl-SI" sz="1800" b="1" dirty="0"/>
                        <a:t>#if (kostantni izraz) </a:t>
                      </a:r>
                      <a:endParaRPr lang="sl-SI" sz="1800" dirty="0"/>
                    </a:p>
                  </a:txBody>
                  <a:tcPr marL="91439" marR="91439" marT="45726" marB="457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805">
                <a:tc>
                  <a:txBody>
                    <a:bodyPr/>
                    <a:lstStyle/>
                    <a:p>
                      <a:r>
                        <a:rPr lang="sl-SI" sz="1800" b="1"/>
                        <a:t>#if . . . defined (simbol) </a:t>
                      </a:r>
                      <a:endParaRPr lang="sl-SI" sz="1800"/>
                    </a:p>
                  </a:txBody>
                  <a:tcPr marL="91439" marR="91439" marT="45726" marB="457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805">
                <a:tc>
                  <a:txBody>
                    <a:bodyPr/>
                    <a:lstStyle/>
                    <a:p>
                      <a:r>
                        <a:rPr lang="sl-SI" sz="1800" b="1"/>
                        <a:t>#ifdef simbol </a:t>
                      </a:r>
                      <a:endParaRPr lang="sl-SI" sz="1800"/>
                    </a:p>
                  </a:txBody>
                  <a:tcPr marL="91439" marR="91439" marT="45726" marB="457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805">
                <a:tc>
                  <a:txBody>
                    <a:bodyPr/>
                    <a:lstStyle/>
                    <a:p>
                      <a:r>
                        <a:rPr lang="sl-SI" sz="1800" b="1"/>
                        <a:t>#ifndef simbol </a:t>
                      </a:r>
                      <a:endParaRPr lang="sl-SI" sz="1800"/>
                    </a:p>
                  </a:txBody>
                  <a:tcPr marL="91439" marR="91439" marT="45726" marB="457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805">
                <a:tc>
                  <a:txBody>
                    <a:bodyPr/>
                    <a:lstStyle/>
                    <a:p>
                      <a:r>
                        <a:rPr lang="sl-SI" sz="1800" b="1"/>
                        <a:t>#else </a:t>
                      </a:r>
                      <a:endParaRPr lang="sl-SI" sz="1800"/>
                    </a:p>
                  </a:txBody>
                  <a:tcPr marL="91439" marR="91439" marT="45726" marB="457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805">
                <a:tc>
                  <a:txBody>
                    <a:bodyPr/>
                    <a:lstStyle/>
                    <a:p>
                      <a:r>
                        <a:rPr lang="sl-SI" sz="1800" b="1"/>
                        <a:t>#elif simbol </a:t>
                      </a:r>
                      <a:endParaRPr lang="sl-SI" sz="1800"/>
                    </a:p>
                  </a:txBody>
                  <a:tcPr marL="91439" marR="91439" marT="45726" marB="457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805">
                <a:tc>
                  <a:txBody>
                    <a:bodyPr/>
                    <a:lstStyle/>
                    <a:p>
                      <a:r>
                        <a:rPr lang="sl-SI" sz="1800" b="1" dirty="0"/>
                        <a:t>#endif</a:t>
                      </a:r>
                      <a:endParaRPr lang="sl-SI" sz="1800" dirty="0"/>
                    </a:p>
                  </a:txBody>
                  <a:tcPr marL="91439" marR="91439" marT="45726" marB="457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8923" name="Rectangle 1"/>
          <p:cNvSpPr>
            <a:spLocks noChangeArrowheads="1"/>
          </p:cNvSpPr>
          <p:nvPr/>
        </p:nvSpPr>
        <p:spPr bwMode="auto">
          <a:xfrm>
            <a:off x="4286250" y="3357563"/>
            <a:ext cx="39290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sl-SI" sz="1600" b="1">
                <a:latin typeface="Calibri" pitchFamily="34" charset="0"/>
              </a:rPr>
              <a:t>Pregled direktiv za pogojno prevajanje</a:t>
            </a:r>
            <a:endParaRPr lang="sl-SI">
              <a:latin typeface="Calibri" pitchFamily="34" charset="0"/>
            </a:endParaRPr>
          </a:p>
        </p:txBody>
      </p:sp>
      <p:pic>
        <p:nvPicPr>
          <p:cNvPr id="38924" name="Picture 5" descr="c045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928813"/>
            <a:ext cx="42862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5" name="TextBox 6"/>
          <p:cNvSpPr txBox="1">
            <a:spLocks noChangeArrowheads="1"/>
          </p:cNvSpPr>
          <p:nvPr/>
        </p:nvSpPr>
        <p:spPr bwMode="auto">
          <a:xfrm>
            <a:off x="428625" y="1357313"/>
            <a:ext cx="863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>
                <a:latin typeface="Calibri" pitchFamily="34" charset="0"/>
              </a:rPr>
              <a:t>Primer</a:t>
            </a:r>
          </a:p>
        </p:txBody>
      </p:sp>
      <p:sp>
        <p:nvSpPr>
          <p:cNvPr id="7" name="Pentagon 6">
            <a:hlinkClick r:id="rId3" action="ppaction://hlinkfile"/>
          </p:cNvPr>
          <p:cNvSpPr/>
          <p:nvPr/>
        </p:nvSpPr>
        <p:spPr>
          <a:xfrm>
            <a:off x="7786688" y="5857875"/>
            <a:ext cx="857250" cy="28575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l-SI" dirty="0"/>
              <a:t>DEMO</a:t>
            </a:r>
          </a:p>
        </p:txBody>
      </p:sp>
      <p:sp>
        <p:nvSpPr>
          <p:cNvPr id="8" name="Pentagon 7">
            <a:hlinkClick r:id="rId4"/>
          </p:cNvPr>
          <p:cNvSpPr/>
          <p:nvPr/>
        </p:nvSpPr>
        <p:spPr>
          <a:xfrm>
            <a:off x="7812088" y="6296025"/>
            <a:ext cx="974725" cy="28575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l-SI" dirty="0"/>
              <a:t>DEMO2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714375"/>
          </a:xfrm>
        </p:spPr>
        <p:txBody>
          <a:bodyPr/>
          <a:lstStyle/>
          <a:p>
            <a:pPr eaLnBrk="1" hangingPunct="1"/>
            <a:r>
              <a:rPr lang="sl-SI" smtClean="0"/>
              <a:t>Krmiljenje zaslona</a:t>
            </a:r>
          </a:p>
        </p:txBody>
      </p:sp>
      <p:sp>
        <p:nvSpPr>
          <p:cNvPr id="39939" name="TextBox 2"/>
          <p:cNvSpPr txBox="1">
            <a:spLocks noChangeArrowheads="1"/>
          </p:cNvSpPr>
          <p:nvPr/>
        </p:nvSpPr>
        <p:spPr bwMode="auto">
          <a:xfrm>
            <a:off x="357188" y="1357313"/>
            <a:ext cx="82867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1600" i="1">
                <a:latin typeface="Calibri" pitchFamily="34" charset="0"/>
              </a:rPr>
              <a:t>Pri nekaterih programih želimo "zaslonsko usmerjeno" zapisovanje in branje. V primeru operacijskega sistema LINUX si pomagamo s knjižnico funkcij z imenom "curses".</a:t>
            </a:r>
          </a:p>
          <a:p>
            <a:r>
              <a:rPr lang="sl-SI" sz="1600" i="1">
                <a:latin typeface="Calibri" pitchFamily="34" charset="0"/>
              </a:rPr>
              <a:t>Struktura programa, ki uporablja curses</a:t>
            </a:r>
          </a:p>
          <a:p>
            <a:endParaRPr lang="sl-SI" sz="1600">
              <a:latin typeface="Calibri" pitchFamily="34" charset="0"/>
            </a:endParaRPr>
          </a:p>
          <a:p>
            <a:r>
              <a:rPr lang="sl-SI" sz="1600">
                <a:latin typeface="Calibri" pitchFamily="34" charset="0"/>
              </a:rPr>
              <a:t>#include &lt; curses.h &gt; </a:t>
            </a:r>
          </a:p>
          <a:p>
            <a:r>
              <a:rPr lang="sl-SI" sz="1600">
                <a:latin typeface="Calibri" pitchFamily="34" charset="0"/>
              </a:rPr>
              <a:t>. . . . . </a:t>
            </a:r>
          </a:p>
          <a:p>
            <a:r>
              <a:rPr lang="sl-SI" sz="1600">
                <a:latin typeface="Calibri" pitchFamily="34" charset="0"/>
              </a:rPr>
              <a:t>initscr();  /* iniciacija zaslona */ </a:t>
            </a:r>
          </a:p>
          <a:p>
            <a:r>
              <a:rPr lang="sl-SI" sz="1600">
                <a:latin typeface="Calibri" pitchFamily="34" charset="0"/>
              </a:rPr>
              <a:t>cbreak();   /* razlicne nastavitve */ </a:t>
            </a:r>
          </a:p>
          <a:p>
            <a:r>
              <a:rPr lang="sl-SI" sz="1600">
                <a:latin typeface="Calibri" pitchFamily="34" charset="0"/>
              </a:rPr>
              <a:t>nonl(); noecho(); . . . . . </a:t>
            </a:r>
          </a:p>
          <a:p>
            <a:r>
              <a:rPr lang="sl-SI" sz="1600">
                <a:latin typeface="Calibri" pitchFamily="34" charset="0"/>
              </a:rPr>
              <a:t>while (!done) {     </a:t>
            </a:r>
          </a:p>
          <a:p>
            <a:r>
              <a:rPr lang="sl-SI" sz="1600">
                <a:latin typeface="Calibri" pitchFamily="34" charset="0"/>
              </a:rPr>
              <a:t>      /* nekaj primerov klicov za zapis na zaslon */     </a:t>
            </a:r>
          </a:p>
          <a:p>
            <a:r>
              <a:rPr lang="sl-SI" sz="1600">
                <a:latin typeface="Calibri" pitchFamily="34" charset="0"/>
              </a:rPr>
              <a:t>      move(row, col);     </a:t>
            </a:r>
          </a:p>
          <a:p>
            <a:r>
              <a:rPr lang="sl-SI" sz="1600">
                <a:latin typeface="Calibri" pitchFamily="34" charset="0"/>
              </a:rPr>
              <a:t>       addch(ch);     </a:t>
            </a:r>
          </a:p>
          <a:p>
            <a:r>
              <a:rPr lang="sl-SI" sz="1600">
                <a:latin typeface="Calibri" pitchFamily="34" charset="0"/>
              </a:rPr>
              <a:t>       printw (" Vrednost = %d \n ", vrednost);     . . . .     </a:t>
            </a:r>
          </a:p>
          <a:p>
            <a:r>
              <a:rPr lang="sl-SI" sz="1600">
                <a:latin typeface="Calibri" pitchFamily="34" charset="0"/>
              </a:rPr>
              <a:t>       refresh( );   /* azuriranje zaslona */     . . . . </a:t>
            </a:r>
          </a:p>
          <a:p>
            <a:r>
              <a:rPr lang="sl-SI" sz="1600">
                <a:latin typeface="Calibri" pitchFamily="34" charset="0"/>
              </a:rPr>
              <a:t>} </a:t>
            </a:r>
          </a:p>
          <a:p>
            <a:r>
              <a:rPr lang="sl-SI" sz="1600">
                <a:latin typeface="Calibri" pitchFamily="34" charset="0"/>
              </a:rPr>
              <a:t>endwin( );  /* pred izstopom pocisti za sabo */ exit (0);</a:t>
            </a:r>
          </a:p>
          <a:p>
            <a:endParaRPr lang="sl-SI" sz="1600">
              <a:latin typeface="Calibri" pitchFamily="34" charset="0"/>
            </a:endParaRPr>
          </a:p>
        </p:txBody>
      </p:sp>
      <p:sp>
        <p:nvSpPr>
          <p:cNvPr id="39940" name="TextBox 3"/>
          <p:cNvSpPr txBox="1">
            <a:spLocks noChangeArrowheads="1"/>
          </p:cNvSpPr>
          <p:nvPr/>
        </p:nvSpPr>
        <p:spPr bwMode="auto">
          <a:xfrm>
            <a:off x="571500" y="6215063"/>
            <a:ext cx="72866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1600" i="1">
                <a:latin typeface="Calibri" pitchFamily="34" charset="0"/>
              </a:rPr>
              <a:t>Prevod in povezovanje programa: gcc &lt;program file&gt; -lncurses</a:t>
            </a:r>
          </a:p>
        </p:txBody>
      </p:sp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8100" y="2071688"/>
            <a:ext cx="40259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2"/>
          <p:cNvSpPr txBox="1">
            <a:spLocks noChangeArrowheads="1"/>
          </p:cNvSpPr>
          <p:nvPr/>
        </p:nvSpPr>
        <p:spPr bwMode="auto">
          <a:xfrm>
            <a:off x="428625" y="1041400"/>
            <a:ext cx="8286750" cy="581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#include &lt;ncurses.h&gt;</a:t>
            </a:r>
          </a:p>
          <a:p>
            <a:endParaRPr lang="en-US" sz="1200">
              <a:latin typeface="Calibri" pitchFamily="34" charset="0"/>
            </a:endParaRPr>
          </a:p>
          <a:p>
            <a:r>
              <a:rPr lang="en-US" sz="1200">
                <a:latin typeface="Calibri" pitchFamily="34" charset="0"/>
              </a:rPr>
              <a:t>int main()</a:t>
            </a:r>
            <a:r>
              <a:rPr lang="sl-SI" sz="1200">
                <a:latin typeface="Calibri" pitchFamily="34" charset="0"/>
              </a:rPr>
              <a:t> </a:t>
            </a:r>
            <a:r>
              <a:rPr lang="en-US" sz="1200">
                <a:latin typeface="Calibri" pitchFamily="34" charset="0"/>
              </a:rPr>
              <a:t>{	</a:t>
            </a:r>
            <a:endParaRPr lang="sl-SI" sz="1200">
              <a:latin typeface="Calibri" pitchFamily="34" charset="0"/>
            </a:endParaRPr>
          </a:p>
          <a:p>
            <a:r>
              <a:rPr lang="sl-SI" sz="1200">
                <a:latin typeface="Calibri" pitchFamily="34" charset="0"/>
              </a:rPr>
              <a:t>   </a:t>
            </a:r>
            <a:r>
              <a:rPr lang="en-US" sz="1200">
                <a:latin typeface="Calibri" pitchFamily="34" charset="0"/>
              </a:rPr>
              <a:t>int ch;</a:t>
            </a:r>
          </a:p>
          <a:p>
            <a:endParaRPr lang="en-US" sz="1200">
              <a:latin typeface="Calibri" pitchFamily="34" charset="0"/>
            </a:endParaRPr>
          </a:p>
          <a:p>
            <a:r>
              <a:rPr lang="sl-SI" sz="1200">
                <a:latin typeface="Calibri" pitchFamily="34" charset="0"/>
              </a:rPr>
              <a:t>    </a:t>
            </a:r>
            <a:r>
              <a:rPr lang="en-US" sz="1200">
                <a:latin typeface="Calibri" pitchFamily="34" charset="0"/>
              </a:rPr>
              <a:t>initscr();			/* Start curses mode 		*/</a:t>
            </a:r>
          </a:p>
          <a:p>
            <a:r>
              <a:rPr lang="sl-SI" sz="1200">
                <a:latin typeface="Calibri" pitchFamily="34" charset="0"/>
              </a:rPr>
              <a:t>    </a:t>
            </a:r>
            <a:r>
              <a:rPr lang="en-US" sz="1200">
                <a:latin typeface="Calibri" pitchFamily="34" charset="0"/>
              </a:rPr>
              <a:t>raw();				/* Line buffering disabled	*/</a:t>
            </a:r>
          </a:p>
          <a:p>
            <a:r>
              <a:rPr lang="sl-SI" sz="1200">
                <a:latin typeface="Calibri" pitchFamily="34" charset="0"/>
              </a:rPr>
              <a:t>    </a:t>
            </a:r>
            <a:r>
              <a:rPr lang="en-US" sz="1200">
                <a:latin typeface="Calibri" pitchFamily="34" charset="0"/>
              </a:rPr>
              <a:t>keypad(stdscr, TRUE);		/* We get F1, F2 etc..		*/</a:t>
            </a:r>
          </a:p>
          <a:p>
            <a:r>
              <a:rPr lang="sl-SI" sz="1200">
                <a:latin typeface="Calibri" pitchFamily="34" charset="0"/>
              </a:rPr>
              <a:t>    </a:t>
            </a:r>
            <a:r>
              <a:rPr lang="en-US" sz="1200">
                <a:latin typeface="Calibri" pitchFamily="34" charset="0"/>
              </a:rPr>
              <a:t>noecho();			/* Don't echo() while we do getch */</a:t>
            </a:r>
          </a:p>
          <a:p>
            <a:endParaRPr lang="en-US" sz="1200">
              <a:latin typeface="Calibri" pitchFamily="34" charset="0"/>
            </a:endParaRPr>
          </a:p>
          <a:p>
            <a:r>
              <a:rPr lang="en-US" sz="1200">
                <a:latin typeface="Calibri" pitchFamily="34" charset="0"/>
              </a:rPr>
              <a:t>    </a:t>
            </a:r>
            <a:r>
              <a:rPr lang="sl-SI" sz="1200">
                <a:latin typeface="Calibri" pitchFamily="34" charset="0"/>
              </a:rPr>
              <a:t> </a:t>
            </a:r>
            <a:r>
              <a:rPr lang="en-US" sz="1200">
                <a:latin typeface="Calibri" pitchFamily="34" charset="0"/>
              </a:rPr>
              <a:t>printw("Type any character to see it in bold\n");</a:t>
            </a:r>
          </a:p>
          <a:p>
            <a:r>
              <a:rPr lang="sl-SI" sz="1200">
                <a:latin typeface="Calibri" pitchFamily="34" charset="0"/>
              </a:rPr>
              <a:t>     </a:t>
            </a:r>
            <a:r>
              <a:rPr lang="en-US" sz="1200">
                <a:latin typeface="Calibri" pitchFamily="34" charset="0"/>
              </a:rPr>
              <a:t>ch = getch();			/* If raw() hadn't been called</a:t>
            </a:r>
          </a:p>
          <a:p>
            <a:r>
              <a:rPr lang="en-US" sz="1200">
                <a:latin typeface="Calibri" pitchFamily="34" charset="0"/>
              </a:rPr>
              <a:t>					 * we have to press enter before it</a:t>
            </a:r>
          </a:p>
          <a:p>
            <a:r>
              <a:rPr lang="en-US" sz="1200">
                <a:latin typeface="Calibri" pitchFamily="34" charset="0"/>
              </a:rPr>
              <a:t>					 * gets to the program 		*/</a:t>
            </a:r>
          </a:p>
          <a:p>
            <a:r>
              <a:rPr lang="sl-SI" sz="1200">
                <a:latin typeface="Calibri" pitchFamily="34" charset="0"/>
              </a:rPr>
              <a:t>     </a:t>
            </a:r>
            <a:r>
              <a:rPr lang="en-US" sz="1200">
                <a:latin typeface="Calibri" pitchFamily="34" charset="0"/>
              </a:rPr>
              <a:t>if(ch == KEY_F(1))		/* Without keypad enabled this will */</a:t>
            </a:r>
          </a:p>
          <a:p>
            <a:r>
              <a:rPr lang="sl-SI" sz="1200">
                <a:latin typeface="Calibri" pitchFamily="34" charset="0"/>
              </a:rPr>
              <a:t>          </a:t>
            </a:r>
            <a:r>
              <a:rPr lang="en-US" sz="1200">
                <a:latin typeface="Calibri" pitchFamily="34" charset="0"/>
              </a:rPr>
              <a:t>printw("F1 Key pressed");/*  not get to us either	*/</a:t>
            </a:r>
          </a:p>
          <a:p>
            <a:r>
              <a:rPr lang="en-US" sz="1200">
                <a:latin typeface="Calibri" pitchFamily="34" charset="0"/>
              </a:rPr>
              <a:t>					/* Without noecho() some ugly escape</a:t>
            </a:r>
          </a:p>
          <a:p>
            <a:r>
              <a:rPr lang="en-US" sz="1200">
                <a:latin typeface="Calibri" pitchFamily="34" charset="0"/>
              </a:rPr>
              <a:t>					 * charachters might have been printed</a:t>
            </a:r>
          </a:p>
          <a:p>
            <a:r>
              <a:rPr lang="en-US" sz="1200">
                <a:latin typeface="Calibri" pitchFamily="34" charset="0"/>
              </a:rPr>
              <a:t>					 * on screen			*/</a:t>
            </a:r>
          </a:p>
          <a:p>
            <a:r>
              <a:rPr lang="sl-SI" sz="1200">
                <a:latin typeface="Calibri" pitchFamily="34" charset="0"/>
              </a:rPr>
              <a:t>     </a:t>
            </a:r>
            <a:r>
              <a:rPr lang="en-US" sz="1200">
                <a:latin typeface="Calibri" pitchFamily="34" charset="0"/>
              </a:rPr>
              <a:t>else</a:t>
            </a:r>
            <a:r>
              <a:rPr lang="sl-SI" sz="1200">
                <a:latin typeface="Calibri" pitchFamily="34" charset="0"/>
              </a:rPr>
              <a:t> </a:t>
            </a:r>
            <a:r>
              <a:rPr lang="en-US" sz="1200">
                <a:latin typeface="Calibri" pitchFamily="34" charset="0"/>
              </a:rPr>
              <a:t>{	</a:t>
            </a:r>
            <a:endParaRPr lang="sl-SI" sz="1200">
              <a:latin typeface="Calibri" pitchFamily="34" charset="0"/>
            </a:endParaRPr>
          </a:p>
          <a:p>
            <a:r>
              <a:rPr lang="sl-SI" sz="1200">
                <a:latin typeface="Calibri" pitchFamily="34" charset="0"/>
              </a:rPr>
              <a:t>         </a:t>
            </a:r>
            <a:r>
              <a:rPr lang="en-US" sz="1200">
                <a:latin typeface="Calibri" pitchFamily="34" charset="0"/>
              </a:rPr>
              <a:t>printw("The pressed key is ");</a:t>
            </a:r>
          </a:p>
          <a:p>
            <a:r>
              <a:rPr lang="sl-SI" sz="1200">
                <a:latin typeface="Calibri" pitchFamily="34" charset="0"/>
              </a:rPr>
              <a:t>         </a:t>
            </a:r>
            <a:r>
              <a:rPr lang="en-US" sz="1200">
                <a:latin typeface="Calibri" pitchFamily="34" charset="0"/>
              </a:rPr>
              <a:t>attron(A_BOLD);</a:t>
            </a:r>
          </a:p>
          <a:p>
            <a:r>
              <a:rPr lang="sl-SI" sz="1200">
                <a:latin typeface="Calibri" pitchFamily="34" charset="0"/>
              </a:rPr>
              <a:t>         </a:t>
            </a:r>
            <a:r>
              <a:rPr lang="en-US" sz="1200">
                <a:latin typeface="Calibri" pitchFamily="34" charset="0"/>
              </a:rPr>
              <a:t>printw("%c", ch);</a:t>
            </a:r>
          </a:p>
          <a:p>
            <a:r>
              <a:rPr lang="sl-SI" sz="1200">
                <a:latin typeface="Calibri" pitchFamily="34" charset="0"/>
              </a:rPr>
              <a:t>         </a:t>
            </a:r>
            <a:r>
              <a:rPr lang="en-US" sz="1200">
                <a:latin typeface="Calibri" pitchFamily="34" charset="0"/>
              </a:rPr>
              <a:t>attroff(A_BOLD);</a:t>
            </a:r>
          </a:p>
          <a:p>
            <a:r>
              <a:rPr lang="sl-SI" sz="1200">
                <a:latin typeface="Calibri" pitchFamily="34" charset="0"/>
              </a:rPr>
              <a:t>     </a:t>
            </a:r>
            <a:r>
              <a:rPr lang="en-US" sz="1200">
                <a:latin typeface="Calibri" pitchFamily="34" charset="0"/>
              </a:rPr>
              <a:t>}</a:t>
            </a:r>
          </a:p>
          <a:p>
            <a:r>
              <a:rPr lang="sl-SI" sz="1200">
                <a:latin typeface="Calibri" pitchFamily="34" charset="0"/>
              </a:rPr>
              <a:t>     </a:t>
            </a:r>
            <a:r>
              <a:rPr lang="en-US" sz="1200">
                <a:latin typeface="Calibri" pitchFamily="34" charset="0"/>
              </a:rPr>
              <a:t>refresh();			/* Print it on to the real screen */</a:t>
            </a:r>
          </a:p>
          <a:p>
            <a:r>
              <a:rPr lang="en-US" sz="1200">
                <a:latin typeface="Calibri" pitchFamily="34" charset="0"/>
              </a:rPr>
              <a:t>    </a:t>
            </a:r>
            <a:r>
              <a:rPr lang="sl-SI" sz="1200">
                <a:latin typeface="Calibri" pitchFamily="34" charset="0"/>
              </a:rPr>
              <a:t> </a:t>
            </a:r>
            <a:r>
              <a:rPr lang="en-US" sz="1200">
                <a:latin typeface="Calibri" pitchFamily="34" charset="0"/>
              </a:rPr>
              <a:t>getch();			/* Wait for user input */</a:t>
            </a:r>
          </a:p>
          <a:p>
            <a:r>
              <a:rPr lang="sl-SI" sz="1200">
                <a:latin typeface="Calibri" pitchFamily="34" charset="0"/>
              </a:rPr>
              <a:t>     </a:t>
            </a:r>
            <a:r>
              <a:rPr lang="en-US" sz="1200">
                <a:latin typeface="Calibri" pitchFamily="34" charset="0"/>
              </a:rPr>
              <a:t>endwin();			/* End curses mode		  */</a:t>
            </a:r>
          </a:p>
          <a:p>
            <a:endParaRPr lang="en-US" sz="1200">
              <a:latin typeface="Calibri" pitchFamily="34" charset="0"/>
            </a:endParaRPr>
          </a:p>
          <a:p>
            <a:r>
              <a:rPr lang="sl-SI" sz="1200">
                <a:latin typeface="Calibri" pitchFamily="34" charset="0"/>
              </a:rPr>
              <a:t>     </a:t>
            </a:r>
            <a:r>
              <a:rPr lang="en-US" sz="1200">
                <a:latin typeface="Calibri" pitchFamily="34" charset="0"/>
              </a:rPr>
              <a:t>return 0;</a:t>
            </a:r>
          </a:p>
          <a:p>
            <a:r>
              <a:rPr lang="en-US" sz="1200">
                <a:latin typeface="Calibri" pitchFamily="34" charset="0"/>
              </a:rPr>
              <a:t>}</a:t>
            </a:r>
            <a:endParaRPr lang="sl-SI" sz="1200">
              <a:latin typeface="Calibri" pitchFamily="34" charset="0"/>
            </a:endParaRPr>
          </a:p>
        </p:txBody>
      </p:sp>
      <p:sp>
        <p:nvSpPr>
          <p:cNvPr id="40963" name="Title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714375"/>
          </a:xfrm>
        </p:spPr>
        <p:txBody>
          <a:bodyPr/>
          <a:lstStyle/>
          <a:p>
            <a:pPr eaLnBrk="1" hangingPunct="1"/>
            <a:r>
              <a:rPr lang="sl-SI" smtClean="0"/>
              <a:t>Boljši primer</a:t>
            </a:r>
          </a:p>
        </p:txBody>
      </p:sp>
      <p:sp>
        <p:nvSpPr>
          <p:cNvPr id="4" name="Pentagon 3">
            <a:hlinkClick r:id="rId2" action="ppaction://hlinkfile"/>
          </p:cNvPr>
          <p:cNvSpPr/>
          <p:nvPr/>
        </p:nvSpPr>
        <p:spPr>
          <a:xfrm>
            <a:off x="7858125" y="6286500"/>
            <a:ext cx="857250" cy="285750"/>
          </a:xfrm>
          <a:prstGeom prst="homePlat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solidFill>
                  <a:srgbClr val="FFFF00"/>
                </a:solidFill>
              </a:rPr>
              <a:t>Demo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390</Words>
  <Application>Microsoft Office PowerPoint</Application>
  <PresentationFormat>On-screen Show (4:3)</PresentationFormat>
  <Paragraphs>210</Paragraphs>
  <Slides>17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Knjižnjice krmiljenje zaslona Uvod v sistemsko programiranje</vt:lpstr>
      <vt:lpstr>Standardna knjižnjica C</vt:lpstr>
      <vt:lpstr>Konverzija podatkov</vt:lpstr>
      <vt:lpstr>Funkcije z znaki</vt:lpstr>
      <vt:lpstr>Matematične funkcije</vt:lpstr>
      <vt:lpstr>C-jev predprocesor</vt:lpstr>
      <vt:lpstr>Pogojno prevajanje</vt:lpstr>
      <vt:lpstr>Krmiljenje zaslona</vt:lpstr>
      <vt:lpstr>Boljši primer</vt:lpstr>
      <vt:lpstr>Krmiljenje zaslona</vt:lpstr>
      <vt:lpstr>Uvod v sistemsko programiranje</vt:lpstr>
      <vt:lpstr>Sistemski klici za delo z datotekami</vt:lpstr>
      <vt:lpstr>Delo z datotekami </vt:lpstr>
      <vt:lpstr>Kako deluje lupina LINUX</vt:lpstr>
      <vt:lpstr>Poenostavljena koda lupine</vt:lpstr>
      <vt:lpstr>Animirana demonstracija</vt:lpstr>
      <vt:lpstr>Primerjava sist.klicev UNIX in Win32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Sasa</dc:creator>
  <cp:lastModifiedBy>Sasa</cp:lastModifiedBy>
  <cp:revision>16</cp:revision>
  <cp:lastPrinted>2012-03-08T19:37:20Z</cp:lastPrinted>
  <dcterms:created xsi:type="dcterms:W3CDTF">2012-01-30T09:30:43Z</dcterms:created>
  <dcterms:modified xsi:type="dcterms:W3CDTF">2012-03-08T19:40:45Z</dcterms:modified>
</cp:coreProperties>
</file>