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98" r:id="rId15"/>
    <p:sldId id="273" r:id="rId16"/>
    <p:sldId id="274" r:id="rId17"/>
    <p:sldId id="300" r:id="rId18"/>
    <p:sldId id="301" r:id="rId19"/>
    <p:sldId id="302" r:id="rId20"/>
    <p:sldId id="303" r:id="rId21"/>
    <p:sldId id="305" r:id="rId22"/>
    <p:sldId id="304" r:id="rId23"/>
    <p:sldId id="275" r:id="rId24"/>
    <p:sldId id="276" r:id="rId25"/>
    <p:sldId id="277" r:id="rId26"/>
    <p:sldId id="278" r:id="rId27"/>
    <p:sldId id="279" r:id="rId28"/>
    <p:sldId id="281" r:id="rId29"/>
    <p:sldId id="282" r:id="rId30"/>
    <p:sldId id="291" r:id="rId31"/>
    <p:sldId id="288" r:id="rId32"/>
    <p:sldId id="308" r:id="rId33"/>
    <p:sldId id="307" r:id="rId3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B5B17-CB62-4580-B7D4-97EF3885BBEB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79606-08B4-4ED6-A46A-A78ED543DFA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739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14</a:t>
            </a:fld>
            <a:endParaRPr 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15</a:t>
            </a:fld>
            <a:endParaRPr 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16</a:t>
            </a:fld>
            <a:endParaRPr 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C911-54DF-44ED-BAA6-FE5FCECA0BDA}" type="slidenum">
              <a:rPr lang="sl-SI" smtClean="0"/>
              <a:pPr/>
              <a:t>17</a:t>
            </a:fld>
            <a:endParaRPr 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C911-54DF-44ED-BAA6-FE5FCECA0BDA}" type="slidenum">
              <a:rPr lang="sl-SI" smtClean="0"/>
              <a:pPr/>
              <a:t>18</a:t>
            </a:fld>
            <a:endParaRPr 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C911-54DF-44ED-BAA6-FE5FCECA0BDA}" type="slidenum">
              <a:rPr lang="sl-SI" smtClean="0"/>
              <a:pPr/>
              <a:t>19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C911-54DF-44ED-BAA6-FE5FCECA0BDA}" type="slidenum">
              <a:rPr lang="sl-SI" smtClean="0"/>
              <a:pPr/>
              <a:t>20</a:t>
            </a:fld>
            <a:endParaRPr lang="sl-SI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C911-54DF-44ED-BAA6-FE5FCECA0BDA}" type="slidenum">
              <a:rPr lang="sl-SI" smtClean="0"/>
              <a:pPr/>
              <a:t>21</a:t>
            </a:fld>
            <a:endParaRPr lang="sl-SI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C911-54DF-44ED-BAA6-FE5FCECA0BDA}" type="slidenum">
              <a:rPr lang="sl-SI" smtClean="0"/>
              <a:pPr/>
              <a:t>22</a:t>
            </a:fld>
            <a:endParaRPr lang="sl-SI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23</a:t>
            </a:fld>
            <a:endParaRPr lang="sl-SI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24</a:t>
            </a:fld>
            <a:endParaRPr lang="sl-SI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25</a:t>
            </a:fld>
            <a:endParaRPr lang="sl-SI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26</a:t>
            </a:fld>
            <a:endParaRPr lang="sl-SI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27</a:t>
            </a:fld>
            <a:endParaRPr lang="sl-SI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28</a:t>
            </a:fld>
            <a:endParaRPr lang="sl-SI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29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30</a:t>
            </a:fld>
            <a:endParaRPr lang="sl-SI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31</a:t>
            </a:fld>
            <a:endParaRPr lang="sl-SI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32</a:t>
            </a:fld>
            <a:endParaRPr lang="sl-SI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33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9606-08B4-4ED6-A46A-A78ED543DFA6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Begunci, priseljenci  </a:t>
            </a:r>
            <a:br>
              <a:rPr lang="sl-SI" b="1" dirty="0" smtClean="0"/>
            </a:br>
            <a:r>
              <a:rPr lang="sl-SI" b="1" dirty="0" smtClean="0"/>
              <a:t>in etnične manjšine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Predavanje (1. letnik, izredni študij)</a:t>
            </a:r>
          </a:p>
          <a:p>
            <a:r>
              <a:rPr lang="sl-SI" dirty="0" smtClean="0"/>
              <a:t>12.5.2012</a:t>
            </a:r>
          </a:p>
          <a:p>
            <a:pPr algn="l"/>
            <a:r>
              <a:rPr lang="sl-SI" dirty="0" smtClean="0"/>
              <a:t>FSD</a:t>
            </a:r>
          </a:p>
          <a:p>
            <a:pPr algn="l"/>
            <a:r>
              <a:rPr lang="sl-SI" dirty="0" smtClean="0"/>
              <a:t>as. dr. Špela Urh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l-SI" b="1" dirty="0" smtClean="0"/>
              <a:t>Narod/nacija: </a:t>
            </a:r>
            <a:endParaRPr lang="sl-SI" dirty="0" smtClean="0"/>
          </a:p>
          <a:p>
            <a:pPr lvl="0"/>
            <a:r>
              <a:rPr lang="sl-SI" dirty="0" smtClean="0"/>
              <a:t>lat. </a:t>
            </a:r>
            <a:r>
              <a:rPr lang="sl-SI" i="1" dirty="0" err="1" smtClean="0"/>
              <a:t>nasci</a:t>
            </a:r>
            <a:r>
              <a:rPr lang="sl-SI" dirty="0" smtClean="0"/>
              <a:t> - roditi se</a:t>
            </a:r>
          </a:p>
          <a:p>
            <a:pPr lvl="0"/>
            <a:r>
              <a:rPr lang="sl-SI" dirty="0" smtClean="0"/>
              <a:t>skupen izvor  (narod so npr. Nemci, Francozi, Slovenci) </a:t>
            </a:r>
          </a:p>
          <a:p>
            <a:pPr lvl="0"/>
            <a:r>
              <a:rPr lang="sl-SI" dirty="0" smtClean="0"/>
              <a:t>Lastnosti nacije/naroda: </a:t>
            </a:r>
          </a:p>
          <a:p>
            <a:pPr lvl="0">
              <a:buFontTx/>
              <a:buChar char="-"/>
            </a:pPr>
            <a:r>
              <a:rPr lang="sl-SI" dirty="0" smtClean="0"/>
              <a:t>skupna izvorna država (skupno izvorno ozemlje, ekonomija, pravni sistem …) </a:t>
            </a:r>
          </a:p>
          <a:p>
            <a:pPr lvl="0">
              <a:buFontTx/>
              <a:buChar char="-"/>
            </a:pPr>
            <a:r>
              <a:rPr lang="sl-SI" dirty="0" smtClean="0"/>
              <a:t>jezik, </a:t>
            </a:r>
          </a:p>
          <a:p>
            <a:pPr lvl="0">
              <a:buFontTx/>
              <a:buChar char="-"/>
            </a:pPr>
            <a:r>
              <a:rPr lang="sl-SI" dirty="0" smtClean="0"/>
              <a:t>kultura, </a:t>
            </a:r>
          </a:p>
          <a:p>
            <a:pPr lvl="0">
              <a:buFontTx/>
              <a:buChar char="-"/>
            </a:pPr>
            <a:r>
              <a:rPr lang="sl-SI" dirty="0" smtClean="0"/>
              <a:t>religija, </a:t>
            </a:r>
          </a:p>
          <a:p>
            <a:pPr lvl="0">
              <a:buFontTx/>
              <a:buChar char="-"/>
            </a:pPr>
            <a:r>
              <a:rPr lang="sl-SI" dirty="0" smtClean="0"/>
              <a:t>zgodovina</a:t>
            </a:r>
          </a:p>
          <a:p>
            <a:pPr lvl="0">
              <a:buNone/>
            </a:pPr>
            <a:endParaRPr lang="sl-SI" b="1" dirty="0" smtClean="0"/>
          </a:p>
          <a:p>
            <a:pPr lvl="0">
              <a:buNone/>
            </a:pPr>
            <a:r>
              <a:rPr lang="sl-SI" b="1" dirty="0" smtClean="0"/>
              <a:t>Narod </a:t>
            </a:r>
            <a:r>
              <a:rPr lang="sl-SI" b="1" dirty="0" err="1" smtClean="0"/>
              <a:t>vs</a:t>
            </a:r>
            <a:r>
              <a:rPr lang="sl-SI" b="1" dirty="0" smtClean="0"/>
              <a:t>. etnična skupina (kot politični kategoriji): </a:t>
            </a:r>
            <a:r>
              <a:rPr lang="sl-SI" dirty="0" smtClean="0"/>
              <a:t>etnične skupine imajo skupno potomstvo, nimajo pa močnih političnih sistemov (etnija je potemtakem potencialni narod)</a:t>
            </a:r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r>
              <a:rPr lang="sl-SI" dirty="0" smtClean="0"/>
              <a:t>Primer etnične skupine brez lastne države: Romi (</a:t>
            </a:r>
            <a:r>
              <a:rPr lang="sl-SI" i="1" dirty="0" err="1" smtClean="0"/>
              <a:t>Only</a:t>
            </a:r>
            <a:r>
              <a:rPr lang="sl-SI" i="1" dirty="0" smtClean="0"/>
              <a:t> </a:t>
            </a:r>
            <a:r>
              <a:rPr lang="sl-SI" i="1" dirty="0" err="1" smtClean="0"/>
              <a:t>Europeans</a:t>
            </a:r>
            <a:r>
              <a:rPr lang="sl-SI" i="1" dirty="0" smtClean="0"/>
              <a:t> </a:t>
            </a:r>
            <a:r>
              <a:rPr lang="sl-SI" i="1" dirty="0" err="1" smtClean="0"/>
              <a:t>Only</a:t>
            </a:r>
            <a:r>
              <a:rPr lang="sl-SI" dirty="0" smtClean="0"/>
              <a:t>!)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Tujci (»drugi«)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2. člen Zakona o tujcih: Tujec je vsakdo, ki nima državljanstva RS.</a:t>
            </a:r>
          </a:p>
          <a:p>
            <a:r>
              <a:rPr lang="sl-SI" dirty="0" smtClean="0"/>
              <a:t> Tonči A. Kuzmanić (1999: 11): </a:t>
            </a:r>
            <a:r>
              <a:rPr lang="sl-SI" i="1" dirty="0" smtClean="0"/>
              <a:t>Tujec v SLO si že zato, ker imaš napačen priimek, če tvoji dedki prihajajo iz juga, če ješ čevapčiče in če poslušaš sevdalinke ali Azro. …</a:t>
            </a:r>
          </a:p>
          <a:p>
            <a:pPr lvl="0">
              <a:buNone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i="1" dirty="0" smtClean="0"/>
              <a:t>Zgodovinska perspektiva nastajanja koncepta “</a:t>
            </a:r>
            <a:r>
              <a:rPr lang="sl-SI" i="1" dirty="0" err="1" smtClean="0"/>
              <a:t>drugosti</a:t>
            </a:r>
            <a:r>
              <a:rPr lang="sl-SI" i="1" dirty="0" smtClean="0"/>
              <a:t>”</a:t>
            </a:r>
            <a:br>
              <a:rPr lang="sl-SI" i="1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Pojav diskurza “</a:t>
            </a:r>
            <a:r>
              <a:rPr lang="sl-SI" dirty="0" err="1" smtClean="0"/>
              <a:t>drugosti</a:t>
            </a:r>
            <a:r>
              <a:rPr lang="sl-SI" dirty="0" smtClean="0"/>
              <a:t>” v obdobju stare Grčije</a:t>
            </a:r>
          </a:p>
          <a:p>
            <a:pPr lvl="0"/>
            <a:r>
              <a:rPr lang="sl-SI" dirty="0" smtClean="0"/>
              <a:t>gr. </a:t>
            </a:r>
            <a:r>
              <a:rPr lang="sl-SI" i="1" dirty="0" err="1" smtClean="0"/>
              <a:t>barbaros</a:t>
            </a:r>
            <a:r>
              <a:rPr lang="sl-SI" dirty="0" smtClean="0"/>
              <a:t> - najstarejša oznaka “drugega”</a:t>
            </a:r>
          </a:p>
          <a:p>
            <a:pPr lvl="0"/>
            <a:r>
              <a:rPr lang="sl-SI" dirty="0" smtClean="0"/>
              <a:t>oznaka za tujce, ki niso razumeli grškega jezika (7., 6. st. pr. n. št.)</a:t>
            </a:r>
          </a:p>
          <a:p>
            <a:pPr lvl="0"/>
            <a:r>
              <a:rPr lang="sl-SI" dirty="0" smtClean="0"/>
              <a:t>Jezik - določevalec tujosti </a:t>
            </a:r>
          </a:p>
          <a:p>
            <a:pPr lvl="0"/>
            <a:r>
              <a:rPr lang="sl-SI" dirty="0" smtClean="0"/>
              <a:t>Tujci - simbolno slabši položaj </a:t>
            </a:r>
          </a:p>
          <a:p>
            <a:pPr lvl="0"/>
            <a:r>
              <a:rPr lang="sl-SI" dirty="0" smtClean="0"/>
              <a:t>Oblikuje se norma “normalnosti” in “nenormalnosti”</a:t>
            </a:r>
          </a:p>
          <a:p>
            <a:pPr lvl="0"/>
            <a:r>
              <a:rPr lang="sl-SI" dirty="0" smtClean="0"/>
              <a:t>tujci, »drugi« - grožnja obstoječemu redu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1900" dirty="0" smtClean="0"/>
              <a:t>VIR: Darja Zaviršek (2000): </a:t>
            </a:r>
            <a:r>
              <a:rPr lang="sl-SI" sz="1900" dirty="0" err="1" smtClean="0"/>
              <a:t>Hendikep</a:t>
            </a:r>
            <a:r>
              <a:rPr lang="sl-SI" sz="1900" dirty="0" smtClean="0"/>
              <a:t> kot kulturna travma</a:t>
            </a:r>
          </a:p>
          <a:p>
            <a:pPr lvl="0"/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Večni “tujci” v SLO</a:t>
            </a:r>
            <a:br>
              <a:rPr lang="sl-SI" dirty="0" smtClean="0"/>
            </a:br>
            <a:r>
              <a:rPr lang="sl-SI" dirty="0" smtClean="0"/>
              <a:t>(primer Romov)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endParaRPr lang="sl-SI" sz="2400" dirty="0" smtClean="0"/>
          </a:p>
          <a:p>
            <a:pPr lvl="0">
              <a:buNone/>
            </a:pPr>
            <a:endParaRPr lang="sl-SI" sz="2400" dirty="0" smtClean="0"/>
          </a:p>
          <a:p>
            <a:pPr lvl="0">
              <a:buNone/>
            </a:pPr>
            <a:r>
              <a:rPr lang="sl-SI" sz="2400" dirty="0" smtClean="0"/>
              <a:t>pogoste medijske </a:t>
            </a:r>
            <a:r>
              <a:rPr lang="sl-SI" sz="2400" dirty="0" err="1" smtClean="0"/>
              <a:t>reprezentacije</a:t>
            </a:r>
            <a:r>
              <a:rPr lang="sl-SI" sz="2400" dirty="0" smtClean="0"/>
              <a:t>: “drugačen način življenja”, “večje družine”, “velike socialne podpore”, “kradejo, streljajo”,  “povzročajo številna kazniva dejanja”, “malomaren odnos do okolja”, “zanemarjena naselja”, “negativen odnos do splošnih civilizacijskih vrednot” 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Človekove pravice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528638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sl-SI" sz="3000" dirty="0" smtClean="0"/>
              <a:t>- od leta 1948 (Deklaracija človekovih pravic)</a:t>
            </a:r>
          </a:p>
          <a:p>
            <a:pPr lvl="0">
              <a:buNone/>
            </a:pPr>
            <a:r>
              <a:rPr lang="sl-SI" sz="3000" dirty="0" smtClean="0"/>
              <a:t>- zapisane v konvencijah, zakonih, ustavah držav</a:t>
            </a:r>
          </a:p>
          <a:p>
            <a:pPr lvl="0">
              <a:buNone/>
            </a:pPr>
            <a:r>
              <a:rPr lang="sl-SI" sz="3000" dirty="0" smtClean="0"/>
              <a:t>- Slovenija: </a:t>
            </a:r>
          </a:p>
          <a:p>
            <a:pPr lvl="0"/>
            <a:r>
              <a:rPr lang="sl-SI" sz="2000" dirty="0" smtClean="0"/>
              <a:t>14. člen Ustave RS (enakost pred zakonom)</a:t>
            </a:r>
            <a:endParaRPr lang="sl-SI" sz="2000" i="1" dirty="0" smtClean="0"/>
          </a:p>
          <a:p>
            <a:r>
              <a:rPr lang="sl-SI" sz="2000" dirty="0" smtClean="0"/>
              <a:t>63. člen ustave RS (prepoved spodbujanja k neenakopravnosti in nestrpnosti ter prepoved spodbujanja k nasilju in vojni)</a:t>
            </a:r>
            <a:endParaRPr lang="sl-SI" sz="2000" i="1" dirty="0" smtClean="0"/>
          </a:p>
          <a:p>
            <a:pPr lvl="0"/>
            <a:r>
              <a:rPr lang="sl-SI" sz="2000" dirty="0" smtClean="0"/>
              <a:t>Zakon o romski skupnosti v Sloveniji (Ur. list RS, 33/2007)</a:t>
            </a:r>
          </a:p>
          <a:p>
            <a:pPr lvl="0"/>
            <a:r>
              <a:rPr lang="sl-SI" sz="2000" dirty="0" smtClean="0"/>
              <a:t>Zakon o tujcih (Ur. list RS, 64/2009)</a:t>
            </a:r>
          </a:p>
          <a:p>
            <a:pPr lvl="0"/>
            <a:r>
              <a:rPr lang="sl-SI" sz="2000" dirty="0" smtClean="0"/>
              <a:t>Zakon o zaposlovanju in delu tujcev (Ur. list RS 66/2000 …. 76/2007)</a:t>
            </a:r>
          </a:p>
          <a:p>
            <a:pPr lvl="0"/>
            <a:r>
              <a:rPr lang="sl-SI" sz="2000" dirty="0" smtClean="0"/>
              <a:t>Zakon o mednarodni zaščiti (Ur. list RS, 58/2009)</a:t>
            </a:r>
          </a:p>
          <a:p>
            <a:pPr lvl="0"/>
            <a:r>
              <a:rPr lang="sl-SI" sz="2000" dirty="0" smtClean="0"/>
              <a:t>Zakon o azilu  (Ur. list RS, 61/1999… 51/2006)</a:t>
            </a:r>
          </a:p>
          <a:p>
            <a:pPr lvl="0">
              <a:buNone/>
            </a:pPr>
            <a:endParaRPr lang="sl-SI" sz="2000" dirty="0" smtClean="0"/>
          </a:p>
          <a:p>
            <a:pPr lvl="0">
              <a:buNone/>
            </a:pPr>
            <a:r>
              <a:rPr lang="sl-SI" sz="2000" dirty="0" smtClean="0"/>
              <a:t>Strategija vzgoje in izobraževanja Romov v Republiki Sloveniji (2004)</a:t>
            </a:r>
          </a:p>
          <a:p>
            <a:pPr lvl="0">
              <a:buNone/>
            </a:pPr>
            <a:r>
              <a:rPr lang="sl-SI" sz="2000" dirty="0" smtClean="0"/>
              <a:t>Strategija vključevanja otrok, učencev in dijakov migrantov v sistem vzgoje in izobraževanja v Republiki Sloveniji  (2007) </a:t>
            </a:r>
          </a:p>
          <a:p>
            <a:endParaRPr lang="sl-SI" sz="2000" i="1" dirty="0" smtClean="0"/>
          </a:p>
          <a:p>
            <a:pPr lvl="0"/>
            <a:endParaRPr lang="sl-SI" sz="2800" i="1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l-SI" sz="1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500166" y="357166"/>
          <a:ext cx="6096000" cy="692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24856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Popis prebivalstva 2002 RS 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Slovenci 1.631.363 (83%)</a:t>
                      </a:r>
                      <a:endParaRPr lang="sl-SI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Romuni  122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Italijani  2258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Rusi  451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Madžari  6243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Rusini  40 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Romi  3246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Slovaki  216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Albanci  6186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Srbi  38964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Avstrijci  181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Turki  259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Bolgari  138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Ukrajinci  470 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Bošnjaki  21542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Vlahi  13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Čehi  273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Drugi   1548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Črnogorci 2667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Neopredeljeni: Jugoslovani</a:t>
                      </a:r>
                      <a:r>
                        <a:rPr lang="sl-SI" sz="1200" baseline="0" dirty="0" smtClean="0"/>
                        <a:t> 527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Grki 54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Neopredeljeni: Bosanci 8062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Hrvati  35642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Regionalno opredeljeni 1467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Judi 28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DRUGI  12085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Makedonci  3972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Niso želeli odgovoriti  48588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Muslimani  10467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Neznano  126325</a:t>
                      </a:r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Nemci 499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Poljaki  140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Skupaj: </a:t>
                      </a:r>
                      <a:r>
                        <a:rPr lang="sl-SI" sz="1200" b="0" dirty="0" smtClean="0"/>
                        <a:t>1.964.036 </a:t>
                      </a:r>
                      <a:endParaRPr lang="sl-SI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Načini odzivanja držav na »tujce«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sl-SI" b="1" dirty="0" smtClean="0"/>
              <a:t>ASIMILACIJA</a:t>
            </a:r>
            <a:endParaRPr lang="sl-SI" dirty="0" smtClean="0"/>
          </a:p>
          <a:p>
            <a:r>
              <a:rPr lang="sl-SI" b="1" dirty="0" smtClean="0"/>
              <a:t>MULTIKULTURALIZEM (KULTURNI PLURALIZEM)</a:t>
            </a:r>
          </a:p>
          <a:p>
            <a:r>
              <a:rPr lang="sl-SI" b="1" dirty="0" smtClean="0"/>
              <a:t>ANTIRASIZEM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ASIMILACIJA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8229600" cy="4525963"/>
          </a:xfrm>
        </p:spPr>
        <p:txBody>
          <a:bodyPr/>
          <a:lstStyle/>
          <a:p>
            <a:pPr lvl="0"/>
            <a:r>
              <a:rPr lang="sl-SI" dirty="0" smtClean="0"/>
              <a:t>težnja po prisilni opustitvi navad in vrednot lastne kulture </a:t>
            </a:r>
          </a:p>
          <a:p>
            <a:pPr lvl="0"/>
            <a:r>
              <a:rPr lang="sl-SI" dirty="0" smtClean="0"/>
              <a:t>težnja k prevzemanju kulture države gostiteljice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MULTIKULTURALIZEM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1984248"/>
            <a:ext cx="7467600" cy="48737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l-SI" b="1" dirty="0" smtClean="0"/>
              <a:t>3 dimenzije pojma (Lukšič 2010): </a:t>
            </a:r>
          </a:p>
          <a:p>
            <a:pPr lvl="0">
              <a:buNone/>
            </a:pPr>
            <a:endParaRPr lang="sl-SI" dirty="0" smtClean="0"/>
          </a:p>
          <a:p>
            <a:pPr lvl="0"/>
            <a:r>
              <a:rPr lang="sl-SI" dirty="0" smtClean="0"/>
              <a:t>Kulturna/družbena stvarnost - kulturna heterogenost, večkulturnosti</a:t>
            </a:r>
          </a:p>
          <a:p>
            <a:r>
              <a:rPr lang="sl-SI" dirty="0" smtClean="0"/>
              <a:t>Teoretična kategorija,</a:t>
            </a:r>
            <a:r>
              <a:rPr lang="sl-SI" b="1" dirty="0" smtClean="0"/>
              <a:t> </a:t>
            </a:r>
            <a:r>
              <a:rPr lang="sl-SI" dirty="0" smtClean="0"/>
              <a:t>ki označuje specifične odnose med različnimi kulturami </a:t>
            </a:r>
          </a:p>
          <a:p>
            <a:pPr lvl="0"/>
            <a:r>
              <a:rPr lang="sl-SI" dirty="0" smtClean="0"/>
              <a:t>Političen pojem – </a:t>
            </a:r>
            <a:r>
              <a:rPr lang="sl-SI" dirty="0" err="1" smtClean="0"/>
              <a:t>multikulturalizem</a:t>
            </a:r>
            <a:r>
              <a:rPr lang="sl-SI" dirty="0" smtClean="0"/>
              <a:t> kot politika države do priseljencev in narodnih manjšin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Zgodovina </a:t>
            </a:r>
            <a:r>
              <a:rPr lang="sl-SI" dirty="0" err="1" smtClean="0"/>
              <a:t>multikulturalizma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Temelji </a:t>
            </a:r>
            <a:r>
              <a:rPr lang="sl-SI" dirty="0" err="1" smtClean="0"/>
              <a:t>multikulturalizma</a:t>
            </a:r>
            <a:r>
              <a:rPr lang="sl-SI" dirty="0" smtClean="0"/>
              <a:t> v času prvih preseljevanj</a:t>
            </a:r>
          </a:p>
          <a:p>
            <a:r>
              <a:rPr lang="sl-SI" dirty="0" smtClean="0"/>
              <a:t>Zlivanje kultur – ločevanje kultur 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Predstavitev predmeta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l-SI" b="1" dirty="0" smtClean="0"/>
              <a:t>Cilji:</a:t>
            </a:r>
            <a:r>
              <a:rPr lang="sl-SI" dirty="0" smtClean="0"/>
              <a:t> </a:t>
            </a:r>
          </a:p>
          <a:p>
            <a:pPr lvl="0"/>
            <a:r>
              <a:rPr lang="sl-SI" dirty="0" smtClean="0"/>
              <a:t>Prepoznavanje, razumevanje in odzivanje na raznolikosti.</a:t>
            </a:r>
          </a:p>
          <a:p>
            <a:pPr lvl="0"/>
            <a:r>
              <a:rPr lang="sl-SI" dirty="0" smtClean="0"/>
              <a:t>Prepoznavanje,razumevanje človekovih stisk in kriz, vezanih na družbeno in osebno pogojene okoliščine.</a:t>
            </a:r>
          </a:p>
          <a:p>
            <a:pPr lvl="0"/>
            <a:r>
              <a:rPr lang="sl-SI" dirty="0" smtClean="0"/>
              <a:t>Kritična in etična (samo)refleksija mišljenja in ravnanja.</a:t>
            </a:r>
          </a:p>
          <a:p>
            <a:pPr lvl="0"/>
            <a:r>
              <a:rPr lang="sl-SI" dirty="0" smtClean="0"/>
              <a:t>Sposobnost analize družbenega konteksta.</a:t>
            </a:r>
          </a:p>
          <a:p>
            <a:pPr lvl="0"/>
            <a:r>
              <a:rPr lang="sl-SI" dirty="0" smtClean="0"/>
              <a:t>Razumevanje izkušenj </a:t>
            </a:r>
            <a:r>
              <a:rPr lang="sl-SI" dirty="0" err="1" smtClean="0"/>
              <a:t>migriranja</a:t>
            </a:r>
            <a:r>
              <a:rPr lang="sl-SI" dirty="0" smtClean="0"/>
              <a:t> iz perspektive beguncev, drugih priseljencev.</a:t>
            </a:r>
          </a:p>
          <a:p>
            <a:pPr lvl="0"/>
            <a:r>
              <a:rPr lang="sl-SI" dirty="0" smtClean="0"/>
              <a:t>Razumevanje izkušenj ljudi, ki so pripadniki etničnih manjšin. </a:t>
            </a:r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Multikulturalizem</a:t>
            </a:r>
            <a:r>
              <a:rPr lang="sl-SI" dirty="0" smtClean="0"/>
              <a:t> danes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sl-SI" dirty="0" smtClean="0"/>
              <a:t>Je proces, sistem odnosov, ki zagotavlja </a:t>
            </a:r>
            <a:r>
              <a:rPr lang="sl-SI" b="1" dirty="0" smtClean="0"/>
              <a:t>enakopraven</a:t>
            </a:r>
            <a:r>
              <a:rPr lang="sl-SI" dirty="0" smtClean="0"/>
              <a:t> odnos med </a:t>
            </a:r>
            <a:r>
              <a:rPr lang="sl-SI" b="1" dirty="0" smtClean="0"/>
              <a:t>različnimi</a:t>
            </a:r>
            <a:r>
              <a:rPr lang="sl-SI" dirty="0" smtClean="0"/>
              <a:t> (večinskimi in manjšinskimi) skupinami, predvsem med posamezniki na način, ki upošteva, da so kulture proces, in ki se spreminjajo, prepletajo, razhajajo. </a:t>
            </a:r>
            <a:endParaRPr lang="sl-S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Kritika </a:t>
            </a:r>
            <a:r>
              <a:rPr lang="sl-SI" dirty="0" err="1" smtClean="0"/>
              <a:t>mulikulturalizma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dirty="0" smtClean="0"/>
              <a:t>kot političnega koncepta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 smtClean="0"/>
              <a:t>zanemarja neenakosti, diskriminacije, </a:t>
            </a:r>
          </a:p>
          <a:p>
            <a:pPr lvl="0"/>
            <a:r>
              <a:rPr lang="sl-SI" dirty="0" smtClean="0"/>
              <a:t>zanika neenaka razmerja moči v družbi, </a:t>
            </a:r>
          </a:p>
          <a:p>
            <a:pPr lvl="0"/>
            <a:r>
              <a:rPr lang="sl-SI" dirty="0" smtClean="0"/>
              <a:t>ne ukvarja se z vprašanji, kako in zakaj so pripadniki etničnih skupin v manjvrednem položaju v odnosu do večinske družbe</a:t>
            </a:r>
          </a:p>
          <a:p>
            <a:pPr lvl="0"/>
            <a:r>
              <a:rPr lang="sl-SI" dirty="0" smtClean="0"/>
              <a:t>zgolj poudarja kulturne razlike (past: pretirano </a:t>
            </a:r>
            <a:r>
              <a:rPr lang="sl-SI" dirty="0" err="1" smtClean="0"/>
              <a:t>romanticiranje</a:t>
            </a:r>
            <a:r>
              <a:rPr lang="sl-SI" dirty="0" smtClean="0"/>
              <a:t>)</a:t>
            </a:r>
          </a:p>
          <a:p>
            <a:pPr lvl="0"/>
            <a:r>
              <a:rPr lang="sl-SI" dirty="0" smtClean="0"/>
              <a:t>ohranjanje obstoječega stanja 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ANTIRASIZEM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Iz kritike </a:t>
            </a:r>
            <a:r>
              <a:rPr lang="sl-SI" dirty="0" err="1" smtClean="0"/>
              <a:t>multikulturalizma</a:t>
            </a:r>
            <a:r>
              <a:rPr lang="sl-SI" dirty="0" smtClean="0"/>
              <a:t> se je v poznih 80. letih 20. stoletja razvil </a:t>
            </a:r>
            <a:r>
              <a:rPr lang="sl-SI" b="1" dirty="0" err="1" smtClean="0"/>
              <a:t>antirasizem</a:t>
            </a:r>
            <a:r>
              <a:rPr lang="sl-SI" dirty="0" smtClean="0"/>
              <a:t>.</a:t>
            </a:r>
            <a:r>
              <a:rPr lang="sl-SI" b="1" dirty="0" smtClean="0"/>
              <a:t> </a:t>
            </a:r>
            <a:endParaRPr lang="sl-SI" dirty="0" smtClean="0"/>
          </a:p>
          <a:p>
            <a:pPr lvl="0"/>
            <a:r>
              <a:rPr lang="sl-SI" dirty="0" smtClean="0"/>
              <a:t>Osredotoča se na </a:t>
            </a:r>
            <a:r>
              <a:rPr lang="sl-SI" b="1" dirty="0" smtClean="0"/>
              <a:t>spremembo</a:t>
            </a:r>
            <a:r>
              <a:rPr lang="sl-SI" dirty="0" smtClean="0"/>
              <a:t> družbenih razmerij moči in procesov, ki v družbi ustvarjajo neenakosti 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DISKRIMINACIJA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dirty="0" smtClean="0"/>
              <a:t>PREDSODEK - neutemeljene , krivične predstave oz. stališča do ljudi  </a:t>
            </a:r>
          </a:p>
          <a:p>
            <a:pPr lvl="0"/>
            <a:r>
              <a:rPr lang="sl-SI" dirty="0" smtClean="0"/>
              <a:t>STEREOTIP- močno zakoreninjeni predsodki</a:t>
            </a:r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r>
              <a:rPr lang="sl-SI" dirty="0" smtClean="0"/>
              <a:t>5 stopenj izražanja predsodkov (</a:t>
            </a:r>
            <a:r>
              <a:rPr lang="sl-SI" dirty="0" err="1" smtClean="0"/>
              <a:t>Allport</a:t>
            </a:r>
            <a:r>
              <a:rPr lang="sl-SI" dirty="0" smtClean="0"/>
              <a:t> 1954 v Ule 1999):</a:t>
            </a:r>
            <a:endParaRPr lang="sl-SI" sz="2800" dirty="0" smtClean="0"/>
          </a:p>
          <a:p>
            <a:pPr lvl="1"/>
            <a:r>
              <a:rPr lang="sl-SI" dirty="0" smtClean="0"/>
              <a:t>opravljanje, ogovarjanje</a:t>
            </a:r>
            <a:endParaRPr lang="sl-SI" sz="2400" dirty="0" smtClean="0"/>
          </a:p>
          <a:p>
            <a:pPr lvl="1"/>
            <a:r>
              <a:rPr lang="sl-SI" dirty="0" smtClean="0"/>
              <a:t>Izogibanje</a:t>
            </a:r>
            <a:endParaRPr lang="sl-SI" sz="2400" dirty="0" smtClean="0"/>
          </a:p>
          <a:p>
            <a:pPr lvl="1"/>
            <a:r>
              <a:rPr lang="sl-SI" dirty="0" smtClean="0"/>
              <a:t>diskriminacije (neenaka obravnava)</a:t>
            </a:r>
            <a:endParaRPr lang="sl-SI" sz="2400" dirty="0" smtClean="0"/>
          </a:p>
          <a:p>
            <a:pPr lvl="1"/>
            <a:r>
              <a:rPr lang="sl-SI" dirty="0" smtClean="0"/>
              <a:t>nasilje</a:t>
            </a:r>
            <a:endParaRPr lang="sl-SI" sz="2400" dirty="0" smtClean="0"/>
          </a:p>
          <a:p>
            <a:pPr lvl="1"/>
            <a:r>
              <a:rPr lang="sl-SI" dirty="0" smtClean="0"/>
              <a:t>genocid</a:t>
            </a:r>
            <a:endParaRPr lang="sl-SI" sz="2400" dirty="0" smtClean="0"/>
          </a:p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dirty="0" smtClean="0"/>
              <a:t>Vzroki za uporabo predsodkov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sl-SI" dirty="0" smtClean="0"/>
              <a:t>mehanizem za vzdrževanje družbenega reda, </a:t>
            </a:r>
          </a:p>
          <a:p>
            <a:pPr lvl="1"/>
            <a:r>
              <a:rPr lang="sl-SI" dirty="0" smtClean="0"/>
              <a:t>mehanizem za opravičevanje privilegijev in razlik pri dostopnosti do družbenih virov</a:t>
            </a:r>
            <a:endParaRPr lang="sl-SI" sz="2400" dirty="0" smtClean="0"/>
          </a:p>
          <a:p>
            <a:pPr lvl="1"/>
            <a:r>
              <a:rPr lang="sl-SI" dirty="0" smtClean="0"/>
              <a:t>mehanizem za vzpostavljanje in vzdrževanje mej lastne skupine, vodilo pri definiranju lastnih vrlin v primerjavi z drugo skupino </a:t>
            </a:r>
          </a:p>
          <a:p>
            <a:pPr lvl="1"/>
            <a:r>
              <a:rPr lang="sl-SI" dirty="0" smtClean="0"/>
              <a:t>mehanizem za ohranjanje samozadovoljitve lastne skupine (omejevanje oz. preprečevanje intelektualnega razvoja pripadnikov manjšine)</a:t>
            </a:r>
          </a:p>
          <a:p>
            <a:pPr lvl="1"/>
            <a:r>
              <a:rPr lang="sl-SI" dirty="0" smtClean="0"/>
              <a:t> mehanizem za izražanje moralne dvoumnosti (razcep med odklanjanjem in občudovanjem)</a:t>
            </a:r>
          </a:p>
          <a:p>
            <a:pPr lvl="1">
              <a:buNone/>
            </a:pPr>
            <a:endParaRPr lang="sl-SI" sz="2400" dirty="0" smtClean="0"/>
          </a:p>
          <a:p>
            <a:pPr lvl="1">
              <a:buNone/>
            </a:pPr>
            <a:r>
              <a:rPr lang="sl-SI" sz="2400" dirty="0" smtClean="0"/>
              <a:t>VIR: Thomas H. </a:t>
            </a:r>
            <a:r>
              <a:rPr lang="sl-SI" sz="2400" dirty="0" err="1" smtClean="0"/>
              <a:t>Eriksen</a:t>
            </a:r>
            <a:r>
              <a:rPr lang="sl-SI" sz="2400" dirty="0" smtClean="0"/>
              <a:t> (2002: 25)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(Romi v SLO)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l-SI" dirty="0" smtClean="0"/>
              <a:t>Rom -  oznaka za </a:t>
            </a:r>
            <a:r>
              <a:rPr lang="sl-SI" dirty="0" err="1" smtClean="0"/>
              <a:t>deviantneža</a:t>
            </a:r>
            <a:r>
              <a:rPr lang="sl-SI" dirty="0" smtClean="0"/>
              <a:t>, za deviantne situacije</a:t>
            </a:r>
          </a:p>
          <a:p>
            <a:pPr>
              <a:buNone/>
            </a:pPr>
            <a:endParaRPr lang="sl-SI" dirty="0" smtClean="0"/>
          </a:p>
          <a:p>
            <a:pPr lvl="0"/>
            <a:r>
              <a:rPr lang="sl-SI" dirty="0" smtClean="0"/>
              <a:t>cigan kot sinonim za tatu (Če nekdo reče »imeli smo cigana v hiši«, to pomeni, da so bili okradeni.);</a:t>
            </a:r>
          </a:p>
          <a:p>
            <a:pPr lvl="0"/>
            <a:r>
              <a:rPr lang="sl-SI" dirty="0" smtClean="0"/>
              <a:t>cigan kot sinonim za nehigieno, nemaren </a:t>
            </a:r>
            <a:r>
              <a:rPr lang="sl-SI" dirty="0" err="1" smtClean="0"/>
              <a:t>izgled</a:t>
            </a:r>
            <a:r>
              <a:rPr lang="sl-SI" dirty="0" smtClean="0"/>
              <a:t> (Človek, ki je oblečen v raztrgano in umazano obleko, je »vlaški cigan«. Nemarno oblečeni ženski rečemo »</a:t>
            </a:r>
            <a:r>
              <a:rPr lang="sl-SI" dirty="0" err="1" smtClean="0"/>
              <a:t>ciganica</a:t>
            </a:r>
            <a:r>
              <a:rPr lang="sl-SI" dirty="0" smtClean="0"/>
              <a:t>«.);</a:t>
            </a:r>
          </a:p>
          <a:p>
            <a:pPr lvl="0"/>
            <a:r>
              <a:rPr lang="sl-SI" dirty="0" smtClean="0"/>
              <a:t>cigan kot sinonim za temno barvo kože;</a:t>
            </a:r>
          </a:p>
          <a:p>
            <a:pPr lvl="0"/>
            <a:r>
              <a:rPr lang="sl-SI" dirty="0" smtClean="0"/>
              <a:t>glagol »</a:t>
            </a:r>
            <a:r>
              <a:rPr lang="sl-SI" dirty="0" err="1" smtClean="0"/>
              <a:t>ciganiti</a:t>
            </a:r>
            <a:r>
              <a:rPr lang="sl-SI" dirty="0" smtClean="0"/>
              <a:t>«, »</a:t>
            </a:r>
            <a:r>
              <a:rPr lang="sl-SI" dirty="0" err="1" smtClean="0"/>
              <a:t>ociganiti</a:t>
            </a:r>
            <a:r>
              <a:rPr lang="sl-SI" dirty="0" smtClean="0"/>
              <a:t>« pomeni nekoga ogoljufati</a:t>
            </a:r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r>
              <a:rPr lang="sl-SI" dirty="0" smtClean="0"/>
              <a:t>VIR: Pavla Štrukelj (2004: 66)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sl-SI" dirty="0" smtClean="0"/>
              <a:t>SSKJ navaja primere ekspresivne rabe besede cigan, ki temelji na:</a:t>
            </a:r>
          </a:p>
          <a:p>
            <a:pPr lvl="0">
              <a:buNone/>
            </a:pPr>
            <a:endParaRPr lang="sl-SI" dirty="0" smtClean="0"/>
          </a:p>
          <a:p>
            <a:pPr lvl="0">
              <a:buFontTx/>
              <a:buChar char="-"/>
            </a:pPr>
            <a:r>
              <a:rPr lang="sl-SI" sz="2900" dirty="0" smtClean="0"/>
              <a:t>stereotipni predstavi (»pravili so, da cigani kradejo otroke«; »črn kot cigan«; »laže kot cigan«)</a:t>
            </a:r>
          </a:p>
          <a:p>
            <a:pPr lvl="0">
              <a:buFontTx/>
              <a:buChar char="-"/>
            </a:pPr>
            <a:r>
              <a:rPr lang="sl-SI" sz="2900" dirty="0" smtClean="0"/>
              <a:t>rabo besede v slabšalnem pomenu (»zvit, lahkomiseln ali malopriden«  človek). </a:t>
            </a:r>
          </a:p>
          <a:p>
            <a:pPr lvl="0">
              <a:buFontTx/>
              <a:buChar char="-"/>
            </a:pPr>
            <a:r>
              <a:rPr lang="sl-SI" sz="2900" dirty="0" smtClean="0"/>
              <a:t>rekla, ki veljajo v slovenskem kulturnem prostoru (»je tak cigan« pomeni biti slabo oblečen; »pri nas je kot pri ciganih« pomeni vse je v neredu; »smeje se kot cigan belemu kruhu«</a:t>
            </a:r>
            <a:r>
              <a:rPr lang="sl-SI" sz="2900" i="1" dirty="0" smtClean="0"/>
              <a:t> </a:t>
            </a:r>
            <a:r>
              <a:rPr lang="sl-SI" sz="2900" dirty="0" smtClean="0"/>
              <a:t>pomeni smejati se  široko, na vsa usta)</a:t>
            </a:r>
          </a:p>
          <a:p>
            <a:pPr lvl="0">
              <a:buFontTx/>
              <a:buChar char="-"/>
            </a:pPr>
            <a:r>
              <a:rPr lang="sl-SI" sz="2900" dirty="0" err="1" smtClean="0"/>
              <a:t>Ciganico</a:t>
            </a:r>
            <a:r>
              <a:rPr lang="sl-SI" sz="2900" dirty="0" smtClean="0"/>
              <a:t> omenja v povezavi s krajo (»</a:t>
            </a:r>
            <a:r>
              <a:rPr lang="sl-SI" sz="2900" dirty="0" err="1" smtClean="0"/>
              <a:t>ciganico</a:t>
            </a:r>
            <a:r>
              <a:rPr lang="sl-SI" sz="2900" dirty="0" smtClean="0"/>
              <a:t> so obdolžili, da je ukradla kokoš«), </a:t>
            </a:r>
          </a:p>
          <a:p>
            <a:pPr lvl="0">
              <a:buFontTx/>
              <a:buChar char="-"/>
            </a:pPr>
            <a:r>
              <a:rPr lang="sl-SI" sz="2900" dirty="0" err="1" smtClean="0"/>
              <a:t>ciganija</a:t>
            </a:r>
            <a:r>
              <a:rPr lang="sl-SI" sz="2900" dirty="0" smtClean="0"/>
              <a:t> se v slabšalnem pomenu nanaša na  »zelo revno, zanemarjeno stanovanje ali poslopje«. Glagol </a:t>
            </a:r>
            <a:r>
              <a:rPr lang="sl-SI" sz="2900" dirty="0" err="1" smtClean="0"/>
              <a:t>ciganiti</a:t>
            </a:r>
            <a:r>
              <a:rPr lang="sl-SI" sz="2900" dirty="0" smtClean="0"/>
              <a:t> pomeni »goljufati«, »odirati«</a:t>
            </a:r>
          </a:p>
          <a:p>
            <a:pPr lvl="0">
              <a:buFontTx/>
              <a:buChar char="-"/>
            </a:pPr>
            <a:r>
              <a:rPr lang="sl-SI" sz="2900" dirty="0" smtClean="0"/>
              <a:t> Pridevnik ciganski velja za »nestalen«, »nemiren«. 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l-SI" b="1" dirty="0" err="1" smtClean="0"/>
              <a:t>Pedenjped</a:t>
            </a:r>
            <a:r>
              <a:rPr lang="sl-SI" b="1" dirty="0" smtClean="0"/>
              <a:t> (Niko Grafenauer)</a:t>
            </a:r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r>
              <a:rPr lang="sl-SI" i="1" dirty="0" smtClean="0"/>
              <a:t>»</a:t>
            </a:r>
            <a:r>
              <a:rPr lang="sl-SI" i="1" dirty="0" err="1" smtClean="0"/>
              <a:t>Pedenjpedu</a:t>
            </a:r>
            <a:r>
              <a:rPr lang="sl-SI" i="1" dirty="0" smtClean="0"/>
              <a:t> je piščal kar</a:t>
            </a:r>
            <a:endParaRPr lang="sl-SI" dirty="0" smtClean="0"/>
          </a:p>
          <a:p>
            <a:pPr>
              <a:buNone/>
            </a:pPr>
            <a:r>
              <a:rPr lang="sl-SI" i="1" dirty="0" smtClean="0"/>
              <a:t>čez noč cigan </a:t>
            </a:r>
            <a:r>
              <a:rPr lang="sl-SI" i="1" dirty="0" err="1" smtClean="0"/>
              <a:t>ukral</a:t>
            </a:r>
            <a:r>
              <a:rPr lang="sl-SI" i="1" dirty="0" smtClean="0"/>
              <a:t>.</a:t>
            </a:r>
            <a:endParaRPr lang="sl-SI" dirty="0" smtClean="0"/>
          </a:p>
          <a:p>
            <a:pPr>
              <a:buNone/>
            </a:pPr>
            <a:r>
              <a:rPr lang="sl-SI" i="1" dirty="0" err="1" smtClean="0"/>
              <a:t>Svirilili</a:t>
            </a:r>
            <a:r>
              <a:rPr lang="sl-SI" i="1" dirty="0" smtClean="0"/>
              <a:t>, </a:t>
            </a:r>
            <a:r>
              <a:rPr lang="sl-SI" i="1" dirty="0" err="1" smtClean="0"/>
              <a:t>svirilili</a:t>
            </a:r>
            <a:r>
              <a:rPr lang="sl-SI" i="1" dirty="0" smtClean="0"/>
              <a:t>,</a:t>
            </a:r>
            <a:endParaRPr lang="sl-SI" dirty="0" smtClean="0"/>
          </a:p>
          <a:p>
            <a:pPr>
              <a:buNone/>
            </a:pPr>
            <a:r>
              <a:rPr lang="sl-SI" i="1" dirty="0" smtClean="0"/>
              <a:t>niso ga več izsledili.« 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DISKRIMINACIJA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rasizem,</a:t>
            </a:r>
          </a:p>
          <a:p>
            <a:r>
              <a:rPr lang="sl-SI" dirty="0" smtClean="0"/>
              <a:t>seksizem,</a:t>
            </a:r>
          </a:p>
          <a:p>
            <a:r>
              <a:rPr lang="sl-SI" dirty="0" err="1" smtClean="0"/>
              <a:t>homofobija</a:t>
            </a:r>
            <a:r>
              <a:rPr lang="sl-SI" dirty="0" smtClean="0"/>
              <a:t>,</a:t>
            </a:r>
          </a:p>
          <a:p>
            <a:r>
              <a:rPr lang="sl-SI" dirty="0" smtClean="0"/>
              <a:t>Ksenofobija …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Negativna – pozitivna diskriminacija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Posledice negativne diskriminacije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skrivanje identitete</a:t>
            </a:r>
          </a:p>
          <a:p>
            <a:pPr lvl="0"/>
            <a:r>
              <a:rPr lang="sl-SI" dirty="0" smtClean="0"/>
              <a:t>poistovetenje z vsebino predsodkov</a:t>
            </a:r>
          </a:p>
          <a:p>
            <a:r>
              <a:rPr lang="sl-SI" dirty="0" smtClean="0"/>
              <a:t>konformistično vedenje</a:t>
            </a:r>
          </a:p>
          <a:p>
            <a:r>
              <a:rPr lang="sl-SI" dirty="0" smtClean="0"/>
              <a:t>občutki manjvrednosti in neustreznosti </a:t>
            </a:r>
          </a:p>
          <a:p>
            <a:r>
              <a:rPr lang="sl-SI" dirty="0" err="1" smtClean="0"/>
              <a:t>samoponižujoči</a:t>
            </a:r>
            <a:r>
              <a:rPr lang="sl-SI" dirty="0" smtClean="0"/>
              <a:t> vzorci  obnašanja</a:t>
            </a:r>
          </a:p>
          <a:p>
            <a:r>
              <a:rPr lang="sl-SI" dirty="0" smtClean="0"/>
              <a:t>težave na področju dušenega zdravja 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Etnična neobčutljivost</a:t>
            </a:r>
            <a:br>
              <a:rPr lang="sl-SI" dirty="0" smtClean="0"/>
            </a:br>
            <a:r>
              <a:rPr lang="sl-SI" dirty="0" smtClean="0"/>
              <a:t>na področju socialnega dela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r>
              <a:rPr lang="sl-SI" dirty="0" smtClean="0"/>
              <a:t>Odsotnost etničnosti iz področja socialnega dela (teorije in prakse)</a:t>
            </a:r>
          </a:p>
          <a:p>
            <a:r>
              <a:rPr lang="sl-SI" dirty="0" smtClean="0"/>
              <a:t>Odsotnost javnih diskurzov o etničnosti </a:t>
            </a:r>
          </a:p>
          <a:p>
            <a:endParaRPr lang="sl-SI" dirty="0" smtClean="0"/>
          </a:p>
          <a:p>
            <a:pPr>
              <a:buNone/>
            </a:pPr>
            <a:r>
              <a:rPr lang="sl-SI" b="1" dirty="0" smtClean="0"/>
              <a:t>3 vzroki:</a:t>
            </a:r>
          </a:p>
          <a:p>
            <a:pPr>
              <a:buNone/>
            </a:pPr>
            <a:r>
              <a:rPr lang="sl-SI" dirty="0" smtClean="0"/>
              <a:t>1. Kasnejši razvoj stroke v SLO</a:t>
            </a:r>
          </a:p>
          <a:p>
            <a:pPr>
              <a:buNone/>
            </a:pPr>
            <a:r>
              <a:rPr lang="sl-SI" dirty="0" smtClean="0"/>
              <a:t>2. Ozek prostor izobraževanja za SD</a:t>
            </a:r>
          </a:p>
          <a:p>
            <a:pPr>
              <a:buNone/>
            </a:pPr>
            <a:r>
              <a:rPr lang="sl-SI" dirty="0" smtClean="0"/>
              <a:t>3. Vpliv socialistično/komunističnega  družbenopolitičnega sistema</a:t>
            </a:r>
            <a:endParaRPr lang="sl-S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Ravni delovanja diskriminacij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r>
              <a:rPr lang="sl-SI" dirty="0" smtClean="0"/>
              <a:t>Osebna raven</a:t>
            </a:r>
          </a:p>
          <a:p>
            <a:r>
              <a:rPr lang="sl-SI" dirty="0" smtClean="0"/>
              <a:t>Kulturna raven </a:t>
            </a:r>
          </a:p>
          <a:p>
            <a:r>
              <a:rPr lang="sl-SI" dirty="0" smtClean="0"/>
              <a:t>Strukturna raven</a:t>
            </a:r>
          </a:p>
          <a:p>
            <a:pPr>
              <a:buNone/>
            </a:pPr>
            <a:r>
              <a:rPr lang="sl-SI" sz="1800" dirty="0" smtClean="0"/>
              <a:t>Vir: Lena </a:t>
            </a:r>
            <a:r>
              <a:rPr lang="sl-SI" sz="1800" dirty="0" err="1" smtClean="0"/>
              <a:t>Dominelli</a:t>
            </a:r>
            <a:r>
              <a:rPr lang="sl-SI" sz="1800" dirty="0" smtClean="0"/>
              <a:t> (1988), Neil Thompson (2001)</a:t>
            </a:r>
          </a:p>
          <a:p>
            <a:pPr>
              <a:buNone/>
            </a:pPr>
            <a:endParaRPr lang="sl-SI" sz="2800" dirty="0" smtClean="0"/>
          </a:p>
          <a:p>
            <a:r>
              <a:rPr lang="sl-SI" sz="2800" dirty="0" smtClean="0"/>
              <a:t>Ponotranjeni rasizem </a:t>
            </a:r>
            <a:r>
              <a:rPr lang="sl-SI" sz="1800" dirty="0" smtClean="0"/>
              <a:t>(</a:t>
            </a:r>
            <a:r>
              <a:rPr lang="sl-SI" sz="1800" dirty="0" err="1" smtClean="0"/>
              <a:t>Camara</a:t>
            </a:r>
            <a:r>
              <a:rPr lang="sl-SI" sz="1800" dirty="0" smtClean="0"/>
              <a:t> P. Jones, 2002) </a:t>
            </a:r>
            <a:endParaRPr lang="sl-SI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latin typeface="Arial Black" pitchFamily="34" charset="0"/>
              </a:rPr>
              <a:t>Obvezna IZPITNA  literatura </a:t>
            </a:r>
            <a:endParaRPr lang="sl-SI" sz="2800" b="1" dirty="0">
              <a:latin typeface="Arial Black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518457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l-SI" sz="1800" dirty="0" smtClean="0"/>
              <a:t>Brezigar, S. (2010), »Dobrodošli v Slovenijo, vendar ne zahtevajte preveč!« Izseki iz življenja državljanov tretjih držav na trg delovne sile v republiki Sloveniji. V: Medvešek, M., Bešter, R. (ur.), </a:t>
            </a:r>
            <a:r>
              <a:rPr lang="sl-SI" sz="1800" i="1" dirty="0" smtClean="0"/>
              <a:t>Državljani tretjih držav ali tretjerazredni državljani?</a:t>
            </a:r>
            <a:r>
              <a:rPr lang="sl-SI" sz="1800" dirty="0" smtClean="0"/>
              <a:t> Ljubljana: Inštitut za narodnostna vprašanja (142-171). </a:t>
            </a:r>
          </a:p>
          <a:p>
            <a:pPr>
              <a:buFontTx/>
              <a:buChar char="-"/>
            </a:pPr>
            <a:r>
              <a:rPr lang="sl-SI" sz="1800" dirty="0" err="1" smtClean="0"/>
              <a:t>Humphries</a:t>
            </a:r>
            <a:r>
              <a:rPr lang="sl-SI" sz="1800" dirty="0" smtClean="0"/>
              <a:t>, </a:t>
            </a:r>
            <a:r>
              <a:rPr lang="sl-SI" sz="1800" dirty="0" err="1" smtClean="0"/>
              <a:t>Beth</a:t>
            </a:r>
            <a:r>
              <a:rPr lang="sl-SI" sz="1800" dirty="0" smtClean="0"/>
              <a:t> (2005): Kako podpreti prosilce in prosilke za azil: praksa in etična vprašanja za strokovnjakinje v socialnem varstvu in zdravstvu v Evropi, Socialno delo, 44, 4-5, str.: 277-286.</a:t>
            </a:r>
          </a:p>
          <a:p>
            <a:pPr>
              <a:buFontTx/>
              <a:buChar char="-"/>
            </a:pPr>
            <a:r>
              <a:rPr lang="sl-SI" sz="1800" dirty="0" smtClean="0"/>
              <a:t>(ur.) </a:t>
            </a:r>
            <a:r>
              <a:rPr lang="sl-SI" sz="1800" dirty="0" err="1" smtClean="0"/>
              <a:t>Dina</a:t>
            </a:r>
            <a:r>
              <a:rPr lang="sl-SI" sz="1800" dirty="0" smtClean="0"/>
              <a:t> Dobovičnik (2005): »Tukaj smo«. Prosilci za azil in begunci v Sloveniji. Konzorcij Živa. Ljubljana</a:t>
            </a:r>
          </a:p>
          <a:p>
            <a:pPr lvl="0"/>
            <a:r>
              <a:rPr lang="sl-SI" sz="1800" dirty="0" smtClean="0"/>
              <a:t>Kejžar, B., Medved, F. (2010), »Smo res dobrodošli?« Stiki in komunikacija med imigranti in pristojnimi državnimi institucijami. V: Medvešek, M., Bešter, R. (ur.), </a:t>
            </a:r>
            <a:r>
              <a:rPr lang="sl-SI" sz="1800" i="1" dirty="0" smtClean="0"/>
              <a:t>Državljani tretjih držav ali tretjerazredni državljani?</a:t>
            </a:r>
            <a:r>
              <a:rPr lang="sl-SI" sz="1800" dirty="0" smtClean="0"/>
              <a:t> Ljubljana: Inštitut za narodnostna vprašanja (92-141).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sl-SI" dirty="0" smtClean="0"/>
              <a:t>Leskošek, V. (2005), Globalne neenakosti, Socialno delo, 44, 4-5, 241-249.</a:t>
            </a:r>
          </a:p>
          <a:p>
            <a:pPr lvl="0">
              <a:buFontTx/>
              <a:buChar char="-"/>
            </a:pPr>
            <a:r>
              <a:rPr lang="sl-SI" dirty="0" smtClean="0"/>
              <a:t>Medved, F. (2010), Slovenska politika integracije – »od prvih do tretjih državljanov«. V: Medvešek, M., Bešter, R. (ur.), </a:t>
            </a:r>
            <a:r>
              <a:rPr lang="sl-SI" i="1" dirty="0" smtClean="0"/>
              <a:t>Državljani tretjih držav ali tretjerazredni državljani?</a:t>
            </a:r>
            <a:r>
              <a:rPr lang="sl-SI" dirty="0" smtClean="0"/>
              <a:t> Ljubljana: Inštitut za narodnostna vprašanja (20-46). </a:t>
            </a:r>
            <a:endParaRPr lang="sl-SI" smtClean="0"/>
          </a:p>
          <a:p>
            <a:pPr lvl="0">
              <a:buFontTx/>
              <a:buChar char="-"/>
            </a:pPr>
            <a:r>
              <a:rPr lang="sl-SI" smtClean="0"/>
              <a:t>Urh</a:t>
            </a:r>
            <a:r>
              <a:rPr lang="sl-SI" dirty="0" smtClean="0"/>
              <a:t>. Špela (2003): »</a:t>
            </a:r>
            <a:r>
              <a:rPr lang="sl-SI" dirty="0" err="1" smtClean="0"/>
              <a:t>Anticiganizem</a:t>
            </a:r>
            <a:r>
              <a:rPr lang="sl-SI" dirty="0" smtClean="0"/>
              <a:t> v Evropi«. V: Časopis za kritiko znanosti. 31. št. 213/214. Študentska založba. Ljubljana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dirty="0" smtClean="0"/>
              <a:t>Zgodba izbrisanega (2010) Proti sistemu ne moreš sam, v: Kogovšek </a:t>
            </a:r>
            <a:r>
              <a:rPr lang="sl-SI" dirty="0" err="1" smtClean="0"/>
              <a:t>et</a:t>
            </a:r>
            <a:r>
              <a:rPr lang="sl-SI" dirty="0" smtClean="0"/>
              <a:t> </a:t>
            </a:r>
            <a:r>
              <a:rPr lang="sl-SI" dirty="0" err="1" smtClean="0"/>
              <a:t>al</a:t>
            </a:r>
            <a:r>
              <a:rPr lang="sl-SI" dirty="0" smtClean="0"/>
              <a:t>. Brazgotine izbrisa, 47-52.</a:t>
            </a:r>
          </a:p>
          <a:p>
            <a:pPr>
              <a:buFontTx/>
              <a:buChar char="-"/>
            </a:pPr>
            <a:r>
              <a:rPr lang="sl-SI" dirty="0" smtClean="0"/>
              <a:t>Zorn, Jelka (2008) Ljudje brez pravice do pravic in vloga socialnega dela, Socialno delo, 47, 3-6.</a:t>
            </a:r>
          </a:p>
          <a:p>
            <a:pPr>
              <a:buFontTx/>
              <a:buChar char="-"/>
            </a:pPr>
            <a:r>
              <a:rPr lang="sl-SI" dirty="0" smtClean="0"/>
              <a:t>Zorn, J. (2005), Strategije zavračanja begunk, beguncev oziroma prosilcev za ali in oseb brez statusa. Socialno delo, 44, 4-5, 259-276.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Posledice odsotnosti </a:t>
            </a:r>
            <a:br>
              <a:rPr lang="sl-SI" dirty="0" smtClean="0"/>
            </a:br>
            <a:r>
              <a:rPr lang="sl-SI" dirty="0" smtClean="0"/>
              <a:t>etničnih diskurzov v SD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l-SI" b="1" dirty="0" smtClean="0"/>
              <a:t>Etnično neobčutljiva praksa:</a:t>
            </a:r>
          </a:p>
          <a:p>
            <a:pPr>
              <a:buFontTx/>
              <a:buChar char="-"/>
            </a:pPr>
            <a:r>
              <a:rPr lang="sl-SI" dirty="0" smtClean="0"/>
              <a:t>Vrednostno usmerjena praksa</a:t>
            </a:r>
          </a:p>
          <a:p>
            <a:pPr>
              <a:buFontTx/>
              <a:buChar char="-"/>
            </a:pPr>
            <a:r>
              <a:rPr lang="sl-SI" dirty="0" smtClean="0"/>
              <a:t>Asimilacijske (politične) težnje </a:t>
            </a:r>
          </a:p>
          <a:p>
            <a:pPr>
              <a:buFontTx/>
              <a:buChar char="-"/>
            </a:pPr>
            <a:r>
              <a:rPr lang="sl-SI" dirty="0" smtClean="0"/>
              <a:t>Molk – ignoriranje, pasivnost</a:t>
            </a:r>
          </a:p>
          <a:p>
            <a:pPr>
              <a:buFontTx/>
              <a:buChar char="-"/>
            </a:pPr>
            <a:r>
              <a:rPr lang="sl-SI" dirty="0" err="1" smtClean="0"/>
              <a:t>Rasizmi</a:t>
            </a:r>
            <a:r>
              <a:rPr lang="sl-SI" dirty="0" smtClean="0"/>
              <a:t> v SD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Relevantni pojmi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Etničnost, etnične meje, etnične skupine</a:t>
            </a:r>
          </a:p>
          <a:p>
            <a:r>
              <a:rPr lang="sl-SI" dirty="0" err="1" smtClean="0"/>
              <a:t>Etnocentrizem</a:t>
            </a:r>
            <a:endParaRPr lang="sl-SI" dirty="0" smtClean="0"/>
          </a:p>
          <a:p>
            <a:r>
              <a:rPr lang="sl-SI" dirty="0" smtClean="0"/>
              <a:t>Narod, nacija </a:t>
            </a:r>
            <a:r>
              <a:rPr lang="sl-SI" i="1" dirty="0" err="1" smtClean="0"/>
              <a:t>vs</a:t>
            </a:r>
            <a:r>
              <a:rPr lang="sl-SI" dirty="0" smtClean="0"/>
              <a:t>. etnična skupina</a:t>
            </a:r>
          </a:p>
          <a:p>
            <a:r>
              <a:rPr lang="sl-SI" dirty="0" smtClean="0"/>
              <a:t>Tujci</a:t>
            </a:r>
          </a:p>
          <a:p>
            <a:r>
              <a:rPr lang="sl-SI" dirty="0" smtClean="0"/>
              <a:t>Človekove pravice</a:t>
            </a:r>
          </a:p>
          <a:p>
            <a:r>
              <a:rPr lang="sl-SI" dirty="0" smtClean="0"/>
              <a:t>Asimilacija, </a:t>
            </a:r>
            <a:r>
              <a:rPr lang="sl-SI" dirty="0" err="1" smtClean="0"/>
              <a:t>multikulturalizem</a:t>
            </a:r>
            <a:r>
              <a:rPr lang="sl-SI" dirty="0" smtClean="0"/>
              <a:t>, antirasizem</a:t>
            </a:r>
          </a:p>
          <a:p>
            <a:r>
              <a:rPr lang="sl-SI" dirty="0" smtClean="0"/>
              <a:t>Diskriminacija, rasizem</a:t>
            </a:r>
          </a:p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Etničnost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sl-SI" b="1" dirty="0" smtClean="0"/>
              <a:t>etnija </a:t>
            </a:r>
            <a:r>
              <a:rPr lang="sl-SI" dirty="0" smtClean="0"/>
              <a:t>[gr. </a:t>
            </a:r>
            <a:r>
              <a:rPr lang="sl-SI" i="1" dirty="0" err="1" smtClean="0"/>
              <a:t>ethnos</a:t>
            </a:r>
            <a:r>
              <a:rPr lang="sl-SI" dirty="0" smtClean="0"/>
              <a:t>] – ljudje, ljudstvo</a:t>
            </a:r>
          </a:p>
          <a:p>
            <a:pPr lvl="0">
              <a:buNone/>
            </a:pPr>
            <a:r>
              <a:rPr lang="sl-SI" dirty="0" smtClean="0"/>
              <a:t> </a:t>
            </a:r>
          </a:p>
          <a:p>
            <a:pPr>
              <a:buNone/>
            </a:pPr>
            <a:r>
              <a:rPr lang="sl-SI" dirty="0" smtClean="0"/>
              <a:t>PRIMORDIALNA DEFINICIJA ETNIČNOSTI</a:t>
            </a:r>
          </a:p>
          <a:p>
            <a:pPr>
              <a:buFontTx/>
              <a:buChar char="-"/>
            </a:pPr>
            <a:r>
              <a:rPr lang="sl-SI" dirty="0" smtClean="0"/>
              <a:t>19. stol.</a:t>
            </a:r>
          </a:p>
          <a:p>
            <a:pPr>
              <a:buFontTx/>
              <a:buChar char="-"/>
            </a:pPr>
            <a:r>
              <a:rPr lang="sl-SI" dirty="0" smtClean="0"/>
              <a:t>kulturne,  psihološke, družbene značilnosti populacije (skupen izvor, vrednote in kultura)</a:t>
            </a:r>
          </a:p>
          <a:p>
            <a:pPr>
              <a:buFontTx/>
              <a:buChar char="-"/>
            </a:pPr>
            <a:r>
              <a:rPr lang="sl-SI" dirty="0" smtClean="0"/>
              <a:t>etnične skupine: fiksne, nespremenljive </a:t>
            </a:r>
          </a:p>
          <a:p>
            <a:pPr>
              <a:buFontTx/>
              <a:buChar char="-"/>
            </a:pPr>
            <a:r>
              <a:rPr lang="sl-SI" dirty="0" smtClean="0"/>
              <a:t>etničnost dana z rojstvom (</a:t>
            </a:r>
            <a:r>
              <a:rPr lang="sl-SI" dirty="0" err="1" smtClean="0"/>
              <a:t>primordialnost</a:t>
            </a:r>
            <a:r>
              <a:rPr lang="sl-SI" dirty="0" smtClean="0"/>
              <a:t>)</a:t>
            </a:r>
          </a:p>
          <a:p>
            <a:pPr>
              <a:buFontTx/>
              <a:buChar char="-"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MODERNA DEFINICIJA ETNIČNOSTI</a:t>
            </a:r>
          </a:p>
          <a:p>
            <a:pPr>
              <a:buFontTx/>
              <a:buChar char="-"/>
            </a:pPr>
            <a:r>
              <a:rPr lang="sl-SI" dirty="0" smtClean="0"/>
              <a:t>od </a:t>
            </a:r>
            <a:r>
              <a:rPr lang="sl-SI" dirty="0" err="1" smtClean="0"/>
              <a:t>1960.tih</a:t>
            </a:r>
            <a:r>
              <a:rPr lang="sl-SI" dirty="0" smtClean="0"/>
              <a:t> let naprej (vpliv soc. antropologije)</a:t>
            </a:r>
          </a:p>
          <a:p>
            <a:pPr lvl="0">
              <a:buFontTx/>
              <a:buChar char="-"/>
            </a:pPr>
            <a:r>
              <a:rPr lang="sl-SI" dirty="0" smtClean="0"/>
              <a:t>etnične skupine: rezultat interakcij med najmanj dvema skupinama, ki se med seboj dojemata kot različni (družbeni konstrukt) </a:t>
            </a:r>
          </a:p>
          <a:p>
            <a:pPr lvl="0">
              <a:buFontTx/>
              <a:buChar char="-"/>
            </a:pPr>
            <a:r>
              <a:rPr lang="sl-SI" dirty="0" smtClean="0"/>
              <a:t>Etničnost –  družbeno pripisana lastnost skupinam; spremenljiva, fluidna, </a:t>
            </a:r>
            <a:r>
              <a:rPr lang="sl-SI" dirty="0" err="1" smtClean="0"/>
              <a:t>kontekstualna</a:t>
            </a:r>
            <a:r>
              <a:rPr lang="sl-SI" dirty="0" smtClean="0"/>
              <a:t>  </a:t>
            </a:r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 lvl="0"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b="1" dirty="0" smtClean="0"/>
              <a:t>Etnične meje</a:t>
            </a:r>
          </a:p>
          <a:p>
            <a:r>
              <a:rPr lang="sl-SI" dirty="0" smtClean="0"/>
              <a:t>MI – ONI</a:t>
            </a:r>
          </a:p>
          <a:p>
            <a:r>
              <a:rPr lang="sl-SI" dirty="0" smtClean="0"/>
              <a:t>Meje težko določljive</a:t>
            </a:r>
          </a:p>
          <a:p>
            <a:r>
              <a:rPr lang="sl-SI" dirty="0" smtClean="0"/>
              <a:t>Družbeno ustvarjene</a:t>
            </a:r>
          </a:p>
          <a:p>
            <a:endParaRPr lang="sl-SI" dirty="0" smtClean="0"/>
          </a:p>
          <a:p>
            <a:pPr>
              <a:buNone/>
            </a:pPr>
            <a:r>
              <a:rPr lang="sl-SI" b="1" dirty="0" smtClean="0"/>
              <a:t>Etnična distanca</a:t>
            </a:r>
          </a:p>
          <a:p>
            <a:pPr lvl="0">
              <a:buNone/>
            </a:pPr>
            <a:r>
              <a:rPr lang="sl-SI" dirty="0" smtClean="0"/>
              <a:t>- tip </a:t>
            </a:r>
            <a:r>
              <a:rPr lang="sl-SI" dirty="0" err="1" smtClean="0"/>
              <a:t>medetničnega</a:t>
            </a:r>
            <a:r>
              <a:rPr lang="sl-SI" dirty="0" smtClean="0"/>
              <a:t> odnosa, ki utrjuje etnične meje, ustvarja in vzdržuje </a:t>
            </a:r>
            <a:r>
              <a:rPr lang="sl-SI" dirty="0" err="1" smtClean="0"/>
              <a:t>etnocentrizem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Najpogostejše značilnosti </a:t>
            </a:r>
            <a:br>
              <a:rPr lang="sl-SI" dirty="0" smtClean="0"/>
            </a:br>
            <a:r>
              <a:rPr lang="sl-SI" dirty="0" smtClean="0"/>
              <a:t>etničnih skupin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dirty="0" smtClean="0"/>
              <a:t>pripadajo nižjemu družbenemu razredu, </a:t>
            </a:r>
          </a:p>
          <a:p>
            <a:pPr lvl="0"/>
            <a:r>
              <a:rPr lang="sl-SI" dirty="0" smtClean="0"/>
              <a:t>izključenost iz trga delovne sile (prevzemanje slabše plačanih delovnih mest, težka zaposljivost zaradi nizke izobrazbe),</a:t>
            </a:r>
          </a:p>
          <a:p>
            <a:pPr lvl="0"/>
            <a:r>
              <a:rPr lang="sl-SI" dirty="0" smtClean="0"/>
              <a:t> visoka odvisnost od državnih socialnih pomoči, </a:t>
            </a:r>
          </a:p>
          <a:p>
            <a:pPr lvl="0"/>
            <a:r>
              <a:rPr lang="sl-SI" dirty="0" smtClean="0"/>
              <a:t>pogosta nelegalna dela (»delo na črno«), </a:t>
            </a:r>
          </a:p>
          <a:p>
            <a:pPr lvl="0"/>
            <a:r>
              <a:rPr lang="sl-SI" dirty="0" smtClean="0"/>
              <a:t>nizka stopnja samozavesti,</a:t>
            </a:r>
          </a:p>
          <a:p>
            <a:pPr lvl="0"/>
            <a:r>
              <a:rPr lang="sl-SI" dirty="0" smtClean="0"/>
              <a:t>dolgotrajna družbena prikrajšanost, ki se prenaša iz generacije v generacijo 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dirty="0" err="1" smtClean="0"/>
              <a:t>Etnocentrizem</a:t>
            </a:r>
            <a:r>
              <a:rPr lang="sl-SI" b="1" dirty="0" smtClean="0"/>
              <a:t> 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ideologija, ko pripadniki ene etnične skupine privilegirajo lastno skupino  nad vsemi ostalimi</a:t>
            </a:r>
          </a:p>
          <a:p>
            <a:pPr lvl="0"/>
            <a:r>
              <a:rPr lang="sl-SI" dirty="0" smtClean="0"/>
              <a:t>poveličevanje lastnih kulturnih vrednot, prepričanje v lasten kulturni </a:t>
            </a:r>
            <a:r>
              <a:rPr lang="sl-SI" dirty="0" err="1" smtClean="0"/>
              <a:t>univezalizem</a:t>
            </a:r>
            <a:endParaRPr lang="sl-SI" dirty="0" smtClean="0"/>
          </a:p>
          <a:p>
            <a:pPr lvl="0"/>
            <a:r>
              <a:rPr lang="sl-SI" dirty="0" smtClean="0"/>
              <a:t>Pogosta pozicija v SD (slepota za razlike, kulturna neobčutljivost)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392</TotalTime>
  <Words>1921</Words>
  <Application>Microsoft Office PowerPoint</Application>
  <PresentationFormat>On-screen Show (4:3)</PresentationFormat>
  <Paragraphs>283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Altana</vt:lpstr>
      <vt:lpstr>Begunci, priseljenci   in etnične manjšine </vt:lpstr>
      <vt:lpstr>Predstavitev predmeta  </vt:lpstr>
      <vt:lpstr>Etnična neobčutljivost na področju socialnega dela </vt:lpstr>
      <vt:lpstr>Posledice odsotnosti  etničnih diskurzov v SD </vt:lpstr>
      <vt:lpstr>Relevantni pojmi </vt:lpstr>
      <vt:lpstr> Etničnost  </vt:lpstr>
      <vt:lpstr> </vt:lpstr>
      <vt:lpstr>Najpogostejše značilnosti  etničnih skupin</vt:lpstr>
      <vt:lpstr> Etnocentrizem  </vt:lpstr>
      <vt:lpstr>PowerPoint Presentation</vt:lpstr>
      <vt:lpstr>Tujci (»drugi«)</vt:lpstr>
      <vt:lpstr>Zgodovinska perspektiva nastajanja koncepta “drugosti” </vt:lpstr>
      <vt:lpstr>Večni “tujci” v SLO (primer Romov)</vt:lpstr>
      <vt:lpstr> Človekove pravice  </vt:lpstr>
      <vt:lpstr>PowerPoint Presentation</vt:lpstr>
      <vt:lpstr> Načini odzivanja držav na »tujce«  </vt:lpstr>
      <vt:lpstr>ASIMILACIJA</vt:lpstr>
      <vt:lpstr>MULTIKULTURALIZEM</vt:lpstr>
      <vt:lpstr>Zgodovina multikulturalizma</vt:lpstr>
      <vt:lpstr>Multikulturalizem danes</vt:lpstr>
      <vt:lpstr>Kritika mulikulturalizma  kot političnega koncepta</vt:lpstr>
      <vt:lpstr>ANTIRASIZEM </vt:lpstr>
      <vt:lpstr> DISKRIMINACIJA  </vt:lpstr>
      <vt:lpstr> Vzroki za uporabo predsodkov  </vt:lpstr>
      <vt:lpstr>Primer (Romi v SLO) </vt:lpstr>
      <vt:lpstr>PowerPoint Presentation</vt:lpstr>
      <vt:lpstr>PowerPoint Presentation</vt:lpstr>
      <vt:lpstr>DISKRIMINACIJA</vt:lpstr>
      <vt:lpstr>Posledice negativne diskriminacije </vt:lpstr>
      <vt:lpstr>Ravni delovanja diskriminacij</vt:lpstr>
      <vt:lpstr>Obvezna IZPITNA  literatura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Begunci, priseljenci,  etnične manjšine</dc:title>
  <dc:creator>Jaka</dc:creator>
  <cp:lastModifiedBy>Jaka</cp:lastModifiedBy>
  <cp:revision>94</cp:revision>
  <dcterms:modified xsi:type="dcterms:W3CDTF">2013-02-06T09:10:38Z</dcterms:modified>
</cp:coreProperties>
</file>