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9" r:id="rId3"/>
    <p:sldId id="261" r:id="rId4"/>
    <p:sldId id="258" r:id="rId5"/>
    <p:sldId id="262" r:id="rId6"/>
    <p:sldId id="260" r:id="rId7"/>
    <p:sldId id="263" r:id="rId8"/>
    <p:sldId id="265" r:id="rId9"/>
    <p:sldId id="264" r:id="rId10"/>
    <p:sldId id="266" r:id="rId11"/>
    <p:sldId id="267" r:id="rId12"/>
    <p:sldId id="270" r:id="rId13"/>
    <p:sldId id="268" r:id="rId14"/>
    <p:sldId id="269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83B22-60B7-4544-A70A-06808D92FC83}" type="datetimeFigureOut">
              <a:rPr lang="sl-SI" smtClean="0"/>
              <a:pPr/>
              <a:t>27.2.2012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B610B-2784-47DE-9AAB-17CC0468A73D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06030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E6FE-8219-4F2E-B7EF-B2BAAFAC2BB3}" type="slidenum">
              <a:rPr lang="sl-SI" smtClean="0"/>
              <a:pPr/>
              <a:t>1</a:t>
            </a:fld>
            <a:endParaRPr 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E6FE-8219-4F2E-B7EF-B2BAAFAC2BB3}" type="slidenum">
              <a:rPr lang="sl-SI" smtClean="0"/>
              <a:pPr/>
              <a:t>4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F845184-80ED-4EEE-94E2-90517B34E3EE}" type="datetimeFigureOut">
              <a:rPr lang="sl-SI" smtClean="0"/>
              <a:pPr/>
              <a:t>27.2.2012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10" name="Pravoko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o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o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konek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en konek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en konek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konek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konek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en konek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o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27.2.2012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27.2.2012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845184-80ED-4EEE-94E2-90517B34E3EE}" type="datetimeFigureOut">
              <a:rPr lang="sl-SI" smtClean="0"/>
              <a:pPr/>
              <a:t>27.2.2012</a:t>
            </a:fld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F845184-80ED-4EEE-94E2-90517B34E3EE}" type="datetimeFigureOut">
              <a:rPr lang="sl-SI" smtClean="0"/>
              <a:pPr/>
              <a:t>27.2.2012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9" name="Pravoko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konek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en konek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konek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konek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en konek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o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en konek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27.2.2012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27.2.2012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6" name="Ograda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845184-80ED-4EEE-94E2-90517B34E3EE}" type="datetimeFigureOut">
              <a:rPr lang="sl-SI" smtClean="0"/>
              <a:pPr/>
              <a:t>27.2.2012</a:t>
            </a:fld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27.2.2012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en konek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8" name="Raven konek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en konek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en konek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konek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1" name="Ograda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845184-80ED-4EEE-94E2-90517B34E3EE}" type="datetimeFigureOut">
              <a:rPr lang="sl-SI" smtClean="0"/>
              <a:pPr/>
              <a:t>27.2.2012</a:t>
            </a:fld>
            <a:endParaRPr lang="sl-SI"/>
          </a:p>
        </p:txBody>
      </p:sp>
      <p:sp>
        <p:nvSpPr>
          <p:cNvPr id="22" name="Ograda številke diapoz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3" name="Ograda no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en konek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10" name="Raven konek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en konek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en konek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en konek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Ograda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845184-80ED-4EEE-94E2-90517B34E3EE}" type="datetimeFigureOut">
              <a:rPr lang="sl-SI" smtClean="0"/>
              <a:pPr/>
              <a:t>27.2.2012</a:t>
            </a:fld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1" name="Ograda no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konek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F845184-80ED-4EEE-94E2-90517B34E3EE}" type="datetimeFigureOut">
              <a:rPr lang="sl-SI" smtClean="0"/>
              <a:pPr/>
              <a:t>27.2.2012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Raven konek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en konek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konek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Mednarodna zaščita (azil) – 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prosilci </a:t>
            </a:r>
            <a:r>
              <a:rPr lang="sl-SI" dirty="0"/>
              <a:t>za mednarodno zaščito in begunci v Sloveniji 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28.2.2012</a:t>
            </a:r>
            <a:endParaRPr lang="sl-SI" dirty="0" smtClean="0"/>
          </a:p>
          <a:p>
            <a:pPr algn="l"/>
            <a:endParaRPr lang="sl-SI" dirty="0" smtClean="0"/>
          </a:p>
          <a:p>
            <a:pPr algn="l"/>
            <a:r>
              <a:rPr lang="sl-SI" dirty="0" smtClean="0"/>
              <a:t>dr</a:t>
            </a:r>
            <a:r>
              <a:rPr lang="sl-SI" dirty="0" smtClean="0"/>
              <a:t>. </a:t>
            </a:r>
            <a:r>
              <a:rPr lang="sl-SI" dirty="0" smtClean="0"/>
              <a:t>Neža Kogovšek Šalamon</a:t>
            </a:r>
          </a:p>
          <a:p>
            <a:pPr algn="l"/>
            <a:r>
              <a:rPr lang="sl-SI" dirty="0" err="1"/>
              <a:t>n</a:t>
            </a:r>
            <a:r>
              <a:rPr lang="sl-SI" dirty="0" err="1" smtClean="0"/>
              <a:t>eza.kogovsek@mirovni</a:t>
            </a:r>
            <a:r>
              <a:rPr lang="sl-SI" dirty="0" smtClean="0"/>
              <a:t>-</a:t>
            </a:r>
            <a:r>
              <a:rPr lang="sl-SI" dirty="0" err="1" smtClean="0"/>
              <a:t>institut.si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Vloga tolmačev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l-SI" dirty="0" smtClean="0"/>
          </a:p>
          <a:p>
            <a:endParaRPr lang="sl-SI" dirty="0"/>
          </a:p>
          <a:p>
            <a:r>
              <a:rPr lang="sl-SI" dirty="0" smtClean="0"/>
              <a:t>Prevajanje</a:t>
            </a:r>
          </a:p>
          <a:p>
            <a:r>
              <a:rPr lang="sl-SI" dirty="0" smtClean="0"/>
              <a:t>Vprašanje nepristranskosti</a:t>
            </a:r>
          </a:p>
          <a:p>
            <a:r>
              <a:rPr lang="sl-SI" dirty="0" smtClean="0"/>
              <a:t>Pomen točnosti prevoda</a:t>
            </a:r>
          </a:p>
          <a:p>
            <a:r>
              <a:rPr lang="sl-SI" dirty="0" smtClean="0"/>
              <a:t>Zagotovi država</a:t>
            </a:r>
          </a:p>
          <a:p>
            <a:r>
              <a:rPr lang="sl-SI" dirty="0" smtClean="0"/>
              <a:t>Problem nekaterih jezikov</a:t>
            </a:r>
          </a:p>
          <a:p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4175535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Vloga svetovalcev za begunce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Zastopanje, svetovanje, prisotnost na podaji prošnje, priprava na intervju</a:t>
            </a:r>
            <a:endParaRPr lang="sl-SI" dirty="0"/>
          </a:p>
          <a:p>
            <a:r>
              <a:rPr lang="sl-SI" dirty="0" smtClean="0"/>
              <a:t>Prava neuka stranka, tuja država, tuj jezik</a:t>
            </a:r>
          </a:p>
          <a:p>
            <a:r>
              <a:rPr lang="sl-SI" dirty="0" smtClean="0"/>
              <a:t>Zagotovi država (Ministrstvo za pravosodje)</a:t>
            </a:r>
            <a:endParaRPr lang="sl-SI" dirty="0"/>
          </a:p>
          <a:p>
            <a:r>
              <a:rPr lang="sl-SI" dirty="0" smtClean="0"/>
              <a:t>Pravna pomoč zagotovljena na: </a:t>
            </a:r>
          </a:p>
          <a:p>
            <a:pPr lvl="1"/>
            <a:r>
              <a:rPr lang="sl-SI" dirty="0" smtClean="0"/>
              <a:t>Na vseh stopnjah (1999)</a:t>
            </a:r>
          </a:p>
          <a:p>
            <a:pPr lvl="1"/>
            <a:r>
              <a:rPr lang="sl-SI" dirty="0" smtClean="0"/>
              <a:t>Samo na 2. in 3. stopnji (2006)</a:t>
            </a:r>
          </a:p>
          <a:p>
            <a:pPr lvl="1"/>
            <a:r>
              <a:rPr lang="sl-SI" dirty="0" smtClean="0"/>
              <a:t>Na vseh stopnjah (2010)</a:t>
            </a:r>
          </a:p>
          <a:p>
            <a:r>
              <a:rPr lang="sl-SI" dirty="0" smtClean="0"/>
              <a:t>Problem: Center za tujce</a:t>
            </a:r>
          </a:p>
        </p:txBody>
      </p:sp>
    </p:spTree>
    <p:extLst>
      <p:ext uri="{BB962C8B-B14F-4D97-AF65-F5344CB8AC3E}">
        <p14:creationId xmlns:p14="http://schemas.microsoft.com/office/powerpoint/2010/main" val="2969344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Otroci brez spremstva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Otroci, ki so na poti brez spremstva staršev ali skrbnikov</a:t>
            </a:r>
          </a:p>
          <a:p>
            <a:pPr marL="0" indent="0">
              <a:buNone/>
            </a:pPr>
            <a:r>
              <a:rPr lang="sl-SI" dirty="0" smtClean="0"/>
              <a:t>Posebno varstvo: </a:t>
            </a:r>
          </a:p>
          <a:p>
            <a:r>
              <a:rPr lang="sl-SI" dirty="0" smtClean="0"/>
              <a:t>Postavitev zastopnika za poseben primer (CSD!)</a:t>
            </a:r>
          </a:p>
          <a:p>
            <a:r>
              <a:rPr lang="sl-SI" dirty="0" smtClean="0"/>
              <a:t>Upoštevanje otrokove največje koristi</a:t>
            </a:r>
          </a:p>
          <a:p>
            <a:r>
              <a:rPr lang="sl-SI" dirty="0" smtClean="0"/>
              <a:t>Posebna pravila za nastanitev v azilnem domu</a:t>
            </a:r>
          </a:p>
          <a:p>
            <a:r>
              <a:rPr lang="sl-SI" dirty="0" smtClean="0"/>
              <a:t>Ne sme biti zaprt v center za tujce kot prosilec</a:t>
            </a:r>
          </a:p>
          <a:p>
            <a:r>
              <a:rPr lang="sl-SI" dirty="0" smtClean="0"/>
              <a:t>Po pridobitvi statusa primerna nastanitev (rejniška družina, stanovanjska skupnost…)</a:t>
            </a:r>
          </a:p>
          <a:p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76798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Pravice prosilcev za azil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Prebivanje v RS</a:t>
            </a:r>
          </a:p>
          <a:p>
            <a:r>
              <a:rPr lang="sl-SI" dirty="0" smtClean="0"/>
              <a:t>Informiranje</a:t>
            </a:r>
          </a:p>
          <a:p>
            <a:r>
              <a:rPr lang="sl-SI" dirty="0" smtClean="0"/>
              <a:t>Prevajanje postopka</a:t>
            </a:r>
          </a:p>
          <a:p>
            <a:r>
              <a:rPr lang="sl-SI" dirty="0" smtClean="0"/>
              <a:t>Pravna pomoč</a:t>
            </a:r>
          </a:p>
          <a:p>
            <a:r>
              <a:rPr lang="sl-SI" dirty="0" smtClean="0"/>
              <a:t>Nastanitev</a:t>
            </a:r>
          </a:p>
          <a:p>
            <a:r>
              <a:rPr lang="sl-SI" dirty="0" smtClean="0"/>
              <a:t>Finančna pomoč o razselitvi</a:t>
            </a:r>
          </a:p>
          <a:p>
            <a:r>
              <a:rPr lang="sl-SI" dirty="0" smtClean="0"/>
              <a:t>Osnovna oskrba</a:t>
            </a:r>
          </a:p>
          <a:p>
            <a:r>
              <a:rPr lang="sl-SI" dirty="0" smtClean="0"/>
              <a:t>Žepnina (razen 2006-2011)</a:t>
            </a:r>
          </a:p>
          <a:p>
            <a:r>
              <a:rPr lang="sl-SI" dirty="0" smtClean="0"/>
              <a:t>Nujno zdravstveno varstvo</a:t>
            </a:r>
          </a:p>
          <a:p>
            <a:r>
              <a:rPr lang="sl-SI" dirty="0" smtClean="0"/>
              <a:t>Izobraževanje (diplome!)</a:t>
            </a:r>
          </a:p>
          <a:p>
            <a:r>
              <a:rPr lang="sl-SI" dirty="0" smtClean="0"/>
              <a:t>Delo (po 9 mesecih, če ni izdana prošnja)</a:t>
            </a:r>
          </a:p>
          <a:p>
            <a:r>
              <a:rPr lang="sl-SI" dirty="0" smtClean="0"/>
              <a:t>Humanitarna pomoč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43201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Pravice beguncev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Prebivanje v RS (dovoljenje za stalno prebivanje)</a:t>
            </a:r>
          </a:p>
          <a:p>
            <a:r>
              <a:rPr lang="sl-SI" dirty="0" smtClean="0"/>
              <a:t>Informiranje </a:t>
            </a:r>
          </a:p>
          <a:p>
            <a:r>
              <a:rPr lang="sl-SI" dirty="0" smtClean="0"/>
              <a:t>Nastanitev v integracijski hiši (1 leto) ali finančna pomoč za </a:t>
            </a:r>
            <a:r>
              <a:rPr lang="sl-SI" dirty="0"/>
              <a:t>zasebno </a:t>
            </a:r>
            <a:r>
              <a:rPr lang="sl-SI" dirty="0" smtClean="0"/>
              <a:t>nastanitev</a:t>
            </a:r>
          </a:p>
          <a:p>
            <a:r>
              <a:rPr lang="sl-SI" dirty="0" smtClean="0"/>
              <a:t>Zdravstveno varstvo </a:t>
            </a:r>
            <a:endParaRPr lang="sl-SI" dirty="0"/>
          </a:p>
          <a:p>
            <a:r>
              <a:rPr lang="sl-SI" dirty="0" smtClean="0"/>
              <a:t>Socialno varstvo</a:t>
            </a:r>
            <a:endParaRPr lang="sl-SI" dirty="0"/>
          </a:p>
          <a:p>
            <a:r>
              <a:rPr lang="sl-SI" dirty="0" smtClean="0"/>
              <a:t>Izobraževanje</a:t>
            </a:r>
            <a:endParaRPr lang="sl-SI" dirty="0"/>
          </a:p>
          <a:p>
            <a:r>
              <a:rPr lang="sl-SI" dirty="0" smtClean="0"/>
              <a:t>Zaposlitev </a:t>
            </a:r>
            <a:r>
              <a:rPr lang="sl-SI" dirty="0"/>
              <a:t>in </a:t>
            </a:r>
            <a:r>
              <a:rPr lang="sl-SI" dirty="0" smtClean="0"/>
              <a:t>delo (dostop do) </a:t>
            </a:r>
            <a:endParaRPr lang="sl-SI" dirty="0"/>
          </a:p>
          <a:p>
            <a:r>
              <a:rPr lang="sl-SI" dirty="0" smtClean="0"/>
              <a:t>Pomoči </a:t>
            </a:r>
            <a:r>
              <a:rPr lang="sl-SI" dirty="0"/>
              <a:t>pri </a:t>
            </a:r>
            <a:r>
              <a:rPr lang="sl-SI" dirty="0" smtClean="0"/>
              <a:t>integraciji (tečaji)</a:t>
            </a:r>
            <a:endParaRPr lang="sl-SI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94820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Kvote oz. delitev bremen EU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Delitev bremen med državami članicami EU</a:t>
            </a:r>
          </a:p>
          <a:p>
            <a:r>
              <a:rPr lang="sl-SI" dirty="0" smtClean="0"/>
              <a:t>Geografski razlogi obremenjenosti (Turčija)</a:t>
            </a:r>
          </a:p>
          <a:p>
            <a:r>
              <a:rPr lang="sl-SI" dirty="0" smtClean="0"/>
              <a:t>Zaželene ciljne države (Francija, Velika Britanija)</a:t>
            </a:r>
          </a:p>
          <a:p>
            <a:r>
              <a:rPr lang="sl-SI" dirty="0" smtClean="0"/>
              <a:t>Podelitev status begunca osebam, ki so zanj zaprosile v drugi EU državi (Malta!)</a:t>
            </a:r>
          </a:p>
          <a:p>
            <a:r>
              <a:rPr lang="sl-SI" dirty="0" smtClean="0"/>
              <a:t>Pomen upoštevanja mnenja prosilca</a:t>
            </a:r>
          </a:p>
          <a:p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38766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Vloga EU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dirty="0" err="1" smtClean="0"/>
              <a:t>Frontex</a:t>
            </a:r>
            <a:r>
              <a:rPr lang="sl-SI" dirty="0" smtClean="0"/>
              <a:t> – agencija za nadzor zunanje meje EU</a:t>
            </a:r>
          </a:p>
          <a:p>
            <a:r>
              <a:rPr lang="sl-SI" dirty="0" smtClean="0"/>
              <a:t>Evropska komisija – pripravlja predloge uredb in direktiv EU</a:t>
            </a:r>
          </a:p>
          <a:p>
            <a:r>
              <a:rPr lang="sl-SI" dirty="0" smtClean="0"/>
              <a:t>Evropski svet in Evropski parlament – sprejemata uredbe in direktive</a:t>
            </a:r>
          </a:p>
          <a:p>
            <a:r>
              <a:rPr lang="sl-SI" dirty="0" smtClean="0"/>
              <a:t>Cilj: skupna evropska azilna politika</a:t>
            </a:r>
          </a:p>
          <a:p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21479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Razlike (statistike, postopki)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Vendar: velike razlike v stopnjah odobrenih prošenj, velike razlike v </a:t>
            </a:r>
            <a:r>
              <a:rPr lang="sl-SI" dirty="0" smtClean="0"/>
              <a:t>postopkih</a:t>
            </a:r>
          </a:p>
          <a:p>
            <a:r>
              <a:rPr lang="sl-SI" dirty="0" smtClean="0"/>
              <a:t>Slovenija: </a:t>
            </a:r>
          </a:p>
          <a:p>
            <a:endParaRPr lang="sl-SI" dirty="0"/>
          </a:p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Češka: </a:t>
            </a:r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291164"/>
              </p:ext>
            </p:extLst>
          </p:nvPr>
        </p:nvGraphicFramePr>
        <p:xfrm>
          <a:off x="2195736" y="2564904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2008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2009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2010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Vloge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240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246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Begunci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 (1 %)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16 (8 %)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21 (9 %)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Subsidiarna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 (1 %)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4 (2 %)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 (1 %)</a:t>
                      </a:r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584422"/>
              </p:ext>
            </p:extLst>
          </p:nvPr>
        </p:nvGraphicFramePr>
        <p:xfrm>
          <a:off x="2195736" y="4221088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2008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2009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2010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Vloge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1656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1258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979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Begunci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157 (10 %)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75 (6 %)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dirty="0" smtClean="0"/>
                        <a:t>125 (</a:t>
                      </a:r>
                      <a:r>
                        <a:rPr lang="sl-SI" dirty="0" smtClean="0"/>
                        <a:t>13</a:t>
                      </a:r>
                      <a:r>
                        <a:rPr lang="sl-SI" baseline="0" dirty="0" smtClean="0"/>
                        <a:t> %)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Subsidiarna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132 (8 %)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28 (2 %)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104 (11 %)</a:t>
                      </a:r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05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Prosilec za mednarodno zaščito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sl-SI" dirty="0" smtClean="0"/>
          </a:p>
          <a:p>
            <a:pPr lvl="0"/>
            <a:r>
              <a:rPr lang="sl-SI" dirty="0" smtClean="0"/>
              <a:t>Prosilec za mednarodno zaščito = oseba, ki vloži prošnjo za status begunca</a:t>
            </a:r>
          </a:p>
          <a:p>
            <a:pPr lvl="0"/>
            <a:endParaRPr lang="sl-SI" dirty="0" smtClean="0"/>
          </a:p>
          <a:p>
            <a:pPr lvl="0"/>
            <a:r>
              <a:rPr lang="sl-SI" dirty="0" smtClean="0"/>
              <a:t>Od kdaj?</a:t>
            </a:r>
          </a:p>
          <a:p>
            <a:pPr lvl="1"/>
            <a:r>
              <a:rPr lang="sl-SI" dirty="0" smtClean="0"/>
              <a:t>Od trenutka vložitve prošnje </a:t>
            </a:r>
          </a:p>
          <a:p>
            <a:pPr lvl="1"/>
            <a:r>
              <a:rPr lang="sl-SI" dirty="0" smtClean="0"/>
              <a:t>Ne od trenutka, ko izreče, da želi zaprositi za azil</a:t>
            </a:r>
          </a:p>
          <a:p>
            <a:pPr lvl="1"/>
            <a:endParaRPr lang="sl-SI" dirty="0"/>
          </a:p>
          <a:p>
            <a:r>
              <a:rPr lang="sl-SI" dirty="0" smtClean="0"/>
              <a:t>Do kdaj? </a:t>
            </a:r>
          </a:p>
          <a:p>
            <a:pPr lvl="1"/>
            <a:r>
              <a:rPr lang="sl-SI" dirty="0" smtClean="0"/>
              <a:t>Dokler odločba o prošnji ne postane pravnomočna</a:t>
            </a:r>
          </a:p>
          <a:p>
            <a:pPr lvl="0"/>
            <a:endParaRPr lang="sl-SI" dirty="0" smtClean="0"/>
          </a:p>
          <a:p>
            <a:pPr lvl="0"/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06950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Status begunca in subsidiarna zaščita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sl-SI" dirty="0" smtClean="0"/>
          </a:p>
          <a:p>
            <a:pPr lvl="0"/>
            <a:r>
              <a:rPr lang="sl-SI" dirty="0" smtClean="0"/>
              <a:t>Azil (Mednarodna zaščita)</a:t>
            </a:r>
            <a:endParaRPr lang="sl-SI" dirty="0"/>
          </a:p>
          <a:p>
            <a:pPr lvl="1"/>
            <a:r>
              <a:rPr lang="sl-SI" dirty="0"/>
              <a:t>Status begunca</a:t>
            </a:r>
          </a:p>
          <a:p>
            <a:pPr lvl="1"/>
            <a:r>
              <a:rPr lang="sl-SI" dirty="0"/>
              <a:t>Subsidiarna </a:t>
            </a:r>
            <a:r>
              <a:rPr lang="sl-SI" dirty="0" smtClean="0"/>
              <a:t>zaščita</a:t>
            </a:r>
          </a:p>
          <a:p>
            <a:pPr lvl="1"/>
            <a:endParaRPr lang="sl-SI" dirty="0"/>
          </a:p>
          <a:p>
            <a:r>
              <a:rPr lang="sl-SI" dirty="0" smtClean="0"/>
              <a:t>Terminologija: </a:t>
            </a:r>
          </a:p>
          <a:p>
            <a:pPr lvl="1"/>
            <a:r>
              <a:rPr lang="sl-SI" dirty="0" smtClean="0"/>
              <a:t>Begunec </a:t>
            </a:r>
          </a:p>
          <a:p>
            <a:pPr lvl="1"/>
            <a:r>
              <a:rPr lang="sl-SI" dirty="0" smtClean="0"/>
              <a:t>Oseba s subsidiarno zaščito</a:t>
            </a:r>
          </a:p>
          <a:p>
            <a:pPr lvl="1"/>
            <a:endParaRPr lang="sl-SI" dirty="0" smtClean="0"/>
          </a:p>
          <a:p>
            <a:r>
              <a:rPr lang="sl-SI" dirty="0" smtClean="0"/>
              <a:t>NE: azilant (ne pomeni nič)</a:t>
            </a:r>
          </a:p>
          <a:p>
            <a:pPr marL="0" indent="0">
              <a:buNone/>
            </a:pP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54176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Begunec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sl-SI" dirty="0" smtClean="0"/>
              <a:t>Begunec:</a:t>
            </a:r>
          </a:p>
          <a:p>
            <a:pPr lvl="1"/>
            <a:r>
              <a:rPr lang="sl-SI" dirty="0" smtClean="0"/>
              <a:t>državljan </a:t>
            </a:r>
            <a:r>
              <a:rPr lang="sl-SI" dirty="0"/>
              <a:t>tretje države, </a:t>
            </a:r>
            <a:endParaRPr lang="sl-SI" dirty="0" smtClean="0"/>
          </a:p>
          <a:p>
            <a:pPr lvl="1"/>
            <a:r>
              <a:rPr lang="sl-SI" dirty="0" smtClean="0"/>
              <a:t>ki </a:t>
            </a:r>
            <a:r>
              <a:rPr lang="sl-SI" dirty="0"/>
              <a:t>se zaradi utemeljenega strahu pred preganjanjem, temelječem na rasi, veri, narodni pripadnosti, pripadnosti določeni družbeni skupini ali določenem političnem prepričanju, </a:t>
            </a:r>
            <a:endParaRPr lang="sl-SI" dirty="0" smtClean="0"/>
          </a:p>
          <a:p>
            <a:pPr lvl="1"/>
            <a:r>
              <a:rPr lang="sl-SI" dirty="0" smtClean="0"/>
              <a:t>nahaja </a:t>
            </a:r>
            <a:r>
              <a:rPr lang="sl-SI" dirty="0"/>
              <a:t>izven države, katere državljan je, </a:t>
            </a:r>
            <a:endParaRPr lang="sl-SI" dirty="0" smtClean="0"/>
          </a:p>
          <a:p>
            <a:pPr lvl="1"/>
            <a:r>
              <a:rPr lang="sl-SI" dirty="0" smtClean="0"/>
              <a:t>in </a:t>
            </a:r>
            <a:r>
              <a:rPr lang="sl-SI" dirty="0"/>
              <a:t>ne more ali zaradi takega strahu noče uživati varstva te države, ali </a:t>
            </a:r>
            <a:endParaRPr lang="sl-SI" dirty="0" smtClean="0"/>
          </a:p>
          <a:p>
            <a:pPr lvl="1"/>
            <a:r>
              <a:rPr lang="sl-SI" dirty="0" smtClean="0"/>
              <a:t>osebi </a:t>
            </a:r>
            <a:r>
              <a:rPr lang="sl-SI" dirty="0"/>
              <a:t>brez državljanstva, ki se nahaja izven države, kjer je imela običajno prebivališče, in se zaradi utemeljenega strahu ne more ali noče vrniti v to državo. </a:t>
            </a:r>
          </a:p>
          <a:p>
            <a:pPr lvl="1"/>
            <a:endParaRPr lang="sl-SI" dirty="0"/>
          </a:p>
          <a:p>
            <a:pPr lvl="1"/>
            <a:endParaRPr lang="sl-SI" dirty="0" smtClean="0"/>
          </a:p>
          <a:p>
            <a:pPr lvl="0"/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Subsidiarna zaščita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Oseba s subsidiarno zaščito: </a:t>
            </a:r>
          </a:p>
          <a:p>
            <a:pPr lvl="1"/>
            <a:r>
              <a:rPr lang="sl-SI" dirty="0" smtClean="0"/>
              <a:t>državljan </a:t>
            </a:r>
            <a:r>
              <a:rPr lang="sl-SI" dirty="0"/>
              <a:t>tretje države ali </a:t>
            </a:r>
            <a:r>
              <a:rPr lang="sl-SI" dirty="0" smtClean="0"/>
              <a:t>oseba </a:t>
            </a:r>
            <a:r>
              <a:rPr lang="sl-SI" dirty="0"/>
              <a:t>brez državljanstva, </a:t>
            </a:r>
            <a:endParaRPr lang="sl-SI" dirty="0" smtClean="0"/>
          </a:p>
          <a:p>
            <a:pPr lvl="1"/>
            <a:r>
              <a:rPr lang="sl-SI" dirty="0" smtClean="0"/>
              <a:t>ki </a:t>
            </a:r>
            <a:r>
              <a:rPr lang="sl-SI" dirty="0"/>
              <a:t>ne izpolnjuje pogojev za status begunca, </a:t>
            </a:r>
            <a:endParaRPr lang="sl-SI" dirty="0" smtClean="0"/>
          </a:p>
          <a:p>
            <a:pPr lvl="1"/>
            <a:r>
              <a:rPr lang="sl-SI" dirty="0" smtClean="0"/>
              <a:t>če </a:t>
            </a:r>
            <a:r>
              <a:rPr lang="sl-SI" dirty="0"/>
              <a:t>obstaja utemeljen razlog, da bi bil ob vrnitvi v izvorno državo </a:t>
            </a:r>
            <a:r>
              <a:rPr lang="sl-SI" dirty="0" smtClean="0"/>
              <a:t>soočen </a:t>
            </a:r>
            <a:r>
              <a:rPr lang="sl-SI" dirty="0"/>
              <a:t>z utemeljenim tveganjem, da utrpi resno </a:t>
            </a:r>
            <a:r>
              <a:rPr lang="sl-SI" dirty="0" smtClean="0"/>
              <a:t>škodo: </a:t>
            </a:r>
          </a:p>
          <a:p>
            <a:pPr lvl="2"/>
            <a:r>
              <a:rPr lang="sl-SI" dirty="0" smtClean="0"/>
              <a:t>smrtno </a:t>
            </a:r>
            <a:r>
              <a:rPr lang="sl-SI" dirty="0"/>
              <a:t>kazen ali usmrtitev; </a:t>
            </a:r>
            <a:endParaRPr lang="sl-SI" dirty="0" smtClean="0"/>
          </a:p>
          <a:p>
            <a:pPr lvl="2"/>
            <a:r>
              <a:rPr lang="sl-SI" dirty="0" smtClean="0"/>
              <a:t>mučenje </a:t>
            </a:r>
            <a:r>
              <a:rPr lang="sl-SI" dirty="0"/>
              <a:t>ali nečloveško ali poniževalno ravnanje ali </a:t>
            </a:r>
            <a:r>
              <a:rPr lang="sl-SI" dirty="0" smtClean="0"/>
              <a:t>kazen; </a:t>
            </a:r>
          </a:p>
          <a:p>
            <a:pPr lvl="2"/>
            <a:r>
              <a:rPr lang="sl-SI" dirty="0" smtClean="0"/>
              <a:t>resno </a:t>
            </a:r>
            <a:r>
              <a:rPr lang="sl-SI" dirty="0"/>
              <a:t>in individualno grožnjo za življenje ali osebnost </a:t>
            </a:r>
            <a:r>
              <a:rPr lang="sl-SI" dirty="0" smtClean="0"/>
              <a:t>civilista </a:t>
            </a:r>
            <a:r>
              <a:rPr lang="sl-SI" dirty="0"/>
              <a:t>zaradi samovoljnega nasilja v situacijah mednarodnega ali notranjega oboroženega spopada.</a:t>
            </a:r>
          </a:p>
          <a:p>
            <a:pPr lvl="1"/>
            <a:endParaRPr lang="sl-SI" dirty="0"/>
          </a:p>
          <a:p>
            <a:pPr lvl="1"/>
            <a:endParaRPr lang="sl-SI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79630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Začasna zaščita razseljenih oseb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Razseljene osebe</a:t>
            </a:r>
          </a:p>
          <a:p>
            <a:r>
              <a:rPr lang="sl-SI" dirty="0" smtClean="0"/>
              <a:t>Množični prihod v državo</a:t>
            </a:r>
          </a:p>
          <a:p>
            <a:r>
              <a:rPr lang="sl-SI" dirty="0" smtClean="0"/>
              <a:t>Dodeli se: </a:t>
            </a:r>
          </a:p>
          <a:p>
            <a:pPr lvl="1"/>
            <a:r>
              <a:rPr lang="sl-SI" dirty="0" smtClean="0"/>
              <a:t>osebam</a:t>
            </a:r>
            <a:r>
              <a:rPr lang="sl-SI" dirty="0"/>
              <a:t>, ki se ne morejo varno in trajno vrniti v državo ali regijo izvora zaradi vojne in njej podobnih razmer, oboroženih spopadov, okupacije ali množičnih kršitev človekovih pravic, </a:t>
            </a:r>
            <a:endParaRPr lang="sl-SI" dirty="0" smtClean="0"/>
          </a:p>
          <a:p>
            <a:pPr lvl="1"/>
            <a:r>
              <a:rPr lang="sl-SI" dirty="0" smtClean="0"/>
              <a:t>zaradi </a:t>
            </a:r>
            <a:r>
              <a:rPr lang="sl-SI" dirty="0"/>
              <a:t>česar je ogroženo njihovo življenje ali telo ali so žrtve sistematičnega ali splošnega kršenja človekovih pravic in temeljnih svoboščin.</a:t>
            </a:r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89994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Postopek za pridobitev mednarodne zaščite / azila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</p:txBody>
      </p:sp>
      <p:sp>
        <p:nvSpPr>
          <p:cNvPr id="5" name="Zaobljeni pravokotnik 4"/>
          <p:cNvSpPr/>
          <p:nvPr/>
        </p:nvSpPr>
        <p:spPr>
          <a:xfrm>
            <a:off x="3076610" y="1443503"/>
            <a:ext cx="216024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Policijska postaja</a:t>
            </a:r>
            <a:endParaRPr lang="sl-SI" dirty="0"/>
          </a:p>
        </p:txBody>
      </p:sp>
      <p:sp>
        <p:nvSpPr>
          <p:cNvPr id="6" name="Zaobljeni pravokotnik 5"/>
          <p:cNvSpPr/>
          <p:nvPr/>
        </p:nvSpPr>
        <p:spPr>
          <a:xfrm>
            <a:off x="971600" y="2636912"/>
            <a:ext cx="201622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Azilni dom (</a:t>
            </a:r>
            <a:r>
              <a:rPr lang="sl-SI" dirty="0" err="1" smtClean="0"/>
              <a:t>predsprejemni</a:t>
            </a:r>
            <a:r>
              <a:rPr lang="sl-SI" dirty="0" smtClean="0"/>
              <a:t> prostor)</a:t>
            </a:r>
            <a:endParaRPr lang="sl-SI" dirty="0"/>
          </a:p>
        </p:txBody>
      </p:sp>
      <p:sp>
        <p:nvSpPr>
          <p:cNvPr id="7" name="Zaobljeni pravokotnik 6"/>
          <p:cNvSpPr/>
          <p:nvPr/>
        </p:nvSpPr>
        <p:spPr>
          <a:xfrm>
            <a:off x="5213116" y="2636912"/>
            <a:ext cx="209518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Center za tujce</a:t>
            </a:r>
            <a:endParaRPr lang="sl-SI" dirty="0"/>
          </a:p>
        </p:txBody>
      </p:sp>
      <p:cxnSp>
        <p:nvCxnSpPr>
          <p:cNvPr id="9" name="Raven puščični povezovalnik 8"/>
          <p:cNvCxnSpPr/>
          <p:nvPr/>
        </p:nvCxnSpPr>
        <p:spPr>
          <a:xfrm flipH="1">
            <a:off x="2987824" y="2357903"/>
            <a:ext cx="648072" cy="423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en puščični povezovalnik 10"/>
          <p:cNvCxnSpPr/>
          <p:nvPr/>
        </p:nvCxnSpPr>
        <p:spPr>
          <a:xfrm>
            <a:off x="4572000" y="2357903"/>
            <a:ext cx="641116" cy="495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aobljeni pravokotnik 11"/>
          <p:cNvSpPr/>
          <p:nvPr/>
        </p:nvSpPr>
        <p:spPr>
          <a:xfrm>
            <a:off x="323528" y="4581128"/>
            <a:ext cx="201622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Azilni dom (nastanitveni del)</a:t>
            </a:r>
            <a:endParaRPr lang="sl-SI" dirty="0"/>
          </a:p>
        </p:txBody>
      </p:sp>
      <p:cxnSp>
        <p:nvCxnSpPr>
          <p:cNvPr id="14" name="Raven puščični povezovalnik 13"/>
          <p:cNvCxnSpPr>
            <a:stCxn id="6" idx="2"/>
            <a:endCxn id="12" idx="0"/>
          </p:cNvCxnSpPr>
          <p:nvPr/>
        </p:nvCxnSpPr>
        <p:spPr>
          <a:xfrm flipH="1">
            <a:off x="1331640" y="3551312"/>
            <a:ext cx="648072" cy="10298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aobljeni pravokotnik 16"/>
          <p:cNvSpPr/>
          <p:nvPr/>
        </p:nvSpPr>
        <p:spPr>
          <a:xfrm>
            <a:off x="3311860" y="4581128"/>
            <a:ext cx="226825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Zasebni naslov</a:t>
            </a:r>
            <a:endParaRPr lang="sl-SI" dirty="0"/>
          </a:p>
        </p:txBody>
      </p:sp>
      <p:cxnSp>
        <p:nvCxnSpPr>
          <p:cNvPr id="19" name="Raven puščični povezovalnik 18"/>
          <p:cNvCxnSpPr/>
          <p:nvPr/>
        </p:nvCxnSpPr>
        <p:spPr>
          <a:xfrm>
            <a:off x="2699792" y="3551312"/>
            <a:ext cx="864096" cy="10298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en puščični povezovalnik 20"/>
          <p:cNvCxnSpPr>
            <a:stCxn id="12" idx="3"/>
            <a:endCxn id="17" idx="1"/>
          </p:cNvCxnSpPr>
          <p:nvPr/>
        </p:nvCxnSpPr>
        <p:spPr>
          <a:xfrm>
            <a:off x="2339752" y="5038328"/>
            <a:ext cx="9721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311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Postopek za pridobitev mednarodne zaščite / azila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sl-SI" dirty="0"/>
          </a:p>
        </p:txBody>
      </p:sp>
      <p:sp>
        <p:nvSpPr>
          <p:cNvPr id="4" name="Zaobljeni pravokotnik 3"/>
          <p:cNvSpPr/>
          <p:nvPr/>
        </p:nvSpPr>
        <p:spPr>
          <a:xfrm>
            <a:off x="899592" y="1875536"/>
            <a:ext cx="1800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/>
              <a:t>Registracijski list (policija)</a:t>
            </a:r>
            <a:endParaRPr lang="sl-SI" b="1" dirty="0"/>
          </a:p>
        </p:txBody>
      </p:sp>
      <p:sp>
        <p:nvSpPr>
          <p:cNvPr id="5" name="Zaobljeni pravokotnik 4"/>
          <p:cNvSpPr/>
          <p:nvPr/>
        </p:nvSpPr>
        <p:spPr>
          <a:xfrm>
            <a:off x="3475072" y="1877588"/>
            <a:ext cx="158417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/>
              <a:t>Prošnja za azil (MNZ)</a:t>
            </a:r>
            <a:endParaRPr lang="sl-SI" b="1" dirty="0"/>
          </a:p>
        </p:txBody>
      </p:sp>
      <p:sp>
        <p:nvSpPr>
          <p:cNvPr id="6" name="Zaobljeni pravokotnik 5"/>
          <p:cNvSpPr/>
          <p:nvPr/>
        </p:nvSpPr>
        <p:spPr>
          <a:xfrm>
            <a:off x="6012160" y="1875536"/>
            <a:ext cx="1484941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/>
              <a:t>Osebni razgovor</a:t>
            </a:r>
            <a:endParaRPr lang="sl-SI" b="1" dirty="0"/>
          </a:p>
        </p:txBody>
      </p:sp>
      <p:sp>
        <p:nvSpPr>
          <p:cNvPr id="7" name="Zaobljeni pravokotnik 6"/>
          <p:cNvSpPr/>
          <p:nvPr/>
        </p:nvSpPr>
        <p:spPr>
          <a:xfrm>
            <a:off x="2674640" y="3589122"/>
            <a:ext cx="163448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/>
              <a:t>Odločba o prošnji</a:t>
            </a:r>
            <a:endParaRPr lang="sl-SI" b="1" dirty="0"/>
          </a:p>
        </p:txBody>
      </p:sp>
      <p:sp>
        <p:nvSpPr>
          <p:cNvPr id="8" name="Zaobljeni pravokotnik 7"/>
          <p:cNvSpPr/>
          <p:nvPr/>
        </p:nvSpPr>
        <p:spPr>
          <a:xfrm>
            <a:off x="5076056" y="3589122"/>
            <a:ext cx="279469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/>
              <a:t>Preverjanje navedb, razlogov, informacij o državi izvora</a:t>
            </a:r>
            <a:endParaRPr lang="sl-SI" b="1" dirty="0"/>
          </a:p>
        </p:txBody>
      </p:sp>
      <p:cxnSp>
        <p:nvCxnSpPr>
          <p:cNvPr id="10" name="Raven puščični povezovalnik 9"/>
          <p:cNvCxnSpPr/>
          <p:nvPr/>
        </p:nvCxnSpPr>
        <p:spPr>
          <a:xfrm>
            <a:off x="2699792" y="2332736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en puščični povezovalnik 11"/>
          <p:cNvCxnSpPr>
            <a:stCxn id="5" idx="3"/>
            <a:endCxn id="6" idx="1"/>
          </p:cNvCxnSpPr>
          <p:nvPr/>
        </p:nvCxnSpPr>
        <p:spPr>
          <a:xfrm flipV="1">
            <a:off x="5059248" y="2332736"/>
            <a:ext cx="952912" cy="2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en puščični povezovalnik 13"/>
          <p:cNvCxnSpPr/>
          <p:nvPr/>
        </p:nvCxnSpPr>
        <p:spPr>
          <a:xfrm>
            <a:off x="6754630" y="2791988"/>
            <a:ext cx="0" cy="797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en puščični povezovalnik 15"/>
          <p:cNvCxnSpPr>
            <a:stCxn id="8" idx="1"/>
          </p:cNvCxnSpPr>
          <p:nvPr/>
        </p:nvCxnSpPr>
        <p:spPr>
          <a:xfrm flipH="1">
            <a:off x="4309120" y="4046322"/>
            <a:ext cx="7669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aobljeni pravokotnik 16"/>
          <p:cNvSpPr/>
          <p:nvPr/>
        </p:nvSpPr>
        <p:spPr>
          <a:xfrm>
            <a:off x="489248" y="3589122"/>
            <a:ext cx="131044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/>
              <a:t>Tožba – Upravno sodišče</a:t>
            </a:r>
            <a:endParaRPr lang="sl-SI" b="1" dirty="0"/>
          </a:p>
        </p:txBody>
      </p:sp>
      <p:cxnSp>
        <p:nvCxnSpPr>
          <p:cNvPr id="20" name="Raven puščični povezovalnik 19"/>
          <p:cNvCxnSpPr/>
          <p:nvPr/>
        </p:nvCxnSpPr>
        <p:spPr>
          <a:xfrm>
            <a:off x="1144470" y="4503522"/>
            <a:ext cx="0" cy="7976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aobljeni pravokotnik 20"/>
          <p:cNvSpPr/>
          <p:nvPr/>
        </p:nvSpPr>
        <p:spPr>
          <a:xfrm>
            <a:off x="539552" y="5301208"/>
            <a:ext cx="126014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/>
              <a:t>Sodba</a:t>
            </a:r>
            <a:endParaRPr lang="sl-SI" b="1" dirty="0"/>
          </a:p>
        </p:txBody>
      </p:sp>
      <p:cxnSp>
        <p:nvCxnSpPr>
          <p:cNvPr id="31" name="Raven puščični povezovalnik 30"/>
          <p:cNvCxnSpPr>
            <a:stCxn id="7" idx="1"/>
          </p:cNvCxnSpPr>
          <p:nvPr/>
        </p:nvCxnSpPr>
        <p:spPr>
          <a:xfrm flipH="1">
            <a:off x="1799692" y="4046322"/>
            <a:ext cx="8749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aobljeni pravokotnik 32"/>
          <p:cNvSpPr/>
          <p:nvPr/>
        </p:nvSpPr>
        <p:spPr>
          <a:xfrm>
            <a:off x="2483768" y="5301208"/>
            <a:ext cx="138425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/>
              <a:t>Pritožba – Vrhovno sodišče</a:t>
            </a:r>
            <a:endParaRPr lang="sl-SI" b="1" dirty="0"/>
          </a:p>
        </p:txBody>
      </p:sp>
      <p:sp>
        <p:nvSpPr>
          <p:cNvPr id="34" name="Zaobljeni pravokotnik 33"/>
          <p:cNvSpPr/>
          <p:nvPr/>
        </p:nvSpPr>
        <p:spPr>
          <a:xfrm>
            <a:off x="4538959" y="5301208"/>
            <a:ext cx="107419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/>
              <a:t>Sodba</a:t>
            </a:r>
            <a:endParaRPr lang="sl-SI" b="1" dirty="0"/>
          </a:p>
        </p:txBody>
      </p:sp>
      <p:sp>
        <p:nvSpPr>
          <p:cNvPr id="35" name="Zaobljeni pravokotnik 34"/>
          <p:cNvSpPr/>
          <p:nvPr/>
        </p:nvSpPr>
        <p:spPr>
          <a:xfrm>
            <a:off x="6473405" y="5301208"/>
            <a:ext cx="1217479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/>
              <a:t>Ustavno sodišče</a:t>
            </a:r>
            <a:endParaRPr lang="sl-SI" b="1" dirty="0"/>
          </a:p>
        </p:txBody>
      </p:sp>
      <p:cxnSp>
        <p:nvCxnSpPr>
          <p:cNvPr id="37" name="Raven puščični povezovalnik 36"/>
          <p:cNvCxnSpPr>
            <a:stCxn id="21" idx="3"/>
            <a:endCxn id="33" idx="1"/>
          </p:cNvCxnSpPr>
          <p:nvPr/>
        </p:nvCxnSpPr>
        <p:spPr>
          <a:xfrm>
            <a:off x="1799692" y="5758408"/>
            <a:ext cx="6840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ven puščični povezovalnik 38"/>
          <p:cNvCxnSpPr/>
          <p:nvPr/>
        </p:nvCxnSpPr>
        <p:spPr>
          <a:xfrm>
            <a:off x="3868026" y="5758408"/>
            <a:ext cx="6709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aven puščični povezovalnik 40"/>
          <p:cNvCxnSpPr>
            <a:stCxn id="34" idx="3"/>
          </p:cNvCxnSpPr>
          <p:nvPr/>
        </p:nvCxnSpPr>
        <p:spPr>
          <a:xfrm>
            <a:off x="5613153" y="5758408"/>
            <a:ext cx="860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540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Omejitev gibanja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sl-SI" dirty="0" smtClean="0"/>
              <a:t>Omejitev: 3 + 1 mesec</a:t>
            </a:r>
          </a:p>
          <a:p>
            <a:r>
              <a:rPr lang="sl-SI" dirty="0" smtClean="0"/>
              <a:t>Razlogi: </a:t>
            </a:r>
            <a:endParaRPr lang="sl-SI" dirty="0"/>
          </a:p>
          <a:p>
            <a:pPr lvl="1"/>
            <a:r>
              <a:rPr lang="sl-SI" dirty="0"/>
              <a:t>ugotavljanje istovetnosti prosilca</a:t>
            </a:r>
          </a:p>
          <a:p>
            <a:pPr lvl="1"/>
            <a:r>
              <a:rPr lang="sl-SI" dirty="0"/>
              <a:t>ogrožanje življenja drugih ali premoženja </a:t>
            </a:r>
          </a:p>
          <a:p>
            <a:pPr lvl="1"/>
            <a:r>
              <a:rPr lang="sl-SI" dirty="0" smtClean="0"/>
              <a:t>sum </a:t>
            </a:r>
            <a:r>
              <a:rPr lang="sl-SI" dirty="0"/>
              <a:t>zavajanja in zlorabe azilnega </a:t>
            </a:r>
            <a:r>
              <a:rPr lang="sl-SI" dirty="0" smtClean="0"/>
              <a:t>postopka:</a:t>
            </a:r>
          </a:p>
          <a:p>
            <a:pPr lvl="2"/>
            <a:r>
              <a:rPr lang="sl-SI" dirty="0" smtClean="0"/>
              <a:t>lažna predstavitev razlogov, navedbe </a:t>
            </a:r>
            <a:r>
              <a:rPr lang="sl-SI" dirty="0"/>
              <a:t>nekonsistentne, </a:t>
            </a:r>
            <a:r>
              <a:rPr lang="sl-SI" dirty="0" smtClean="0"/>
              <a:t>protislovne</a:t>
            </a:r>
            <a:endParaRPr lang="sl-SI" dirty="0"/>
          </a:p>
          <a:p>
            <a:pPr lvl="2"/>
            <a:r>
              <a:rPr lang="sl-SI" dirty="0" smtClean="0"/>
              <a:t>brez </a:t>
            </a:r>
            <a:r>
              <a:rPr lang="sl-SI" dirty="0"/>
              <a:t>utemeljenega razloga ni izrazil namena za vložitev </a:t>
            </a:r>
            <a:r>
              <a:rPr lang="sl-SI" dirty="0" smtClean="0"/>
              <a:t>prošnje</a:t>
            </a:r>
            <a:endParaRPr lang="sl-SI" dirty="0"/>
          </a:p>
          <a:p>
            <a:pPr lvl="2"/>
            <a:r>
              <a:rPr lang="sl-SI" dirty="0" smtClean="0"/>
              <a:t>vložil </a:t>
            </a:r>
            <a:r>
              <a:rPr lang="sl-SI" dirty="0"/>
              <a:t>prošnjo </a:t>
            </a:r>
            <a:r>
              <a:rPr lang="sl-SI" dirty="0" smtClean="0"/>
              <a:t>zato</a:t>
            </a:r>
            <a:r>
              <a:rPr lang="sl-SI" dirty="0"/>
              <a:t>, da bi odložil </a:t>
            </a:r>
            <a:r>
              <a:rPr lang="sl-SI" dirty="0" smtClean="0"/>
              <a:t>odstranitev </a:t>
            </a:r>
            <a:r>
              <a:rPr lang="sl-SI" dirty="0"/>
              <a:t>iz </a:t>
            </a:r>
            <a:r>
              <a:rPr lang="sl-SI" dirty="0" smtClean="0"/>
              <a:t>države </a:t>
            </a:r>
            <a:endParaRPr lang="sl-SI" dirty="0"/>
          </a:p>
          <a:p>
            <a:pPr lvl="2"/>
            <a:r>
              <a:rPr lang="sl-SI" dirty="0" smtClean="0"/>
              <a:t>zavrača </a:t>
            </a:r>
            <a:r>
              <a:rPr lang="sl-SI" dirty="0"/>
              <a:t>odvzem prstnih odtisov ali izvedbo fotografiranja; </a:t>
            </a:r>
          </a:p>
          <a:p>
            <a:pPr lvl="2"/>
            <a:r>
              <a:rPr lang="sl-SI" dirty="0" smtClean="0"/>
              <a:t>lažna istovetnost </a:t>
            </a:r>
            <a:r>
              <a:rPr lang="sl-SI" dirty="0"/>
              <a:t>ali </a:t>
            </a:r>
            <a:r>
              <a:rPr lang="sl-SI" dirty="0" smtClean="0"/>
              <a:t>ponarejeni dokumenti </a:t>
            </a:r>
          </a:p>
          <a:p>
            <a:pPr lvl="2"/>
            <a:r>
              <a:rPr lang="sl-SI" dirty="0" smtClean="0"/>
              <a:t>namerno </a:t>
            </a:r>
            <a:r>
              <a:rPr lang="sl-SI" dirty="0"/>
              <a:t>uničil ali odsvojil potno listino, osebni </a:t>
            </a:r>
            <a:r>
              <a:rPr lang="sl-SI" dirty="0" smtClean="0"/>
              <a:t>dokument</a:t>
            </a:r>
            <a:endParaRPr lang="sl-SI" dirty="0"/>
          </a:p>
          <a:p>
            <a:pPr lvl="2"/>
            <a:r>
              <a:rPr lang="sl-SI" dirty="0" smtClean="0"/>
              <a:t>vložil </a:t>
            </a:r>
            <a:r>
              <a:rPr lang="sl-SI" dirty="0"/>
              <a:t>še eno </a:t>
            </a:r>
            <a:r>
              <a:rPr lang="sl-SI" dirty="0" smtClean="0"/>
              <a:t>prošnjo z drugimi podatki</a:t>
            </a:r>
            <a:endParaRPr lang="sl-SI" dirty="0"/>
          </a:p>
          <a:p>
            <a:pPr lvl="2"/>
            <a:r>
              <a:rPr lang="sl-SI" dirty="0" smtClean="0"/>
              <a:t>s </a:t>
            </a:r>
            <a:r>
              <a:rPr lang="sl-SI" dirty="0"/>
              <a:t>kaznivim dejanjem lahko ogrozi nacionalno varnost ali javni </a:t>
            </a:r>
            <a:r>
              <a:rPr lang="sl-SI" dirty="0" smtClean="0"/>
              <a:t>red</a:t>
            </a:r>
            <a:endParaRPr lang="sl-SI" dirty="0"/>
          </a:p>
          <a:p>
            <a:pPr lvl="2"/>
            <a:r>
              <a:rPr lang="sl-SI" dirty="0" smtClean="0"/>
              <a:t>prikril</a:t>
            </a:r>
            <a:r>
              <a:rPr lang="sl-SI" dirty="0"/>
              <a:t>, da je pred tem že vložil prošnjo v drugi </a:t>
            </a:r>
            <a:r>
              <a:rPr lang="sl-SI" dirty="0" smtClean="0"/>
              <a:t>državi</a:t>
            </a:r>
            <a:endParaRPr lang="sl-SI" dirty="0"/>
          </a:p>
          <a:p>
            <a:pPr lvl="2"/>
            <a:endParaRPr lang="sl-SI" dirty="0"/>
          </a:p>
          <a:p>
            <a:pPr lvl="2"/>
            <a:endParaRPr lang="sl-SI" dirty="0"/>
          </a:p>
          <a:p>
            <a:pPr lvl="2"/>
            <a:endParaRPr lang="sl-SI" dirty="0"/>
          </a:p>
          <a:p>
            <a:pPr lvl="2"/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38117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Altan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434</TotalTime>
  <Words>889</Words>
  <Application>Microsoft Office PowerPoint</Application>
  <PresentationFormat>Diaprojekcija na zaslonu (4:3)</PresentationFormat>
  <Paragraphs>194</Paragraphs>
  <Slides>17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17</vt:i4>
      </vt:variant>
    </vt:vector>
  </HeadingPairs>
  <TitlesOfParts>
    <vt:vector size="18" baseType="lpstr">
      <vt:lpstr>Altana</vt:lpstr>
      <vt:lpstr>Mednarodna zaščita (azil) –  prosilci za mednarodno zaščito in begunci v Sloveniji  </vt:lpstr>
      <vt:lpstr>Prosilec za mednarodno zaščito</vt:lpstr>
      <vt:lpstr>Status begunca in subsidiarna zaščita</vt:lpstr>
      <vt:lpstr>Begunec </vt:lpstr>
      <vt:lpstr>Subsidiarna zaščita</vt:lpstr>
      <vt:lpstr>Začasna zaščita razseljenih oseb</vt:lpstr>
      <vt:lpstr>Postopek za pridobitev mednarodne zaščite / azila</vt:lpstr>
      <vt:lpstr>Postopek za pridobitev mednarodne zaščite / azila</vt:lpstr>
      <vt:lpstr>Omejitev gibanja</vt:lpstr>
      <vt:lpstr>Vloga tolmačev</vt:lpstr>
      <vt:lpstr>Vloga svetovalcev za begunce</vt:lpstr>
      <vt:lpstr>Otroci brez spremstva</vt:lpstr>
      <vt:lpstr>Pravice prosilcev za azil</vt:lpstr>
      <vt:lpstr>Pravice beguncev </vt:lpstr>
      <vt:lpstr>Kvote oz. delitev bremen EU</vt:lpstr>
      <vt:lpstr>Vloga EU</vt:lpstr>
      <vt:lpstr>Razlike (statistike, postopki)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Begunci, priseljenci   in etnične manjšine</dc:title>
  <dc:creator>Neža Kogovšek Šalamon</dc:creator>
  <cp:lastModifiedBy>Neža Kogovšek Šalamon</cp:lastModifiedBy>
  <cp:revision>44</cp:revision>
  <dcterms:modified xsi:type="dcterms:W3CDTF">2012-02-27T20:02:55Z</dcterms:modified>
</cp:coreProperties>
</file>