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9CB1-F193-4D44-97DB-06BCC35AFE53}" type="datetimeFigureOut">
              <a:rPr lang="sl-SI" smtClean="0"/>
              <a:t>6.2.2013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EEED5-3160-4551-8E34-3C5AAB6C72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060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EF08A-AD66-4A28-8F50-0C56DD3F42AA}" type="slidenum">
              <a:rPr lang="sl-SI" smtClean="0"/>
              <a:pPr/>
              <a:t>7</a:t>
            </a:fld>
            <a:endParaRPr lang="sl-SI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7449B-F3CB-4BA2-8A76-9C5424A482B1}" type="slidenum">
              <a:rPr lang="sl-SI" smtClean="0"/>
              <a:pPr/>
              <a:t>8</a:t>
            </a:fld>
            <a:endParaRPr lang="sl-SI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EEED5-3160-4551-8E34-3C5AAB6C7240}" type="slidenum">
              <a:rPr lang="sl-SI" smtClean="0"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6.2.2013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6172200" cy="1894362"/>
          </a:xfrm>
        </p:spPr>
        <p:txBody>
          <a:bodyPr/>
          <a:lstStyle/>
          <a:p>
            <a:r>
              <a:rPr lang="sl-SI" b="1" dirty="0" smtClean="0"/>
              <a:t>Socialna izključenost Romov </a:t>
            </a:r>
            <a:br>
              <a:rPr lang="sl-SI" b="1" dirty="0" smtClean="0"/>
            </a:br>
            <a:r>
              <a:rPr lang="sl-SI" b="1" dirty="0" smtClean="0"/>
              <a:t>v Sloveniji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39752" y="4509120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l-SI" sz="2600" dirty="0" smtClean="0"/>
              <a:t>Begunci, priseljenci in etnične manjšine</a:t>
            </a:r>
          </a:p>
          <a:p>
            <a:pPr algn="l"/>
            <a:r>
              <a:rPr lang="sl-SI" sz="2600" dirty="0" smtClean="0"/>
              <a:t>8.5.2012</a:t>
            </a:r>
          </a:p>
          <a:p>
            <a:pPr algn="l"/>
            <a:endParaRPr lang="sl-SI" sz="2600" dirty="0" smtClean="0"/>
          </a:p>
          <a:p>
            <a:pPr algn="l"/>
            <a:r>
              <a:rPr lang="sl-SI" sz="2600" dirty="0" smtClean="0"/>
              <a:t>as.dr. Špela Urh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Simbolni pomen besede Rom/cigan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l-SI" dirty="0" smtClean="0"/>
              <a:t>opis oseb, ki odstopajo od splošno sprejetih družbenih norm</a:t>
            </a:r>
          </a:p>
          <a:p>
            <a:pPr lvl="0"/>
            <a:r>
              <a:rPr lang="sl-SI" dirty="0" smtClean="0"/>
              <a:t> oznaka za deviantne situacije</a:t>
            </a:r>
          </a:p>
          <a:p>
            <a:pPr lvl="0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Pavla Štrukelj (2004: 66)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 smtClean="0"/>
              <a:t>cigan kot sinonim za tatu (Če nekdo reče »imeli smo cigana v hiši«, to pomeni, da so bili okradeni.);</a:t>
            </a:r>
          </a:p>
          <a:p>
            <a:pPr lvl="0"/>
            <a:r>
              <a:rPr lang="sl-SI" dirty="0" smtClean="0"/>
              <a:t>cigan kot sinonim za nehigieno, nemaren </a:t>
            </a:r>
            <a:r>
              <a:rPr lang="sl-SI" dirty="0" err="1" smtClean="0"/>
              <a:t>izgled</a:t>
            </a:r>
            <a:r>
              <a:rPr lang="sl-SI" dirty="0" smtClean="0"/>
              <a:t> (Človek, ki je oblečen v raztrgano in umazano obleko, je »vlaški cigan«. Nemarno oblečeni ženski rečemo »</a:t>
            </a:r>
            <a:r>
              <a:rPr lang="sl-SI" dirty="0" err="1" smtClean="0"/>
              <a:t>ciganica</a:t>
            </a:r>
            <a:r>
              <a:rPr lang="sl-SI" dirty="0" smtClean="0"/>
              <a:t>«.);</a:t>
            </a:r>
          </a:p>
          <a:p>
            <a:pPr lvl="0"/>
            <a:r>
              <a:rPr lang="sl-SI" dirty="0" smtClean="0"/>
              <a:t>cigan kot sinonim za temno barvo kože;</a:t>
            </a:r>
          </a:p>
          <a:p>
            <a:pPr lvl="0"/>
            <a:r>
              <a:rPr lang="sl-SI" dirty="0" smtClean="0"/>
              <a:t>glagol »</a:t>
            </a:r>
            <a:r>
              <a:rPr lang="sl-SI" dirty="0" err="1" smtClean="0"/>
              <a:t>ciganiti</a:t>
            </a:r>
            <a:r>
              <a:rPr lang="sl-SI" dirty="0" smtClean="0"/>
              <a:t>«, »</a:t>
            </a:r>
            <a:r>
              <a:rPr lang="sl-SI" dirty="0" err="1" smtClean="0"/>
              <a:t>ociganiti</a:t>
            </a:r>
            <a:r>
              <a:rPr lang="sl-SI" dirty="0" smtClean="0"/>
              <a:t>« pomeni nekoga ogoljufati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Slovenski slovar knjižnega jezika (1985)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l-SI" dirty="0" smtClean="0"/>
              <a:t>cigan: »pripadnik iz Indije priseljenega ljudstva, navadno brez stalnega bivališča«</a:t>
            </a:r>
          </a:p>
          <a:p>
            <a:pPr lvl="0"/>
            <a:r>
              <a:rPr lang="sl-SI" dirty="0" smtClean="0"/>
              <a:t>primeri ekspresivne rabe, ki temelji na stereotipni predstavi (»pravili so, da cigani kradejo otroke«; »črn kot cigan«; »laže kot cigan«)</a:t>
            </a:r>
          </a:p>
          <a:p>
            <a:pPr lvl="0"/>
            <a:r>
              <a:rPr lang="sl-SI" dirty="0" smtClean="0"/>
              <a:t>Slabšalni pomen (»zvit, lahkomiseln ali malopriden«  človek). </a:t>
            </a:r>
          </a:p>
          <a:p>
            <a:pPr lvl="0"/>
            <a:r>
              <a:rPr lang="sl-SI" dirty="0" smtClean="0"/>
              <a:t>Rekla (“je tak cigan” pomeni biti slabo oblečen; »pri nas je kot pri ciganih« pomeni vse je v neredu; »smeje se kot cigan belemu kruhu«</a:t>
            </a:r>
            <a:r>
              <a:rPr lang="sl-SI" i="1" dirty="0" smtClean="0"/>
              <a:t> </a:t>
            </a:r>
            <a:r>
              <a:rPr lang="sl-SI" dirty="0" smtClean="0"/>
              <a:t>pomeni smejati se  široko, na vsa usta). </a:t>
            </a:r>
          </a:p>
          <a:p>
            <a:pPr lvl="0"/>
            <a:r>
              <a:rPr lang="sl-SI" dirty="0" err="1" smtClean="0"/>
              <a:t>Ciganico</a:t>
            </a:r>
            <a:r>
              <a:rPr lang="sl-SI" dirty="0" smtClean="0"/>
              <a:t> omenja v povezavi s krajo (»</a:t>
            </a:r>
            <a:r>
              <a:rPr lang="sl-SI" dirty="0" err="1" smtClean="0"/>
              <a:t>ciganico</a:t>
            </a:r>
            <a:r>
              <a:rPr lang="sl-SI" dirty="0" smtClean="0"/>
              <a:t> so obdolžili, da je ukradla kokoš«), </a:t>
            </a:r>
          </a:p>
          <a:p>
            <a:pPr lvl="0"/>
            <a:r>
              <a:rPr lang="sl-SI" dirty="0" err="1" smtClean="0"/>
              <a:t>ciganija</a:t>
            </a:r>
            <a:r>
              <a:rPr lang="sl-SI" dirty="0" smtClean="0"/>
              <a:t> se v slabšalnem pomenu nanaša na  »zelo revno, zanemarjeno stanovanje ali poslopje«. </a:t>
            </a:r>
          </a:p>
          <a:p>
            <a:pPr lvl="0"/>
            <a:r>
              <a:rPr lang="sl-SI" dirty="0" smtClean="0"/>
              <a:t>Glagol </a:t>
            </a:r>
            <a:r>
              <a:rPr lang="sl-SI" dirty="0" err="1" smtClean="0"/>
              <a:t>ciganiti</a:t>
            </a:r>
            <a:r>
              <a:rPr lang="sl-SI" dirty="0" smtClean="0"/>
              <a:t>: »goljufati«, »odirati«.</a:t>
            </a:r>
          </a:p>
          <a:p>
            <a:pPr lvl="0"/>
            <a:r>
              <a:rPr lang="sl-SI" dirty="0" smtClean="0"/>
              <a:t> Pridevnik ciganski : »nestalen«, »nemiren«. 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 err="1" smtClean="0"/>
              <a:t>Pedenjped</a:t>
            </a:r>
            <a:r>
              <a:rPr lang="sl-SI" sz="4000" dirty="0" smtClean="0"/>
              <a:t> (Niko Grafenauer)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755576" y="25649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l-SI" i="1" dirty="0" smtClean="0"/>
              <a:t>»</a:t>
            </a:r>
            <a:r>
              <a:rPr lang="sl-SI" i="1" dirty="0" err="1" smtClean="0"/>
              <a:t>Pedenjpedu</a:t>
            </a:r>
            <a:r>
              <a:rPr lang="sl-SI" i="1" dirty="0" smtClean="0"/>
              <a:t> je piščal kar</a:t>
            </a:r>
            <a:endParaRPr lang="sl-SI" dirty="0" smtClean="0"/>
          </a:p>
          <a:p>
            <a:pPr>
              <a:buNone/>
            </a:pPr>
            <a:r>
              <a:rPr lang="sl-SI" i="1" dirty="0" smtClean="0"/>
              <a:t>čez noč cigan </a:t>
            </a:r>
            <a:r>
              <a:rPr lang="sl-SI" i="1" dirty="0" err="1" smtClean="0"/>
              <a:t>ukral</a:t>
            </a:r>
            <a:r>
              <a:rPr lang="sl-SI" i="1" dirty="0" smtClean="0"/>
              <a:t>.</a:t>
            </a:r>
            <a:endParaRPr lang="sl-SI" dirty="0" smtClean="0"/>
          </a:p>
          <a:p>
            <a:pPr>
              <a:buNone/>
            </a:pPr>
            <a:r>
              <a:rPr lang="sl-SI" i="1" dirty="0" err="1" smtClean="0"/>
              <a:t>Svirilili</a:t>
            </a:r>
            <a:r>
              <a:rPr lang="sl-SI" i="1" dirty="0" smtClean="0"/>
              <a:t>, </a:t>
            </a:r>
            <a:r>
              <a:rPr lang="sl-SI" i="1" dirty="0" err="1" smtClean="0"/>
              <a:t>svirilili</a:t>
            </a:r>
            <a:r>
              <a:rPr lang="sl-SI" i="1" dirty="0" smtClean="0"/>
              <a:t>,</a:t>
            </a:r>
            <a:endParaRPr lang="sl-SI" dirty="0" smtClean="0"/>
          </a:p>
          <a:p>
            <a:pPr>
              <a:buNone/>
            </a:pPr>
            <a:r>
              <a:rPr lang="sl-SI" i="1" dirty="0" smtClean="0"/>
              <a:t>niso ga več izsledili.« 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sl-SI" dirty="0" smtClean="0"/>
              <a:t>Rasizem v socialnem delu  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Univerzalizem (</a:t>
            </a:r>
            <a:r>
              <a:rPr lang="sl-SI" i="1" dirty="0" err="1" smtClean="0"/>
              <a:t>colour</a:t>
            </a:r>
            <a:r>
              <a:rPr lang="sl-SI" i="1" dirty="0" smtClean="0"/>
              <a:t> </a:t>
            </a:r>
            <a:r>
              <a:rPr lang="sl-SI" i="1" dirty="0" err="1" smtClean="0"/>
              <a:t>blind</a:t>
            </a:r>
            <a:r>
              <a:rPr lang="sl-SI" i="1" dirty="0" smtClean="0"/>
              <a:t> </a:t>
            </a:r>
            <a:r>
              <a:rPr lang="sl-SI" dirty="0" smtClean="0"/>
              <a:t>pristop)</a:t>
            </a:r>
          </a:p>
          <a:p>
            <a:pPr marL="514350" indent="-514350">
              <a:buAutoNum type="arabicPeriod"/>
            </a:pPr>
            <a:r>
              <a:rPr lang="sl-SI" dirty="0" smtClean="0"/>
              <a:t>Odsotnost pripadnikov kulturno različnih skupin med zaposlenimi </a:t>
            </a:r>
          </a:p>
          <a:p>
            <a:pPr marL="514350" indent="-514350">
              <a:buAutoNum type="arabicPeriod"/>
            </a:pPr>
            <a:r>
              <a:rPr lang="sl-SI" dirty="0" smtClean="0"/>
              <a:t>Obtoževanje žrtev </a:t>
            </a:r>
          </a:p>
          <a:p>
            <a:pPr marL="514350" indent="-514350">
              <a:buAutoNum type="arabicPeriod"/>
            </a:pPr>
            <a:r>
              <a:rPr lang="sl-SI" dirty="0" smtClean="0"/>
              <a:t> Izogibanje rasizmu, kljub njegovemu zaznavanju</a:t>
            </a:r>
          </a:p>
          <a:p>
            <a:pPr marL="514350" indent="-514350">
              <a:buAutoNum type="arabicPeriod"/>
            </a:pPr>
            <a:r>
              <a:rPr lang="sl-SI" dirty="0" smtClean="0"/>
              <a:t>Poveličevanje pomena in učinkov minimalne intervencije</a:t>
            </a:r>
          </a:p>
          <a:p>
            <a:pPr marL="514350" indent="-514350">
              <a:buAutoNum type="arabicPeriod"/>
            </a:pPr>
            <a:r>
              <a:rPr lang="sl-SI" dirty="0" smtClean="0"/>
              <a:t>Državni </a:t>
            </a:r>
            <a:r>
              <a:rPr lang="sl-SI" dirty="0" err="1" smtClean="0"/>
              <a:t>paternalizem</a:t>
            </a:r>
            <a:r>
              <a:rPr lang="sl-SI" dirty="0" smtClean="0"/>
              <a:t> </a:t>
            </a:r>
          </a:p>
          <a:p>
            <a:pPr marL="514350" indent="-514350">
              <a:buAutoNum type="arabicPeriod"/>
            </a:pPr>
            <a:r>
              <a:rPr lang="sl-SI" dirty="0" smtClean="0"/>
              <a:t>Ozko razumevanje polja socialnega dela </a:t>
            </a:r>
          </a:p>
          <a:p>
            <a:pPr marL="514350" indent="-514350">
              <a:buAutoNum type="arabicPeriod"/>
            </a:pPr>
            <a:endParaRPr lang="sl-SI" b="1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b="1" dirty="0" smtClean="0"/>
              <a:t>Definicija socialne izključenosti 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Sinonimi: </a:t>
            </a:r>
            <a:r>
              <a:rPr lang="sl-SI" dirty="0" err="1" smtClean="0"/>
              <a:t>marginaliziranost</a:t>
            </a:r>
            <a:r>
              <a:rPr lang="sl-SI" dirty="0" smtClean="0"/>
              <a:t>, osamitev, segregacija</a:t>
            </a:r>
          </a:p>
          <a:p>
            <a:pPr lvl="0"/>
            <a:r>
              <a:rPr lang="sl-SI" b="1" dirty="0" smtClean="0"/>
              <a:t>Biti v položaju z manjšim dostopom do možnosti</a:t>
            </a:r>
            <a:r>
              <a:rPr lang="sl-SI" dirty="0" smtClean="0"/>
              <a:t>, ki jih ima večina </a:t>
            </a:r>
          </a:p>
          <a:p>
            <a:pPr lvl="0"/>
            <a:r>
              <a:rPr lang="sl-SI" b="1" dirty="0" smtClean="0"/>
              <a:t>stanje omejenega dostopa do virov, ki je pogosto posledica določene pripadnosti </a:t>
            </a:r>
            <a:r>
              <a:rPr lang="sl-SI" dirty="0" smtClean="0"/>
              <a:t>(tj. pripadnost spolu, starosti, verski pripadnosti, spolni usmerjenosti, narodnostni pripadnosti, družbenemu statusu, zdravstvenemu stanju, materialnemu položaju itd.)</a:t>
            </a:r>
          </a:p>
          <a:p>
            <a:pPr lvl="0"/>
            <a:r>
              <a:rPr lang="sl-SI" dirty="0" smtClean="0"/>
              <a:t>2  ključna elementa: izrazita družbena odrinjenost +pomanjkanje enakih možnosti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 smtClean="0"/>
              <a:t>3 dimenzije socialne izključenosti 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467600" cy="4873752"/>
          </a:xfrm>
        </p:spPr>
        <p:txBody>
          <a:bodyPr/>
          <a:lstStyle/>
          <a:p>
            <a:pPr lvl="0">
              <a:buNone/>
            </a:pPr>
            <a:r>
              <a:rPr lang="sl-SI" dirty="0" smtClean="0"/>
              <a:t>A) ekonomska, </a:t>
            </a:r>
          </a:p>
          <a:p>
            <a:pPr lvl="0">
              <a:buNone/>
            </a:pPr>
            <a:r>
              <a:rPr lang="sl-SI" dirty="0" smtClean="0"/>
              <a:t>B) družbena</a:t>
            </a:r>
          </a:p>
          <a:p>
            <a:pPr>
              <a:buNone/>
            </a:pPr>
            <a:r>
              <a:rPr lang="sl-SI" dirty="0" smtClean="0"/>
              <a:t>C) politična dimenzija socialne izključenosti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Kdo so marginalizirane skupine?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4873752"/>
          </a:xfrm>
        </p:spPr>
        <p:txBody>
          <a:bodyPr/>
          <a:lstStyle/>
          <a:p>
            <a:pPr lvl="0"/>
            <a:r>
              <a:rPr lang="sl-SI" dirty="0" smtClean="0"/>
              <a:t>Marginalizacija je v tesni povezavi z vprašanji »rase«, etničnosti in migracij</a:t>
            </a:r>
          </a:p>
          <a:p>
            <a:r>
              <a:rPr lang="sl-SI" dirty="0" smtClean="0"/>
              <a:t>»rasne« manjšine, migranti, pripadniki etničnih manjšin</a:t>
            </a:r>
          </a:p>
          <a:p>
            <a:pPr lvl="0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dirty="0" smtClean="0"/>
              <a:t>Značilnosti marginaliziranih skupin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l-SI" dirty="0" smtClean="0"/>
              <a:t>izostajanje od šolskega pouka, </a:t>
            </a:r>
          </a:p>
          <a:p>
            <a:pPr lvl="0">
              <a:buFontTx/>
              <a:buChar char="-"/>
            </a:pPr>
            <a:r>
              <a:rPr lang="sl-SI" dirty="0" smtClean="0"/>
              <a:t>visoka stopnja brezposelnosti oz. višja stopnja zaposlenosti na slabše plačanih delovnih mestih, </a:t>
            </a:r>
          </a:p>
          <a:p>
            <a:pPr lvl="0">
              <a:buFontTx/>
              <a:buChar char="-"/>
            </a:pPr>
            <a:r>
              <a:rPr lang="sl-SI" dirty="0" smtClean="0"/>
              <a:t>nizka stopnja zastopanosti v strokovnih poklicih, kot so politika, medicina, pravo, novinarstvo ipd. </a:t>
            </a:r>
          </a:p>
          <a:p>
            <a:pPr lvl="0">
              <a:buFontTx/>
              <a:buChar char="-"/>
            </a:pPr>
            <a:r>
              <a:rPr lang="sl-SI" dirty="0" smtClean="0"/>
              <a:t>slabši bivanjski pogoji kot večinsko prebivalstvo</a:t>
            </a:r>
          </a:p>
          <a:p>
            <a:pPr lvl="0">
              <a:buFontTx/>
              <a:buChar char="-"/>
            </a:pPr>
            <a:r>
              <a:rPr lang="sl-SI" dirty="0" smtClean="0"/>
              <a:t>odvisnost  od denarnih socialnih pomoči </a:t>
            </a:r>
          </a:p>
          <a:p>
            <a:pPr>
              <a:buNone/>
            </a:pPr>
            <a:endParaRPr lang="sl-SI" dirty="0" smtClean="0"/>
          </a:p>
          <a:p>
            <a:pPr lvl="0"/>
            <a:r>
              <a:rPr lang="sl-SI" b="1" dirty="0" smtClean="0"/>
              <a:t>večgeneracijska izključenost</a:t>
            </a:r>
            <a:r>
              <a:rPr lang="sl-SI" dirty="0" smtClean="0"/>
              <a:t> (iz generacije v generacijo več kot 30 let)</a:t>
            </a:r>
          </a:p>
          <a:p>
            <a:pPr lvl="0"/>
            <a:r>
              <a:rPr lang="sl-SI" b="1" dirty="0" smtClean="0"/>
              <a:t>ranljive družbene skupine</a:t>
            </a:r>
            <a:r>
              <a:rPr lang="sl-SI" dirty="0" smtClean="0"/>
              <a:t> 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Izključenost Romov v Sloveniji</a:t>
            </a:r>
            <a:br>
              <a:rPr lang="sl-SI" dirty="0" smtClean="0"/>
            </a:br>
            <a:r>
              <a:rPr lang="sl-SI" dirty="0" smtClean="0"/>
              <a:t> po področjih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sl-SI" dirty="0" smtClean="0"/>
              <a:t>Šolanje</a:t>
            </a:r>
          </a:p>
          <a:p>
            <a:r>
              <a:rPr lang="sl-SI" dirty="0" smtClean="0"/>
              <a:t>Zaposlovanje</a:t>
            </a:r>
          </a:p>
          <a:p>
            <a:r>
              <a:rPr lang="sl-SI" dirty="0" smtClean="0"/>
              <a:t>Socialni in zdravstveni sistem</a:t>
            </a:r>
          </a:p>
          <a:p>
            <a:r>
              <a:rPr lang="sl-SI" dirty="0" smtClean="0"/>
              <a:t>Politična participacija</a:t>
            </a:r>
          </a:p>
          <a:p>
            <a:r>
              <a:rPr lang="sl-SI" dirty="0" smtClean="0"/>
              <a:t>Medijsko poročanje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115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1229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772400" cy="434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3600" dirty="0" smtClean="0"/>
              <a:t>Medicinski (tradicionalni) model </a:t>
            </a:r>
          </a:p>
        </p:txBody>
      </p:sp>
      <p:sp>
        <p:nvSpPr>
          <p:cNvPr id="12295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  <a:p>
            <a:pPr eaLnBrk="1" hangingPunct="1"/>
            <a:endParaRPr lang="sl-SI" smtClean="0"/>
          </a:p>
        </p:txBody>
      </p:sp>
      <p:grpSp>
        <p:nvGrpSpPr>
          <p:cNvPr id="3" name="Group 13"/>
          <p:cNvGrpSpPr>
            <a:grpSpLocks noChangeAspect="1"/>
          </p:cNvGrpSpPr>
          <p:nvPr/>
        </p:nvGrpSpPr>
        <p:grpSpPr bwMode="auto">
          <a:xfrm>
            <a:off x="1691680" y="2276872"/>
            <a:ext cx="5715000" cy="3429000"/>
            <a:chOff x="2205" y="668"/>
            <a:chExt cx="7200" cy="4320"/>
          </a:xfrm>
        </p:grpSpPr>
        <p:sp>
          <p:nvSpPr>
            <p:cNvPr id="12297" name="AutoShape 14"/>
            <p:cNvSpPr>
              <a:spLocks noChangeAspect="1" noChangeArrowheads="1"/>
            </p:cNvSpPr>
            <p:nvPr/>
          </p:nvSpPr>
          <p:spPr bwMode="auto">
            <a:xfrm>
              <a:off x="2205" y="66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298" name="Text Box 15"/>
            <p:cNvSpPr txBox="1">
              <a:spLocks noChangeArrowheads="1"/>
            </p:cNvSpPr>
            <p:nvPr/>
          </p:nvSpPr>
          <p:spPr bwMode="auto">
            <a:xfrm>
              <a:off x="5229" y="2252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 b="1">
                  <a:solidFill>
                    <a:srgbClr val="AB0928"/>
                  </a:solidFill>
                </a:rPr>
                <a:t>romski otrok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299" name="Line 16"/>
            <p:cNvSpPr>
              <a:spLocks noChangeShapeType="1"/>
            </p:cNvSpPr>
            <p:nvPr/>
          </p:nvSpPr>
          <p:spPr bwMode="auto">
            <a:xfrm flipV="1">
              <a:off x="6381" y="1676"/>
              <a:ext cx="72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0" name="Text Box 17"/>
            <p:cNvSpPr txBox="1">
              <a:spLocks noChangeArrowheads="1"/>
            </p:cNvSpPr>
            <p:nvPr/>
          </p:nvSpPr>
          <p:spPr bwMode="auto">
            <a:xfrm>
              <a:off x="7245" y="15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ne zna slovensko 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301" name="Line 18"/>
            <p:cNvSpPr>
              <a:spLocks noChangeShapeType="1"/>
            </p:cNvSpPr>
            <p:nvPr/>
          </p:nvSpPr>
          <p:spPr bwMode="auto">
            <a:xfrm>
              <a:off x="6525" y="2684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2" name="Line 19"/>
            <p:cNvSpPr>
              <a:spLocks noChangeShapeType="1"/>
            </p:cNvSpPr>
            <p:nvPr/>
          </p:nvSpPr>
          <p:spPr bwMode="auto">
            <a:xfrm>
              <a:off x="6381" y="2972"/>
              <a:ext cx="864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3" name="Line 20"/>
            <p:cNvSpPr>
              <a:spLocks noChangeShapeType="1"/>
            </p:cNvSpPr>
            <p:nvPr/>
          </p:nvSpPr>
          <p:spPr bwMode="auto">
            <a:xfrm flipH="1">
              <a:off x="5373" y="2972"/>
              <a:ext cx="288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4" name="Line 21"/>
            <p:cNvSpPr>
              <a:spLocks noChangeShapeType="1"/>
            </p:cNvSpPr>
            <p:nvPr/>
          </p:nvSpPr>
          <p:spPr bwMode="auto">
            <a:xfrm flipH="1">
              <a:off x="3789" y="2828"/>
              <a:ext cx="129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5" name="Line 22"/>
            <p:cNvSpPr>
              <a:spLocks noChangeShapeType="1"/>
            </p:cNvSpPr>
            <p:nvPr/>
          </p:nvSpPr>
          <p:spPr bwMode="auto">
            <a:xfrm flipH="1" flipV="1">
              <a:off x="4365" y="1820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6" name="Line 23"/>
            <p:cNvSpPr>
              <a:spLocks noChangeShapeType="1"/>
            </p:cNvSpPr>
            <p:nvPr/>
          </p:nvSpPr>
          <p:spPr bwMode="auto">
            <a:xfrm flipV="1">
              <a:off x="5661" y="1676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2307" name="Text Box 24"/>
            <p:cNvSpPr txBox="1">
              <a:spLocks noChangeArrowheads="1"/>
            </p:cNvSpPr>
            <p:nvPr/>
          </p:nvSpPr>
          <p:spPr bwMode="auto">
            <a:xfrm>
              <a:off x="7389" y="2396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nepismen 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308" name="Text Box 25"/>
            <p:cNvSpPr txBox="1">
              <a:spLocks noChangeArrowheads="1"/>
            </p:cNvSpPr>
            <p:nvPr/>
          </p:nvSpPr>
          <p:spPr bwMode="auto">
            <a:xfrm>
              <a:off x="7101" y="3548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nima domačih nalog 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309" name="Text Box 26"/>
            <p:cNvSpPr txBox="1">
              <a:spLocks noChangeArrowheads="1"/>
            </p:cNvSpPr>
            <p:nvPr/>
          </p:nvSpPr>
          <p:spPr bwMode="auto">
            <a:xfrm>
              <a:off x="4509" y="4124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je poreden, nagajiv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310" name="Text Box 27"/>
            <p:cNvSpPr txBox="1">
              <a:spLocks noChangeArrowheads="1"/>
            </p:cNvSpPr>
            <p:nvPr/>
          </p:nvSpPr>
          <p:spPr bwMode="auto">
            <a:xfrm>
              <a:off x="2493" y="297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moti pouk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311" name="Text Box 28"/>
            <p:cNvSpPr txBox="1">
              <a:spLocks noChangeArrowheads="1"/>
            </p:cNvSpPr>
            <p:nvPr/>
          </p:nvSpPr>
          <p:spPr bwMode="auto">
            <a:xfrm>
              <a:off x="2205" y="15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v šolo pride umazan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  <p:sp>
          <p:nvSpPr>
            <p:cNvPr id="12312" name="Text Box 29"/>
            <p:cNvSpPr txBox="1">
              <a:spLocks noChangeArrowheads="1"/>
            </p:cNvSpPr>
            <p:nvPr/>
          </p:nvSpPr>
          <p:spPr bwMode="auto">
            <a:xfrm>
              <a:off x="4941" y="81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>
                  <a:solidFill>
                    <a:srgbClr val="AB0928"/>
                  </a:solidFill>
                </a:rPr>
                <a:t>nič ga ne zanima</a:t>
              </a:r>
              <a:endParaRPr lang="sl-SI" sz="2400" b="1">
                <a:solidFill>
                  <a:srgbClr val="AB0928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11500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/>
          </a:p>
        </p:txBody>
      </p:sp>
      <p:sp>
        <p:nvSpPr>
          <p:cNvPr id="13318" name="Rectangle 9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>Socialni model </a:t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endParaRPr lang="sl-SI" sz="3600" dirty="0" smtClean="0"/>
          </a:p>
        </p:txBody>
      </p:sp>
      <p:sp>
        <p:nvSpPr>
          <p:cNvPr id="13319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468313" y="30686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l-SI" smtClean="0"/>
          </a:p>
          <a:p>
            <a:pPr eaLnBrk="1" hangingPunct="1">
              <a:buFontTx/>
              <a:buNone/>
            </a:pPr>
            <a:endParaRPr lang="sl-SI" smtClean="0"/>
          </a:p>
          <a:p>
            <a:pPr eaLnBrk="1" hangingPunct="1">
              <a:buFontTx/>
              <a:buNone/>
            </a:pPr>
            <a:endParaRPr lang="sl-SI" smtClean="0"/>
          </a:p>
        </p:txBody>
      </p:sp>
      <p:grpSp>
        <p:nvGrpSpPr>
          <p:cNvPr id="3" name="Group 28"/>
          <p:cNvGrpSpPr>
            <a:grpSpLocks noChangeAspect="1"/>
          </p:cNvGrpSpPr>
          <p:nvPr/>
        </p:nvGrpSpPr>
        <p:grpSpPr bwMode="auto">
          <a:xfrm>
            <a:off x="1619672" y="1988840"/>
            <a:ext cx="5715000" cy="3429000"/>
            <a:chOff x="2205" y="668"/>
            <a:chExt cx="7200" cy="4320"/>
          </a:xfrm>
        </p:grpSpPr>
        <p:sp>
          <p:nvSpPr>
            <p:cNvPr id="13321" name="AutoShape 29"/>
            <p:cNvSpPr>
              <a:spLocks noChangeAspect="1" noChangeArrowheads="1"/>
            </p:cNvSpPr>
            <p:nvPr/>
          </p:nvSpPr>
          <p:spPr bwMode="auto">
            <a:xfrm>
              <a:off x="2205" y="66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2" name="Text Box 30"/>
            <p:cNvSpPr txBox="1">
              <a:spLocks noChangeArrowheads="1"/>
            </p:cNvSpPr>
            <p:nvPr/>
          </p:nvSpPr>
          <p:spPr bwMode="auto">
            <a:xfrm>
              <a:off x="5229" y="2252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 b="1"/>
                <a:t>romski otrok </a:t>
              </a:r>
              <a:endParaRPr lang="sl-SI"/>
            </a:p>
          </p:txBody>
        </p:sp>
        <p:sp>
          <p:nvSpPr>
            <p:cNvPr id="13323" name="Line 31"/>
            <p:cNvSpPr>
              <a:spLocks noChangeShapeType="1"/>
            </p:cNvSpPr>
            <p:nvPr/>
          </p:nvSpPr>
          <p:spPr bwMode="auto">
            <a:xfrm flipV="1">
              <a:off x="6381" y="1676"/>
              <a:ext cx="72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4" name="Text Box 32"/>
            <p:cNvSpPr txBox="1">
              <a:spLocks noChangeArrowheads="1"/>
            </p:cNvSpPr>
            <p:nvPr/>
          </p:nvSpPr>
          <p:spPr bwMode="auto">
            <a:xfrm>
              <a:off x="7245" y="153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nepoznavanje romskega jezika </a:t>
              </a:r>
              <a:endParaRPr lang="sl-SI"/>
            </a:p>
          </p:txBody>
        </p:sp>
        <p:sp>
          <p:nvSpPr>
            <p:cNvPr id="13325" name="Line 33"/>
            <p:cNvSpPr>
              <a:spLocks noChangeShapeType="1"/>
            </p:cNvSpPr>
            <p:nvPr/>
          </p:nvSpPr>
          <p:spPr bwMode="auto">
            <a:xfrm>
              <a:off x="6525" y="2684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6" name="Line 34"/>
            <p:cNvSpPr>
              <a:spLocks noChangeShapeType="1"/>
            </p:cNvSpPr>
            <p:nvPr/>
          </p:nvSpPr>
          <p:spPr bwMode="auto">
            <a:xfrm>
              <a:off x="6381" y="2972"/>
              <a:ext cx="864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7" name="Line 35"/>
            <p:cNvSpPr>
              <a:spLocks noChangeShapeType="1"/>
            </p:cNvSpPr>
            <p:nvPr/>
          </p:nvSpPr>
          <p:spPr bwMode="auto">
            <a:xfrm flipH="1">
              <a:off x="5373" y="2972"/>
              <a:ext cx="288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8" name="Line 36"/>
            <p:cNvSpPr>
              <a:spLocks noChangeShapeType="1"/>
            </p:cNvSpPr>
            <p:nvPr/>
          </p:nvSpPr>
          <p:spPr bwMode="auto">
            <a:xfrm flipH="1">
              <a:off x="3789" y="2828"/>
              <a:ext cx="129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29" name="Line 37"/>
            <p:cNvSpPr>
              <a:spLocks noChangeShapeType="1"/>
            </p:cNvSpPr>
            <p:nvPr/>
          </p:nvSpPr>
          <p:spPr bwMode="auto">
            <a:xfrm flipH="1" flipV="1">
              <a:off x="4365" y="1820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0" name="Line 38"/>
            <p:cNvSpPr>
              <a:spLocks noChangeShapeType="1"/>
            </p:cNvSpPr>
            <p:nvPr/>
          </p:nvSpPr>
          <p:spPr bwMode="auto">
            <a:xfrm flipV="1">
              <a:off x="5661" y="1676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331" name="Text Box 39"/>
            <p:cNvSpPr txBox="1">
              <a:spLocks noChangeArrowheads="1"/>
            </p:cNvSpPr>
            <p:nvPr/>
          </p:nvSpPr>
          <p:spPr bwMode="auto">
            <a:xfrm>
              <a:off x="7389" y="2396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doma živi brez elektrike in vode</a:t>
              </a:r>
              <a:endParaRPr lang="sl-SI"/>
            </a:p>
          </p:txBody>
        </p:sp>
        <p:sp>
          <p:nvSpPr>
            <p:cNvPr id="13332" name="Text Box 40"/>
            <p:cNvSpPr txBox="1">
              <a:spLocks noChangeArrowheads="1"/>
            </p:cNvSpPr>
            <p:nvPr/>
          </p:nvSpPr>
          <p:spPr bwMode="auto">
            <a:xfrm>
              <a:off x="7101" y="3548"/>
              <a:ext cx="201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več kot 70% st. brezposelnosti Romov </a:t>
              </a:r>
              <a:endParaRPr lang="sl-SI"/>
            </a:p>
          </p:txBody>
        </p:sp>
        <p:sp>
          <p:nvSpPr>
            <p:cNvPr id="13333" name="Text Box 41"/>
            <p:cNvSpPr txBox="1">
              <a:spLocks noChangeArrowheads="1"/>
            </p:cNvSpPr>
            <p:nvPr/>
          </p:nvSpPr>
          <p:spPr bwMode="auto">
            <a:xfrm>
              <a:off x="4509" y="4124"/>
              <a:ext cx="201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predsodki družbe </a:t>
              </a:r>
              <a:endParaRPr lang="sl-SI"/>
            </a:p>
          </p:txBody>
        </p:sp>
        <p:sp>
          <p:nvSpPr>
            <p:cNvPr id="13334" name="Text Box 42"/>
            <p:cNvSpPr txBox="1">
              <a:spLocks noChangeArrowheads="1"/>
            </p:cNvSpPr>
            <p:nvPr/>
          </p:nvSpPr>
          <p:spPr bwMode="auto">
            <a:xfrm>
              <a:off x="2493" y="297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manjvrednostni odnos do romske kulture </a:t>
              </a:r>
              <a:endParaRPr lang="sl-SI"/>
            </a:p>
          </p:txBody>
        </p:sp>
        <p:sp>
          <p:nvSpPr>
            <p:cNvPr id="13335" name="Text Box 43"/>
            <p:cNvSpPr txBox="1">
              <a:spLocks noChangeArrowheads="1"/>
            </p:cNvSpPr>
            <p:nvPr/>
          </p:nvSpPr>
          <p:spPr bwMode="auto">
            <a:xfrm>
              <a:off x="2205" y="1532"/>
              <a:ext cx="2016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neenake možnosti (zaposlovanje, bivalne razmere, šolanje, politično udejstvovanje)</a:t>
              </a:r>
              <a:endParaRPr lang="sl-SI"/>
            </a:p>
          </p:txBody>
        </p:sp>
        <p:sp>
          <p:nvSpPr>
            <p:cNvPr id="13336" name="Text Box 44"/>
            <p:cNvSpPr txBox="1">
              <a:spLocks noChangeArrowheads="1"/>
            </p:cNvSpPr>
            <p:nvPr/>
          </p:nvSpPr>
          <p:spPr bwMode="auto">
            <a:xfrm>
              <a:off x="4941" y="812"/>
              <a:ext cx="201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l-SI" sz="1200"/>
                <a:t>večgeneracijska deprivacija </a:t>
              </a:r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KULTURNA RAVEN DISKIMINACIJE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873752"/>
          </a:xfrm>
        </p:spPr>
        <p:txBody>
          <a:bodyPr/>
          <a:lstStyle/>
          <a:p>
            <a:r>
              <a:rPr lang="sl-SI" dirty="0" smtClean="0"/>
              <a:t>SD ne deluje v vakuumu</a:t>
            </a:r>
          </a:p>
          <a:p>
            <a:r>
              <a:rPr lang="sl-SI" dirty="0" smtClean="0"/>
              <a:t>Vpliv kulturnih stereotipov na osebno percepcijo, kar vpliva na strokovno prakso </a:t>
            </a:r>
          </a:p>
          <a:p>
            <a:r>
              <a:rPr lang="sl-SI" dirty="0" smtClean="0"/>
              <a:t>Občutljiv “lokalni” jezik (Rom </a:t>
            </a:r>
            <a:r>
              <a:rPr lang="sl-SI" i="1" dirty="0" err="1" smtClean="0"/>
              <a:t>vs</a:t>
            </a:r>
            <a:r>
              <a:rPr lang="sl-SI" dirty="0" smtClean="0"/>
              <a:t>. cigan)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639</Words>
  <Application>Microsoft Office PowerPoint</Application>
  <PresentationFormat>On-screen Show (4:3)</PresentationFormat>
  <Paragraphs>101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Altana</vt:lpstr>
      <vt:lpstr>Socialna izključenost Romov  v Sloveniji </vt:lpstr>
      <vt:lpstr>Definicija socialne izključenosti </vt:lpstr>
      <vt:lpstr>3 dimenzije socialne izključenosti </vt:lpstr>
      <vt:lpstr>Kdo so marginalizirane skupine?</vt:lpstr>
      <vt:lpstr>Značilnosti marginaliziranih skupin</vt:lpstr>
      <vt:lpstr>Izključenost Romov v Sloveniji  po področjih </vt:lpstr>
      <vt:lpstr>Medicinski (tradicionalni) model </vt:lpstr>
      <vt:lpstr>     Socialni model      </vt:lpstr>
      <vt:lpstr> KULTURNA RAVEN DISKIMINACIJE  </vt:lpstr>
      <vt:lpstr>Simbolni pomen besede Rom/cigan </vt:lpstr>
      <vt:lpstr>Pavla Štrukelj (2004: 66) </vt:lpstr>
      <vt:lpstr>Slovenski slovar knjižnega jezika (1985)</vt:lpstr>
      <vt:lpstr>Pedenjped (Niko Grafenauer)</vt:lpstr>
      <vt:lpstr>Rasizem v socialnem delu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Socialna izključenost Romov  v Sloveniji</dc:title>
  <dc:creator>Jaka</dc:creator>
  <cp:lastModifiedBy>Jaka</cp:lastModifiedBy>
  <cp:revision>12</cp:revision>
  <dcterms:modified xsi:type="dcterms:W3CDTF">2013-02-06T09:09:09Z</dcterms:modified>
</cp:coreProperties>
</file>