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3" r:id="rId4"/>
    <p:sldId id="260" r:id="rId5"/>
    <p:sldId id="264" r:id="rId6"/>
    <p:sldId id="265" r:id="rId7"/>
    <p:sldId id="266" r:id="rId8"/>
    <p:sldId id="267" r:id="rId9"/>
    <p:sldId id="268" r:id="rId10"/>
    <p:sldId id="261" r:id="rId11"/>
    <p:sldId id="269" r:id="rId12"/>
    <p:sldId id="270" r:id="rId13"/>
    <p:sldId id="271" r:id="rId14"/>
    <p:sldId id="272" r:id="rId15"/>
    <p:sldId id="262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83B22-60B7-4544-A70A-06808D92FC83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B610B-2784-47DE-9AAB-17CC0468A73D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E6FE-8219-4F2E-B7EF-B2BAAFAC2BB3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E6FE-8219-4F2E-B7EF-B2BAAFAC2BB3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B610B-2784-47DE-9AAB-17CC0468A73D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B610B-2784-47DE-9AAB-17CC0468A73D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AB26-1EC4-4D4B-968B-92483038BDAE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B610B-2784-47DE-9AAB-17CC0468A73D}" type="slidenum">
              <a:rPr lang="sl-SI" smtClean="0"/>
              <a:pPr/>
              <a:t>14</a:t>
            </a:fld>
            <a:endParaRPr 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E6FE-8219-4F2E-B7EF-B2BAAFAC2BB3}" type="slidenum">
              <a:rPr lang="sl-SI" smtClean="0"/>
              <a:pPr/>
              <a:t>15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E6FE-8219-4F2E-B7EF-B2BAAFAC2BB3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B610B-2784-47DE-9AAB-17CC0468A73D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0E6FE-8219-4F2E-B7EF-B2BAAFAC2BB3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AB26-1EC4-4D4B-968B-92483038BDAE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82D09F-63A8-4F54-9FDD-A0D3B10CE409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AB26-1EC4-4D4B-968B-92483038BDAE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AB26-1EC4-4D4B-968B-92483038BDAE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B610B-2784-47DE-9AAB-17CC0468A73D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21.2.2012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hcr-centraleurope.org/si/viri/statistike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hcr-centraleurope.org/si/viri/statistike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d.s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b="1" dirty="0" smtClean="0"/>
              <a:t>Begunci, priseljenci  </a:t>
            </a:r>
            <a:br>
              <a:rPr lang="sl-SI" b="1" dirty="0" smtClean="0"/>
            </a:br>
            <a:r>
              <a:rPr lang="sl-SI" b="1" dirty="0" smtClean="0"/>
              <a:t>in etnične manjšine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Uvodno predavanje </a:t>
            </a:r>
          </a:p>
          <a:p>
            <a:r>
              <a:rPr lang="sl-SI" dirty="0" smtClean="0"/>
              <a:t>21.2.2012</a:t>
            </a:r>
          </a:p>
          <a:p>
            <a:pPr algn="l"/>
            <a:endParaRPr lang="sl-SI" dirty="0" smtClean="0"/>
          </a:p>
          <a:p>
            <a:pPr algn="l"/>
            <a:r>
              <a:rPr lang="sl-SI" dirty="0" smtClean="0"/>
              <a:t>as. dr. Špela Urh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Neobčutljivo socialno delo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sz="2200" dirty="0" smtClean="0"/>
              <a:t>(</a:t>
            </a:r>
            <a:r>
              <a:rPr lang="sl-SI" sz="2200" dirty="0" smtClean="0"/>
              <a:t>Neil Thompson, </a:t>
            </a:r>
            <a:r>
              <a:rPr lang="sl-SI" sz="2200" dirty="0" smtClean="0"/>
              <a:t>2001)</a:t>
            </a:r>
            <a:endParaRPr lang="sl-SI" sz="2200" dirty="0">
              <a:solidFill>
                <a:srgbClr val="FFFF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r>
              <a:rPr lang="sl-SI" dirty="0" smtClean="0"/>
              <a:t>Odtujenost ljudi, ustvarjanje občutkov, da ne pripadajo</a:t>
            </a:r>
          </a:p>
          <a:p>
            <a:r>
              <a:rPr lang="sl-SI" dirty="0" smtClean="0"/>
              <a:t>Občutki </a:t>
            </a:r>
            <a:r>
              <a:rPr lang="sl-SI" dirty="0" err="1" smtClean="0"/>
              <a:t>brezvrednosti</a:t>
            </a:r>
            <a:endParaRPr lang="sl-SI" dirty="0" smtClean="0"/>
          </a:p>
          <a:p>
            <a:r>
              <a:rPr lang="sl-SI" dirty="0" smtClean="0"/>
              <a:t>Zanikanje, ignoriranje osebnih dejavnikov, ki pomembno vplivajo na vsakdanje življenje ljudi</a:t>
            </a:r>
          </a:p>
          <a:p>
            <a:r>
              <a:rPr lang="sl-SI" dirty="0" smtClean="0"/>
              <a:t>Ustvarjanje problema, ohranjanje statusa </a:t>
            </a:r>
            <a:r>
              <a:rPr lang="sl-SI" i="1" dirty="0" err="1" smtClean="0"/>
              <a:t>quo</a:t>
            </a:r>
            <a:endParaRPr lang="sl-SI" i="1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KLJUČNE DEFINICIJE POJMOV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Priseljenec  v SLO </a:t>
            </a:r>
          </a:p>
          <a:p>
            <a:pPr lvl="1"/>
            <a:r>
              <a:rPr lang="sl-SI" dirty="0" smtClean="0"/>
              <a:t>Priseljeni iz drugih republik s </a:t>
            </a:r>
            <a:r>
              <a:rPr lang="sl-SI" b="1" dirty="0" smtClean="0"/>
              <a:t>pridobljenim slovenskim državljanstvom</a:t>
            </a:r>
            <a:endParaRPr lang="sl-SI" dirty="0" smtClean="0"/>
          </a:p>
          <a:p>
            <a:pPr lvl="1"/>
            <a:r>
              <a:rPr lang="sl-SI" dirty="0" smtClean="0"/>
              <a:t>Priseljeni iz drugih republik s </a:t>
            </a:r>
            <a:r>
              <a:rPr lang="sl-SI" b="1" dirty="0" smtClean="0"/>
              <a:t>statusom tujca ali  statusom začasnega zatočišča (status begunca)</a:t>
            </a:r>
            <a:endParaRPr lang="sl-SI" dirty="0" smtClean="0"/>
          </a:p>
          <a:p>
            <a:pPr lvl="1"/>
            <a:r>
              <a:rPr lang="sl-SI" dirty="0" smtClean="0"/>
              <a:t>Osebe, ki </a:t>
            </a:r>
            <a:r>
              <a:rPr lang="sl-SI" b="1" dirty="0" smtClean="0"/>
              <a:t>ilegalno</a:t>
            </a:r>
            <a:r>
              <a:rPr lang="sl-SI" dirty="0" smtClean="0"/>
              <a:t> bivajo v SLO</a:t>
            </a:r>
          </a:p>
          <a:p>
            <a:pPr lvl="1"/>
            <a:r>
              <a:rPr lang="sl-SI" b="1" dirty="0" smtClean="0"/>
              <a:t>Tranzitni migranti</a:t>
            </a:r>
            <a:r>
              <a:rPr lang="sl-SI" dirty="0" smtClean="0"/>
              <a:t>, ki poskušajo preko SLO priti v zahodno Evropo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l-SI" b="1" dirty="0" smtClean="0"/>
              <a:t>2 skupini priseljencev (glede na legalno-pravni status):</a:t>
            </a:r>
            <a:endParaRPr lang="sl-SI" sz="2800" dirty="0" smtClean="0"/>
          </a:p>
          <a:p>
            <a:pPr lvl="1"/>
            <a:r>
              <a:rPr lang="sl-SI" dirty="0" smtClean="0"/>
              <a:t>Osebe , ki imajo državljanstvo RS</a:t>
            </a:r>
          </a:p>
          <a:p>
            <a:pPr lvl="1"/>
            <a:r>
              <a:rPr lang="sl-SI" dirty="0" smtClean="0"/>
              <a:t>Osebe brez državljanstva RS + 3 podskupine: </a:t>
            </a:r>
          </a:p>
          <a:p>
            <a:pPr lvl="0"/>
            <a:r>
              <a:rPr lang="sl-SI" dirty="0" smtClean="0"/>
              <a:t>Osebe z dovoljenjem za </a:t>
            </a:r>
            <a:r>
              <a:rPr lang="sl-SI" b="1" dirty="0" smtClean="0"/>
              <a:t>stalno</a:t>
            </a:r>
            <a:r>
              <a:rPr lang="sl-SI" dirty="0" smtClean="0"/>
              <a:t> prebivanje</a:t>
            </a:r>
          </a:p>
          <a:p>
            <a:pPr lvl="0"/>
            <a:r>
              <a:rPr lang="sl-SI" dirty="0" smtClean="0"/>
              <a:t>Osebe z dovoljenjem za </a:t>
            </a:r>
            <a:r>
              <a:rPr lang="sl-SI" b="1" dirty="0" smtClean="0"/>
              <a:t>začasno</a:t>
            </a:r>
            <a:r>
              <a:rPr lang="sl-SI" dirty="0" smtClean="0"/>
              <a:t> prebivanje</a:t>
            </a:r>
          </a:p>
          <a:p>
            <a:pPr lvl="0"/>
            <a:r>
              <a:rPr lang="sl-SI" dirty="0" smtClean="0"/>
              <a:t>Osebe </a:t>
            </a:r>
            <a:r>
              <a:rPr lang="sl-SI" b="1" dirty="0" smtClean="0"/>
              <a:t>brez</a:t>
            </a:r>
            <a:r>
              <a:rPr lang="sl-SI" dirty="0" smtClean="0"/>
              <a:t> dovoljenja za prebivanje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akokraki trikotnik 1"/>
          <p:cNvSpPr/>
          <p:nvPr/>
        </p:nvSpPr>
        <p:spPr>
          <a:xfrm>
            <a:off x="971600" y="836712"/>
            <a:ext cx="6624736" cy="5328592"/>
          </a:xfrm>
          <a:prstGeom prst="triangle">
            <a:avLst>
              <a:gd name="adj" fmla="val 476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sl-SI" dirty="0" smtClean="0"/>
          </a:p>
        </p:txBody>
      </p:sp>
      <p:sp>
        <p:nvSpPr>
          <p:cNvPr id="3" name="PoljeZBesedilom 2"/>
          <p:cNvSpPr txBox="1"/>
          <p:nvPr/>
        </p:nvSpPr>
        <p:spPr>
          <a:xfrm>
            <a:off x="3491880" y="1772816"/>
            <a:ext cx="1584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Imigranti </a:t>
            </a:r>
          </a:p>
          <a:p>
            <a:r>
              <a:rPr lang="sl-SI" dirty="0" smtClean="0"/>
              <a:t>z začasnim </a:t>
            </a:r>
          </a:p>
          <a:p>
            <a:r>
              <a:rPr lang="sl-SI" dirty="0" smtClean="0"/>
              <a:t>prebivanjem 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4067944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3275856" y="321297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Imigranti s stalnim prebivanjem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3491880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3203848" y="450912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Imigranti iz EU</a:t>
            </a: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3203848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347864" y="55172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Državljani RS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KLJUČNE DEFINICIJE POJMOV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Prosilci za </a:t>
            </a:r>
            <a:r>
              <a:rPr lang="sl-SI" dirty="0" smtClean="0"/>
              <a:t>azil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Begunci </a:t>
            </a:r>
            <a:r>
              <a:rPr lang="sl-SI" dirty="0" smtClean="0">
                <a:hlinkClick r:id="rId3"/>
              </a:rPr>
              <a:t>http://www.unhcr-centraleurope.org/si/viri/statistike.html</a:t>
            </a:r>
            <a:r>
              <a:rPr lang="sl-SI" dirty="0" smtClean="0"/>
              <a:t>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Otroci brez spremstva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Literatura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sl-SI" dirty="0" smtClean="0"/>
              <a:t>(</a:t>
            </a:r>
            <a:r>
              <a:rPr lang="sl-SI" dirty="0" smtClean="0"/>
              <a:t>ur.) </a:t>
            </a:r>
            <a:r>
              <a:rPr lang="sl-SI" dirty="0" err="1" smtClean="0"/>
              <a:t>Dina</a:t>
            </a:r>
            <a:r>
              <a:rPr lang="sl-SI" dirty="0" smtClean="0"/>
              <a:t> Dobovičnik (2005): »Tukaj smo«. Prosilci za azil in begunci v Sloveniji. Konzorcij Živa. </a:t>
            </a:r>
            <a:r>
              <a:rPr lang="sl-SI" dirty="0" smtClean="0"/>
              <a:t>Ljubljana</a:t>
            </a:r>
            <a:endParaRPr lang="sl-SI" dirty="0" smtClean="0"/>
          </a:p>
          <a:p>
            <a:pPr>
              <a:buFontTx/>
              <a:buChar char="-"/>
            </a:pPr>
            <a:r>
              <a:rPr lang="sl-SI" dirty="0" smtClean="0"/>
              <a:t>Medvešek, M., Bešter, R. (ur.) (2010), </a:t>
            </a:r>
            <a:r>
              <a:rPr lang="sl-SI" i="1" dirty="0" smtClean="0"/>
              <a:t>Državljani tretjih držav ali tretjerazredni državljani?</a:t>
            </a:r>
            <a:r>
              <a:rPr lang="sl-SI" dirty="0" smtClean="0"/>
              <a:t> Ljubljana: Inštitut za narodnostna vprašanja. </a:t>
            </a:r>
          </a:p>
          <a:p>
            <a:pPr>
              <a:buFontTx/>
              <a:buChar char="-"/>
            </a:pPr>
            <a:r>
              <a:rPr lang="sl-SI" dirty="0" smtClean="0"/>
              <a:t>Medica, K., Lukič, G., </a:t>
            </a:r>
            <a:r>
              <a:rPr lang="sl-SI" dirty="0" err="1" smtClean="0"/>
              <a:t>Bufon</a:t>
            </a:r>
            <a:r>
              <a:rPr lang="sl-SI" dirty="0" smtClean="0"/>
              <a:t>, M. (ur.) (2010), </a:t>
            </a:r>
            <a:r>
              <a:rPr lang="sl-SI" i="1" dirty="0" smtClean="0"/>
              <a:t>Migranti v Sloveniji – med integracijo in </a:t>
            </a:r>
            <a:r>
              <a:rPr lang="sl-SI" i="1" dirty="0" err="1" smtClean="0"/>
              <a:t>alienacijo</a:t>
            </a:r>
            <a:r>
              <a:rPr lang="sl-SI" i="1" dirty="0" smtClean="0"/>
              <a:t>.</a:t>
            </a:r>
            <a:r>
              <a:rPr lang="sl-SI" dirty="0" smtClean="0"/>
              <a:t> Koper: Univerzitetna založba </a:t>
            </a:r>
            <a:r>
              <a:rPr lang="sl-SI" dirty="0" err="1" smtClean="0"/>
              <a:t>Annales</a:t>
            </a:r>
            <a:r>
              <a:rPr lang="sl-SI" dirty="0" smtClean="0"/>
              <a:t>.</a:t>
            </a:r>
          </a:p>
          <a:p>
            <a:pPr>
              <a:buFontTx/>
              <a:buChar char="-"/>
            </a:pPr>
            <a:r>
              <a:rPr lang="sl-SI" dirty="0" smtClean="0"/>
              <a:t>Thompson, N. (2001), </a:t>
            </a:r>
            <a:r>
              <a:rPr lang="sl-SI" dirty="0" err="1" smtClean="0"/>
              <a:t>Antidiscriminatory</a:t>
            </a:r>
            <a:r>
              <a:rPr lang="sl-SI" dirty="0" smtClean="0"/>
              <a:t> </a:t>
            </a:r>
            <a:r>
              <a:rPr lang="sl-SI" dirty="0" err="1" smtClean="0"/>
              <a:t>practice</a:t>
            </a:r>
            <a:r>
              <a:rPr lang="sl-SI" dirty="0" smtClean="0"/>
              <a:t>. </a:t>
            </a:r>
            <a:r>
              <a:rPr lang="sl-SI" dirty="0" smtClean="0"/>
              <a:t>London: </a:t>
            </a:r>
            <a:r>
              <a:rPr lang="sl-SI" dirty="0" err="1" smtClean="0"/>
              <a:t>Palgrave</a:t>
            </a:r>
            <a:r>
              <a:rPr lang="sl-SI" dirty="0" smtClean="0"/>
              <a:t> </a:t>
            </a:r>
            <a:r>
              <a:rPr lang="sl-SI" dirty="0" err="1" smtClean="0"/>
              <a:t>Macmillan</a:t>
            </a:r>
            <a:r>
              <a:rPr lang="sl-SI" dirty="0" smtClean="0"/>
              <a:t>. </a:t>
            </a:r>
          </a:p>
          <a:p>
            <a:pPr>
              <a:buFontTx/>
              <a:buChar char="-"/>
            </a:pPr>
            <a:r>
              <a:rPr lang="sl-SI" dirty="0" smtClean="0"/>
              <a:t>Urh, Š. (2010</a:t>
            </a:r>
            <a:r>
              <a:rPr lang="sl-SI" dirty="0" smtClean="0"/>
              <a:t>), </a:t>
            </a:r>
            <a:r>
              <a:rPr lang="sl-SI" dirty="0" smtClean="0"/>
              <a:t>Etnična (ne)občutljivost </a:t>
            </a:r>
            <a:r>
              <a:rPr lang="sl-SI" dirty="0" smtClean="0"/>
              <a:t>v izobraževanju za socialno delo. </a:t>
            </a:r>
            <a:r>
              <a:rPr lang="sl-SI" i="1" dirty="0" smtClean="0"/>
              <a:t>Socialno delo, let. </a:t>
            </a:r>
            <a:r>
              <a:rPr lang="sl-SI" dirty="0" smtClean="0"/>
              <a:t>49</a:t>
            </a:r>
            <a:r>
              <a:rPr lang="sl-SI" dirty="0" smtClean="0"/>
              <a:t>, št. 2/3, str. </a:t>
            </a:r>
            <a:r>
              <a:rPr lang="sl-SI" dirty="0" smtClean="0"/>
              <a:t>73-84.</a:t>
            </a:r>
          </a:p>
          <a:p>
            <a:pPr>
              <a:buFontTx/>
              <a:buChar char="-"/>
            </a:pPr>
            <a:r>
              <a:rPr lang="sl-SI" dirty="0" smtClean="0"/>
              <a:t>Zaviršek, D. (2001), </a:t>
            </a:r>
            <a:r>
              <a:rPr lang="sl-SI" dirty="0" err="1" smtClean="0"/>
              <a:t>Lost</a:t>
            </a:r>
            <a:r>
              <a:rPr lang="sl-SI" dirty="0" smtClean="0"/>
              <a:t> </a:t>
            </a:r>
            <a:r>
              <a:rPr lang="sl-SI" dirty="0" smtClean="0"/>
              <a:t>in </a:t>
            </a:r>
            <a:r>
              <a:rPr lang="sl-SI" dirty="0" err="1" smtClean="0"/>
              <a:t>public</a:t>
            </a:r>
            <a:r>
              <a:rPr lang="sl-SI" dirty="0" smtClean="0"/>
              <a:t> </a:t>
            </a:r>
            <a:r>
              <a:rPr lang="sl-SI" dirty="0" err="1" smtClean="0"/>
              <a:t>care</a:t>
            </a:r>
            <a:r>
              <a:rPr lang="sl-SI" dirty="0" smtClean="0"/>
              <a:t>: </a:t>
            </a:r>
            <a:r>
              <a:rPr lang="sl-SI" dirty="0" err="1" smtClean="0"/>
              <a:t>The</a:t>
            </a:r>
            <a:r>
              <a:rPr lang="sl-SI" dirty="0" smtClean="0"/>
              <a:t> </a:t>
            </a:r>
            <a:r>
              <a:rPr lang="sl-SI" dirty="0" err="1" smtClean="0"/>
              <a:t>ethnic</a:t>
            </a:r>
            <a:r>
              <a:rPr lang="sl-SI" dirty="0" smtClean="0"/>
              <a:t> </a:t>
            </a:r>
            <a:r>
              <a:rPr lang="sl-SI" dirty="0" err="1" smtClean="0"/>
              <a:t>rights</a:t>
            </a:r>
            <a:r>
              <a:rPr lang="sl-SI" dirty="0" smtClean="0"/>
              <a:t> </a:t>
            </a:r>
            <a:r>
              <a:rPr lang="sl-SI" dirty="0" err="1" smtClean="0"/>
              <a:t>of</a:t>
            </a:r>
            <a:r>
              <a:rPr lang="sl-SI" dirty="0" smtClean="0"/>
              <a:t> </a:t>
            </a:r>
            <a:r>
              <a:rPr lang="sl-SI" dirty="0" err="1" smtClean="0"/>
              <a:t>ethnic</a:t>
            </a:r>
            <a:r>
              <a:rPr lang="sl-SI" dirty="0" smtClean="0"/>
              <a:t> </a:t>
            </a:r>
            <a:r>
              <a:rPr lang="sl-SI" dirty="0" err="1" smtClean="0"/>
              <a:t>minority</a:t>
            </a:r>
            <a:r>
              <a:rPr lang="sl-SI" dirty="0" smtClean="0"/>
              <a:t> </a:t>
            </a:r>
            <a:r>
              <a:rPr lang="sl-SI" dirty="0" err="1" smtClean="0"/>
              <a:t>children</a:t>
            </a:r>
            <a:r>
              <a:rPr lang="sl-SI" dirty="0" smtClean="0"/>
              <a:t>. V: L. </a:t>
            </a:r>
            <a:r>
              <a:rPr lang="sl-SI" dirty="0" err="1" smtClean="0"/>
              <a:t>Dominelli</a:t>
            </a:r>
            <a:r>
              <a:rPr lang="sl-SI" dirty="0" smtClean="0"/>
              <a:t>, W. Lorenz, H. </a:t>
            </a:r>
            <a:r>
              <a:rPr lang="sl-SI" dirty="0" err="1" smtClean="0"/>
              <a:t>Soydan</a:t>
            </a:r>
            <a:r>
              <a:rPr lang="sl-SI" dirty="0" smtClean="0"/>
              <a:t> (ur.), </a:t>
            </a:r>
            <a:r>
              <a:rPr lang="sl-SI" i="1" dirty="0" err="1" smtClean="0"/>
              <a:t>Beyond</a:t>
            </a:r>
            <a:r>
              <a:rPr lang="sl-SI" i="1" dirty="0" smtClean="0"/>
              <a:t> </a:t>
            </a:r>
            <a:r>
              <a:rPr lang="sl-SI" i="1" dirty="0" err="1" smtClean="0"/>
              <a:t>racial</a:t>
            </a:r>
            <a:r>
              <a:rPr lang="sl-SI" i="1" dirty="0" smtClean="0"/>
              <a:t> </a:t>
            </a:r>
            <a:r>
              <a:rPr lang="sl-SI" i="1" dirty="0" err="1" smtClean="0"/>
              <a:t>divides</a:t>
            </a:r>
            <a:r>
              <a:rPr lang="sl-SI" i="1" dirty="0" smtClean="0"/>
              <a:t>: </a:t>
            </a:r>
            <a:r>
              <a:rPr lang="sl-SI" i="1" dirty="0" err="1" smtClean="0"/>
              <a:t>ethnicities</a:t>
            </a:r>
            <a:r>
              <a:rPr lang="sl-SI" i="1" dirty="0" smtClean="0"/>
              <a:t> in social </a:t>
            </a:r>
            <a:r>
              <a:rPr lang="sl-SI" i="1" dirty="0" err="1" smtClean="0"/>
              <a:t>work</a:t>
            </a:r>
            <a:r>
              <a:rPr lang="sl-SI" i="1" dirty="0" smtClean="0"/>
              <a:t> </a:t>
            </a:r>
            <a:r>
              <a:rPr lang="sl-SI" i="1" dirty="0" err="1" smtClean="0"/>
              <a:t>practice</a:t>
            </a:r>
            <a:r>
              <a:rPr lang="sl-SI" i="1" dirty="0" smtClean="0"/>
              <a:t>.</a:t>
            </a:r>
            <a:r>
              <a:rPr lang="sl-SI" dirty="0" smtClean="0"/>
              <a:t> </a:t>
            </a:r>
            <a:r>
              <a:rPr lang="sl-SI" dirty="0" err="1" smtClean="0"/>
              <a:t>Aldershot</a:t>
            </a:r>
            <a:r>
              <a:rPr lang="sl-SI" dirty="0" smtClean="0"/>
              <a:t>: </a:t>
            </a:r>
            <a:r>
              <a:rPr lang="sl-SI" dirty="0" err="1" smtClean="0"/>
              <a:t>Ashgate</a:t>
            </a:r>
            <a:r>
              <a:rPr lang="sl-SI" dirty="0" smtClean="0"/>
              <a:t> (171-188).</a:t>
            </a:r>
          </a:p>
          <a:p>
            <a:pPr>
              <a:buFontTx/>
              <a:buChar char="-"/>
            </a:pPr>
            <a:r>
              <a:rPr lang="sl-SI" dirty="0" smtClean="0">
                <a:hlinkClick r:id="rId3"/>
              </a:rPr>
              <a:t>http://</a:t>
            </a:r>
            <a:r>
              <a:rPr lang="sl-SI" dirty="0" smtClean="0">
                <a:hlinkClick r:id="rId3"/>
              </a:rPr>
              <a:t>www.unhcr-centraleurope.org/si/viri/statistike.html</a:t>
            </a:r>
            <a:r>
              <a:rPr lang="sl-SI" dirty="0" smtClean="0"/>
              <a:t> (statistika azilnih trendov v Evropi)</a:t>
            </a:r>
          </a:p>
          <a:p>
            <a:pPr>
              <a:buNone/>
            </a:pPr>
            <a:endParaRPr lang="sl-SI" dirty="0" smtClean="0"/>
          </a:p>
          <a:p>
            <a:pPr>
              <a:buFontTx/>
              <a:buChar char="-"/>
            </a:pPr>
            <a:endParaRPr lang="sl-SI" dirty="0" smtClean="0"/>
          </a:p>
          <a:p>
            <a:pPr>
              <a:buNone/>
            </a:pPr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Predstavitev predmeta 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b="1" dirty="0" smtClean="0"/>
              <a:t>Cilji:</a:t>
            </a:r>
            <a:r>
              <a:rPr lang="sl-SI" dirty="0" smtClean="0"/>
              <a:t> </a:t>
            </a:r>
          </a:p>
          <a:p>
            <a:pPr lvl="0"/>
            <a:r>
              <a:rPr lang="sl-SI" dirty="0" smtClean="0"/>
              <a:t>Prepoznavanje, razumevanje in odzivanje na etnične raznolikosti.</a:t>
            </a:r>
          </a:p>
          <a:p>
            <a:pPr lvl="0"/>
            <a:r>
              <a:rPr lang="sl-SI" dirty="0" smtClean="0"/>
              <a:t>Prepoznavanje,razumevanje človekovih stisk in kriz, vezanih na družbeno in osebno pogojene okoliščine (pripadnost etnični manjšini, status priseljenca).</a:t>
            </a:r>
          </a:p>
          <a:p>
            <a:pPr lvl="0"/>
            <a:r>
              <a:rPr lang="sl-SI" dirty="0" smtClean="0"/>
              <a:t>Kritična in etična (samo)refleksija mišljenja in ravnanja.</a:t>
            </a:r>
          </a:p>
          <a:p>
            <a:pPr lvl="0"/>
            <a:r>
              <a:rPr lang="sl-SI" dirty="0" smtClean="0"/>
              <a:t>Sposobnost analize družbenega konteksta.</a:t>
            </a:r>
          </a:p>
          <a:p>
            <a:pPr lvl="0"/>
            <a:r>
              <a:rPr lang="sl-SI" dirty="0" smtClean="0"/>
              <a:t>Razumevanje izkušenj </a:t>
            </a:r>
            <a:r>
              <a:rPr lang="sl-SI" dirty="0" err="1" smtClean="0"/>
              <a:t>migriranja</a:t>
            </a:r>
            <a:r>
              <a:rPr lang="sl-SI" dirty="0" smtClean="0"/>
              <a:t> iz perspektive beguncev in drugih priseljencev.</a:t>
            </a:r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Načrt dela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sl-SI" dirty="0" smtClean="0">
              <a:hlinkClick r:id="rId3"/>
            </a:endParaRPr>
          </a:p>
          <a:p>
            <a:pPr algn="ctr">
              <a:buNone/>
            </a:pPr>
            <a:r>
              <a:rPr lang="sl-SI" dirty="0" err="1" smtClean="0">
                <a:hlinkClick r:id="rId3"/>
              </a:rPr>
              <a:t>www.fsd.si</a:t>
            </a:r>
            <a:r>
              <a:rPr lang="sl-SI" dirty="0" smtClean="0"/>
              <a:t> </a:t>
            </a:r>
          </a:p>
          <a:p>
            <a:pPr algn="ctr">
              <a:buNone/>
            </a:pPr>
            <a:r>
              <a:rPr lang="sl-SI" dirty="0" smtClean="0"/>
              <a:t>(predmet) </a:t>
            </a:r>
          </a:p>
          <a:p>
            <a:pPr algn="ctr"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torek – predavanja</a:t>
            </a:r>
          </a:p>
          <a:p>
            <a:pPr>
              <a:buNone/>
            </a:pPr>
            <a:r>
              <a:rPr lang="sl-SI" dirty="0" smtClean="0"/>
              <a:t>četrtek, petek – vaje </a:t>
            </a:r>
            <a:r>
              <a:rPr lang="sl-SI" dirty="0" smtClean="0"/>
              <a:t>(izmenično </a:t>
            </a:r>
            <a:r>
              <a:rPr lang="sl-SI" dirty="0" smtClean="0"/>
              <a:t>na 14 dni)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Izpitni roki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r>
              <a:rPr lang="sl-SI" dirty="0" smtClean="0"/>
              <a:t>2 v juniju</a:t>
            </a:r>
          </a:p>
          <a:p>
            <a:r>
              <a:rPr lang="sl-SI" dirty="0" smtClean="0"/>
              <a:t>2 v septembru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467600" cy="1143000"/>
          </a:xfrm>
        </p:spPr>
        <p:txBody>
          <a:bodyPr>
            <a:normAutofit/>
          </a:bodyPr>
          <a:lstStyle/>
          <a:p>
            <a:pPr algn="l"/>
            <a:r>
              <a:rPr lang="sl-SI" b="1" dirty="0" smtClean="0"/>
              <a:t>Število priseljenih tujcev v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b="1" dirty="0" smtClean="0"/>
              <a:t>Slovenijo </a:t>
            </a:r>
            <a:r>
              <a:rPr lang="sl-SI" sz="2200" dirty="0" smtClean="0"/>
              <a:t>(vir: Medvešček, 2010: 49) </a:t>
            </a:r>
            <a:endParaRPr lang="sl-SI" sz="2200" dirty="0"/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sz="quarter" idx="1"/>
          </p:nvPr>
        </p:nvGraphicFramePr>
        <p:xfrm>
          <a:off x="467544" y="2708920"/>
          <a:ext cx="756084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5105"/>
                <a:gridCol w="945105"/>
                <a:gridCol w="945105"/>
                <a:gridCol w="945105"/>
                <a:gridCol w="945105"/>
                <a:gridCol w="945105"/>
                <a:gridCol w="945105"/>
                <a:gridCol w="945105"/>
              </a:tblGrid>
              <a:tr h="1332148">
                <a:tc>
                  <a:txBody>
                    <a:bodyPr/>
                    <a:lstStyle/>
                    <a:p>
                      <a:r>
                        <a:rPr lang="sl-SI" dirty="0" smtClean="0"/>
                        <a:t>1995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2009</a:t>
                      </a:r>
                      <a:endParaRPr lang="sl-SI" dirty="0"/>
                    </a:p>
                  </a:txBody>
                  <a:tcPr/>
                </a:tc>
              </a:tr>
              <a:tr h="1332148">
                <a:tc>
                  <a:txBody>
                    <a:bodyPr/>
                    <a:lstStyle/>
                    <a:p>
                      <a:r>
                        <a:rPr lang="sl-SI" dirty="0" smtClean="0"/>
                        <a:t>3.688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5.250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8.597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13.294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18.251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27.504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28.062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26.800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 rot="10800000">
            <a:off x="2483768" y="1628799"/>
            <a:ext cx="6660232" cy="3815159"/>
          </a:xfrm>
          <a:prstGeom prst="homePlate">
            <a:avLst>
              <a:gd name="adj" fmla="val 24332"/>
            </a:avLst>
          </a:prstGeom>
          <a:solidFill>
            <a:schemeClr val="bg2"/>
          </a:solidFill>
          <a:ln w="28575">
            <a:noFill/>
            <a:miter lim="800000"/>
            <a:headEnd/>
            <a:tailEnd/>
          </a:ln>
          <a:effectLst/>
        </p:spPr>
        <p:txBody>
          <a:bodyPr rot="10800000" lIns="72000" tIns="72000" rIns="720000" bIns="72000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endParaRPr lang="sl-SI" sz="1400" dirty="0" smtClean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endParaRPr lang="en-US" sz="1400" dirty="0"/>
          </a:p>
        </p:txBody>
      </p:sp>
      <p:sp>
        <p:nvSpPr>
          <p:cNvPr id="3075" name="Oval 3"/>
          <p:cNvSpPr>
            <a:spLocks noChangeAspect="1" noChangeArrowheads="1"/>
          </p:cNvSpPr>
          <p:nvPr/>
        </p:nvSpPr>
        <p:spPr bwMode="auto">
          <a:xfrm>
            <a:off x="0" y="1916832"/>
            <a:ext cx="2555776" cy="2690242"/>
          </a:xfrm>
          <a:prstGeom prst="ellipse">
            <a:avLst/>
          </a:prstGeom>
          <a:solidFill>
            <a:schemeClr val="hlink"/>
          </a:solidFill>
          <a:ln w="762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sl-SI" sz="2400" b="1" dirty="0" smtClean="0">
                <a:solidFill>
                  <a:schemeClr val="bg1"/>
                </a:solidFill>
                <a:latin typeface="+mj-lt"/>
              </a:rPr>
              <a:t>Države izvora imigrantov v Sloveniji (za leto 2009) </a:t>
            </a:r>
            <a:endParaRPr lang="de-DE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3326259" y="1842790"/>
            <a:ext cx="5710237" cy="57809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sl-SI" sz="2000" b="1" dirty="0" smtClean="0">
                <a:latin typeface="Arial" charset="0"/>
              </a:rPr>
              <a:t>države nekdanje Jugoslavije (največ iz BiH) 96,4% </a:t>
            </a:r>
            <a:endParaRPr lang="de-DE" sz="2000" b="1" dirty="0">
              <a:latin typeface="Arial" charset="0"/>
            </a:endParaRPr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2987824" y="2169617"/>
            <a:ext cx="5710237" cy="3952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endParaRPr lang="sl-SI" sz="2000" b="1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sl-SI" sz="2000" b="1" dirty="0" smtClean="0">
                <a:latin typeface="Arial" charset="0"/>
              </a:rPr>
              <a:t>evropske države, ki niso v EU (Rusija, Ukrajina) 2,4% </a:t>
            </a:r>
            <a:endParaRPr lang="de-DE" sz="2000" b="1" dirty="0">
              <a:latin typeface="Arial" charset="0"/>
            </a:endParaRPr>
          </a:p>
        </p:txBody>
      </p:sp>
      <p:sp>
        <p:nvSpPr>
          <p:cNvPr id="3078" name="Text Box 12"/>
          <p:cNvSpPr txBox="1">
            <a:spLocks noChangeArrowheads="1"/>
          </p:cNvSpPr>
          <p:nvPr/>
        </p:nvSpPr>
        <p:spPr bwMode="auto">
          <a:xfrm>
            <a:off x="2801938" y="2768749"/>
            <a:ext cx="5710237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endParaRPr lang="sl-SI" sz="2000" b="1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endParaRPr lang="sl-SI" sz="2000" b="1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endParaRPr lang="de-DE" sz="2000" b="1" dirty="0">
              <a:latin typeface="Arial" charset="0"/>
            </a:endParaRP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2801938" y="3289449"/>
            <a:ext cx="5710237" cy="3952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endParaRPr lang="sl-SI" sz="2000" b="1" dirty="0" smtClean="0"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sl-SI" sz="2000" b="1" dirty="0">
                <a:latin typeface="Arial" charset="0"/>
              </a:rPr>
              <a:t> </a:t>
            </a:r>
            <a:endParaRPr lang="sl-SI" sz="2000" b="1" dirty="0" smtClean="0">
              <a:latin typeface="Arial" charset="0"/>
            </a:endParaRPr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2822203" y="3429000"/>
            <a:ext cx="5710237" cy="57606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sl-SI" sz="2000" b="1" dirty="0" smtClean="0">
                <a:latin typeface="Arial" charset="0"/>
              </a:rPr>
              <a:t>druge države: Moldavija, Švica, Belorusija, Turčija) </a:t>
            </a:r>
            <a:endParaRPr lang="de-DE" sz="2000" b="1" dirty="0">
              <a:latin typeface="Arial" charset="0"/>
            </a:endParaRP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3059833" y="4257848"/>
            <a:ext cx="5904656" cy="3952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sl-SI" sz="2000" b="1" dirty="0" smtClean="0">
                <a:latin typeface="Arial" charset="0"/>
              </a:rPr>
              <a:t>azijski migranti (</a:t>
            </a:r>
            <a:r>
              <a:rPr lang="sl-SI" sz="2000" b="1" dirty="0" smtClean="0"/>
              <a:t>336 ali o,9%)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sl-SI" sz="2000" b="1" dirty="0" smtClean="0">
                <a:latin typeface="Arial" charset="0"/>
              </a:rPr>
              <a:t/>
            </a:r>
            <a:br>
              <a:rPr lang="sl-SI" sz="2000" b="1" dirty="0" smtClean="0">
                <a:latin typeface="Arial" charset="0"/>
              </a:rPr>
            </a:br>
            <a:r>
              <a:rPr lang="sl-SI" sz="2000" b="1" dirty="0" smtClean="0">
                <a:latin typeface="Arial" charset="0"/>
              </a:rPr>
              <a:t>     afriški migranti (43 ali 0,1%)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30000"/>
              </a:spcAft>
            </a:pPr>
            <a:r>
              <a:rPr lang="sl-SI" sz="2000" b="1" dirty="0" smtClean="0">
                <a:latin typeface="Arial" charset="0"/>
              </a:rPr>
              <a:t>  </a:t>
            </a:r>
            <a:endParaRPr lang="de-DE" sz="2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l-SI" sz="3800" dirty="0" smtClean="0"/>
              <a:t>Najpogostejši motiv preselitve</a:t>
            </a:r>
            <a:br>
              <a:rPr lang="sl-SI" sz="3800" dirty="0" smtClean="0"/>
            </a:br>
            <a:r>
              <a:rPr lang="sl-SI" sz="3800" dirty="0" smtClean="0"/>
              <a:t> v Slovenijo </a:t>
            </a:r>
            <a:r>
              <a:rPr lang="sl-SI" sz="2700" dirty="0" smtClean="0"/>
              <a:t>(Vir: Medvešek, 2010: 57)</a:t>
            </a:r>
            <a:endParaRPr lang="sl-SI" sz="2700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475656" y="1988840"/>
          <a:ext cx="6096000" cy="410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72344"/>
                <a:gridCol w="1475656"/>
                <a:gridCol w="1524000"/>
              </a:tblGrid>
              <a:tr h="820891">
                <a:tc>
                  <a:txBody>
                    <a:bodyPr/>
                    <a:lstStyle/>
                    <a:p>
                      <a:r>
                        <a:rPr lang="sl-SI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Namen priselitve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2007</a:t>
                      </a:r>
                      <a:endParaRPr lang="sl-SI" dirty="0"/>
                    </a:p>
                  </a:txBody>
                  <a:tcPr/>
                </a:tc>
              </a:tr>
              <a:tr h="8208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latin typeface="Times New Roman"/>
                          <a:ea typeface="Times New Roman"/>
                        </a:rPr>
                        <a:t>delo</a:t>
                      </a:r>
                      <a:r>
                        <a:rPr lang="sl-SI" sz="16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sl-SI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61,9%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74,1%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77,5%</a:t>
                      </a:r>
                    </a:p>
                  </a:txBody>
                  <a:tcPr marL="68580" marR="68580" marT="0" marB="0"/>
                </a:tc>
              </a:tr>
              <a:tr h="8208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 smtClean="0">
                          <a:latin typeface="Times New Roman"/>
                          <a:ea typeface="Times New Roman"/>
                        </a:rPr>
                        <a:t>združitev </a:t>
                      </a: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z družino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19,4%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16,2%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17,4,%</a:t>
                      </a:r>
                    </a:p>
                  </a:txBody>
                  <a:tcPr marL="68580" marR="68580" marT="0" marB="0"/>
                </a:tc>
              </a:tr>
              <a:tr h="8208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študij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latin typeface="Times New Roman"/>
                          <a:ea typeface="Times New Roman"/>
                        </a:rPr>
                        <a:t>3,6%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latin typeface="Times New Roman"/>
                          <a:ea typeface="Times New Roman"/>
                        </a:rPr>
                        <a:t>2,6%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>
                          <a:latin typeface="Times New Roman"/>
                          <a:ea typeface="Times New Roman"/>
                        </a:rPr>
                        <a:t>2,6%</a:t>
                      </a:r>
                    </a:p>
                  </a:txBody>
                  <a:tcPr marL="68580" marR="68580" marT="0" marB="0"/>
                </a:tc>
              </a:tr>
              <a:tr h="8208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neznano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15.1%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7,1%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latin typeface="Times New Roman"/>
                          <a:ea typeface="Times New Roman"/>
                        </a:rPr>
                        <a:t>2,5%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Diskriminacija: neenaka obravnava zaradi osebnih okoliščin (+ sovražni govor!)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Ksenofobija : strah pred tujci 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Socialno delo in priseljenci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4873752"/>
          </a:xfrm>
        </p:spPr>
        <p:txBody>
          <a:bodyPr/>
          <a:lstStyle/>
          <a:p>
            <a:r>
              <a:rPr lang="sl-SI" dirty="0" smtClean="0"/>
              <a:t>SD neavtonomno – podeljevanje statusov  v pristojnosti MNZ</a:t>
            </a:r>
          </a:p>
          <a:p>
            <a:r>
              <a:rPr lang="sl-SI" dirty="0" smtClean="0"/>
              <a:t>Ne zgolj poznavanje legalnih statusov</a:t>
            </a:r>
          </a:p>
          <a:p>
            <a:r>
              <a:rPr lang="sl-SI" dirty="0" smtClean="0"/>
              <a:t>Etična vprašanja (pravičnost, potrebe)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602</Words>
  <Application>Microsoft Office PowerPoint</Application>
  <PresentationFormat>Diaprojekcija na zaslonu (4:3)</PresentationFormat>
  <Paragraphs>138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Altana</vt:lpstr>
      <vt:lpstr>Begunci, priseljenci   in etnične manjšine </vt:lpstr>
      <vt:lpstr>Predstavitev predmeta  </vt:lpstr>
      <vt:lpstr>Načrt dela </vt:lpstr>
      <vt:lpstr>Izpitni roki</vt:lpstr>
      <vt:lpstr>Število priseljenih tujcev v  Slovenijo (vir: Medvešček, 2010: 49) </vt:lpstr>
      <vt:lpstr>Diapozitiv 6</vt:lpstr>
      <vt:lpstr>Najpogostejši motiv preselitve  v Slovenijo (Vir: Medvešek, 2010: 57)</vt:lpstr>
      <vt:lpstr>Diapozitiv 8</vt:lpstr>
      <vt:lpstr>Socialno delo in priseljenci </vt:lpstr>
      <vt:lpstr>Neobčutljivo socialno delo  (Neil Thompson, 2001)</vt:lpstr>
      <vt:lpstr> KLJUČNE DEFINICIJE POJMOV </vt:lpstr>
      <vt:lpstr>Diapozitiv 12</vt:lpstr>
      <vt:lpstr>Diapozitiv 13</vt:lpstr>
      <vt:lpstr>KLJUČNE DEFINICIJE POJMOV</vt:lpstr>
      <vt:lpstr>Literatura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Begunci, priseljenci   in etnične manjšine </dc:title>
  <cp:lastModifiedBy>urhsp</cp:lastModifiedBy>
  <cp:revision>28</cp:revision>
  <dcterms:modified xsi:type="dcterms:W3CDTF">2012-02-21T08:58:46Z</dcterms:modified>
</cp:coreProperties>
</file>