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0"/>
  </p:notesMasterIdLst>
  <p:sldIdLst>
    <p:sldId id="256" r:id="rId2"/>
    <p:sldId id="257" r:id="rId3"/>
    <p:sldId id="258" r:id="rId4"/>
    <p:sldId id="259" r:id="rId5"/>
    <p:sldId id="260" r:id="rId6"/>
    <p:sldId id="261" r:id="rId7"/>
    <p:sldId id="262" r:id="rId8"/>
    <p:sldId id="263" r:id="rId9"/>
    <p:sldId id="266" r:id="rId10"/>
    <p:sldId id="264" r:id="rId11"/>
    <p:sldId id="265" r:id="rId12"/>
    <p:sldId id="268" r:id="rId13"/>
    <p:sldId id="270" r:id="rId14"/>
    <p:sldId id="269" r:id="rId15"/>
    <p:sldId id="271" r:id="rId16"/>
    <p:sldId id="272" r:id="rId17"/>
    <p:sldId id="273" r:id="rId18"/>
    <p:sldId id="274" r:id="rId19"/>
  </p:sldIdLst>
  <p:sldSz cx="9144000" cy="6858000" type="screen4x3"/>
  <p:notesSz cx="6858000" cy="9144000"/>
  <p:defaultTextStyle>
    <a:defPPr>
      <a:defRPr lang="sl-S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grada glav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sl-SI"/>
          </a:p>
        </p:txBody>
      </p:sp>
      <p:sp>
        <p:nvSpPr>
          <p:cNvPr id="3" name="Ograda datum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26FC1C2-B4F2-4208-906A-2E8DC29DB362}" type="datetimeFigureOut">
              <a:rPr lang="sl-SI" smtClean="0"/>
              <a:t>6.2.2013</a:t>
            </a:fld>
            <a:endParaRPr lang="sl-SI"/>
          </a:p>
        </p:txBody>
      </p:sp>
      <p:sp>
        <p:nvSpPr>
          <p:cNvPr id="4" name="Ograda stranske slike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sl-SI"/>
          </a:p>
        </p:txBody>
      </p:sp>
      <p:sp>
        <p:nvSpPr>
          <p:cNvPr id="5" name="Ograda opomb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sl-SI" smtClean="0"/>
              <a:t>Kliknite, če želite urediti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6" name="Ograda no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sl-SI"/>
          </a:p>
        </p:txBody>
      </p:sp>
      <p:sp>
        <p:nvSpPr>
          <p:cNvPr id="7" name="Ograda številke diapoz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26E8D23-8027-4C03-BA93-EB00B0CB60CB}" type="slidenum">
              <a:rPr lang="sl-SI" smtClean="0"/>
              <a:t>‹#›</a:t>
            </a:fld>
            <a:endParaRPr lang="sl-SI"/>
          </a:p>
        </p:txBody>
      </p:sp>
    </p:spTree>
    <p:extLst>
      <p:ext uri="{BB962C8B-B14F-4D97-AF65-F5344CB8AC3E}">
        <p14:creationId xmlns:p14="http://schemas.microsoft.com/office/powerpoint/2010/main" val="6294762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grada stranske slike 1"/>
          <p:cNvSpPr>
            <a:spLocks noGrp="1" noRot="1" noChangeAspect="1"/>
          </p:cNvSpPr>
          <p:nvPr>
            <p:ph type="sldImg"/>
          </p:nvPr>
        </p:nvSpPr>
        <p:spPr/>
      </p:sp>
      <p:sp>
        <p:nvSpPr>
          <p:cNvPr id="3" name="Ograda opomb 2"/>
          <p:cNvSpPr>
            <a:spLocks noGrp="1"/>
          </p:cNvSpPr>
          <p:nvPr>
            <p:ph type="body" idx="1"/>
          </p:nvPr>
        </p:nvSpPr>
        <p:spPr/>
        <p:txBody>
          <a:bodyPr>
            <a:normAutofit/>
          </a:bodyPr>
          <a:lstStyle/>
          <a:p>
            <a:endParaRPr lang="sl-SI"/>
          </a:p>
        </p:txBody>
      </p:sp>
      <p:sp>
        <p:nvSpPr>
          <p:cNvPr id="4" name="Ograda številke diapozitiva 3"/>
          <p:cNvSpPr>
            <a:spLocks noGrp="1"/>
          </p:cNvSpPr>
          <p:nvPr>
            <p:ph type="sldNum" sz="quarter" idx="10"/>
          </p:nvPr>
        </p:nvSpPr>
        <p:spPr/>
        <p:txBody>
          <a:bodyPr/>
          <a:lstStyle/>
          <a:p>
            <a:fld id="{E26E8D23-8027-4C03-BA93-EB00B0CB60CB}" type="slidenum">
              <a:rPr lang="sl-SI" smtClean="0"/>
              <a:t>1</a:t>
            </a:fld>
            <a:endParaRPr lang="sl-SI"/>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grada stranske slike 1"/>
          <p:cNvSpPr>
            <a:spLocks noGrp="1" noRot="1" noChangeAspect="1"/>
          </p:cNvSpPr>
          <p:nvPr>
            <p:ph type="sldImg"/>
          </p:nvPr>
        </p:nvSpPr>
        <p:spPr/>
      </p:sp>
      <p:sp>
        <p:nvSpPr>
          <p:cNvPr id="3" name="Ograda opomb 2"/>
          <p:cNvSpPr>
            <a:spLocks noGrp="1"/>
          </p:cNvSpPr>
          <p:nvPr>
            <p:ph type="body" idx="1"/>
          </p:nvPr>
        </p:nvSpPr>
        <p:spPr/>
        <p:txBody>
          <a:bodyPr>
            <a:normAutofit/>
          </a:bodyPr>
          <a:lstStyle/>
          <a:p>
            <a:endParaRPr lang="sl-SI"/>
          </a:p>
        </p:txBody>
      </p:sp>
      <p:sp>
        <p:nvSpPr>
          <p:cNvPr id="4" name="Ograda številke diapozitiva 3"/>
          <p:cNvSpPr>
            <a:spLocks noGrp="1"/>
          </p:cNvSpPr>
          <p:nvPr>
            <p:ph type="sldNum" sz="quarter" idx="10"/>
          </p:nvPr>
        </p:nvSpPr>
        <p:spPr/>
        <p:txBody>
          <a:bodyPr/>
          <a:lstStyle/>
          <a:p>
            <a:fld id="{E26E8D23-8027-4C03-BA93-EB00B0CB60CB}" type="slidenum">
              <a:rPr lang="sl-SI" smtClean="0"/>
              <a:t>10</a:t>
            </a:fld>
            <a:endParaRPr lang="sl-SI"/>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grada stranske slike 1"/>
          <p:cNvSpPr>
            <a:spLocks noGrp="1" noRot="1" noChangeAspect="1"/>
          </p:cNvSpPr>
          <p:nvPr>
            <p:ph type="sldImg"/>
          </p:nvPr>
        </p:nvSpPr>
        <p:spPr/>
      </p:sp>
      <p:sp>
        <p:nvSpPr>
          <p:cNvPr id="3" name="Ograda opomb 2"/>
          <p:cNvSpPr>
            <a:spLocks noGrp="1"/>
          </p:cNvSpPr>
          <p:nvPr>
            <p:ph type="body" idx="1"/>
          </p:nvPr>
        </p:nvSpPr>
        <p:spPr/>
        <p:txBody>
          <a:bodyPr>
            <a:normAutofit/>
          </a:bodyPr>
          <a:lstStyle/>
          <a:p>
            <a:endParaRPr lang="sl-SI"/>
          </a:p>
        </p:txBody>
      </p:sp>
      <p:sp>
        <p:nvSpPr>
          <p:cNvPr id="4" name="Ograda številke diapozitiva 3"/>
          <p:cNvSpPr>
            <a:spLocks noGrp="1"/>
          </p:cNvSpPr>
          <p:nvPr>
            <p:ph type="sldNum" sz="quarter" idx="10"/>
          </p:nvPr>
        </p:nvSpPr>
        <p:spPr/>
        <p:txBody>
          <a:bodyPr/>
          <a:lstStyle/>
          <a:p>
            <a:fld id="{E26E8D23-8027-4C03-BA93-EB00B0CB60CB}" type="slidenum">
              <a:rPr lang="sl-SI" smtClean="0"/>
              <a:t>11</a:t>
            </a:fld>
            <a:endParaRPr lang="sl-SI"/>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grada stranske slike 1"/>
          <p:cNvSpPr>
            <a:spLocks noGrp="1" noRot="1" noChangeAspect="1"/>
          </p:cNvSpPr>
          <p:nvPr>
            <p:ph type="sldImg"/>
          </p:nvPr>
        </p:nvSpPr>
        <p:spPr/>
      </p:sp>
      <p:sp>
        <p:nvSpPr>
          <p:cNvPr id="3" name="Ograda opomb 2"/>
          <p:cNvSpPr>
            <a:spLocks noGrp="1"/>
          </p:cNvSpPr>
          <p:nvPr>
            <p:ph type="body" idx="1"/>
          </p:nvPr>
        </p:nvSpPr>
        <p:spPr/>
        <p:txBody>
          <a:bodyPr>
            <a:normAutofit/>
          </a:bodyPr>
          <a:lstStyle/>
          <a:p>
            <a:endParaRPr lang="sl-SI"/>
          </a:p>
        </p:txBody>
      </p:sp>
      <p:sp>
        <p:nvSpPr>
          <p:cNvPr id="4" name="Ograda številke diapozitiva 3"/>
          <p:cNvSpPr>
            <a:spLocks noGrp="1"/>
          </p:cNvSpPr>
          <p:nvPr>
            <p:ph type="sldNum" sz="quarter" idx="10"/>
          </p:nvPr>
        </p:nvSpPr>
        <p:spPr/>
        <p:txBody>
          <a:bodyPr/>
          <a:lstStyle/>
          <a:p>
            <a:fld id="{665EB711-3C7E-4624-9FE3-A344C608162F}" type="slidenum">
              <a:rPr lang="sl-SI" smtClean="0"/>
              <a:t>12</a:t>
            </a:fld>
            <a:endParaRPr lang="sl-SI"/>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grada stranske slike 1"/>
          <p:cNvSpPr>
            <a:spLocks noGrp="1" noRot="1" noChangeAspect="1"/>
          </p:cNvSpPr>
          <p:nvPr>
            <p:ph type="sldImg"/>
          </p:nvPr>
        </p:nvSpPr>
        <p:spPr/>
      </p:sp>
      <p:sp>
        <p:nvSpPr>
          <p:cNvPr id="3" name="Ograda opomb 2"/>
          <p:cNvSpPr>
            <a:spLocks noGrp="1"/>
          </p:cNvSpPr>
          <p:nvPr>
            <p:ph type="body" idx="1"/>
          </p:nvPr>
        </p:nvSpPr>
        <p:spPr/>
        <p:txBody>
          <a:bodyPr>
            <a:normAutofit/>
          </a:bodyPr>
          <a:lstStyle/>
          <a:p>
            <a:endParaRPr lang="sl-SI"/>
          </a:p>
        </p:txBody>
      </p:sp>
      <p:sp>
        <p:nvSpPr>
          <p:cNvPr id="4" name="Ograda številke diapozitiva 3"/>
          <p:cNvSpPr>
            <a:spLocks noGrp="1"/>
          </p:cNvSpPr>
          <p:nvPr>
            <p:ph type="sldNum" sz="quarter" idx="10"/>
          </p:nvPr>
        </p:nvSpPr>
        <p:spPr/>
        <p:txBody>
          <a:bodyPr/>
          <a:lstStyle/>
          <a:p>
            <a:fld id="{E26E8D23-8027-4C03-BA93-EB00B0CB60CB}" type="slidenum">
              <a:rPr lang="sl-SI" smtClean="0"/>
              <a:t>13</a:t>
            </a:fld>
            <a:endParaRPr lang="sl-SI"/>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grada stranske slike 1"/>
          <p:cNvSpPr>
            <a:spLocks noGrp="1" noRot="1" noChangeAspect="1"/>
          </p:cNvSpPr>
          <p:nvPr>
            <p:ph type="sldImg"/>
          </p:nvPr>
        </p:nvSpPr>
        <p:spPr/>
      </p:sp>
      <p:sp>
        <p:nvSpPr>
          <p:cNvPr id="3" name="Ograda opomb 2"/>
          <p:cNvSpPr>
            <a:spLocks noGrp="1"/>
          </p:cNvSpPr>
          <p:nvPr>
            <p:ph type="body" idx="1"/>
          </p:nvPr>
        </p:nvSpPr>
        <p:spPr/>
        <p:txBody>
          <a:bodyPr>
            <a:normAutofit/>
          </a:bodyPr>
          <a:lstStyle/>
          <a:p>
            <a:endParaRPr lang="sl-SI"/>
          </a:p>
        </p:txBody>
      </p:sp>
      <p:sp>
        <p:nvSpPr>
          <p:cNvPr id="4" name="Ograda številke diapozitiva 3"/>
          <p:cNvSpPr>
            <a:spLocks noGrp="1"/>
          </p:cNvSpPr>
          <p:nvPr>
            <p:ph type="sldNum" sz="quarter" idx="10"/>
          </p:nvPr>
        </p:nvSpPr>
        <p:spPr/>
        <p:txBody>
          <a:bodyPr/>
          <a:lstStyle/>
          <a:p>
            <a:fld id="{665EB711-3C7E-4624-9FE3-A344C608162F}" type="slidenum">
              <a:rPr lang="sl-SI" smtClean="0"/>
              <a:t>14</a:t>
            </a:fld>
            <a:endParaRPr lang="sl-SI"/>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grada stranske slike 1"/>
          <p:cNvSpPr>
            <a:spLocks noGrp="1" noRot="1" noChangeAspect="1"/>
          </p:cNvSpPr>
          <p:nvPr>
            <p:ph type="sldImg"/>
          </p:nvPr>
        </p:nvSpPr>
        <p:spPr/>
      </p:sp>
      <p:sp>
        <p:nvSpPr>
          <p:cNvPr id="3" name="Ograda opomb 2"/>
          <p:cNvSpPr>
            <a:spLocks noGrp="1"/>
          </p:cNvSpPr>
          <p:nvPr>
            <p:ph type="body" idx="1"/>
          </p:nvPr>
        </p:nvSpPr>
        <p:spPr/>
        <p:txBody>
          <a:bodyPr>
            <a:normAutofit/>
          </a:bodyPr>
          <a:lstStyle/>
          <a:p>
            <a:endParaRPr lang="sl-SI"/>
          </a:p>
        </p:txBody>
      </p:sp>
      <p:sp>
        <p:nvSpPr>
          <p:cNvPr id="4" name="Ograda številke diapozitiva 3"/>
          <p:cNvSpPr>
            <a:spLocks noGrp="1"/>
          </p:cNvSpPr>
          <p:nvPr>
            <p:ph type="sldNum" sz="quarter" idx="10"/>
          </p:nvPr>
        </p:nvSpPr>
        <p:spPr/>
        <p:txBody>
          <a:bodyPr/>
          <a:lstStyle/>
          <a:p>
            <a:fld id="{E26E8D23-8027-4C03-BA93-EB00B0CB60CB}" type="slidenum">
              <a:rPr lang="sl-SI" smtClean="0"/>
              <a:t>15</a:t>
            </a:fld>
            <a:endParaRPr lang="sl-SI"/>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grada stranske slike 1"/>
          <p:cNvSpPr>
            <a:spLocks noGrp="1" noRot="1" noChangeAspect="1"/>
          </p:cNvSpPr>
          <p:nvPr>
            <p:ph type="sldImg"/>
          </p:nvPr>
        </p:nvSpPr>
        <p:spPr/>
      </p:sp>
      <p:sp>
        <p:nvSpPr>
          <p:cNvPr id="3" name="Ograda opomb 2"/>
          <p:cNvSpPr>
            <a:spLocks noGrp="1"/>
          </p:cNvSpPr>
          <p:nvPr>
            <p:ph type="body" idx="1"/>
          </p:nvPr>
        </p:nvSpPr>
        <p:spPr/>
        <p:txBody>
          <a:bodyPr>
            <a:normAutofit/>
          </a:bodyPr>
          <a:lstStyle/>
          <a:p>
            <a:endParaRPr lang="sl-SI"/>
          </a:p>
        </p:txBody>
      </p:sp>
      <p:sp>
        <p:nvSpPr>
          <p:cNvPr id="4" name="Ograda številke diapozitiva 3"/>
          <p:cNvSpPr>
            <a:spLocks noGrp="1"/>
          </p:cNvSpPr>
          <p:nvPr>
            <p:ph type="sldNum" sz="quarter" idx="10"/>
          </p:nvPr>
        </p:nvSpPr>
        <p:spPr/>
        <p:txBody>
          <a:bodyPr/>
          <a:lstStyle/>
          <a:p>
            <a:fld id="{E26E8D23-8027-4C03-BA93-EB00B0CB60CB}" type="slidenum">
              <a:rPr lang="sl-SI" smtClean="0"/>
              <a:t>16</a:t>
            </a:fld>
            <a:endParaRPr lang="sl-SI"/>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grada stranske slike 1"/>
          <p:cNvSpPr>
            <a:spLocks noGrp="1" noRot="1" noChangeAspect="1"/>
          </p:cNvSpPr>
          <p:nvPr>
            <p:ph type="sldImg"/>
          </p:nvPr>
        </p:nvSpPr>
        <p:spPr/>
      </p:sp>
      <p:sp>
        <p:nvSpPr>
          <p:cNvPr id="3" name="Ograda opomb 2"/>
          <p:cNvSpPr>
            <a:spLocks noGrp="1"/>
          </p:cNvSpPr>
          <p:nvPr>
            <p:ph type="body" idx="1"/>
          </p:nvPr>
        </p:nvSpPr>
        <p:spPr/>
        <p:txBody>
          <a:bodyPr>
            <a:normAutofit/>
          </a:bodyPr>
          <a:lstStyle/>
          <a:p>
            <a:endParaRPr lang="sl-SI"/>
          </a:p>
        </p:txBody>
      </p:sp>
      <p:sp>
        <p:nvSpPr>
          <p:cNvPr id="4" name="Ograda številke diapozitiva 3"/>
          <p:cNvSpPr>
            <a:spLocks noGrp="1"/>
          </p:cNvSpPr>
          <p:nvPr>
            <p:ph type="sldNum" sz="quarter" idx="10"/>
          </p:nvPr>
        </p:nvSpPr>
        <p:spPr/>
        <p:txBody>
          <a:bodyPr/>
          <a:lstStyle/>
          <a:p>
            <a:fld id="{E26E8D23-8027-4C03-BA93-EB00B0CB60CB}" type="slidenum">
              <a:rPr lang="sl-SI" smtClean="0"/>
              <a:t>17</a:t>
            </a:fld>
            <a:endParaRPr lang="sl-SI"/>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grada stranske slike 1"/>
          <p:cNvSpPr>
            <a:spLocks noGrp="1" noRot="1" noChangeAspect="1"/>
          </p:cNvSpPr>
          <p:nvPr>
            <p:ph type="sldImg"/>
          </p:nvPr>
        </p:nvSpPr>
        <p:spPr/>
      </p:sp>
      <p:sp>
        <p:nvSpPr>
          <p:cNvPr id="3" name="Ograda opomb 2"/>
          <p:cNvSpPr>
            <a:spLocks noGrp="1"/>
          </p:cNvSpPr>
          <p:nvPr>
            <p:ph type="body" idx="1"/>
          </p:nvPr>
        </p:nvSpPr>
        <p:spPr/>
        <p:txBody>
          <a:bodyPr>
            <a:normAutofit/>
          </a:bodyPr>
          <a:lstStyle/>
          <a:p>
            <a:endParaRPr lang="sl-SI"/>
          </a:p>
        </p:txBody>
      </p:sp>
      <p:sp>
        <p:nvSpPr>
          <p:cNvPr id="4" name="Ograda številke diapozitiva 3"/>
          <p:cNvSpPr>
            <a:spLocks noGrp="1"/>
          </p:cNvSpPr>
          <p:nvPr>
            <p:ph type="sldNum" sz="quarter" idx="10"/>
          </p:nvPr>
        </p:nvSpPr>
        <p:spPr/>
        <p:txBody>
          <a:bodyPr/>
          <a:lstStyle/>
          <a:p>
            <a:fld id="{E26E8D23-8027-4C03-BA93-EB00B0CB60CB}" type="slidenum">
              <a:rPr lang="sl-SI" smtClean="0"/>
              <a:t>18</a:t>
            </a:fld>
            <a:endParaRPr lang="sl-SI"/>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grada stranske slike 1"/>
          <p:cNvSpPr>
            <a:spLocks noGrp="1" noRot="1" noChangeAspect="1"/>
          </p:cNvSpPr>
          <p:nvPr>
            <p:ph type="sldImg"/>
          </p:nvPr>
        </p:nvSpPr>
        <p:spPr/>
      </p:sp>
      <p:sp>
        <p:nvSpPr>
          <p:cNvPr id="3" name="Ograda opomb 2"/>
          <p:cNvSpPr>
            <a:spLocks noGrp="1"/>
          </p:cNvSpPr>
          <p:nvPr>
            <p:ph type="body" idx="1"/>
          </p:nvPr>
        </p:nvSpPr>
        <p:spPr/>
        <p:txBody>
          <a:bodyPr>
            <a:normAutofit/>
          </a:bodyPr>
          <a:lstStyle/>
          <a:p>
            <a:endParaRPr lang="sl-SI"/>
          </a:p>
        </p:txBody>
      </p:sp>
      <p:sp>
        <p:nvSpPr>
          <p:cNvPr id="4" name="Ograda številke diapozitiva 3"/>
          <p:cNvSpPr>
            <a:spLocks noGrp="1"/>
          </p:cNvSpPr>
          <p:nvPr>
            <p:ph type="sldNum" sz="quarter" idx="10"/>
          </p:nvPr>
        </p:nvSpPr>
        <p:spPr/>
        <p:txBody>
          <a:bodyPr/>
          <a:lstStyle/>
          <a:p>
            <a:fld id="{E26E8D23-8027-4C03-BA93-EB00B0CB60CB}" type="slidenum">
              <a:rPr lang="sl-SI" smtClean="0"/>
              <a:t>2</a:t>
            </a:fld>
            <a:endParaRPr lang="sl-SI"/>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grada stranske slike 1"/>
          <p:cNvSpPr>
            <a:spLocks noGrp="1" noRot="1" noChangeAspect="1"/>
          </p:cNvSpPr>
          <p:nvPr>
            <p:ph type="sldImg"/>
          </p:nvPr>
        </p:nvSpPr>
        <p:spPr/>
      </p:sp>
      <p:sp>
        <p:nvSpPr>
          <p:cNvPr id="3" name="Ograda opomb 2"/>
          <p:cNvSpPr>
            <a:spLocks noGrp="1"/>
          </p:cNvSpPr>
          <p:nvPr>
            <p:ph type="body" idx="1"/>
          </p:nvPr>
        </p:nvSpPr>
        <p:spPr/>
        <p:txBody>
          <a:bodyPr>
            <a:normAutofit/>
          </a:bodyPr>
          <a:lstStyle/>
          <a:p>
            <a:endParaRPr lang="sl-SI"/>
          </a:p>
        </p:txBody>
      </p:sp>
      <p:sp>
        <p:nvSpPr>
          <p:cNvPr id="4" name="Ograda številke diapozitiva 3"/>
          <p:cNvSpPr>
            <a:spLocks noGrp="1"/>
          </p:cNvSpPr>
          <p:nvPr>
            <p:ph type="sldNum" sz="quarter" idx="10"/>
          </p:nvPr>
        </p:nvSpPr>
        <p:spPr/>
        <p:txBody>
          <a:bodyPr/>
          <a:lstStyle/>
          <a:p>
            <a:fld id="{E26E8D23-8027-4C03-BA93-EB00B0CB60CB}" type="slidenum">
              <a:rPr lang="sl-SI" smtClean="0"/>
              <a:t>3</a:t>
            </a:fld>
            <a:endParaRPr lang="sl-SI"/>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grada stranske slike 1"/>
          <p:cNvSpPr>
            <a:spLocks noGrp="1" noRot="1" noChangeAspect="1"/>
          </p:cNvSpPr>
          <p:nvPr>
            <p:ph type="sldImg"/>
          </p:nvPr>
        </p:nvSpPr>
        <p:spPr/>
      </p:sp>
      <p:sp>
        <p:nvSpPr>
          <p:cNvPr id="3" name="Ograda opomb 2"/>
          <p:cNvSpPr>
            <a:spLocks noGrp="1"/>
          </p:cNvSpPr>
          <p:nvPr>
            <p:ph type="body" idx="1"/>
          </p:nvPr>
        </p:nvSpPr>
        <p:spPr/>
        <p:txBody>
          <a:bodyPr>
            <a:normAutofit/>
          </a:bodyPr>
          <a:lstStyle/>
          <a:p>
            <a:endParaRPr lang="sl-SI"/>
          </a:p>
        </p:txBody>
      </p:sp>
      <p:sp>
        <p:nvSpPr>
          <p:cNvPr id="4" name="Ograda številke diapozitiva 3"/>
          <p:cNvSpPr>
            <a:spLocks noGrp="1"/>
          </p:cNvSpPr>
          <p:nvPr>
            <p:ph type="sldNum" sz="quarter" idx="10"/>
          </p:nvPr>
        </p:nvSpPr>
        <p:spPr/>
        <p:txBody>
          <a:bodyPr/>
          <a:lstStyle/>
          <a:p>
            <a:fld id="{E26E8D23-8027-4C03-BA93-EB00B0CB60CB}" type="slidenum">
              <a:rPr lang="sl-SI" smtClean="0"/>
              <a:t>4</a:t>
            </a:fld>
            <a:endParaRPr lang="sl-SI"/>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grada stranske slike 1"/>
          <p:cNvSpPr>
            <a:spLocks noGrp="1" noRot="1" noChangeAspect="1"/>
          </p:cNvSpPr>
          <p:nvPr>
            <p:ph type="sldImg"/>
          </p:nvPr>
        </p:nvSpPr>
        <p:spPr/>
      </p:sp>
      <p:sp>
        <p:nvSpPr>
          <p:cNvPr id="3" name="Ograda opomb 2"/>
          <p:cNvSpPr>
            <a:spLocks noGrp="1"/>
          </p:cNvSpPr>
          <p:nvPr>
            <p:ph type="body" idx="1"/>
          </p:nvPr>
        </p:nvSpPr>
        <p:spPr/>
        <p:txBody>
          <a:bodyPr>
            <a:normAutofit/>
          </a:bodyPr>
          <a:lstStyle/>
          <a:p>
            <a:endParaRPr lang="sl-SI"/>
          </a:p>
        </p:txBody>
      </p:sp>
      <p:sp>
        <p:nvSpPr>
          <p:cNvPr id="4" name="Ograda številke diapozitiva 3"/>
          <p:cNvSpPr>
            <a:spLocks noGrp="1"/>
          </p:cNvSpPr>
          <p:nvPr>
            <p:ph type="sldNum" sz="quarter" idx="10"/>
          </p:nvPr>
        </p:nvSpPr>
        <p:spPr/>
        <p:txBody>
          <a:bodyPr/>
          <a:lstStyle/>
          <a:p>
            <a:fld id="{E26E8D23-8027-4C03-BA93-EB00B0CB60CB}" type="slidenum">
              <a:rPr lang="sl-SI" smtClean="0"/>
              <a:t>5</a:t>
            </a:fld>
            <a:endParaRPr lang="sl-SI"/>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grada stranske slike 1"/>
          <p:cNvSpPr>
            <a:spLocks noGrp="1" noRot="1" noChangeAspect="1"/>
          </p:cNvSpPr>
          <p:nvPr>
            <p:ph type="sldImg"/>
          </p:nvPr>
        </p:nvSpPr>
        <p:spPr/>
      </p:sp>
      <p:sp>
        <p:nvSpPr>
          <p:cNvPr id="3" name="Ograda opomb 2"/>
          <p:cNvSpPr>
            <a:spLocks noGrp="1"/>
          </p:cNvSpPr>
          <p:nvPr>
            <p:ph type="body" idx="1"/>
          </p:nvPr>
        </p:nvSpPr>
        <p:spPr/>
        <p:txBody>
          <a:bodyPr>
            <a:normAutofit/>
          </a:bodyPr>
          <a:lstStyle/>
          <a:p>
            <a:endParaRPr lang="sl-SI"/>
          </a:p>
        </p:txBody>
      </p:sp>
      <p:sp>
        <p:nvSpPr>
          <p:cNvPr id="4" name="Ograda številke diapozitiva 3"/>
          <p:cNvSpPr>
            <a:spLocks noGrp="1"/>
          </p:cNvSpPr>
          <p:nvPr>
            <p:ph type="sldNum" sz="quarter" idx="10"/>
          </p:nvPr>
        </p:nvSpPr>
        <p:spPr/>
        <p:txBody>
          <a:bodyPr/>
          <a:lstStyle/>
          <a:p>
            <a:fld id="{E26E8D23-8027-4C03-BA93-EB00B0CB60CB}" type="slidenum">
              <a:rPr lang="sl-SI" smtClean="0"/>
              <a:t>6</a:t>
            </a:fld>
            <a:endParaRPr lang="sl-SI"/>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grada stranske slike 1"/>
          <p:cNvSpPr>
            <a:spLocks noGrp="1" noRot="1" noChangeAspect="1"/>
          </p:cNvSpPr>
          <p:nvPr>
            <p:ph type="sldImg"/>
          </p:nvPr>
        </p:nvSpPr>
        <p:spPr/>
      </p:sp>
      <p:sp>
        <p:nvSpPr>
          <p:cNvPr id="3" name="Ograda opomb 2"/>
          <p:cNvSpPr>
            <a:spLocks noGrp="1"/>
          </p:cNvSpPr>
          <p:nvPr>
            <p:ph type="body" idx="1"/>
          </p:nvPr>
        </p:nvSpPr>
        <p:spPr/>
        <p:txBody>
          <a:bodyPr>
            <a:normAutofit/>
          </a:bodyPr>
          <a:lstStyle/>
          <a:p>
            <a:endParaRPr lang="sl-SI"/>
          </a:p>
        </p:txBody>
      </p:sp>
      <p:sp>
        <p:nvSpPr>
          <p:cNvPr id="4" name="Ograda številke diapozitiva 3"/>
          <p:cNvSpPr>
            <a:spLocks noGrp="1"/>
          </p:cNvSpPr>
          <p:nvPr>
            <p:ph type="sldNum" sz="quarter" idx="10"/>
          </p:nvPr>
        </p:nvSpPr>
        <p:spPr/>
        <p:txBody>
          <a:bodyPr/>
          <a:lstStyle/>
          <a:p>
            <a:fld id="{E26E8D23-8027-4C03-BA93-EB00B0CB60CB}" type="slidenum">
              <a:rPr lang="sl-SI" smtClean="0"/>
              <a:t>7</a:t>
            </a:fld>
            <a:endParaRPr lang="sl-SI"/>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grada stranske slike 1"/>
          <p:cNvSpPr>
            <a:spLocks noGrp="1" noRot="1" noChangeAspect="1"/>
          </p:cNvSpPr>
          <p:nvPr>
            <p:ph type="sldImg"/>
          </p:nvPr>
        </p:nvSpPr>
        <p:spPr/>
      </p:sp>
      <p:sp>
        <p:nvSpPr>
          <p:cNvPr id="3" name="Ograda opomb 2"/>
          <p:cNvSpPr>
            <a:spLocks noGrp="1"/>
          </p:cNvSpPr>
          <p:nvPr>
            <p:ph type="body" idx="1"/>
          </p:nvPr>
        </p:nvSpPr>
        <p:spPr/>
        <p:txBody>
          <a:bodyPr>
            <a:normAutofit/>
          </a:bodyPr>
          <a:lstStyle/>
          <a:p>
            <a:endParaRPr lang="sl-SI"/>
          </a:p>
        </p:txBody>
      </p:sp>
      <p:sp>
        <p:nvSpPr>
          <p:cNvPr id="4" name="Ograda številke diapozitiva 3"/>
          <p:cNvSpPr>
            <a:spLocks noGrp="1"/>
          </p:cNvSpPr>
          <p:nvPr>
            <p:ph type="sldNum" sz="quarter" idx="10"/>
          </p:nvPr>
        </p:nvSpPr>
        <p:spPr/>
        <p:txBody>
          <a:bodyPr/>
          <a:lstStyle/>
          <a:p>
            <a:fld id="{E26E8D23-8027-4C03-BA93-EB00B0CB60CB}" type="slidenum">
              <a:rPr lang="sl-SI" smtClean="0"/>
              <a:t>8</a:t>
            </a:fld>
            <a:endParaRPr lang="sl-SI"/>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grada stranske slike 1"/>
          <p:cNvSpPr>
            <a:spLocks noGrp="1" noRot="1" noChangeAspect="1"/>
          </p:cNvSpPr>
          <p:nvPr>
            <p:ph type="sldImg"/>
          </p:nvPr>
        </p:nvSpPr>
        <p:spPr/>
      </p:sp>
      <p:sp>
        <p:nvSpPr>
          <p:cNvPr id="3" name="Ograda opomb 2"/>
          <p:cNvSpPr>
            <a:spLocks noGrp="1"/>
          </p:cNvSpPr>
          <p:nvPr>
            <p:ph type="body" idx="1"/>
          </p:nvPr>
        </p:nvSpPr>
        <p:spPr/>
        <p:txBody>
          <a:bodyPr>
            <a:normAutofit/>
          </a:bodyPr>
          <a:lstStyle/>
          <a:p>
            <a:endParaRPr lang="sl-SI"/>
          </a:p>
        </p:txBody>
      </p:sp>
      <p:sp>
        <p:nvSpPr>
          <p:cNvPr id="4" name="Ograda številke diapozitiva 3"/>
          <p:cNvSpPr>
            <a:spLocks noGrp="1"/>
          </p:cNvSpPr>
          <p:nvPr>
            <p:ph type="sldNum" sz="quarter" idx="10"/>
          </p:nvPr>
        </p:nvSpPr>
        <p:spPr/>
        <p:txBody>
          <a:bodyPr/>
          <a:lstStyle/>
          <a:p>
            <a:fld id="{E26E8D23-8027-4C03-BA93-EB00B0CB60CB}" type="slidenum">
              <a:rPr lang="sl-SI" smtClean="0"/>
              <a:t>9</a:t>
            </a:fld>
            <a:endParaRPr lang="sl-SI"/>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Naslovni diapozitiv">
    <p:bg>
      <p:bgRef idx="1001">
        <a:schemeClr val="bg1"/>
      </p:bgRef>
    </p:bg>
    <p:spTree>
      <p:nvGrpSpPr>
        <p:cNvPr id="1" name=""/>
        <p:cNvGrpSpPr/>
        <p:nvPr/>
      </p:nvGrpSpPr>
      <p:grpSpPr>
        <a:xfrm>
          <a:off x="0" y="0"/>
          <a:ext cx="0" cy="0"/>
          <a:chOff x="0" y="0"/>
          <a:chExt cx="0" cy="0"/>
        </a:xfrm>
      </p:grpSpPr>
      <p:sp>
        <p:nvSpPr>
          <p:cNvPr id="8" name="Naslov 7"/>
          <p:cNvSpPr>
            <a:spLocks noGrp="1"/>
          </p:cNvSpPr>
          <p:nvPr>
            <p:ph type="ctrTitle"/>
          </p:nvPr>
        </p:nvSpPr>
        <p:spPr>
          <a:xfrm>
            <a:off x="2286000" y="3124200"/>
            <a:ext cx="6172200" cy="1894362"/>
          </a:xfrm>
        </p:spPr>
        <p:txBody>
          <a:bodyPr/>
          <a:lstStyle>
            <a:lvl1pPr>
              <a:defRPr b="1"/>
            </a:lvl1pPr>
          </a:lstStyle>
          <a:p>
            <a:r>
              <a:rPr kumimoji="0" lang="sl-SI" smtClean="0"/>
              <a:t>Kliknite, če želite urediti slog naslova matrice</a:t>
            </a:r>
            <a:endParaRPr kumimoji="0" lang="en-US"/>
          </a:p>
        </p:txBody>
      </p:sp>
      <p:sp>
        <p:nvSpPr>
          <p:cNvPr id="9" name="Podnaslov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sl-SI" smtClean="0"/>
              <a:t>Kliknite, če želite urediti slog podnaslova matrice</a:t>
            </a:r>
            <a:endParaRPr kumimoji="0" lang="en-US"/>
          </a:p>
        </p:txBody>
      </p:sp>
      <p:sp>
        <p:nvSpPr>
          <p:cNvPr id="28" name="Ograda datuma 27"/>
          <p:cNvSpPr>
            <a:spLocks noGrp="1"/>
          </p:cNvSpPr>
          <p:nvPr>
            <p:ph type="dt" sz="half" idx="10"/>
          </p:nvPr>
        </p:nvSpPr>
        <p:spPr bwMode="auto">
          <a:xfrm rot="5400000">
            <a:off x="7764621" y="1174097"/>
            <a:ext cx="2286000" cy="381000"/>
          </a:xfrm>
        </p:spPr>
        <p:txBody>
          <a:bodyPr/>
          <a:lstStyle/>
          <a:p>
            <a:fld id="{7F845184-80ED-4EEE-94E2-90517B34E3EE}" type="datetimeFigureOut">
              <a:rPr lang="sl-SI" smtClean="0"/>
              <a:pPr/>
              <a:t>6.2.2013</a:t>
            </a:fld>
            <a:endParaRPr lang="sl-SI"/>
          </a:p>
        </p:txBody>
      </p:sp>
      <p:sp>
        <p:nvSpPr>
          <p:cNvPr id="17" name="Ograda noge 16"/>
          <p:cNvSpPr>
            <a:spLocks noGrp="1"/>
          </p:cNvSpPr>
          <p:nvPr>
            <p:ph type="ftr" sz="quarter" idx="11"/>
          </p:nvPr>
        </p:nvSpPr>
        <p:spPr bwMode="auto">
          <a:xfrm rot="5400000">
            <a:off x="7077269" y="4181669"/>
            <a:ext cx="3657600" cy="384048"/>
          </a:xfrm>
        </p:spPr>
        <p:txBody>
          <a:bodyPr/>
          <a:lstStyle/>
          <a:p>
            <a:endParaRPr lang="sl-SI"/>
          </a:p>
        </p:txBody>
      </p:sp>
      <p:sp>
        <p:nvSpPr>
          <p:cNvPr id="10" name="Pravokotnik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Pravokotnik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Pravokotnik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Pravokotnik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aven konek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aven konek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Raven konek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Raven konek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Raven konek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Raven konek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Pravokotnik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Elipsa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Elipsa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Elipsa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Elipsa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Elipsa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Ograda številke diapozitiva 28"/>
          <p:cNvSpPr>
            <a:spLocks noGrp="1"/>
          </p:cNvSpPr>
          <p:nvPr>
            <p:ph type="sldNum" sz="quarter" idx="12"/>
          </p:nvPr>
        </p:nvSpPr>
        <p:spPr bwMode="auto">
          <a:xfrm>
            <a:off x="1325544" y="4928702"/>
            <a:ext cx="609600" cy="517524"/>
          </a:xfrm>
        </p:spPr>
        <p:txBody>
          <a:bodyPr/>
          <a:lstStyle/>
          <a:p>
            <a:fld id="{784BC820-4BF6-47ED-BB07-2F284CA0C112}" type="slidenum">
              <a:rPr lang="sl-SI" smtClean="0"/>
              <a:pPr/>
              <a:t>‹#›</a:t>
            </a:fld>
            <a:endParaRPr lang="sl-SI"/>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slov in navpično besedilo">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kumimoji="0" lang="sl-SI" smtClean="0"/>
              <a:t>Kliknite, če želite urediti slog naslova matrice</a:t>
            </a:r>
            <a:endParaRPr kumimoji="0" lang="en-US"/>
          </a:p>
        </p:txBody>
      </p:sp>
      <p:sp>
        <p:nvSpPr>
          <p:cNvPr id="3" name="Ograda navpičnega besedila 2"/>
          <p:cNvSpPr>
            <a:spLocks noGrp="1"/>
          </p:cNvSpPr>
          <p:nvPr>
            <p:ph type="body" orient="vert" idx="1"/>
          </p:nvPr>
        </p:nvSpPr>
        <p:spPr/>
        <p:txBody>
          <a:bodyPr vert="eaVert"/>
          <a:lstStyle/>
          <a:p>
            <a:pPr lvl="0" eaLnBrk="1" latinLnBrk="0" hangingPunct="1"/>
            <a:r>
              <a:rPr lang="sl-SI" smtClean="0"/>
              <a:t>Kliknite, če želite urediti sloge besedila matrice</a:t>
            </a:r>
          </a:p>
          <a:p>
            <a:pPr lvl="1" eaLnBrk="1" latinLnBrk="0" hangingPunct="1"/>
            <a:r>
              <a:rPr lang="sl-SI" smtClean="0"/>
              <a:t>Druga raven</a:t>
            </a:r>
          </a:p>
          <a:p>
            <a:pPr lvl="2" eaLnBrk="1" latinLnBrk="0" hangingPunct="1"/>
            <a:r>
              <a:rPr lang="sl-SI" smtClean="0"/>
              <a:t>Tretja raven</a:t>
            </a:r>
          </a:p>
          <a:p>
            <a:pPr lvl="3" eaLnBrk="1" latinLnBrk="0" hangingPunct="1"/>
            <a:r>
              <a:rPr lang="sl-SI" smtClean="0"/>
              <a:t>Četrta raven</a:t>
            </a:r>
          </a:p>
          <a:p>
            <a:pPr lvl="4" eaLnBrk="1" latinLnBrk="0" hangingPunct="1"/>
            <a:r>
              <a:rPr lang="sl-SI" smtClean="0"/>
              <a:t>Peta raven</a:t>
            </a:r>
            <a:endParaRPr kumimoji="0" lang="en-US"/>
          </a:p>
        </p:txBody>
      </p:sp>
      <p:sp>
        <p:nvSpPr>
          <p:cNvPr id="4" name="Ograda datuma 3"/>
          <p:cNvSpPr>
            <a:spLocks noGrp="1"/>
          </p:cNvSpPr>
          <p:nvPr>
            <p:ph type="dt" sz="half" idx="10"/>
          </p:nvPr>
        </p:nvSpPr>
        <p:spPr/>
        <p:txBody>
          <a:bodyPr/>
          <a:lstStyle/>
          <a:p>
            <a:fld id="{7F845184-80ED-4EEE-94E2-90517B34E3EE}" type="datetimeFigureOut">
              <a:rPr lang="sl-SI" smtClean="0"/>
              <a:pPr/>
              <a:t>6.2.2013</a:t>
            </a:fld>
            <a:endParaRPr lang="sl-SI"/>
          </a:p>
        </p:txBody>
      </p:sp>
      <p:sp>
        <p:nvSpPr>
          <p:cNvPr id="5" name="Ograda noge 4"/>
          <p:cNvSpPr>
            <a:spLocks noGrp="1"/>
          </p:cNvSpPr>
          <p:nvPr>
            <p:ph type="ftr" sz="quarter" idx="11"/>
          </p:nvPr>
        </p:nvSpPr>
        <p:spPr/>
        <p:txBody>
          <a:bodyPr/>
          <a:lstStyle/>
          <a:p>
            <a:endParaRPr lang="sl-SI"/>
          </a:p>
        </p:txBody>
      </p:sp>
      <p:sp>
        <p:nvSpPr>
          <p:cNvPr id="6" name="Ograda številke diapozitiva 5"/>
          <p:cNvSpPr>
            <a:spLocks noGrp="1"/>
          </p:cNvSpPr>
          <p:nvPr>
            <p:ph type="sldNum" sz="quarter" idx="12"/>
          </p:nvPr>
        </p:nvSpPr>
        <p:spPr/>
        <p:txBody>
          <a:bodyPr/>
          <a:lstStyle/>
          <a:p>
            <a:fld id="{784BC820-4BF6-47ED-BB07-2F284CA0C112}" type="slidenum">
              <a:rPr lang="sl-SI" smtClean="0"/>
              <a:pPr/>
              <a:t>‹#›</a:t>
            </a:fld>
            <a:endParaRPr lang="sl-SI"/>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Navpični naslov in besedilo">
    <p:spTree>
      <p:nvGrpSpPr>
        <p:cNvPr id="1" name=""/>
        <p:cNvGrpSpPr/>
        <p:nvPr/>
      </p:nvGrpSpPr>
      <p:grpSpPr>
        <a:xfrm>
          <a:off x="0" y="0"/>
          <a:ext cx="0" cy="0"/>
          <a:chOff x="0" y="0"/>
          <a:chExt cx="0" cy="0"/>
        </a:xfrm>
      </p:grpSpPr>
      <p:sp>
        <p:nvSpPr>
          <p:cNvPr id="2" name="Navpični naslov 1"/>
          <p:cNvSpPr>
            <a:spLocks noGrp="1"/>
          </p:cNvSpPr>
          <p:nvPr>
            <p:ph type="title" orient="vert"/>
          </p:nvPr>
        </p:nvSpPr>
        <p:spPr>
          <a:xfrm>
            <a:off x="6629400" y="274639"/>
            <a:ext cx="1676400" cy="5851525"/>
          </a:xfrm>
        </p:spPr>
        <p:txBody>
          <a:bodyPr vert="eaVert"/>
          <a:lstStyle/>
          <a:p>
            <a:r>
              <a:rPr kumimoji="0" lang="sl-SI" smtClean="0"/>
              <a:t>Kliknite, če želite urediti slog naslova matrice</a:t>
            </a:r>
            <a:endParaRPr kumimoji="0" lang="en-US"/>
          </a:p>
        </p:txBody>
      </p:sp>
      <p:sp>
        <p:nvSpPr>
          <p:cNvPr id="3" name="Ograda navpičnega besedila 2"/>
          <p:cNvSpPr>
            <a:spLocks noGrp="1"/>
          </p:cNvSpPr>
          <p:nvPr>
            <p:ph type="body" orient="vert" idx="1"/>
          </p:nvPr>
        </p:nvSpPr>
        <p:spPr>
          <a:xfrm>
            <a:off x="457200" y="274638"/>
            <a:ext cx="6019800" cy="5851525"/>
          </a:xfrm>
        </p:spPr>
        <p:txBody>
          <a:bodyPr vert="eaVert"/>
          <a:lstStyle/>
          <a:p>
            <a:pPr lvl="0" eaLnBrk="1" latinLnBrk="0" hangingPunct="1"/>
            <a:r>
              <a:rPr lang="sl-SI" smtClean="0"/>
              <a:t>Kliknite, če želite urediti sloge besedila matrice</a:t>
            </a:r>
          </a:p>
          <a:p>
            <a:pPr lvl="1" eaLnBrk="1" latinLnBrk="0" hangingPunct="1"/>
            <a:r>
              <a:rPr lang="sl-SI" smtClean="0"/>
              <a:t>Druga raven</a:t>
            </a:r>
          </a:p>
          <a:p>
            <a:pPr lvl="2" eaLnBrk="1" latinLnBrk="0" hangingPunct="1"/>
            <a:r>
              <a:rPr lang="sl-SI" smtClean="0"/>
              <a:t>Tretja raven</a:t>
            </a:r>
          </a:p>
          <a:p>
            <a:pPr lvl="3" eaLnBrk="1" latinLnBrk="0" hangingPunct="1"/>
            <a:r>
              <a:rPr lang="sl-SI" smtClean="0"/>
              <a:t>Četrta raven</a:t>
            </a:r>
          </a:p>
          <a:p>
            <a:pPr lvl="4" eaLnBrk="1" latinLnBrk="0" hangingPunct="1"/>
            <a:r>
              <a:rPr lang="sl-SI" smtClean="0"/>
              <a:t>Peta raven</a:t>
            </a:r>
            <a:endParaRPr kumimoji="0" lang="en-US"/>
          </a:p>
        </p:txBody>
      </p:sp>
      <p:sp>
        <p:nvSpPr>
          <p:cNvPr id="4" name="Ograda datuma 3"/>
          <p:cNvSpPr>
            <a:spLocks noGrp="1"/>
          </p:cNvSpPr>
          <p:nvPr>
            <p:ph type="dt" sz="half" idx="10"/>
          </p:nvPr>
        </p:nvSpPr>
        <p:spPr/>
        <p:txBody>
          <a:bodyPr/>
          <a:lstStyle/>
          <a:p>
            <a:fld id="{7F845184-80ED-4EEE-94E2-90517B34E3EE}" type="datetimeFigureOut">
              <a:rPr lang="sl-SI" smtClean="0"/>
              <a:pPr/>
              <a:t>6.2.2013</a:t>
            </a:fld>
            <a:endParaRPr lang="sl-SI"/>
          </a:p>
        </p:txBody>
      </p:sp>
      <p:sp>
        <p:nvSpPr>
          <p:cNvPr id="5" name="Ograda noge 4"/>
          <p:cNvSpPr>
            <a:spLocks noGrp="1"/>
          </p:cNvSpPr>
          <p:nvPr>
            <p:ph type="ftr" sz="quarter" idx="11"/>
          </p:nvPr>
        </p:nvSpPr>
        <p:spPr/>
        <p:txBody>
          <a:bodyPr/>
          <a:lstStyle/>
          <a:p>
            <a:endParaRPr lang="sl-SI"/>
          </a:p>
        </p:txBody>
      </p:sp>
      <p:sp>
        <p:nvSpPr>
          <p:cNvPr id="6" name="Ograda številke diapozitiva 5"/>
          <p:cNvSpPr>
            <a:spLocks noGrp="1"/>
          </p:cNvSpPr>
          <p:nvPr>
            <p:ph type="sldNum" sz="quarter" idx="12"/>
          </p:nvPr>
        </p:nvSpPr>
        <p:spPr/>
        <p:txBody>
          <a:bodyPr/>
          <a:lstStyle/>
          <a:p>
            <a:fld id="{784BC820-4BF6-47ED-BB07-2F284CA0C112}" type="slidenum">
              <a:rPr lang="sl-SI" smtClean="0"/>
              <a:pPr/>
              <a:t>‹#›</a:t>
            </a:fld>
            <a:endParaRPr lang="sl-SI"/>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n vsebina">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kumimoji="0" lang="sl-SI" smtClean="0"/>
              <a:t>Kliknite, če želite urediti slog naslova matrice</a:t>
            </a:r>
            <a:endParaRPr kumimoji="0" lang="en-US"/>
          </a:p>
        </p:txBody>
      </p:sp>
      <p:sp>
        <p:nvSpPr>
          <p:cNvPr id="8" name="Ograda vsebine 7"/>
          <p:cNvSpPr>
            <a:spLocks noGrp="1"/>
          </p:cNvSpPr>
          <p:nvPr>
            <p:ph sz="quarter" idx="1"/>
          </p:nvPr>
        </p:nvSpPr>
        <p:spPr>
          <a:xfrm>
            <a:off x="457200" y="1600200"/>
            <a:ext cx="7467600" cy="4873752"/>
          </a:xfrm>
        </p:spPr>
        <p:txBody>
          <a:bodyPr/>
          <a:lstStyle/>
          <a:p>
            <a:pPr lvl="0" eaLnBrk="1" latinLnBrk="0" hangingPunct="1"/>
            <a:r>
              <a:rPr lang="sl-SI" smtClean="0"/>
              <a:t>Kliknite, če želite urediti sloge besedila matrice</a:t>
            </a:r>
          </a:p>
          <a:p>
            <a:pPr lvl="1" eaLnBrk="1" latinLnBrk="0" hangingPunct="1"/>
            <a:r>
              <a:rPr lang="sl-SI" smtClean="0"/>
              <a:t>Druga raven</a:t>
            </a:r>
          </a:p>
          <a:p>
            <a:pPr lvl="2" eaLnBrk="1" latinLnBrk="0" hangingPunct="1"/>
            <a:r>
              <a:rPr lang="sl-SI" smtClean="0"/>
              <a:t>Tretja raven</a:t>
            </a:r>
          </a:p>
          <a:p>
            <a:pPr lvl="3" eaLnBrk="1" latinLnBrk="0" hangingPunct="1"/>
            <a:r>
              <a:rPr lang="sl-SI" smtClean="0"/>
              <a:t>Četrta raven</a:t>
            </a:r>
          </a:p>
          <a:p>
            <a:pPr lvl="4" eaLnBrk="1" latinLnBrk="0" hangingPunct="1"/>
            <a:r>
              <a:rPr lang="sl-SI" smtClean="0"/>
              <a:t>Peta raven</a:t>
            </a:r>
            <a:endParaRPr kumimoji="0" lang="en-US"/>
          </a:p>
        </p:txBody>
      </p:sp>
      <p:sp>
        <p:nvSpPr>
          <p:cNvPr id="7" name="Ograda datuma 6"/>
          <p:cNvSpPr>
            <a:spLocks noGrp="1"/>
          </p:cNvSpPr>
          <p:nvPr>
            <p:ph type="dt" sz="half" idx="14"/>
          </p:nvPr>
        </p:nvSpPr>
        <p:spPr/>
        <p:txBody>
          <a:bodyPr rtlCol="0"/>
          <a:lstStyle/>
          <a:p>
            <a:fld id="{7F845184-80ED-4EEE-94E2-90517B34E3EE}" type="datetimeFigureOut">
              <a:rPr lang="sl-SI" smtClean="0"/>
              <a:pPr/>
              <a:t>6.2.2013</a:t>
            </a:fld>
            <a:endParaRPr lang="sl-SI"/>
          </a:p>
        </p:txBody>
      </p:sp>
      <p:sp>
        <p:nvSpPr>
          <p:cNvPr id="9" name="Ograda številke diapozitiva 8"/>
          <p:cNvSpPr>
            <a:spLocks noGrp="1"/>
          </p:cNvSpPr>
          <p:nvPr>
            <p:ph type="sldNum" sz="quarter" idx="15"/>
          </p:nvPr>
        </p:nvSpPr>
        <p:spPr/>
        <p:txBody>
          <a:bodyPr rtlCol="0"/>
          <a:lstStyle/>
          <a:p>
            <a:fld id="{784BC820-4BF6-47ED-BB07-2F284CA0C112}" type="slidenum">
              <a:rPr lang="sl-SI" smtClean="0"/>
              <a:pPr/>
              <a:t>‹#›</a:t>
            </a:fld>
            <a:endParaRPr lang="sl-SI"/>
          </a:p>
        </p:txBody>
      </p:sp>
      <p:sp>
        <p:nvSpPr>
          <p:cNvPr id="10" name="Ograda noge 9"/>
          <p:cNvSpPr>
            <a:spLocks noGrp="1"/>
          </p:cNvSpPr>
          <p:nvPr>
            <p:ph type="ftr" sz="quarter" idx="16"/>
          </p:nvPr>
        </p:nvSpPr>
        <p:spPr/>
        <p:txBody>
          <a:bodyPr rtlCol="0"/>
          <a:lstStyle/>
          <a:p>
            <a:endParaRPr lang="sl-SI"/>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Glava odseka">
    <p:bg>
      <p:bgRef idx="1001">
        <a:schemeClr val="bg2"/>
      </p:bgRef>
    </p:bg>
    <p:spTree>
      <p:nvGrpSpPr>
        <p:cNvPr id="1" name=""/>
        <p:cNvGrpSpPr/>
        <p:nvPr/>
      </p:nvGrpSpPr>
      <p:grpSpPr>
        <a:xfrm>
          <a:off x="0" y="0"/>
          <a:ext cx="0" cy="0"/>
          <a:chOff x="0" y="0"/>
          <a:chExt cx="0" cy="0"/>
        </a:xfrm>
      </p:grpSpPr>
      <p:sp>
        <p:nvSpPr>
          <p:cNvPr id="2" name="Naslov 1"/>
          <p:cNvSpPr>
            <a:spLocks noGrp="1"/>
          </p:cNvSpPr>
          <p:nvPr>
            <p:ph type="title"/>
          </p:nvPr>
        </p:nvSpPr>
        <p:spPr>
          <a:xfrm>
            <a:off x="2286000" y="2895600"/>
            <a:ext cx="6172200" cy="2053590"/>
          </a:xfrm>
        </p:spPr>
        <p:txBody>
          <a:bodyPr/>
          <a:lstStyle>
            <a:lvl1pPr algn="l">
              <a:buNone/>
              <a:defRPr sz="3000" b="1" cap="small" baseline="0"/>
            </a:lvl1pPr>
          </a:lstStyle>
          <a:p>
            <a:r>
              <a:rPr kumimoji="0" lang="sl-SI" smtClean="0"/>
              <a:t>Kliknite, če želite urediti slog naslova matrice</a:t>
            </a:r>
            <a:endParaRPr kumimoji="0" lang="en-US"/>
          </a:p>
        </p:txBody>
      </p:sp>
      <p:sp>
        <p:nvSpPr>
          <p:cNvPr id="3" name="Ograda besedila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sl-SI" smtClean="0"/>
              <a:t>Kliknite, če želite urediti sloge besedila matrice</a:t>
            </a:r>
          </a:p>
        </p:txBody>
      </p:sp>
      <p:sp>
        <p:nvSpPr>
          <p:cNvPr id="4" name="Ograda datuma 3"/>
          <p:cNvSpPr>
            <a:spLocks noGrp="1"/>
          </p:cNvSpPr>
          <p:nvPr>
            <p:ph type="dt" sz="half" idx="10"/>
          </p:nvPr>
        </p:nvSpPr>
        <p:spPr bwMode="auto">
          <a:xfrm rot="5400000">
            <a:off x="7763256" y="1170432"/>
            <a:ext cx="2286000" cy="381000"/>
          </a:xfrm>
        </p:spPr>
        <p:txBody>
          <a:bodyPr/>
          <a:lstStyle/>
          <a:p>
            <a:fld id="{7F845184-80ED-4EEE-94E2-90517B34E3EE}" type="datetimeFigureOut">
              <a:rPr lang="sl-SI" smtClean="0"/>
              <a:pPr/>
              <a:t>6.2.2013</a:t>
            </a:fld>
            <a:endParaRPr lang="sl-SI"/>
          </a:p>
        </p:txBody>
      </p:sp>
      <p:sp>
        <p:nvSpPr>
          <p:cNvPr id="5" name="Ograda noge 4"/>
          <p:cNvSpPr>
            <a:spLocks noGrp="1"/>
          </p:cNvSpPr>
          <p:nvPr>
            <p:ph type="ftr" sz="quarter" idx="11"/>
          </p:nvPr>
        </p:nvSpPr>
        <p:spPr bwMode="auto">
          <a:xfrm rot="5400000">
            <a:off x="7077456" y="4178808"/>
            <a:ext cx="3657600" cy="384048"/>
          </a:xfrm>
        </p:spPr>
        <p:txBody>
          <a:bodyPr/>
          <a:lstStyle/>
          <a:p>
            <a:endParaRPr lang="sl-SI"/>
          </a:p>
        </p:txBody>
      </p:sp>
      <p:sp>
        <p:nvSpPr>
          <p:cNvPr id="9" name="Pravokotnik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Pravokotnik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Pravokotnik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Pravokotnik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aven konek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Raven konek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Raven konek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Raven konek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Raven konek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Pravokotnik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Elipsa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Elipsa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Elipsa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Elipsa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Elipsa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Raven konek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Ograda številke diapozitiva 5"/>
          <p:cNvSpPr>
            <a:spLocks noGrp="1"/>
          </p:cNvSpPr>
          <p:nvPr>
            <p:ph type="sldNum" sz="quarter" idx="12"/>
          </p:nvPr>
        </p:nvSpPr>
        <p:spPr bwMode="auto">
          <a:xfrm>
            <a:off x="1340616" y="4928702"/>
            <a:ext cx="609600" cy="517524"/>
          </a:xfrm>
        </p:spPr>
        <p:txBody>
          <a:bodyPr/>
          <a:lstStyle/>
          <a:p>
            <a:fld id="{784BC820-4BF6-47ED-BB07-2F284CA0C112}" type="slidenum">
              <a:rPr lang="sl-SI" smtClean="0"/>
              <a:pPr/>
              <a:t>‹#›</a:t>
            </a:fld>
            <a:endParaRPr lang="sl-SI"/>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e vsebini">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kumimoji="0" lang="sl-SI" smtClean="0"/>
              <a:t>Kliknite, če želite urediti slog naslova matrice</a:t>
            </a:r>
            <a:endParaRPr kumimoji="0" lang="en-US"/>
          </a:p>
        </p:txBody>
      </p:sp>
      <p:sp>
        <p:nvSpPr>
          <p:cNvPr id="5" name="Ograda datuma 4"/>
          <p:cNvSpPr>
            <a:spLocks noGrp="1"/>
          </p:cNvSpPr>
          <p:nvPr>
            <p:ph type="dt" sz="half" idx="10"/>
          </p:nvPr>
        </p:nvSpPr>
        <p:spPr/>
        <p:txBody>
          <a:bodyPr/>
          <a:lstStyle/>
          <a:p>
            <a:fld id="{7F845184-80ED-4EEE-94E2-90517B34E3EE}" type="datetimeFigureOut">
              <a:rPr lang="sl-SI" smtClean="0"/>
              <a:pPr/>
              <a:t>6.2.2013</a:t>
            </a:fld>
            <a:endParaRPr lang="sl-SI"/>
          </a:p>
        </p:txBody>
      </p:sp>
      <p:sp>
        <p:nvSpPr>
          <p:cNvPr id="6" name="Ograda noge 5"/>
          <p:cNvSpPr>
            <a:spLocks noGrp="1"/>
          </p:cNvSpPr>
          <p:nvPr>
            <p:ph type="ftr" sz="quarter" idx="11"/>
          </p:nvPr>
        </p:nvSpPr>
        <p:spPr/>
        <p:txBody>
          <a:bodyPr/>
          <a:lstStyle/>
          <a:p>
            <a:endParaRPr lang="sl-SI"/>
          </a:p>
        </p:txBody>
      </p:sp>
      <p:sp>
        <p:nvSpPr>
          <p:cNvPr id="7" name="Ograda številke diapozitiva 6"/>
          <p:cNvSpPr>
            <a:spLocks noGrp="1"/>
          </p:cNvSpPr>
          <p:nvPr>
            <p:ph type="sldNum" sz="quarter" idx="12"/>
          </p:nvPr>
        </p:nvSpPr>
        <p:spPr/>
        <p:txBody>
          <a:bodyPr/>
          <a:lstStyle/>
          <a:p>
            <a:fld id="{784BC820-4BF6-47ED-BB07-2F284CA0C112}" type="slidenum">
              <a:rPr lang="sl-SI" smtClean="0"/>
              <a:pPr/>
              <a:t>‹#›</a:t>
            </a:fld>
            <a:endParaRPr lang="sl-SI"/>
          </a:p>
        </p:txBody>
      </p:sp>
      <p:sp>
        <p:nvSpPr>
          <p:cNvPr id="9" name="Ograda vsebine 8"/>
          <p:cNvSpPr>
            <a:spLocks noGrp="1"/>
          </p:cNvSpPr>
          <p:nvPr>
            <p:ph sz="quarter" idx="1"/>
          </p:nvPr>
        </p:nvSpPr>
        <p:spPr>
          <a:xfrm>
            <a:off x="457200" y="1600200"/>
            <a:ext cx="3657600" cy="4572000"/>
          </a:xfrm>
        </p:spPr>
        <p:txBody>
          <a:bodyPr/>
          <a:lstStyle/>
          <a:p>
            <a:pPr lvl="0" eaLnBrk="1" latinLnBrk="0" hangingPunct="1"/>
            <a:r>
              <a:rPr lang="sl-SI" smtClean="0"/>
              <a:t>Kliknite, če želite urediti sloge besedila matrice</a:t>
            </a:r>
          </a:p>
          <a:p>
            <a:pPr lvl="1" eaLnBrk="1" latinLnBrk="0" hangingPunct="1"/>
            <a:r>
              <a:rPr lang="sl-SI" smtClean="0"/>
              <a:t>Druga raven</a:t>
            </a:r>
          </a:p>
          <a:p>
            <a:pPr lvl="2" eaLnBrk="1" latinLnBrk="0" hangingPunct="1"/>
            <a:r>
              <a:rPr lang="sl-SI" smtClean="0"/>
              <a:t>Tretja raven</a:t>
            </a:r>
          </a:p>
          <a:p>
            <a:pPr lvl="3" eaLnBrk="1" latinLnBrk="0" hangingPunct="1"/>
            <a:r>
              <a:rPr lang="sl-SI" smtClean="0"/>
              <a:t>Četrta raven</a:t>
            </a:r>
          </a:p>
          <a:p>
            <a:pPr lvl="4" eaLnBrk="1" latinLnBrk="0" hangingPunct="1"/>
            <a:r>
              <a:rPr lang="sl-SI" smtClean="0"/>
              <a:t>Peta raven</a:t>
            </a:r>
            <a:endParaRPr kumimoji="0" lang="en-US"/>
          </a:p>
        </p:txBody>
      </p:sp>
      <p:sp>
        <p:nvSpPr>
          <p:cNvPr id="11" name="Ograda vsebine 10"/>
          <p:cNvSpPr>
            <a:spLocks noGrp="1"/>
          </p:cNvSpPr>
          <p:nvPr>
            <p:ph sz="quarter" idx="2"/>
          </p:nvPr>
        </p:nvSpPr>
        <p:spPr>
          <a:xfrm>
            <a:off x="4270248" y="1600200"/>
            <a:ext cx="3657600" cy="4572000"/>
          </a:xfrm>
        </p:spPr>
        <p:txBody>
          <a:bodyPr/>
          <a:lstStyle/>
          <a:p>
            <a:pPr lvl="0" eaLnBrk="1" latinLnBrk="0" hangingPunct="1"/>
            <a:r>
              <a:rPr lang="sl-SI" smtClean="0"/>
              <a:t>Kliknite, če želite urediti sloge besedila matrice</a:t>
            </a:r>
          </a:p>
          <a:p>
            <a:pPr lvl="1" eaLnBrk="1" latinLnBrk="0" hangingPunct="1"/>
            <a:r>
              <a:rPr lang="sl-SI" smtClean="0"/>
              <a:t>Druga raven</a:t>
            </a:r>
          </a:p>
          <a:p>
            <a:pPr lvl="2" eaLnBrk="1" latinLnBrk="0" hangingPunct="1"/>
            <a:r>
              <a:rPr lang="sl-SI" smtClean="0"/>
              <a:t>Tretja raven</a:t>
            </a:r>
          </a:p>
          <a:p>
            <a:pPr lvl="3" eaLnBrk="1" latinLnBrk="0" hangingPunct="1"/>
            <a:r>
              <a:rPr lang="sl-SI" smtClean="0"/>
              <a:t>Četrta raven</a:t>
            </a:r>
          </a:p>
          <a:p>
            <a:pPr lvl="4" eaLnBrk="1" latinLnBrk="0" hangingPunct="1"/>
            <a:r>
              <a:rPr lang="sl-SI" smtClean="0"/>
              <a:t>Peta raven</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rimerjava">
    <p:spTree>
      <p:nvGrpSpPr>
        <p:cNvPr id="1" name=""/>
        <p:cNvGrpSpPr/>
        <p:nvPr/>
      </p:nvGrpSpPr>
      <p:grpSpPr>
        <a:xfrm>
          <a:off x="0" y="0"/>
          <a:ext cx="0" cy="0"/>
          <a:chOff x="0" y="0"/>
          <a:chExt cx="0" cy="0"/>
        </a:xfrm>
      </p:grpSpPr>
      <p:sp>
        <p:nvSpPr>
          <p:cNvPr id="2" name="Naslov 1"/>
          <p:cNvSpPr>
            <a:spLocks noGrp="1"/>
          </p:cNvSpPr>
          <p:nvPr>
            <p:ph type="title"/>
          </p:nvPr>
        </p:nvSpPr>
        <p:spPr>
          <a:xfrm>
            <a:off x="457200" y="273050"/>
            <a:ext cx="7543800" cy="1143000"/>
          </a:xfrm>
        </p:spPr>
        <p:txBody>
          <a:bodyPr anchor="b"/>
          <a:lstStyle>
            <a:lvl1pPr>
              <a:defRPr/>
            </a:lvl1pPr>
          </a:lstStyle>
          <a:p>
            <a:r>
              <a:rPr kumimoji="0" lang="sl-SI" smtClean="0"/>
              <a:t>Kliknite, če želite urediti slog naslova matrice</a:t>
            </a:r>
            <a:endParaRPr kumimoji="0" lang="en-US"/>
          </a:p>
        </p:txBody>
      </p:sp>
      <p:sp>
        <p:nvSpPr>
          <p:cNvPr id="7" name="Ograda datuma 6"/>
          <p:cNvSpPr>
            <a:spLocks noGrp="1"/>
          </p:cNvSpPr>
          <p:nvPr>
            <p:ph type="dt" sz="half" idx="10"/>
          </p:nvPr>
        </p:nvSpPr>
        <p:spPr/>
        <p:txBody>
          <a:bodyPr/>
          <a:lstStyle/>
          <a:p>
            <a:fld id="{7F845184-80ED-4EEE-94E2-90517B34E3EE}" type="datetimeFigureOut">
              <a:rPr lang="sl-SI" smtClean="0"/>
              <a:pPr/>
              <a:t>6.2.2013</a:t>
            </a:fld>
            <a:endParaRPr lang="sl-SI"/>
          </a:p>
        </p:txBody>
      </p:sp>
      <p:sp>
        <p:nvSpPr>
          <p:cNvPr id="8" name="Ograda noge 7"/>
          <p:cNvSpPr>
            <a:spLocks noGrp="1"/>
          </p:cNvSpPr>
          <p:nvPr>
            <p:ph type="ftr" sz="quarter" idx="11"/>
          </p:nvPr>
        </p:nvSpPr>
        <p:spPr/>
        <p:txBody>
          <a:bodyPr/>
          <a:lstStyle/>
          <a:p>
            <a:endParaRPr lang="sl-SI"/>
          </a:p>
        </p:txBody>
      </p:sp>
      <p:sp>
        <p:nvSpPr>
          <p:cNvPr id="9" name="Ograda številke diapozitiva 8"/>
          <p:cNvSpPr>
            <a:spLocks noGrp="1"/>
          </p:cNvSpPr>
          <p:nvPr>
            <p:ph type="sldNum" sz="quarter" idx="12"/>
          </p:nvPr>
        </p:nvSpPr>
        <p:spPr/>
        <p:txBody>
          <a:bodyPr/>
          <a:lstStyle/>
          <a:p>
            <a:fld id="{784BC820-4BF6-47ED-BB07-2F284CA0C112}" type="slidenum">
              <a:rPr lang="sl-SI" smtClean="0"/>
              <a:pPr/>
              <a:t>‹#›</a:t>
            </a:fld>
            <a:endParaRPr lang="sl-SI"/>
          </a:p>
        </p:txBody>
      </p:sp>
      <p:sp>
        <p:nvSpPr>
          <p:cNvPr id="11" name="Ograda vsebine 10"/>
          <p:cNvSpPr>
            <a:spLocks noGrp="1"/>
          </p:cNvSpPr>
          <p:nvPr>
            <p:ph sz="quarter" idx="2"/>
          </p:nvPr>
        </p:nvSpPr>
        <p:spPr>
          <a:xfrm>
            <a:off x="457200" y="2362200"/>
            <a:ext cx="3657600" cy="3886200"/>
          </a:xfrm>
        </p:spPr>
        <p:txBody>
          <a:bodyPr/>
          <a:lstStyle/>
          <a:p>
            <a:pPr lvl="0" eaLnBrk="1" latinLnBrk="0" hangingPunct="1"/>
            <a:r>
              <a:rPr lang="sl-SI" smtClean="0"/>
              <a:t>Kliknite, če želite urediti sloge besedila matrice</a:t>
            </a:r>
          </a:p>
          <a:p>
            <a:pPr lvl="1" eaLnBrk="1" latinLnBrk="0" hangingPunct="1"/>
            <a:r>
              <a:rPr lang="sl-SI" smtClean="0"/>
              <a:t>Druga raven</a:t>
            </a:r>
          </a:p>
          <a:p>
            <a:pPr lvl="2" eaLnBrk="1" latinLnBrk="0" hangingPunct="1"/>
            <a:r>
              <a:rPr lang="sl-SI" smtClean="0"/>
              <a:t>Tretja raven</a:t>
            </a:r>
          </a:p>
          <a:p>
            <a:pPr lvl="3" eaLnBrk="1" latinLnBrk="0" hangingPunct="1"/>
            <a:r>
              <a:rPr lang="sl-SI" smtClean="0"/>
              <a:t>Četrta raven</a:t>
            </a:r>
          </a:p>
          <a:p>
            <a:pPr lvl="4" eaLnBrk="1" latinLnBrk="0" hangingPunct="1"/>
            <a:r>
              <a:rPr lang="sl-SI" smtClean="0"/>
              <a:t>Peta raven</a:t>
            </a:r>
            <a:endParaRPr kumimoji="0" lang="en-US"/>
          </a:p>
        </p:txBody>
      </p:sp>
      <p:sp>
        <p:nvSpPr>
          <p:cNvPr id="13" name="Ograda vsebine 12"/>
          <p:cNvSpPr>
            <a:spLocks noGrp="1"/>
          </p:cNvSpPr>
          <p:nvPr>
            <p:ph sz="quarter" idx="4"/>
          </p:nvPr>
        </p:nvSpPr>
        <p:spPr>
          <a:xfrm>
            <a:off x="4371975" y="2362200"/>
            <a:ext cx="3657600" cy="3886200"/>
          </a:xfrm>
        </p:spPr>
        <p:txBody>
          <a:bodyPr/>
          <a:lstStyle/>
          <a:p>
            <a:pPr lvl="0" eaLnBrk="1" latinLnBrk="0" hangingPunct="1"/>
            <a:r>
              <a:rPr lang="sl-SI" smtClean="0"/>
              <a:t>Kliknite, če želite urediti sloge besedila matrice</a:t>
            </a:r>
          </a:p>
          <a:p>
            <a:pPr lvl="1" eaLnBrk="1" latinLnBrk="0" hangingPunct="1"/>
            <a:r>
              <a:rPr lang="sl-SI" smtClean="0"/>
              <a:t>Druga raven</a:t>
            </a:r>
          </a:p>
          <a:p>
            <a:pPr lvl="2" eaLnBrk="1" latinLnBrk="0" hangingPunct="1"/>
            <a:r>
              <a:rPr lang="sl-SI" smtClean="0"/>
              <a:t>Tretja raven</a:t>
            </a:r>
          </a:p>
          <a:p>
            <a:pPr lvl="3" eaLnBrk="1" latinLnBrk="0" hangingPunct="1"/>
            <a:r>
              <a:rPr lang="sl-SI" smtClean="0"/>
              <a:t>Četrta raven</a:t>
            </a:r>
          </a:p>
          <a:p>
            <a:pPr lvl="4" eaLnBrk="1" latinLnBrk="0" hangingPunct="1"/>
            <a:r>
              <a:rPr lang="sl-SI" smtClean="0"/>
              <a:t>Peta raven</a:t>
            </a:r>
            <a:endParaRPr kumimoji="0" lang="en-US"/>
          </a:p>
        </p:txBody>
      </p:sp>
      <p:sp>
        <p:nvSpPr>
          <p:cNvPr id="12" name="Ograda besedila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sl-SI" smtClean="0"/>
              <a:t>Kliknite, če želite urediti sloge besedila matrice</a:t>
            </a:r>
          </a:p>
        </p:txBody>
      </p:sp>
      <p:sp>
        <p:nvSpPr>
          <p:cNvPr id="14" name="Ograda besedila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sl-SI" smtClean="0"/>
              <a:t>Kliknite, če želite urediti sloge besedila matrice</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kumimoji="0" lang="sl-SI" smtClean="0"/>
              <a:t>Kliknite, če želite urediti slog naslova matrice</a:t>
            </a:r>
            <a:endParaRPr kumimoji="0" lang="en-US"/>
          </a:p>
        </p:txBody>
      </p:sp>
      <p:sp>
        <p:nvSpPr>
          <p:cNvPr id="6" name="Ograda datuma 5"/>
          <p:cNvSpPr>
            <a:spLocks noGrp="1"/>
          </p:cNvSpPr>
          <p:nvPr>
            <p:ph type="dt" sz="half" idx="10"/>
          </p:nvPr>
        </p:nvSpPr>
        <p:spPr/>
        <p:txBody>
          <a:bodyPr rtlCol="0"/>
          <a:lstStyle/>
          <a:p>
            <a:fld id="{7F845184-80ED-4EEE-94E2-90517B34E3EE}" type="datetimeFigureOut">
              <a:rPr lang="sl-SI" smtClean="0"/>
              <a:pPr/>
              <a:t>6.2.2013</a:t>
            </a:fld>
            <a:endParaRPr lang="sl-SI"/>
          </a:p>
        </p:txBody>
      </p:sp>
      <p:sp>
        <p:nvSpPr>
          <p:cNvPr id="7" name="Ograda številke diapozitiva 6"/>
          <p:cNvSpPr>
            <a:spLocks noGrp="1"/>
          </p:cNvSpPr>
          <p:nvPr>
            <p:ph type="sldNum" sz="quarter" idx="11"/>
          </p:nvPr>
        </p:nvSpPr>
        <p:spPr/>
        <p:txBody>
          <a:bodyPr rtlCol="0"/>
          <a:lstStyle/>
          <a:p>
            <a:fld id="{784BC820-4BF6-47ED-BB07-2F284CA0C112}" type="slidenum">
              <a:rPr lang="sl-SI" smtClean="0"/>
              <a:pPr/>
              <a:t>‹#›</a:t>
            </a:fld>
            <a:endParaRPr lang="sl-SI"/>
          </a:p>
        </p:txBody>
      </p:sp>
      <p:sp>
        <p:nvSpPr>
          <p:cNvPr id="8" name="Ograda noge 7"/>
          <p:cNvSpPr>
            <a:spLocks noGrp="1"/>
          </p:cNvSpPr>
          <p:nvPr>
            <p:ph type="ftr" sz="quarter" idx="12"/>
          </p:nvPr>
        </p:nvSpPr>
        <p:spPr/>
        <p:txBody>
          <a:bodyPr rtlCol="0"/>
          <a:lstStyle/>
          <a:p>
            <a:endParaRPr lang="sl-SI"/>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azen">
    <p:spTree>
      <p:nvGrpSpPr>
        <p:cNvPr id="1" name=""/>
        <p:cNvGrpSpPr/>
        <p:nvPr/>
      </p:nvGrpSpPr>
      <p:grpSpPr>
        <a:xfrm>
          <a:off x="0" y="0"/>
          <a:ext cx="0" cy="0"/>
          <a:chOff x="0" y="0"/>
          <a:chExt cx="0" cy="0"/>
        </a:xfrm>
      </p:grpSpPr>
      <p:sp>
        <p:nvSpPr>
          <p:cNvPr id="2" name="Ograda datuma 1"/>
          <p:cNvSpPr>
            <a:spLocks noGrp="1"/>
          </p:cNvSpPr>
          <p:nvPr>
            <p:ph type="dt" sz="half" idx="10"/>
          </p:nvPr>
        </p:nvSpPr>
        <p:spPr/>
        <p:txBody>
          <a:bodyPr/>
          <a:lstStyle/>
          <a:p>
            <a:fld id="{7F845184-80ED-4EEE-94E2-90517B34E3EE}" type="datetimeFigureOut">
              <a:rPr lang="sl-SI" smtClean="0"/>
              <a:pPr/>
              <a:t>6.2.2013</a:t>
            </a:fld>
            <a:endParaRPr lang="sl-SI"/>
          </a:p>
        </p:txBody>
      </p:sp>
      <p:sp>
        <p:nvSpPr>
          <p:cNvPr id="3" name="Ograda noge 2"/>
          <p:cNvSpPr>
            <a:spLocks noGrp="1"/>
          </p:cNvSpPr>
          <p:nvPr>
            <p:ph type="ftr" sz="quarter" idx="11"/>
          </p:nvPr>
        </p:nvSpPr>
        <p:spPr/>
        <p:txBody>
          <a:bodyPr/>
          <a:lstStyle/>
          <a:p>
            <a:endParaRPr lang="sl-SI"/>
          </a:p>
        </p:txBody>
      </p:sp>
      <p:sp>
        <p:nvSpPr>
          <p:cNvPr id="4" name="Ograda številke diapozitiva 3"/>
          <p:cNvSpPr>
            <a:spLocks noGrp="1"/>
          </p:cNvSpPr>
          <p:nvPr>
            <p:ph type="sldNum" sz="quarter" idx="12"/>
          </p:nvPr>
        </p:nvSpPr>
        <p:spPr/>
        <p:txBody>
          <a:bodyPr/>
          <a:lstStyle/>
          <a:p>
            <a:fld id="{784BC820-4BF6-47ED-BB07-2F284CA0C112}" type="slidenum">
              <a:rPr lang="sl-SI" smtClean="0"/>
              <a:pPr/>
              <a:t>‹#›</a:t>
            </a:fld>
            <a:endParaRPr lang="sl-SI"/>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1_Naslov in vsebina">
    <p:bg>
      <p:bgRef idx="1001">
        <a:schemeClr val="bg1"/>
      </p:bgRef>
    </p:bg>
    <p:spTree>
      <p:nvGrpSpPr>
        <p:cNvPr id="1" name=""/>
        <p:cNvGrpSpPr/>
        <p:nvPr/>
      </p:nvGrpSpPr>
      <p:grpSpPr>
        <a:xfrm>
          <a:off x="0" y="0"/>
          <a:ext cx="0" cy="0"/>
          <a:chOff x="0" y="0"/>
          <a:chExt cx="0" cy="0"/>
        </a:xfrm>
      </p:grpSpPr>
      <p:sp>
        <p:nvSpPr>
          <p:cNvPr id="10" name="Raven konek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Naslov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sl-SI" smtClean="0"/>
              <a:t>Kliknite, če želite urediti slog naslova matrice</a:t>
            </a:r>
            <a:endParaRPr kumimoji="0" lang="en-US"/>
          </a:p>
        </p:txBody>
      </p:sp>
      <p:sp>
        <p:nvSpPr>
          <p:cNvPr id="3" name="Ograda besedila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sl-SI" smtClean="0"/>
              <a:t>Kliknite, če želite urediti sloge besedila matrice</a:t>
            </a:r>
          </a:p>
        </p:txBody>
      </p:sp>
      <p:sp>
        <p:nvSpPr>
          <p:cNvPr id="8" name="Raven konek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Raven konek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Raven konek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Pravokotnik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aven konek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Elipsa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Ograda vsebine 17"/>
          <p:cNvSpPr>
            <a:spLocks noGrp="1"/>
          </p:cNvSpPr>
          <p:nvPr>
            <p:ph sz="quarter" idx="1"/>
          </p:nvPr>
        </p:nvSpPr>
        <p:spPr>
          <a:xfrm>
            <a:off x="304800" y="274320"/>
            <a:ext cx="5638800" cy="6327648"/>
          </a:xfrm>
        </p:spPr>
        <p:txBody>
          <a:bodyPr/>
          <a:lstStyle/>
          <a:p>
            <a:pPr lvl="0" eaLnBrk="1" latinLnBrk="0" hangingPunct="1"/>
            <a:r>
              <a:rPr lang="sl-SI" smtClean="0"/>
              <a:t>Kliknite, če želite urediti sloge besedila matrice</a:t>
            </a:r>
          </a:p>
          <a:p>
            <a:pPr lvl="1" eaLnBrk="1" latinLnBrk="0" hangingPunct="1"/>
            <a:r>
              <a:rPr lang="sl-SI" smtClean="0"/>
              <a:t>Druga raven</a:t>
            </a:r>
          </a:p>
          <a:p>
            <a:pPr lvl="2" eaLnBrk="1" latinLnBrk="0" hangingPunct="1"/>
            <a:r>
              <a:rPr lang="sl-SI" smtClean="0"/>
              <a:t>Tretja raven</a:t>
            </a:r>
          </a:p>
          <a:p>
            <a:pPr lvl="3" eaLnBrk="1" latinLnBrk="0" hangingPunct="1"/>
            <a:r>
              <a:rPr lang="sl-SI" smtClean="0"/>
              <a:t>Četrta raven</a:t>
            </a:r>
          </a:p>
          <a:p>
            <a:pPr lvl="4" eaLnBrk="1" latinLnBrk="0" hangingPunct="1"/>
            <a:r>
              <a:rPr lang="sl-SI" smtClean="0"/>
              <a:t>Peta raven</a:t>
            </a:r>
            <a:endParaRPr kumimoji="0" lang="en-US"/>
          </a:p>
        </p:txBody>
      </p:sp>
      <p:sp>
        <p:nvSpPr>
          <p:cNvPr id="21" name="Ograda datuma 20"/>
          <p:cNvSpPr>
            <a:spLocks noGrp="1"/>
          </p:cNvSpPr>
          <p:nvPr>
            <p:ph type="dt" sz="half" idx="14"/>
          </p:nvPr>
        </p:nvSpPr>
        <p:spPr/>
        <p:txBody>
          <a:bodyPr rtlCol="0"/>
          <a:lstStyle/>
          <a:p>
            <a:fld id="{7F845184-80ED-4EEE-94E2-90517B34E3EE}" type="datetimeFigureOut">
              <a:rPr lang="sl-SI" smtClean="0"/>
              <a:pPr/>
              <a:t>6.2.2013</a:t>
            </a:fld>
            <a:endParaRPr lang="sl-SI"/>
          </a:p>
        </p:txBody>
      </p:sp>
      <p:sp>
        <p:nvSpPr>
          <p:cNvPr id="22" name="Ograda številke diapozitiva 21"/>
          <p:cNvSpPr>
            <a:spLocks noGrp="1"/>
          </p:cNvSpPr>
          <p:nvPr>
            <p:ph type="sldNum" sz="quarter" idx="15"/>
          </p:nvPr>
        </p:nvSpPr>
        <p:spPr/>
        <p:txBody>
          <a:bodyPr rtlCol="0"/>
          <a:lstStyle/>
          <a:p>
            <a:fld id="{784BC820-4BF6-47ED-BB07-2F284CA0C112}" type="slidenum">
              <a:rPr lang="sl-SI" smtClean="0"/>
              <a:pPr/>
              <a:t>‹#›</a:t>
            </a:fld>
            <a:endParaRPr lang="sl-SI"/>
          </a:p>
        </p:txBody>
      </p:sp>
      <p:sp>
        <p:nvSpPr>
          <p:cNvPr id="23" name="Ograda noge 22"/>
          <p:cNvSpPr>
            <a:spLocks noGrp="1"/>
          </p:cNvSpPr>
          <p:nvPr>
            <p:ph type="ftr" sz="quarter" idx="16"/>
          </p:nvPr>
        </p:nvSpPr>
        <p:spPr/>
        <p:txBody>
          <a:bodyPr rtlCol="0"/>
          <a:lstStyle/>
          <a:p>
            <a:endParaRPr lang="sl-SI"/>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Naslov in slika">
    <p:spTree>
      <p:nvGrpSpPr>
        <p:cNvPr id="1" name=""/>
        <p:cNvGrpSpPr/>
        <p:nvPr/>
      </p:nvGrpSpPr>
      <p:grpSpPr>
        <a:xfrm>
          <a:off x="0" y="0"/>
          <a:ext cx="0" cy="0"/>
          <a:chOff x="0" y="0"/>
          <a:chExt cx="0" cy="0"/>
        </a:xfrm>
      </p:grpSpPr>
      <p:sp>
        <p:nvSpPr>
          <p:cNvPr id="9" name="Raven konek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Elipsa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Naslov 1"/>
          <p:cNvSpPr>
            <a:spLocks noGrp="1"/>
          </p:cNvSpPr>
          <p:nvPr>
            <p:ph type="title"/>
          </p:nvPr>
        </p:nvSpPr>
        <p:spPr>
          <a:xfrm rot="5400000">
            <a:off x="3350133" y="3200400"/>
            <a:ext cx="6309360" cy="457200"/>
          </a:xfrm>
        </p:spPr>
        <p:txBody>
          <a:bodyPr anchor="b"/>
          <a:lstStyle>
            <a:lvl1pPr algn="l">
              <a:buNone/>
              <a:defRPr sz="2000" b="1"/>
            </a:lvl1pPr>
          </a:lstStyle>
          <a:p>
            <a:r>
              <a:rPr kumimoji="0" lang="sl-SI" smtClean="0"/>
              <a:t>Kliknite, če želite urediti slog naslova matrice</a:t>
            </a:r>
            <a:endParaRPr kumimoji="0" lang="en-US"/>
          </a:p>
        </p:txBody>
      </p:sp>
      <p:sp>
        <p:nvSpPr>
          <p:cNvPr id="3" name="Ograda slike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sl-SI" smtClean="0"/>
              <a:t>Kliknite ikono, če želite dodati sliko</a:t>
            </a:r>
            <a:endParaRPr kumimoji="0" lang="en-US" dirty="0"/>
          </a:p>
        </p:txBody>
      </p:sp>
      <p:sp>
        <p:nvSpPr>
          <p:cNvPr id="4" name="Ograda besedila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sl-SI" smtClean="0"/>
              <a:t>Kliknite, če želite urediti sloge besedila matrice</a:t>
            </a:r>
          </a:p>
        </p:txBody>
      </p:sp>
      <p:sp>
        <p:nvSpPr>
          <p:cNvPr id="10" name="Raven konek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Pravokotnik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aven konek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Raven konek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Raven konek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Ograda datuma 16"/>
          <p:cNvSpPr>
            <a:spLocks noGrp="1"/>
          </p:cNvSpPr>
          <p:nvPr>
            <p:ph type="dt" sz="half" idx="10"/>
          </p:nvPr>
        </p:nvSpPr>
        <p:spPr/>
        <p:txBody>
          <a:bodyPr rtlCol="0"/>
          <a:lstStyle/>
          <a:p>
            <a:fld id="{7F845184-80ED-4EEE-94E2-90517B34E3EE}" type="datetimeFigureOut">
              <a:rPr lang="sl-SI" smtClean="0"/>
              <a:pPr/>
              <a:t>6.2.2013</a:t>
            </a:fld>
            <a:endParaRPr lang="sl-SI"/>
          </a:p>
        </p:txBody>
      </p:sp>
      <p:sp>
        <p:nvSpPr>
          <p:cNvPr id="18" name="Ograda številke diapozitiva 17"/>
          <p:cNvSpPr>
            <a:spLocks noGrp="1"/>
          </p:cNvSpPr>
          <p:nvPr>
            <p:ph type="sldNum" sz="quarter" idx="11"/>
          </p:nvPr>
        </p:nvSpPr>
        <p:spPr/>
        <p:txBody>
          <a:bodyPr rtlCol="0"/>
          <a:lstStyle/>
          <a:p>
            <a:fld id="{784BC820-4BF6-47ED-BB07-2F284CA0C112}" type="slidenum">
              <a:rPr lang="sl-SI" smtClean="0"/>
              <a:pPr/>
              <a:t>‹#›</a:t>
            </a:fld>
            <a:endParaRPr lang="sl-SI"/>
          </a:p>
        </p:txBody>
      </p:sp>
      <p:sp>
        <p:nvSpPr>
          <p:cNvPr id="21" name="Ograda noge 20"/>
          <p:cNvSpPr>
            <a:spLocks noGrp="1"/>
          </p:cNvSpPr>
          <p:nvPr>
            <p:ph type="ftr" sz="quarter" idx="12"/>
          </p:nvPr>
        </p:nvSpPr>
        <p:spPr/>
        <p:txBody>
          <a:bodyPr rtlCol="0"/>
          <a:lstStyle/>
          <a:p>
            <a:endParaRPr lang="sl-SI"/>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Raven konek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Ograda naslova 21"/>
          <p:cNvSpPr>
            <a:spLocks noGrp="1"/>
          </p:cNvSpPr>
          <p:nvPr>
            <p:ph type="title"/>
          </p:nvPr>
        </p:nvSpPr>
        <p:spPr>
          <a:xfrm>
            <a:off x="457200" y="274638"/>
            <a:ext cx="7467600" cy="1143000"/>
          </a:xfrm>
          <a:prstGeom prst="rect">
            <a:avLst/>
          </a:prstGeom>
        </p:spPr>
        <p:txBody>
          <a:bodyPr vert="horz" anchor="b">
            <a:normAutofit/>
          </a:bodyPr>
          <a:lstStyle/>
          <a:p>
            <a:r>
              <a:rPr kumimoji="0" lang="sl-SI" smtClean="0"/>
              <a:t>Kliknite, če želite urediti slog naslova matrice</a:t>
            </a:r>
            <a:endParaRPr kumimoji="0" lang="en-US"/>
          </a:p>
        </p:txBody>
      </p:sp>
      <p:sp>
        <p:nvSpPr>
          <p:cNvPr id="13" name="Ograda besedila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sl-SI" smtClean="0"/>
              <a:t>Kliknite, če želite urediti sloge besedila matrice</a:t>
            </a:r>
          </a:p>
          <a:p>
            <a:pPr lvl="1" eaLnBrk="1" latinLnBrk="0" hangingPunct="1"/>
            <a:r>
              <a:rPr kumimoji="0" lang="sl-SI" smtClean="0"/>
              <a:t>Druga raven</a:t>
            </a:r>
          </a:p>
          <a:p>
            <a:pPr lvl="2" eaLnBrk="1" latinLnBrk="0" hangingPunct="1"/>
            <a:r>
              <a:rPr kumimoji="0" lang="sl-SI" smtClean="0"/>
              <a:t>Tretja raven</a:t>
            </a:r>
          </a:p>
          <a:p>
            <a:pPr lvl="3" eaLnBrk="1" latinLnBrk="0" hangingPunct="1"/>
            <a:r>
              <a:rPr kumimoji="0" lang="sl-SI" smtClean="0"/>
              <a:t>Četrta raven</a:t>
            </a:r>
          </a:p>
          <a:p>
            <a:pPr lvl="4" eaLnBrk="1" latinLnBrk="0" hangingPunct="1"/>
            <a:r>
              <a:rPr kumimoji="0" lang="sl-SI" smtClean="0"/>
              <a:t>Peta raven</a:t>
            </a:r>
            <a:endParaRPr kumimoji="0" lang="en-US"/>
          </a:p>
        </p:txBody>
      </p:sp>
      <p:sp>
        <p:nvSpPr>
          <p:cNvPr id="14" name="Ograda datuma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7F845184-80ED-4EEE-94E2-90517B34E3EE}" type="datetimeFigureOut">
              <a:rPr lang="sl-SI" smtClean="0"/>
              <a:pPr/>
              <a:t>6.2.2013</a:t>
            </a:fld>
            <a:endParaRPr lang="sl-SI"/>
          </a:p>
        </p:txBody>
      </p:sp>
      <p:sp>
        <p:nvSpPr>
          <p:cNvPr id="3" name="Ograda noge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sl-SI"/>
          </a:p>
        </p:txBody>
      </p:sp>
      <p:sp>
        <p:nvSpPr>
          <p:cNvPr id="7" name="Raven konek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Raven konek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Pravokotnik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aven konek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Elipsa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grada številke diapozitiva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784BC820-4BF6-47ED-BB07-2F284CA0C112}" type="slidenum">
              <a:rPr lang="sl-SI" smtClean="0"/>
              <a:pPr/>
              <a:t>‹#›</a:t>
            </a:fld>
            <a:endParaRPr lang="sl-SI"/>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Spela.urh@fsd.uni-lj.si"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ctrTitle"/>
          </p:nvPr>
        </p:nvSpPr>
        <p:spPr/>
        <p:txBody>
          <a:bodyPr/>
          <a:lstStyle/>
          <a:p>
            <a:r>
              <a:rPr lang="sl-SI" dirty="0" smtClean="0"/>
              <a:t>Ljudje z ovirami</a:t>
            </a:r>
            <a:br>
              <a:rPr lang="sl-SI" dirty="0" smtClean="0"/>
            </a:br>
            <a:r>
              <a:rPr lang="sl-SI" dirty="0" smtClean="0"/>
              <a:t>(seminar)</a:t>
            </a:r>
            <a:endParaRPr lang="sl-SI" dirty="0"/>
          </a:p>
        </p:txBody>
      </p:sp>
      <p:sp>
        <p:nvSpPr>
          <p:cNvPr id="3" name="Podnaslov 2"/>
          <p:cNvSpPr>
            <a:spLocks noGrp="1"/>
          </p:cNvSpPr>
          <p:nvPr>
            <p:ph type="subTitle" idx="1"/>
          </p:nvPr>
        </p:nvSpPr>
        <p:spPr/>
        <p:txBody>
          <a:bodyPr>
            <a:normAutofit lnSpcReduction="10000"/>
          </a:bodyPr>
          <a:lstStyle/>
          <a:p>
            <a:pPr algn="l"/>
            <a:r>
              <a:rPr lang="sl-SI" dirty="0" smtClean="0"/>
              <a:t>Fakulteta za socialno delo</a:t>
            </a:r>
          </a:p>
          <a:p>
            <a:pPr algn="l"/>
            <a:r>
              <a:rPr lang="sl-SI" dirty="0" smtClean="0"/>
              <a:t>as. dr. Špela Urh</a:t>
            </a:r>
          </a:p>
          <a:p>
            <a:pPr algn="l"/>
            <a:r>
              <a:rPr lang="sl-SI" dirty="0" err="1" smtClean="0">
                <a:hlinkClick r:id="rId3"/>
              </a:rPr>
              <a:t>Spela.urh@fsd.uni</a:t>
            </a:r>
            <a:r>
              <a:rPr lang="sl-SI" dirty="0" smtClean="0">
                <a:hlinkClick r:id="rId3"/>
              </a:rPr>
              <a:t>-</a:t>
            </a:r>
            <a:r>
              <a:rPr lang="sl-SI" dirty="0" err="1" smtClean="0">
                <a:hlinkClick r:id="rId3"/>
              </a:rPr>
              <a:t>lj.si</a:t>
            </a:r>
            <a:endParaRPr lang="sl-SI" dirty="0" smtClean="0"/>
          </a:p>
          <a:p>
            <a:pPr algn="l"/>
            <a:r>
              <a:rPr lang="sl-SI" dirty="0" smtClean="0"/>
              <a:t>23.12.2011 </a:t>
            </a:r>
            <a:endParaRPr lang="sl-SI"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fontScale="90000"/>
          </a:bodyPr>
          <a:lstStyle/>
          <a:p>
            <a:r>
              <a:rPr lang="sl-SI" sz="3200" b="1" dirty="0" smtClean="0"/>
              <a:t>Kompetence </a:t>
            </a:r>
            <a:r>
              <a:rPr lang="sl-SI" sz="3200" b="1" dirty="0" err="1" smtClean="0"/>
              <a:t>antidiskriminacijske</a:t>
            </a:r>
            <a:r>
              <a:rPr lang="sl-SI" sz="3200" b="1" dirty="0" smtClean="0"/>
              <a:t> prakse v SD </a:t>
            </a:r>
            <a:r>
              <a:rPr lang="sl-SI" sz="3200" dirty="0" smtClean="0"/>
              <a:t>(Lena </a:t>
            </a:r>
            <a:r>
              <a:rPr lang="sl-SI" sz="3200" dirty="0" err="1" smtClean="0"/>
              <a:t>Dominelli</a:t>
            </a:r>
            <a:r>
              <a:rPr lang="sl-SI" sz="3200" dirty="0" smtClean="0"/>
              <a:t>)</a:t>
            </a:r>
            <a:endParaRPr lang="sl-SI" sz="3200" dirty="0"/>
          </a:p>
        </p:txBody>
      </p:sp>
      <p:sp>
        <p:nvSpPr>
          <p:cNvPr id="3" name="Ograda vsebine 2"/>
          <p:cNvSpPr>
            <a:spLocks noGrp="1"/>
          </p:cNvSpPr>
          <p:nvPr>
            <p:ph sz="quarter" idx="1"/>
          </p:nvPr>
        </p:nvSpPr>
        <p:spPr/>
        <p:txBody>
          <a:bodyPr>
            <a:normAutofit fontScale="92500" lnSpcReduction="20000"/>
          </a:bodyPr>
          <a:lstStyle/>
          <a:p>
            <a:r>
              <a:rPr lang="sl-SI" sz="3000" b="1" dirty="0" smtClean="0"/>
              <a:t>1. zavest o lastnih predsodkih,</a:t>
            </a:r>
            <a:r>
              <a:rPr lang="sl-SI" sz="3000" dirty="0" smtClean="0"/>
              <a:t> visoka stopnja lastne ozaveščenosti o predsodkih</a:t>
            </a:r>
          </a:p>
          <a:p>
            <a:r>
              <a:rPr lang="sl-SI" sz="3000" b="1" dirty="0" smtClean="0"/>
              <a:t>2. spoštovanje različnosti,</a:t>
            </a:r>
            <a:r>
              <a:rPr lang="sl-SI" sz="3000" dirty="0" smtClean="0"/>
              <a:t> sposobnost delati z ljudmi, ki so drugačni</a:t>
            </a:r>
          </a:p>
          <a:p>
            <a:r>
              <a:rPr lang="sl-SI" sz="3000" b="1" dirty="0" smtClean="0"/>
              <a:t>3. strokovni in osebni aktivizem - </a:t>
            </a:r>
            <a:r>
              <a:rPr lang="sl-SI" sz="3000" dirty="0" smtClean="0"/>
              <a:t>sposobnost identificirati, spreminjati sistem, ki vzdržuje neenake možnosti, ustvarjanje alternativ, ki niso zatiralne</a:t>
            </a:r>
          </a:p>
          <a:p>
            <a:r>
              <a:rPr lang="sl-SI" sz="3000" b="1" dirty="0" smtClean="0"/>
              <a:t>4. delo na potrebah uporabnikov, </a:t>
            </a:r>
            <a:r>
              <a:rPr lang="sl-SI" sz="3000" dirty="0" smtClean="0"/>
              <a:t>upoštevanje konteksta ljudi, zakonodaje</a:t>
            </a:r>
          </a:p>
          <a:p>
            <a:r>
              <a:rPr lang="sl-SI" sz="3000" b="1" dirty="0" smtClean="0"/>
              <a:t>5. zavest o obstoju rasizma na treh ravneh  </a:t>
            </a:r>
            <a:endParaRPr lang="sl-SI" sz="3000" dirty="0" smtClean="0"/>
          </a:p>
          <a:p>
            <a:endParaRPr lang="sl-SI"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a:bodyPr>
          <a:lstStyle/>
          <a:p>
            <a:r>
              <a:rPr lang="sl-SI" b="1" dirty="0" err="1" smtClean="0"/>
              <a:t>Antidiskriminacijska</a:t>
            </a:r>
            <a:r>
              <a:rPr lang="sl-SI" b="1" dirty="0" smtClean="0"/>
              <a:t> načela </a:t>
            </a:r>
            <a:r>
              <a:rPr lang="sl-SI" dirty="0" smtClean="0"/>
              <a:t/>
            </a:r>
            <a:br>
              <a:rPr lang="sl-SI" dirty="0" smtClean="0"/>
            </a:br>
            <a:r>
              <a:rPr lang="sl-SI" dirty="0" smtClean="0"/>
              <a:t>(Neil Thompson)</a:t>
            </a:r>
            <a:endParaRPr lang="sl-SI" dirty="0"/>
          </a:p>
        </p:txBody>
      </p:sp>
      <p:sp>
        <p:nvSpPr>
          <p:cNvPr id="3" name="Ograda vsebine 2"/>
          <p:cNvSpPr>
            <a:spLocks noGrp="1"/>
          </p:cNvSpPr>
          <p:nvPr>
            <p:ph sz="quarter" idx="1"/>
          </p:nvPr>
        </p:nvSpPr>
        <p:spPr>
          <a:xfrm>
            <a:off x="395536" y="2132856"/>
            <a:ext cx="8229600" cy="4525963"/>
          </a:xfrm>
        </p:spPr>
        <p:txBody>
          <a:bodyPr>
            <a:normAutofit/>
          </a:bodyPr>
          <a:lstStyle/>
          <a:p>
            <a:pPr marL="342900" lvl="1" indent="-342900">
              <a:buFont typeface="Arial" pitchFamily="34" charset="0"/>
              <a:buChar char="•"/>
            </a:pPr>
            <a:r>
              <a:rPr lang="sl-SI" sz="2400" dirty="0" smtClean="0"/>
              <a:t>Ovirani so v prvi vrsti ljudje </a:t>
            </a:r>
          </a:p>
          <a:p>
            <a:pPr marL="342900" lvl="1" indent="-342900">
              <a:buFont typeface="Arial" pitchFamily="34" charset="0"/>
              <a:buChar char="•"/>
            </a:pPr>
            <a:r>
              <a:rPr lang="sl-SI" sz="2400" dirty="0" smtClean="0"/>
              <a:t>Prevlada medicinskega modela</a:t>
            </a:r>
          </a:p>
          <a:p>
            <a:pPr marL="342900" lvl="1" indent="-342900">
              <a:buFont typeface="Arial" pitchFamily="34" charset="0"/>
              <a:buChar char="•"/>
            </a:pPr>
            <a:r>
              <a:rPr lang="sl-SI" sz="2400" dirty="0" smtClean="0"/>
              <a:t>Oviranost kot osebna tragedija</a:t>
            </a:r>
          </a:p>
          <a:p>
            <a:pPr marL="342900" lvl="1" indent="-342900">
              <a:buFont typeface="Arial" pitchFamily="34" charset="0"/>
              <a:buChar char="•"/>
            </a:pPr>
            <a:r>
              <a:rPr lang="sl-SI" sz="2400" dirty="0" smtClean="0"/>
              <a:t>Pravice </a:t>
            </a:r>
            <a:r>
              <a:rPr lang="sl-SI" sz="2400" i="1" dirty="0" err="1" smtClean="0"/>
              <a:t>vs</a:t>
            </a:r>
            <a:r>
              <a:rPr lang="sl-SI" sz="2400" i="1" dirty="0" smtClean="0"/>
              <a:t>. </a:t>
            </a:r>
            <a:r>
              <a:rPr lang="sl-SI" sz="2400" dirty="0" smtClean="0"/>
              <a:t>sočustvovanje </a:t>
            </a:r>
          </a:p>
          <a:p>
            <a:r>
              <a:rPr lang="sl-SI" sz="2400" dirty="0" smtClean="0"/>
              <a:t>Izogibanje </a:t>
            </a:r>
            <a:r>
              <a:rPr lang="sl-SI" sz="2400" dirty="0" err="1" smtClean="0"/>
              <a:t>dehumanizirajočemu</a:t>
            </a:r>
            <a:r>
              <a:rPr lang="sl-SI" sz="2400" dirty="0" smtClean="0"/>
              <a:t> jeziku </a:t>
            </a:r>
          </a:p>
          <a:p>
            <a:r>
              <a:rPr lang="sl-SI" sz="2400" dirty="0" smtClean="0"/>
              <a:t>Ovirani </a:t>
            </a:r>
            <a:r>
              <a:rPr lang="sl-SI" sz="2400" i="1" dirty="0" err="1" smtClean="0"/>
              <a:t>vs</a:t>
            </a:r>
            <a:r>
              <a:rPr lang="sl-SI" sz="2400" i="1" dirty="0" smtClean="0"/>
              <a:t>.</a:t>
            </a:r>
            <a:r>
              <a:rPr lang="sl-SI" sz="2400" dirty="0" smtClean="0"/>
              <a:t> “normalni”</a:t>
            </a:r>
          </a:p>
          <a:p>
            <a:r>
              <a:rPr lang="sl-SI" sz="2400" dirty="0" smtClean="0"/>
              <a:t>Koncept neodvisnega življenja</a:t>
            </a:r>
          </a:p>
          <a:p>
            <a:pPr>
              <a:buNone/>
            </a:pPr>
            <a:endParaRPr lang="sl-SI" sz="24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a:bodyPr>
          <a:lstStyle/>
          <a:p>
            <a:r>
              <a:rPr lang="sl-SI" dirty="0" smtClean="0"/>
              <a:t>Značilnosti obstoječih socialnih služb v sistemu socialnega varstva</a:t>
            </a:r>
            <a:endParaRPr lang="sl-SI" dirty="0"/>
          </a:p>
        </p:txBody>
      </p:sp>
      <p:sp>
        <p:nvSpPr>
          <p:cNvPr id="3" name="Ograda vsebine 2"/>
          <p:cNvSpPr>
            <a:spLocks noGrp="1"/>
          </p:cNvSpPr>
          <p:nvPr>
            <p:ph sz="quarter" idx="1"/>
          </p:nvPr>
        </p:nvSpPr>
        <p:spPr/>
        <p:txBody>
          <a:bodyPr/>
          <a:lstStyle/>
          <a:p>
            <a:pPr>
              <a:buNone/>
            </a:pPr>
            <a:r>
              <a:rPr lang="sl-SI" dirty="0" smtClean="0"/>
              <a:t>Obstoječe službe:</a:t>
            </a:r>
          </a:p>
          <a:p>
            <a:pPr>
              <a:buNone/>
            </a:pPr>
            <a:endParaRPr lang="sl-SI" dirty="0" smtClean="0"/>
          </a:p>
          <a:p>
            <a:r>
              <a:rPr lang="sl-SI" dirty="0" smtClean="0"/>
              <a:t>od spodaj navzgor</a:t>
            </a:r>
          </a:p>
          <a:p>
            <a:r>
              <a:rPr lang="sl-SI" dirty="0" smtClean="0"/>
              <a:t>vzdrževanje obstoječega stanja </a:t>
            </a:r>
          </a:p>
          <a:p>
            <a:r>
              <a:rPr lang="sl-SI" dirty="0" smtClean="0"/>
              <a:t>ne-moč, ne-izbira, ne-sodelovanje </a:t>
            </a:r>
          </a:p>
          <a:p>
            <a:r>
              <a:rPr lang="sl-SI" dirty="0" smtClean="0"/>
              <a:t>SD je ekspert</a:t>
            </a:r>
          </a:p>
          <a:p>
            <a:r>
              <a:rPr lang="sl-SI" dirty="0" smtClean="0"/>
              <a:t>medicinski model </a:t>
            </a:r>
            <a:endParaRPr lang="sl-SI"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fontScale="90000"/>
          </a:bodyPr>
          <a:lstStyle/>
          <a:p>
            <a:r>
              <a:rPr lang="sl-SI" b="1" dirty="0" smtClean="0"/>
              <a:t/>
            </a:r>
            <a:br>
              <a:rPr lang="sl-SI" b="1" dirty="0" smtClean="0"/>
            </a:br>
            <a:r>
              <a:rPr lang="sl-SI" sz="3600" b="1" dirty="0" smtClean="0"/>
              <a:t>3 viri moči SD </a:t>
            </a:r>
            <a:br>
              <a:rPr lang="sl-SI" sz="3600" b="1" dirty="0" smtClean="0"/>
            </a:br>
            <a:r>
              <a:rPr lang="sl-SI" sz="3600" dirty="0" smtClean="0"/>
              <a:t>(Srečo Dragoš, 2005)</a:t>
            </a:r>
            <a:br>
              <a:rPr lang="sl-SI" sz="3600" dirty="0" smtClean="0"/>
            </a:br>
            <a:endParaRPr lang="sl-SI" sz="3600" dirty="0"/>
          </a:p>
        </p:txBody>
      </p:sp>
      <p:sp>
        <p:nvSpPr>
          <p:cNvPr id="3" name="Ograda vsebine 2"/>
          <p:cNvSpPr>
            <a:spLocks noGrp="1"/>
          </p:cNvSpPr>
          <p:nvPr>
            <p:ph sz="quarter" idx="1"/>
          </p:nvPr>
        </p:nvSpPr>
        <p:spPr/>
        <p:txBody>
          <a:bodyPr>
            <a:normAutofit/>
          </a:bodyPr>
          <a:lstStyle/>
          <a:p>
            <a:pPr lvl="0"/>
            <a:r>
              <a:rPr lang="sl-SI" b="1" dirty="0" smtClean="0"/>
              <a:t>normativni vir moči </a:t>
            </a:r>
            <a:r>
              <a:rPr lang="sl-SI" dirty="0" smtClean="0"/>
              <a:t>(zakonodajna pooblastila)</a:t>
            </a:r>
          </a:p>
          <a:p>
            <a:pPr lvl="0"/>
            <a:r>
              <a:rPr lang="sl-SI" b="1" dirty="0" smtClean="0"/>
              <a:t>dostop do pomembnih sredstev </a:t>
            </a:r>
            <a:r>
              <a:rPr lang="sl-SI" dirty="0" smtClean="0"/>
              <a:t>(diskrecijska presoja) </a:t>
            </a:r>
          </a:p>
          <a:p>
            <a:pPr lvl="0"/>
            <a:r>
              <a:rPr lang="sl-SI" b="1" dirty="0" smtClean="0"/>
              <a:t>personalni viri moči </a:t>
            </a:r>
            <a:endParaRPr lang="sl-SI" sz="2800" dirty="0" smtClean="0"/>
          </a:p>
          <a:p>
            <a:pPr lvl="1"/>
            <a:r>
              <a:rPr lang="sl-SI" b="1" dirty="0" smtClean="0"/>
              <a:t>ekspertna raven: strokovno z</a:t>
            </a:r>
            <a:r>
              <a:rPr lang="sl-SI" dirty="0" smtClean="0"/>
              <a:t>nanje, veščine, spretnosti, izkušnje </a:t>
            </a:r>
            <a:endParaRPr lang="sl-SI" sz="2400" dirty="0" smtClean="0"/>
          </a:p>
          <a:p>
            <a:pPr lvl="1"/>
            <a:r>
              <a:rPr lang="sl-SI" b="1" dirty="0" err="1" smtClean="0"/>
              <a:t>karizmatska</a:t>
            </a:r>
            <a:r>
              <a:rPr lang="sl-SI" b="1" dirty="0" smtClean="0"/>
              <a:t> raven</a:t>
            </a:r>
            <a:r>
              <a:rPr lang="sl-SI" dirty="0" smtClean="0"/>
              <a:t> (osebne lastnosti);</a:t>
            </a:r>
            <a:endParaRPr lang="sl-SI" sz="2400" dirty="0" smtClean="0"/>
          </a:p>
          <a:p>
            <a:pPr lvl="1"/>
            <a:r>
              <a:rPr lang="sl-SI" b="1" dirty="0" smtClean="0"/>
              <a:t>interakcijska raven</a:t>
            </a:r>
            <a:r>
              <a:rPr lang="sl-SI" dirty="0" smtClean="0"/>
              <a:t> (socialne mreže, ki jih SD vzdržuje oz. zna uporabiti – npr. direktor močne firme ima drugačen dostop do pomembnih virov in drugačno osebno mrežo od pripadnika marginalne skupine)</a:t>
            </a:r>
            <a:endParaRPr lang="sl-SI" sz="2400" dirty="0" smtClean="0"/>
          </a:p>
          <a:p>
            <a:endParaRPr lang="sl-SI"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dirty="0" smtClean="0"/>
              <a:t>Skupnostne službe </a:t>
            </a:r>
            <a:endParaRPr lang="sl-SI" dirty="0"/>
          </a:p>
        </p:txBody>
      </p:sp>
      <p:sp>
        <p:nvSpPr>
          <p:cNvPr id="3" name="Ograda vsebine 2"/>
          <p:cNvSpPr>
            <a:spLocks noGrp="1"/>
          </p:cNvSpPr>
          <p:nvPr>
            <p:ph sz="quarter" idx="1"/>
          </p:nvPr>
        </p:nvSpPr>
        <p:spPr/>
        <p:txBody>
          <a:bodyPr>
            <a:normAutofit/>
          </a:bodyPr>
          <a:lstStyle/>
          <a:p>
            <a:pPr>
              <a:buNone/>
            </a:pPr>
            <a:r>
              <a:rPr lang="sl-SI" dirty="0" smtClean="0"/>
              <a:t>izziv za SD (že od sredine 1980): </a:t>
            </a:r>
          </a:p>
          <a:p>
            <a:pPr>
              <a:buNone/>
            </a:pPr>
            <a:endParaRPr lang="sl-SI" dirty="0" smtClean="0"/>
          </a:p>
          <a:p>
            <a:pPr>
              <a:buFontTx/>
              <a:buChar char="-"/>
            </a:pPr>
            <a:r>
              <a:rPr lang="sl-SI" dirty="0" smtClean="0"/>
              <a:t>od spodaj navzgor </a:t>
            </a:r>
          </a:p>
          <a:p>
            <a:pPr>
              <a:buFontTx/>
              <a:buChar char="-"/>
            </a:pPr>
            <a:r>
              <a:rPr lang="sl-SI" dirty="0" smtClean="0"/>
              <a:t>izhajanje iz potreb uporabnikov</a:t>
            </a:r>
          </a:p>
          <a:p>
            <a:pPr>
              <a:buFontTx/>
              <a:buChar char="-"/>
            </a:pPr>
            <a:r>
              <a:rPr lang="sl-SI" dirty="0" smtClean="0"/>
              <a:t>uporabnik je “ekspert” (ekspert iz izkušenj)</a:t>
            </a:r>
          </a:p>
          <a:p>
            <a:pPr>
              <a:buFontTx/>
              <a:buChar char="-"/>
            </a:pPr>
            <a:r>
              <a:rPr lang="sl-SI" dirty="0" smtClean="0"/>
              <a:t>moč, izbira, sodelovanje  </a:t>
            </a:r>
          </a:p>
          <a:p>
            <a:pPr>
              <a:buFontTx/>
              <a:buChar char="-"/>
            </a:pPr>
            <a:r>
              <a:rPr lang="sl-SI" dirty="0" smtClean="0"/>
              <a:t>socialni model</a:t>
            </a:r>
            <a:endParaRPr lang="sl-SI"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dirty="0" smtClean="0"/>
              <a:t>Krepitev moči</a:t>
            </a:r>
            <a:endParaRPr lang="sl-SI" dirty="0"/>
          </a:p>
        </p:txBody>
      </p:sp>
      <p:sp>
        <p:nvSpPr>
          <p:cNvPr id="3" name="Ograda vsebine 2"/>
          <p:cNvSpPr>
            <a:spLocks noGrp="1"/>
          </p:cNvSpPr>
          <p:nvPr>
            <p:ph sz="quarter" idx="1"/>
          </p:nvPr>
        </p:nvSpPr>
        <p:spPr/>
        <p:txBody>
          <a:bodyPr/>
          <a:lstStyle/>
          <a:p>
            <a:r>
              <a:rPr lang="sl-SI" b="1" dirty="0" smtClean="0"/>
              <a:t>Aktiviranje obstoječih virov</a:t>
            </a:r>
          </a:p>
          <a:p>
            <a:r>
              <a:rPr lang="sl-SI" b="1" dirty="0" smtClean="0"/>
              <a:t>Kreiranje novih virov</a:t>
            </a:r>
          </a:p>
          <a:p>
            <a:r>
              <a:rPr lang="sl-SI" b="1" dirty="0" smtClean="0"/>
              <a:t>Povečevanje dostopnosti do virov</a:t>
            </a:r>
          </a:p>
          <a:p>
            <a:r>
              <a:rPr lang="sl-SI" b="1" dirty="0" smtClean="0"/>
              <a:t>Redistribucija virov </a:t>
            </a:r>
          </a:p>
          <a:p>
            <a:r>
              <a:rPr lang="sl-SI" b="1" dirty="0" err="1" smtClean="0"/>
              <a:t>Mediacija</a:t>
            </a:r>
            <a:r>
              <a:rPr lang="sl-SI" b="1" dirty="0" smtClean="0"/>
              <a:t> </a:t>
            </a:r>
            <a:endParaRPr lang="sl-SI"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fontScale="90000"/>
          </a:bodyPr>
          <a:lstStyle/>
          <a:p>
            <a:r>
              <a:rPr lang="sl-SI" b="1" dirty="0" smtClean="0"/>
              <a:t/>
            </a:r>
            <a:br>
              <a:rPr lang="sl-SI" b="1" dirty="0" smtClean="0"/>
            </a:br>
            <a:r>
              <a:rPr lang="sl-SI" sz="3600" b="1" dirty="0" smtClean="0"/>
              <a:t>NAČELA KVALITETNIH SOCIALNIH SLUŽB</a:t>
            </a:r>
            <a:r>
              <a:rPr lang="sl-SI" dirty="0" smtClean="0"/>
              <a:t/>
            </a:r>
            <a:br>
              <a:rPr lang="sl-SI" dirty="0" smtClean="0"/>
            </a:br>
            <a:endParaRPr lang="sl-SI" dirty="0"/>
          </a:p>
        </p:txBody>
      </p:sp>
      <p:sp>
        <p:nvSpPr>
          <p:cNvPr id="3" name="Ograda vsebine 2"/>
          <p:cNvSpPr>
            <a:spLocks noGrp="1"/>
          </p:cNvSpPr>
          <p:nvPr>
            <p:ph sz="quarter" idx="1"/>
          </p:nvPr>
        </p:nvSpPr>
        <p:spPr/>
        <p:txBody>
          <a:bodyPr>
            <a:normAutofit/>
          </a:bodyPr>
          <a:lstStyle/>
          <a:p>
            <a:pPr lvl="0"/>
            <a:r>
              <a:rPr lang="sl-SI" dirty="0" smtClean="0"/>
              <a:t>zagotavljati pozitivne izkušnje </a:t>
            </a:r>
          </a:p>
          <a:p>
            <a:pPr lvl="0"/>
            <a:r>
              <a:rPr lang="sl-SI" dirty="0" smtClean="0"/>
              <a:t>občutljivi na specifične izkušnje in potrebe uporabnikov </a:t>
            </a:r>
          </a:p>
          <a:p>
            <a:pPr lvl="0"/>
            <a:r>
              <a:rPr lang="sl-SI" dirty="0" smtClean="0"/>
              <a:t>skupnostna perspektiva služb </a:t>
            </a:r>
          </a:p>
          <a:p>
            <a:pPr lvl="0"/>
            <a:r>
              <a:rPr lang="sl-SI" dirty="0" smtClean="0"/>
              <a:t>dostopnost služb (jezikovna, fizična dostopnost)</a:t>
            </a:r>
          </a:p>
          <a:p>
            <a:r>
              <a:rPr lang="sl-SI" dirty="0" smtClean="0"/>
              <a:t>kulturna kompetentnost služb </a:t>
            </a:r>
            <a:endParaRPr lang="sl-SI"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endParaRPr lang="sl-SI" dirty="0"/>
          </a:p>
        </p:txBody>
      </p:sp>
      <p:sp>
        <p:nvSpPr>
          <p:cNvPr id="3" name="Ograda vsebine 2"/>
          <p:cNvSpPr>
            <a:spLocks noGrp="1"/>
          </p:cNvSpPr>
          <p:nvPr>
            <p:ph sz="quarter" idx="1"/>
          </p:nvPr>
        </p:nvSpPr>
        <p:spPr/>
        <p:txBody>
          <a:bodyPr/>
          <a:lstStyle/>
          <a:p>
            <a:r>
              <a:rPr lang="sl-SI" dirty="0" smtClean="0"/>
              <a:t>Moč</a:t>
            </a:r>
          </a:p>
          <a:p>
            <a:r>
              <a:rPr lang="sl-SI" dirty="0" smtClean="0"/>
              <a:t>Vpliv </a:t>
            </a:r>
          </a:p>
          <a:p>
            <a:r>
              <a:rPr lang="sl-SI" dirty="0" smtClean="0"/>
              <a:t>Participacija</a:t>
            </a:r>
          </a:p>
          <a:p>
            <a:r>
              <a:rPr lang="sl-SI" dirty="0" smtClean="0"/>
              <a:t>Individualen pristop</a:t>
            </a:r>
          </a:p>
          <a:p>
            <a:endParaRPr lang="sl-SI"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a:bodyPr>
          <a:lstStyle/>
          <a:p>
            <a:r>
              <a:rPr lang="sl-SI" b="1" dirty="0" smtClean="0"/>
              <a:t>Neodvisno življenje </a:t>
            </a:r>
            <a:br>
              <a:rPr lang="sl-SI" b="1" dirty="0" smtClean="0"/>
            </a:br>
            <a:r>
              <a:rPr lang="sl-SI" sz="2200" b="1" dirty="0" smtClean="0"/>
              <a:t>(temeljni koncept socialnega vključevanja) </a:t>
            </a:r>
            <a:endParaRPr lang="sl-SI" sz="2200" dirty="0"/>
          </a:p>
        </p:txBody>
      </p:sp>
      <p:sp>
        <p:nvSpPr>
          <p:cNvPr id="3" name="Ograda vsebine 2"/>
          <p:cNvSpPr>
            <a:spLocks noGrp="1"/>
          </p:cNvSpPr>
          <p:nvPr>
            <p:ph sz="quarter" idx="1"/>
          </p:nvPr>
        </p:nvSpPr>
        <p:spPr>
          <a:xfrm>
            <a:off x="395536" y="2636912"/>
            <a:ext cx="8229600" cy="4525963"/>
          </a:xfrm>
        </p:spPr>
        <p:txBody>
          <a:bodyPr/>
          <a:lstStyle/>
          <a:p>
            <a:r>
              <a:rPr lang="sl-SI" b="1" dirty="0" smtClean="0"/>
              <a:t>OSEBNA ASISTENCA</a:t>
            </a:r>
            <a:endParaRPr lang="sl-SI" dirty="0" smtClean="0"/>
          </a:p>
          <a:p>
            <a:r>
              <a:rPr lang="sl-SI" b="1" dirty="0" smtClean="0"/>
              <a:t>ASERTIVNOST </a:t>
            </a:r>
          </a:p>
          <a:p>
            <a:r>
              <a:rPr lang="sl-SI" b="1" dirty="0" smtClean="0"/>
              <a:t>ZAGOVORNIŠTVO </a:t>
            </a:r>
          </a:p>
          <a:p>
            <a:pPr>
              <a:buNone/>
            </a:pPr>
            <a:endParaRPr lang="sl-SI" b="1" dirty="0" smtClean="0"/>
          </a:p>
          <a:p>
            <a:pPr>
              <a:buNone/>
            </a:pPr>
            <a:r>
              <a:rPr lang="sl-SI" sz="2000" dirty="0" smtClean="0"/>
              <a:t>Vir: Zaviršek, Zorn, Videmšek (2002), Inovativne metode v socialnem delu. </a:t>
            </a:r>
          </a:p>
          <a:p>
            <a:pPr>
              <a:buNone/>
            </a:pPr>
            <a:endParaRPr lang="sl-SI"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dirty="0" smtClean="0"/>
              <a:t>Cilji seminarja</a:t>
            </a:r>
            <a:endParaRPr lang="sl-SI" dirty="0"/>
          </a:p>
        </p:txBody>
      </p:sp>
      <p:sp>
        <p:nvSpPr>
          <p:cNvPr id="3" name="Ograda vsebine 2"/>
          <p:cNvSpPr>
            <a:spLocks noGrp="1"/>
          </p:cNvSpPr>
          <p:nvPr>
            <p:ph sz="quarter" idx="1"/>
          </p:nvPr>
        </p:nvSpPr>
        <p:spPr>
          <a:xfrm>
            <a:off x="467544" y="2332037"/>
            <a:ext cx="8229600" cy="4525963"/>
          </a:xfrm>
        </p:spPr>
        <p:txBody>
          <a:bodyPr/>
          <a:lstStyle/>
          <a:p>
            <a:pPr lvl="1"/>
            <a:r>
              <a:rPr lang="sl-SI" dirty="0" smtClean="0"/>
              <a:t>Razumevanje koncepta hendikepa</a:t>
            </a:r>
          </a:p>
          <a:p>
            <a:pPr lvl="1">
              <a:buNone/>
            </a:pPr>
            <a:endParaRPr lang="sl-SI" sz="2400" dirty="0" smtClean="0"/>
          </a:p>
          <a:p>
            <a:pPr lvl="1"/>
            <a:r>
              <a:rPr lang="sl-SI" dirty="0" smtClean="0"/>
              <a:t>Razumevanje koncepta </a:t>
            </a:r>
            <a:r>
              <a:rPr lang="sl-SI" dirty="0" err="1" smtClean="0"/>
              <a:t>antidiskriminacije</a:t>
            </a:r>
            <a:r>
              <a:rPr lang="sl-SI" dirty="0" smtClean="0"/>
              <a:t> v socialnem delu</a:t>
            </a:r>
          </a:p>
          <a:p>
            <a:pPr lvl="1"/>
            <a:endParaRPr lang="sl-SI" sz="2400" dirty="0" smtClean="0"/>
          </a:p>
          <a:p>
            <a:pPr lvl="1"/>
            <a:r>
              <a:rPr lang="sl-SI" sz="2400" dirty="0" smtClean="0"/>
              <a:t>Spoznavanje inovativnih metod v socialnem delu (zagovorništvo, osebna asistenca, individualizacija, </a:t>
            </a:r>
            <a:r>
              <a:rPr lang="sl-SI" sz="2400" dirty="0" err="1" smtClean="0"/>
              <a:t>asertivnost</a:t>
            </a:r>
            <a:r>
              <a:rPr lang="sl-SI" sz="2400" dirty="0" smtClean="0"/>
              <a:t>)</a:t>
            </a:r>
          </a:p>
          <a:p>
            <a:pPr>
              <a:buNone/>
            </a:pPr>
            <a:endParaRPr lang="sl-SI"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b="1" dirty="0" smtClean="0"/>
              <a:t>prve asociacije ??</a:t>
            </a:r>
            <a:endParaRPr lang="sl-SI" dirty="0"/>
          </a:p>
        </p:txBody>
      </p:sp>
      <p:sp>
        <p:nvSpPr>
          <p:cNvPr id="3" name="Ograda vsebine 2"/>
          <p:cNvSpPr>
            <a:spLocks noGrp="1"/>
          </p:cNvSpPr>
          <p:nvPr>
            <p:ph sz="quarter" idx="1"/>
          </p:nvPr>
        </p:nvSpPr>
        <p:spPr/>
        <p:txBody>
          <a:bodyPr/>
          <a:lstStyle/>
          <a:p>
            <a:r>
              <a:rPr lang="sl-SI" dirty="0" smtClean="0"/>
              <a:t>Invalid</a:t>
            </a:r>
          </a:p>
          <a:p>
            <a:r>
              <a:rPr lang="sl-SI" dirty="0" smtClean="0"/>
              <a:t>Hendikep</a:t>
            </a:r>
          </a:p>
          <a:p>
            <a:r>
              <a:rPr lang="sl-SI" dirty="0" smtClean="0"/>
              <a:t>Ovire </a:t>
            </a:r>
            <a:endParaRPr lang="sl-SI"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b="1" dirty="0" smtClean="0"/>
              <a:t>Vloga jezika</a:t>
            </a:r>
            <a:endParaRPr lang="sl-SI" dirty="0"/>
          </a:p>
        </p:txBody>
      </p:sp>
      <p:sp>
        <p:nvSpPr>
          <p:cNvPr id="3" name="Ograda vsebine 2"/>
          <p:cNvSpPr>
            <a:spLocks noGrp="1"/>
          </p:cNvSpPr>
          <p:nvPr>
            <p:ph sz="quarter" idx="1"/>
          </p:nvPr>
        </p:nvSpPr>
        <p:spPr/>
        <p:txBody>
          <a:bodyPr>
            <a:normAutofit/>
          </a:bodyPr>
          <a:lstStyle/>
          <a:p>
            <a:pPr lvl="0"/>
            <a:r>
              <a:rPr lang="sl-SI" b="1" dirty="0" smtClean="0"/>
              <a:t>vzdržuje in </a:t>
            </a:r>
            <a:r>
              <a:rPr lang="sl-SI" b="1" dirty="0" err="1" smtClean="0"/>
              <a:t>producira</a:t>
            </a:r>
            <a:r>
              <a:rPr lang="sl-SI" b="1" dirty="0" smtClean="0"/>
              <a:t> diskriminacije</a:t>
            </a:r>
            <a:endParaRPr lang="sl-SI" dirty="0" smtClean="0"/>
          </a:p>
          <a:p>
            <a:pPr lvl="0"/>
            <a:r>
              <a:rPr lang="sl-SI" b="1" dirty="0" smtClean="0"/>
              <a:t>negativna konotacija besed </a:t>
            </a:r>
          </a:p>
          <a:p>
            <a:pPr lvl="0"/>
            <a:r>
              <a:rPr lang="sl-SI" b="1" dirty="0" smtClean="0"/>
              <a:t>ponižujoče</a:t>
            </a:r>
            <a:r>
              <a:rPr lang="sl-SI" dirty="0" smtClean="0"/>
              <a:t>, </a:t>
            </a:r>
            <a:r>
              <a:rPr lang="sl-SI" b="1" dirty="0" smtClean="0"/>
              <a:t>žaljive </a:t>
            </a:r>
          </a:p>
          <a:p>
            <a:pPr lvl="0"/>
            <a:r>
              <a:rPr lang="sl-SI" b="1" dirty="0" smtClean="0"/>
              <a:t>jezik – nosilec stigmatizacije (</a:t>
            </a:r>
            <a:r>
              <a:rPr lang="sl-SI" b="1" dirty="0" err="1" smtClean="0"/>
              <a:t>Goffman</a:t>
            </a:r>
            <a:r>
              <a:rPr lang="sl-SI" b="1" dirty="0" smtClean="0"/>
              <a:t>)</a:t>
            </a:r>
          </a:p>
          <a:p>
            <a:pPr lvl="0"/>
            <a:r>
              <a:rPr lang="sl-SI" b="1" dirty="0" smtClean="0"/>
              <a:t>»lokalni jezik«</a:t>
            </a:r>
          </a:p>
          <a:p>
            <a:pPr lvl="0"/>
            <a:r>
              <a:rPr lang="sl-SI" dirty="0" smtClean="0"/>
              <a:t>»</a:t>
            </a:r>
            <a:r>
              <a:rPr lang="sl-SI" b="1" i="1" dirty="0" err="1" smtClean="0"/>
              <a:t>people</a:t>
            </a:r>
            <a:r>
              <a:rPr lang="sl-SI" b="1" i="1" dirty="0" smtClean="0"/>
              <a:t> </a:t>
            </a:r>
            <a:r>
              <a:rPr lang="sl-SI" b="1" i="1" dirty="0" err="1" smtClean="0"/>
              <a:t>first</a:t>
            </a:r>
            <a:r>
              <a:rPr lang="sl-SI" dirty="0" smtClean="0"/>
              <a:t>« jezik</a:t>
            </a:r>
          </a:p>
          <a:p>
            <a:pPr lvl="0"/>
            <a:endParaRPr lang="sl-SI" b="1" dirty="0" smtClean="0"/>
          </a:p>
          <a:p>
            <a:pPr>
              <a:buNone/>
            </a:pPr>
            <a:endParaRPr lang="sl-SI"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dirty="0" smtClean="0"/>
              <a:t>Kulturni vplivi </a:t>
            </a:r>
            <a:endParaRPr lang="sl-SI" dirty="0"/>
          </a:p>
        </p:txBody>
      </p:sp>
      <p:sp>
        <p:nvSpPr>
          <p:cNvPr id="3" name="Ograda vsebine 2"/>
          <p:cNvSpPr>
            <a:spLocks noGrp="1"/>
          </p:cNvSpPr>
          <p:nvPr>
            <p:ph sz="quarter" idx="1"/>
          </p:nvPr>
        </p:nvSpPr>
        <p:spPr/>
        <p:txBody>
          <a:bodyPr/>
          <a:lstStyle/>
          <a:p>
            <a:r>
              <a:rPr lang="sl-SI" dirty="0" smtClean="0"/>
              <a:t>SD ne deluje v vakuumu</a:t>
            </a:r>
          </a:p>
          <a:p>
            <a:r>
              <a:rPr lang="sl-SI" dirty="0" smtClean="0"/>
              <a:t>Vpliv kulturnih vrednot na stroko </a:t>
            </a:r>
          </a:p>
          <a:p>
            <a:r>
              <a:rPr lang="sl-SI" dirty="0" smtClean="0"/>
              <a:t>Nevarnost – diskriminacija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fontScale="90000"/>
          </a:bodyPr>
          <a:lstStyle/>
          <a:p>
            <a:r>
              <a:rPr lang="sl-SI" b="1" dirty="0" smtClean="0"/>
              <a:t/>
            </a:r>
            <a:br>
              <a:rPr lang="sl-SI" b="1" dirty="0" smtClean="0"/>
            </a:br>
            <a:r>
              <a:rPr lang="sl-SI" sz="3600" b="1" dirty="0" smtClean="0"/>
              <a:t>ANTI-DISKRIMINATORNO</a:t>
            </a:r>
            <a:br>
              <a:rPr lang="sl-SI" sz="3600" b="1" dirty="0" smtClean="0"/>
            </a:br>
            <a:r>
              <a:rPr lang="sl-SI" sz="3600" b="1" dirty="0" smtClean="0"/>
              <a:t> SOCIALNO DELO </a:t>
            </a:r>
            <a:r>
              <a:rPr lang="sl-SI" dirty="0" smtClean="0"/>
              <a:t/>
            </a:r>
            <a:br>
              <a:rPr lang="sl-SI" dirty="0" smtClean="0"/>
            </a:br>
            <a:endParaRPr lang="sl-SI" dirty="0"/>
          </a:p>
        </p:txBody>
      </p:sp>
      <p:sp>
        <p:nvSpPr>
          <p:cNvPr id="3" name="Ograda vsebine 2"/>
          <p:cNvSpPr>
            <a:spLocks noGrp="1"/>
          </p:cNvSpPr>
          <p:nvPr>
            <p:ph sz="quarter" idx="1"/>
          </p:nvPr>
        </p:nvSpPr>
        <p:spPr/>
        <p:txBody>
          <a:bodyPr/>
          <a:lstStyle/>
          <a:p>
            <a:pPr>
              <a:buNone/>
            </a:pPr>
            <a:endParaRPr lang="sl-SI" i="1" dirty="0" smtClean="0"/>
          </a:p>
          <a:p>
            <a:pPr>
              <a:buNone/>
            </a:pPr>
            <a:r>
              <a:rPr lang="sl-SI" i="1" dirty="0" smtClean="0"/>
              <a:t>Dobra praksa je </a:t>
            </a:r>
            <a:r>
              <a:rPr lang="sl-SI" i="1" dirty="0" err="1" smtClean="0"/>
              <a:t>antidiskriminatorna</a:t>
            </a:r>
            <a:r>
              <a:rPr lang="sl-SI" i="1" dirty="0" smtClean="0"/>
              <a:t> praksa.</a:t>
            </a:r>
          </a:p>
          <a:p>
            <a:pPr>
              <a:buNone/>
            </a:pPr>
            <a:endParaRPr lang="sl-SI" i="1" dirty="0" smtClean="0"/>
          </a:p>
          <a:p>
            <a:pPr lvl="0">
              <a:buNone/>
            </a:pPr>
            <a:r>
              <a:rPr lang="sl-SI" i="1" dirty="0" smtClean="0"/>
              <a:t>Če nisi del rešitve, si sigurno del problema.</a:t>
            </a:r>
          </a:p>
          <a:p>
            <a:pPr lvl="0">
              <a:buNone/>
            </a:pPr>
            <a:endParaRPr lang="sl-SI" b="1" dirty="0" smtClean="0"/>
          </a:p>
          <a:p>
            <a:pPr lvl="0">
              <a:buNone/>
            </a:pPr>
            <a:r>
              <a:rPr lang="sl-SI" sz="1800" dirty="0" smtClean="0"/>
              <a:t>(Neil Thompson, 2001: 11)</a:t>
            </a:r>
          </a:p>
          <a:p>
            <a:pPr>
              <a:buNone/>
            </a:pPr>
            <a:endParaRPr lang="sl-SI" i="1" dirty="0" smtClean="0"/>
          </a:p>
          <a:p>
            <a:pPr>
              <a:buNone/>
            </a:pPr>
            <a:endParaRPr lang="sl-SI" sz="1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down)">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wipe(down)">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Effect transition="in" filter="wipe(down)">
                                      <p:cBhvr>
                                        <p:cTn id="1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b="1" dirty="0" smtClean="0"/>
              <a:t>Proces nastajanja diskriminacij</a:t>
            </a:r>
            <a:endParaRPr lang="sl-SI" dirty="0"/>
          </a:p>
        </p:txBody>
      </p:sp>
      <p:sp>
        <p:nvSpPr>
          <p:cNvPr id="3" name="Ograda vsebine 2"/>
          <p:cNvSpPr>
            <a:spLocks noGrp="1"/>
          </p:cNvSpPr>
          <p:nvPr>
            <p:ph sz="quarter" idx="1"/>
          </p:nvPr>
        </p:nvSpPr>
        <p:spPr/>
        <p:txBody>
          <a:bodyPr>
            <a:normAutofit/>
          </a:bodyPr>
          <a:lstStyle/>
          <a:p>
            <a:pPr>
              <a:buNone/>
            </a:pPr>
            <a:r>
              <a:rPr lang="sl-SI" b="1" dirty="0" smtClean="0"/>
              <a:t>PCS model (Thompson , 2001)</a:t>
            </a:r>
          </a:p>
          <a:p>
            <a:r>
              <a:rPr lang="sl-SI" b="1" dirty="0" smtClean="0"/>
              <a:t>P – </a:t>
            </a:r>
            <a:r>
              <a:rPr lang="sl-SI" b="1" dirty="0" err="1" smtClean="0"/>
              <a:t>personal</a:t>
            </a:r>
            <a:r>
              <a:rPr lang="sl-SI" b="1" dirty="0" smtClean="0"/>
              <a:t> (osebna oz. psihološka raven)</a:t>
            </a:r>
            <a:r>
              <a:rPr lang="sl-SI" dirty="0" smtClean="0"/>
              <a:t> –osebne misli, občutki, čustva, odnosi, osebna dejanja, osebna praksa posameznika, predsodki</a:t>
            </a:r>
          </a:p>
          <a:p>
            <a:r>
              <a:rPr lang="sl-SI" b="1" dirty="0" smtClean="0"/>
              <a:t>C – </a:t>
            </a:r>
            <a:r>
              <a:rPr lang="sl-SI" b="1" dirty="0" err="1" smtClean="0"/>
              <a:t>cultural</a:t>
            </a:r>
            <a:r>
              <a:rPr lang="sl-SI" b="1" dirty="0" smtClean="0"/>
              <a:t> (kulturna raven)</a:t>
            </a:r>
            <a:r>
              <a:rPr lang="sl-SI" dirty="0" smtClean="0"/>
              <a:t> –kulturne vrednote in vzorci obnašanja, način govora, kulturni običaji, družbeno sprejemljiv jezik, kulturna rekla, pregovori, kulturno sprejemljiv humor    </a:t>
            </a:r>
          </a:p>
          <a:p>
            <a:r>
              <a:rPr lang="sl-SI" b="1" dirty="0" smtClean="0"/>
              <a:t>S – </a:t>
            </a:r>
            <a:r>
              <a:rPr lang="sl-SI" b="1" dirty="0" err="1" smtClean="0"/>
              <a:t>structural</a:t>
            </a:r>
            <a:r>
              <a:rPr lang="sl-SI" b="1" dirty="0" smtClean="0"/>
              <a:t> (strukturna raven)</a:t>
            </a:r>
            <a:r>
              <a:rPr lang="sl-SI" dirty="0" smtClean="0"/>
              <a:t> – zakonodaja, institucionalna praksa strokovnih služb, družbenopolitične ideologije</a:t>
            </a:r>
          </a:p>
          <a:p>
            <a:pPr>
              <a:buNone/>
            </a:pPr>
            <a:endParaRPr lang="sl-SI" dirty="0" smtClean="0"/>
          </a:p>
          <a:p>
            <a:endParaRPr lang="sl-SI"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fontScale="90000"/>
          </a:bodyPr>
          <a:lstStyle/>
          <a:p>
            <a:r>
              <a:rPr lang="sl-SI" dirty="0" smtClean="0"/>
              <a:t/>
            </a:r>
            <a:br>
              <a:rPr lang="sl-SI" dirty="0" smtClean="0"/>
            </a:br>
            <a:r>
              <a:rPr lang="sl-SI" dirty="0" smtClean="0"/>
              <a:t>Vaja</a:t>
            </a:r>
            <a:br>
              <a:rPr lang="sl-SI" dirty="0" smtClean="0"/>
            </a:br>
            <a:endParaRPr lang="sl-SI" dirty="0"/>
          </a:p>
        </p:txBody>
      </p:sp>
      <p:sp>
        <p:nvSpPr>
          <p:cNvPr id="3" name="Ograda vsebine 2"/>
          <p:cNvSpPr>
            <a:spLocks noGrp="1"/>
          </p:cNvSpPr>
          <p:nvPr>
            <p:ph sz="quarter" idx="1"/>
          </p:nvPr>
        </p:nvSpPr>
        <p:spPr/>
        <p:txBody>
          <a:bodyPr/>
          <a:lstStyle/>
          <a:p>
            <a:pPr lvl="0"/>
            <a:r>
              <a:rPr lang="sl-SI" dirty="0" smtClean="0"/>
              <a:t>Na kak način se kaže diskriminacija do </a:t>
            </a:r>
            <a:r>
              <a:rPr lang="sl-SI" dirty="0" err="1" smtClean="0"/>
              <a:t>hendikepiranih</a:t>
            </a:r>
            <a:r>
              <a:rPr lang="sl-SI" dirty="0" smtClean="0"/>
              <a:t> na teh 3 ravneh?</a:t>
            </a:r>
          </a:p>
          <a:p>
            <a:pPr lvl="0"/>
            <a:r>
              <a:rPr lang="sl-SI" dirty="0" smtClean="0"/>
              <a:t>Za vsako raven poskušajte najti vsaj en primer</a:t>
            </a:r>
          </a:p>
          <a:p>
            <a:pPr lvl="0"/>
            <a:r>
              <a:rPr lang="sl-SI" dirty="0" smtClean="0"/>
              <a:t>Spomnite se na morebitne osebne izkušnje, medijsko poročanje, …</a:t>
            </a:r>
          </a:p>
          <a:p>
            <a:pPr>
              <a:buNone/>
            </a:pPr>
            <a:endParaRPr lang="sl-SI" dirty="0" smtClean="0"/>
          </a:p>
          <a:p>
            <a:endParaRPr lang="sl-SI"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457200" y="274638"/>
            <a:ext cx="8229600" cy="850106"/>
          </a:xfrm>
        </p:spPr>
        <p:txBody>
          <a:bodyPr>
            <a:normAutofit fontScale="90000"/>
          </a:bodyPr>
          <a:lstStyle/>
          <a:p>
            <a:r>
              <a:rPr lang="sl-SI" sz="3200" dirty="0" smtClean="0"/>
              <a:t>2 </a:t>
            </a:r>
            <a:r>
              <a:rPr lang="sl-SI" sz="3200" dirty="0" err="1" smtClean="0"/>
              <a:t>antidiskriminacijska</a:t>
            </a:r>
            <a:r>
              <a:rPr lang="sl-SI" sz="3200" dirty="0" smtClean="0"/>
              <a:t> etična načela v SD</a:t>
            </a:r>
            <a:endParaRPr lang="sl-SI" sz="3200" dirty="0"/>
          </a:p>
        </p:txBody>
      </p:sp>
      <p:sp>
        <p:nvSpPr>
          <p:cNvPr id="3" name="Ograda vsebine 2"/>
          <p:cNvSpPr>
            <a:spLocks noGrp="1"/>
          </p:cNvSpPr>
          <p:nvPr>
            <p:ph sz="quarter" idx="1"/>
          </p:nvPr>
        </p:nvSpPr>
        <p:spPr>
          <a:xfrm>
            <a:off x="457200" y="1196752"/>
            <a:ext cx="8229600" cy="5328592"/>
          </a:xfrm>
        </p:spPr>
        <p:txBody>
          <a:bodyPr>
            <a:noAutofit/>
          </a:bodyPr>
          <a:lstStyle/>
          <a:p>
            <a:pPr>
              <a:buNone/>
            </a:pPr>
            <a:r>
              <a:rPr lang="sl-SI" sz="1600" b="1" dirty="0" smtClean="0"/>
              <a:t>sprejemanje različnosti</a:t>
            </a:r>
            <a:r>
              <a:rPr lang="sl-SI" sz="1600" dirty="0" smtClean="0"/>
              <a:t>: </a:t>
            </a:r>
          </a:p>
          <a:p>
            <a:pPr>
              <a:buNone/>
            </a:pPr>
            <a:r>
              <a:rPr lang="sl-SI" sz="1600" i="1" dirty="0" smtClean="0"/>
              <a:t>»Posameznik, družina in skupina imajo pravico do pomoči ne glede na biološke, osebnostne, statusne, nacionalne, verske, ideološke in politične razlike. Vse osebe, potrebne socialne ali materialne pomoči, delavke/delavci sprejemajo takšne kot so, pri delu z njimi pa se opirajo na pozitivne dejavnike njihove življenjske situacije.« </a:t>
            </a:r>
          </a:p>
          <a:p>
            <a:pPr>
              <a:buNone/>
            </a:pPr>
            <a:endParaRPr lang="sl-SI" sz="1600" i="1" dirty="0" smtClean="0"/>
          </a:p>
          <a:p>
            <a:pPr>
              <a:buNone/>
            </a:pPr>
            <a:r>
              <a:rPr lang="sl-SI" sz="1600" i="1" dirty="0" smtClean="0"/>
              <a:t>(3. načelo Kodeksa </a:t>
            </a:r>
            <a:r>
              <a:rPr lang="sl-SI" sz="1600" dirty="0" smtClean="0"/>
              <a:t>etičnih načel v socialnem varstvu)</a:t>
            </a:r>
          </a:p>
          <a:p>
            <a:pPr>
              <a:buNone/>
            </a:pPr>
            <a:endParaRPr lang="sl-SI" sz="1600" b="1" dirty="0" smtClean="0"/>
          </a:p>
          <a:p>
            <a:pPr>
              <a:buNone/>
            </a:pPr>
            <a:r>
              <a:rPr lang="sl-SI" sz="1600" b="1" dirty="0" err="1" smtClean="0"/>
              <a:t>antidikriminatorno</a:t>
            </a:r>
            <a:r>
              <a:rPr lang="sl-SI" sz="1600" b="1" dirty="0" smtClean="0"/>
              <a:t> ravnanje</a:t>
            </a:r>
            <a:endParaRPr lang="sl-SI" sz="1600" dirty="0" smtClean="0"/>
          </a:p>
          <a:p>
            <a:pPr>
              <a:buNone/>
            </a:pPr>
            <a:endParaRPr lang="sl-SI" sz="1600" dirty="0" smtClean="0"/>
          </a:p>
          <a:p>
            <a:pPr>
              <a:buNone/>
            </a:pPr>
            <a:r>
              <a:rPr lang="sl-SI" sz="1600" i="1" dirty="0" smtClean="0"/>
              <a:t> </a:t>
            </a:r>
            <a:r>
              <a:rPr lang="sl-SI" sz="1600" dirty="0" smtClean="0"/>
              <a:t>»Delo socialne delavke/delavca mora biti </a:t>
            </a:r>
            <a:r>
              <a:rPr lang="sl-SI" sz="1600" b="1" dirty="0" err="1" smtClean="0"/>
              <a:t>antidiskriminatorno</a:t>
            </a:r>
            <a:r>
              <a:rPr lang="sl-SI" sz="1600" b="1" dirty="0" smtClean="0"/>
              <a:t> usmerjeno</a:t>
            </a:r>
            <a:r>
              <a:rPr lang="sl-SI" sz="1600" dirty="0" smtClean="0"/>
              <a:t>, kar pomeni:</a:t>
            </a:r>
          </a:p>
          <a:p>
            <a:pPr lvl="0"/>
            <a:r>
              <a:rPr lang="sl-SI" sz="1600" dirty="0" smtClean="0"/>
              <a:t>da pri svojem delu uporabnikov ne sme izključevati, omejevati ali zapostavljati na podlagi »rase«, barve kože, spola, narodnostnega ali etničnega porekla, gmotnega in družbenega položaja, življenjskega stila, seksualne, verske ali idejne usmerjenosti, morebitne socialne označenosti, zmanjšanih duševnih oziroma telesnih sposobnosti;</a:t>
            </a:r>
          </a:p>
          <a:p>
            <a:pPr lvl="0"/>
            <a:r>
              <a:rPr lang="sl-SI" sz="1600" dirty="0" smtClean="0"/>
              <a:t>da zavrne kakršnokoli sodelovanje v postopkih, ki niso v skladu z načelom iz zgornje alineje;</a:t>
            </a:r>
          </a:p>
          <a:p>
            <a:pPr lvl="0"/>
            <a:r>
              <a:rPr lang="sl-SI" sz="1600" dirty="0" smtClean="0"/>
              <a:t>da na kršitve načela iz prve alineje opozarja zlasti svoje koleg(</a:t>
            </a:r>
            <a:r>
              <a:rPr lang="sl-SI" sz="1600" dirty="0" err="1" smtClean="0"/>
              <a:t>ic</a:t>
            </a:r>
            <a:r>
              <a:rPr lang="sl-SI" sz="1600" dirty="0" smtClean="0"/>
              <a:t>)e, vodstvo ustanove, v kateri se to zgodi, po potrebi pa o tem obvesti tudi pristojno ter širšo javnost.« </a:t>
            </a:r>
          </a:p>
          <a:p>
            <a:pPr lvl="0">
              <a:buNone/>
            </a:pPr>
            <a:endParaRPr lang="sl-SI" sz="1600" dirty="0" smtClean="0"/>
          </a:p>
          <a:p>
            <a:pPr lvl="0">
              <a:buNone/>
            </a:pPr>
            <a:r>
              <a:rPr lang="sl-SI" sz="1600" dirty="0" smtClean="0"/>
              <a:t>(</a:t>
            </a:r>
            <a:r>
              <a:rPr lang="sl-SI" sz="1600" i="1" dirty="0" err="1" smtClean="0"/>
              <a:t>6.načelo</a:t>
            </a:r>
            <a:r>
              <a:rPr lang="sl-SI" sz="1600" i="1" dirty="0" smtClean="0"/>
              <a:t> Kodeksa etike socialnih delavk in socialnih delavcev)</a:t>
            </a:r>
            <a:endParaRPr lang="sl-SI" sz="1600" dirty="0" smtClean="0"/>
          </a:p>
          <a:p>
            <a:endParaRPr lang="sl-SI" sz="1600"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ltana">
  <a:themeElements>
    <a:clrScheme name="Altana">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Altana">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ltana">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ova tema">
  <a:themeElements>
    <a:clrScheme name="Pisarn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isarn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isarn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32</TotalTime>
  <Words>765</Words>
  <Application>Microsoft Office PowerPoint</Application>
  <PresentationFormat>On-screen Show (4:3)</PresentationFormat>
  <Paragraphs>133</Paragraphs>
  <Slides>18</Slides>
  <Notes>18</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Altana</vt:lpstr>
      <vt:lpstr>Ljudje z ovirami (seminar)</vt:lpstr>
      <vt:lpstr>Cilji seminarja</vt:lpstr>
      <vt:lpstr>prve asociacije ??</vt:lpstr>
      <vt:lpstr>Vloga jezika</vt:lpstr>
      <vt:lpstr>Kulturni vplivi </vt:lpstr>
      <vt:lpstr> ANTI-DISKRIMINATORNO  SOCIALNO DELO  </vt:lpstr>
      <vt:lpstr>Proces nastajanja diskriminacij</vt:lpstr>
      <vt:lpstr> Vaja </vt:lpstr>
      <vt:lpstr>2 antidiskriminacijska etična načela v SD</vt:lpstr>
      <vt:lpstr>Kompetence antidiskriminacijske prakse v SD (Lena Dominelli)</vt:lpstr>
      <vt:lpstr>Antidiskriminacijska načela  (Neil Thompson)</vt:lpstr>
      <vt:lpstr>Značilnosti obstoječih socialnih služb v sistemu socialnega varstva</vt:lpstr>
      <vt:lpstr> 3 viri moči SD  (Srečo Dragoš, 2005) </vt:lpstr>
      <vt:lpstr>Skupnostne službe </vt:lpstr>
      <vt:lpstr>Krepitev moči</vt:lpstr>
      <vt:lpstr> NAČELA KVALITETNIH SOCIALNIH SLUŽB </vt:lpstr>
      <vt:lpstr>PowerPoint Presentation</vt:lpstr>
      <vt:lpstr>Neodvisno življenje  (temeljni koncept socialnega vključevanja)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Ljudje z ovirami (seminar)</dc:title>
  <dc:creator>Jaka</dc:creator>
  <cp:lastModifiedBy>Jaka</cp:lastModifiedBy>
  <cp:revision>15</cp:revision>
  <dcterms:modified xsi:type="dcterms:W3CDTF">2013-02-06T12:20:39Z</dcterms:modified>
</cp:coreProperties>
</file>