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81" r:id="rId5"/>
    <p:sldId id="258" r:id="rId6"/>
    <p:sldId id="260" r:id="rId7"/>
    <p:sldId id="278" r:id="rId8"/>
    <p:sldId id="268" r:id="rId9"/>
    <p:sldId id="273" r:id="rId10"/>
    <p:sldId id="272" r:id="rId11"/>
    <p:sldId id="261" r:id="rId12"/>
    <p:sldId id="279" r:id="rId13"/>
    <p:sldId id="267" r:id="rId14"/>
    <p:sldId id="264" r:id="rId15"/>
    <p:sldId id="265" r:id="rId16"/>
    <p:sldId id="263" r:id="rId17"/>
    <p:sldId id="266" r:id="rId18"/>
    <p:sldId id="277" r:id="rId19"/>
    <p:sldId id="283" r:id="rId2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784" autoAdjust="0"/>
    <p:restoredTop sz="94660"/>
  </p:normalViewPr>
  <p:slideViewPr>
    <p:cSldViewPr>
      <p:cViewPr varScale="1">
        <p:scale>
          <a:sx n="87" d="100"/>
          <a:sy n="87" d="100"/>
        </p:scale>
        <p:origin x="-8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sl-SI" smtClean="0"/>
              <a:t>Kliknite, če želite urediti slog naslova matrice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če želite urediti slog podnaslova matrice</a:t>
            </a:r>
            <a:endParaRPr lang="fr-CA"/>
          </a:p>
        </p:txBody>
      </p:sp>
      <p:sp>
        <p:nvSpPr>
          <p:cNvPr id="4" name="Espace réservé de la date 3"/>
          <p:cNvSpPr>
            <a:spLocks noGrp="1"/>
          </p:cNvSpPr>
          <p:nvPr>
            <p:ph type="dt" sz="half" idx="10"/>
          </p:nvPr>
        </p:nvSpPr>
        <p:spPr/>
        <p:txBody>
          <a:bodyPr/>
          <a:lstStyle>
            <a:lvl1pPr>
              <a:defRPr/>
            </a:lvl1pPr>
          </a:lstStyle>
          <a:p>
            <a:pPr>
              <a:defRPr/>
            </a:pPr>
            <a:fld id="{110C1E75-D0E2-4D56-94B7-7E94FFB4751F}" type="datetimeFigureOut">
              <a:rPr lang="fr-FR"/>
              <a:pPr>
                <a:defRPr/>
              </a:pPr>
              <a:t>18/12/2009</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06EF1C9-4F97-41D8-92A4-2599D67064D6}"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smtClean="0"/>
              <a:t>Kliknite, če želite urediti slog naslova matrice</a:t>
            </a:r>
            <a:endParaRPr lang="fr-CA"/>
          </a:p>
        </p:txBody>
      </p:sp>
      <p:sp>
        <p:nvSpPr>
          <p:cNvPr id="3" name="Espace réservé du texte vertical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fr-CA"/>
          </a:p>
        </p:txBody>
      </p:sp>
      <p:sp>
        <p:nvSpPr>
          <p:cNvPr id="4" name="Espace réservé de la date 3"/>
          <p:cNvSpPr>
            <a:spLocks noGrp="1"/>
          </p:cNvSpPr>
          <p:nvPr>
            <p:ph type="dt" sz="half" idx="10"/>
          </p:nvPr>
        </p:nvSpPr>
        <p:spPr/>
        <p:txBody>
          <a:bodyPr/>
          <a:lstStyle>
            <a:lvl1pPr>
              <a:defRPr/>
            </a:lvl1pPr>
          </a:lstStyle>
          <a:p>
            <a:pPr>
              <a:defRPr/>
            </a:pPr>
            <a:fld id="{616A6B5F-AE57-4AB2-83D6-5956645EC3BA}" type="datetimeFigureOut">
              <a:rPr lang="fr-FR"/>
              <a:pPr>
                <a:defRPr/>
              </a:pPr>
              <a:t>18/12/2009</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97A55702-E1B9-432A-92AF-B1DDA7AD1A48}"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fr-CA"/>
          </a:p>
        </p:txBody>
      </p:sp>
      <p:sp>
        <p:nvSpPr>
          <p:cNvPr id="4" name="Espace réservé de la date 3"/>
          <p:cNvSpPr>
            <a:spLocks noGrp="1"/>
          </p:cNvSpPr>
          <p:nvPr>
            <p:ph type="dt" sz="half" idx="10"/>
          </p:nvPr>
        </p:nvSpPr>
        <p:spPr/>
        <p:txBody>
          <a:bodyPr/>
          <a:lstStyle>
            <a:lvl1pPr>
              <a:defRPr/>
            </a:lvl1pPr>
          </a:lstStyle>
          <a:p>
            <a:pPr>
              <a:defRPr/>
            </a:pPr>
            <a:fld id="{E8BB0A54-A90B-450E-92C8-94FF4AA50A58}" type="datetimeFigureOut">
              <a:rPr lang="fr-FR"/>
              <a:pPr>
                <a:defRPr/>
              </a:pPr>
              <a:t>18/12/2009</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951C1416-30DC-474E-B117-19814FBDF414}"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smtClean="0"/>
              <a:t>Kliknite, če želite urediti slog naslova matrice</a:t>
            </a:r>
            <a:endParaRPr lang="fr-CA"/>
          </a:p>
        </p:txBody>
      </p:sp>
      <p:sp>
        <p:nvSpPr>
          <p:cNvPr id="3" name="Espace réservé du contenu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fr-CA"/>
          </a:p>
        </p:txBody>
      </p:sp>
      <p:sp>
        <p:nvSpPr>
          <p:cNvPr id="4" name="Espace réservé de la date 3"/>
          <p:cNvSpPr>
            <a:spLocks noGrp="1"/>
          </p:cNvSpPr>
          <p:nvPr>
            <p:ph type="dt" sz="half" idx="10"/>
          </p:nvPr>
        </p:nvSpPr>
        <p:spPr/>
        <p:txBody>
          <a:bodyPr/>
          <a:lstStyle>
            <a:lvl1pPr>
              <a:defRPr/>
            </a:lvl1pPr>
          </a:lstStyle>
          <a:p>
            <a:pPr>
              <a:defRPr/>
            </a:pPr>
            <a:fld id="{AB091BEB-1029-4A5A-B1DD-97080E99B17E}" type="datetimeFigureOut">
              <a:rPr lang="fr-FR"/>
              <a:pPr>
                <a:defRPr/>
              </a:pPr>
              <a:t>18/12/2009</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D257BF48-07A1-4334-AD2C-E7FE3DF07613}"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Kliknite, če želite urediti sloge besedila matrice</a:t>
            </a:r>
          </a:p>
        </p:txBody>
      </p:sp>
      <p:sp>
        <p:nvSpPr>
          <p:cNvPr id="4" name="Espace réservé de la date 3"/>
          <p:cNvSpPr>
            <a:spLocks noGrp="1"/>
          </p:cNvSpPr>
          <p:nvPr>
            <p:ph type="dt" sz="half" idx="10"/>
          </p:nvPr>
        </p:nvSpPr>
        <p:spPr/>
        <p:txBody>
          <a:bodyPr/>
          <a:lstStyle>
            <a:lvl1pPr>
              <a:defRPr/>
            </a:lvl1pPr>
          </a:lstStyle>
          <a:p>
            <a:pPr>
              <a:defRPr/>
            </a:pPr>
            <a:fld id="{5F566887-9499-4A4A-AF3F-7DA3F49029B3}" type="datetimeFigureOut">
              <a:rPr lang="fr-FR"/>
              <a:pPr>
                <a:defRPr/>
              </a:pPr>
              <a:t>18/12/2009</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D0B9FA41-CE17-4BBA-B5AD-830676DB97C1}"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smtClean="0"/>
              <a:t>Kliknite, če želite urediti slog naslova matrice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fr-CA"/>
          </a:p>
        </p:txBody>
      </p:sp>
      <p:sp>
        <p:nvSpPr>
          <p:cNvPr id="5" name="Espace réservé de la date 3"/>
          <p:cNvSpPr>
            <a:spLocks noGrp="1"/>
          </p:cNvSpPr>
          <p:nvPr>
            <p:ph type="dt" sz="half" idx="10"/>
          </p:nvPr>
        </p:nvSpPr>
        <p:spPr/>
        <p:txBody>
          <a:bodyPr/>
          <a:lstStyle>
            <a:lvl1pPr>
              <a:defRPr/>
            </a:lvl1pPr>
          </a:lstStyle>
          <a:p>
            <a:pPr>
              <a:defRPr/>
            </a:pPr>
            <a:fld id="{24CDAECD-40AC-425E-98A5-54EF3616EA96}" type="datetimeFigureOut">
              <a:rPr lang="fr-FR"/>
              <a:pPr>
                <a:defRPr/>
              </a:pPr>
              <a:t>18/12/2009</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1BB8ED1A-8494-4761-9B71-DDFA0F50D10A}"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sl-SI" smtClean="0"/>
              <a:t>Kliknite, če želite urediti slog naslova matrice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fr-CA"/>
          </a:p>
        </p:txBody>
      </p:sp>
      <p:sp>
        <p:nvSpPr>
          <p:cNvPr id="7" name="Espace réservé de la date 3"/>
          <p:cNvSpPr>
            <a:spLocks noGrp="1"/>
          </p:cNvSpPr>
          <p:nvPr>
            <p:ph type="dt" sz="half" idx="10"/>
          </p:nvPr>
        </p:nvSpPr>
        <p:spPr/>
        <p:txBody>
          <a:bodyPr/>
          <a:lstStyle>
            <a:lvl1pPr>
              <a:defRPr/>
            </a:lvl1pPr>
          </a:lstStyle>
          <a:p>
            <a:pPr>
              <a:defRPr/>
            </a:pPr>
            <a:fld id="{9B8C17E4-AF12-4EA3-B630-0D65052B84C1}" type="datetimeFigureOut">
              <a:rPr lang="fr-FR"/>
              <a:pPr>
                <a:defRPr/>
              </a:pPr>
              <a:t>18/12/2009</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99BB2A8C-1558-4670-ABA5-030C52BDFC4C}"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smtClean="0"/>
              <a:t>Kliknite, če želite urediti slog naslova matrice</a:t>
            </a:r>
            <a:endParaRPr lang="fr-CA"/>
          </a:p>
        </p:txBody>
      </p:sp>
      <p:sp>
        <p:nvSpPr>
          <p:cNvPr id="3" name="Espace réservé de la date 3"/>
          <p:cNvSpPr>
            <a:spLocks noGrp="1"/>
          </p:cNvSpPr>
          <p:nvPr>
            <p:ph type="dt" sz="half" idx="10"/>
          </p:nvPr>
        </p:nvSpPr>
        <p:spPr/>
        <p:txBody>
          <a:bodyPr/>
          <a:lstStyle>
            <a:lvl1pPr>
              <a:defRPr/>
            </a:lvl1pPr>
          </a:lstStyle>
          <a:p>
            <a:pPr>
              <a:defRPr/>
            </a:pPr>
            <a:fld id="{313DF03D-2774-4A20-B472-0B060CEFEE90}" type="datetimeFigureOut">
              <a:rPr lang="fr-FR"/>
              <a:pPr>
                <a:defRPr/>
              </a:pPr>
              <a:t>18/12/2009</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5995B27A-03B7-41F2-8950-F11806E1CAAB}"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76D4E92-482F-4E09-BAC4-834AF987683F}" type="datetimeFigureOut">
              <a:rPr lang="fr-FR"/>
              <a:pPr>
                <a:defRPr/>
              </a:pPr>
              <a:t>18/12/2009</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E799F2D1-8378-46E8-9A09-D37E4EA42210}"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Espace réservé de la date 3"/>
          <p:cNvSpPr>
            <a:spLocks noGrp="1"/>
          </p:cNvSpPr>
          <p:nvPr>
            <p:ph type="dt" sz="half" idx="10"/>
          </p:nvPr>
        </p:nvSpPr>
        <p:spPr/>
        <p:txBody>
          <a:bodyPr/>
          <a:lstStyle>
            <a:lvl1pPr>
              <a:defRPr/>
            </a:lvl1pPr>
          </a:lstStyle>
          <a:p>
            <a:pPr>
              <a:defRPr/>
            </a:pPr>
            <a:fld id="{142C8A2F-E398-44DC-99C8-32149D69FB24}" type="datetimeFigureOut">
              <a:rPr lang="fr-FR"/>
              <a:pPr>
                <a:defRPr/>
              </a:pPr>
              <a:t>18/12/2009</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BFBB3E1D-9FF0-4A3D-9537-D6DA38954E37}"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smtClean="0"/>
              <a:t>Kliknite ikono, če želite dodati sliko</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Espace réservé de la date 3"/>
          <p:cNvSpPr>
            <a:spLocks noGrp="1"/>
          </p:cNvSpPr>
          <p:nvPr>
            <p:ph type="dt" sz="half" idx="10"/>
          </p:nvPr>
        </p:nvSpPr>
        <p:spPr/>
        <p:txBody>
          <a:bodyPr/>
          <a:lstStyle>
            <a:lvl1pPr>
              <a:defRPr/>
            </a:lvl1pPr>
          </a:lstStyle>
          <a:p>
            <a:pPr>
              <a:defRPr/>
            </a:pPr>
            <a:fld id="{F3A4BA33-F158-45B1-9E6E-09EEC3432E50}" type="datetimeFigureOut">
              <a:rPr lang="fr-FR"/>
              <a:pPr>
                <a:defRPr/>
              </a:pPr>
              <a:t>18/12/2009</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387888FA-F628-47B8-8374-0F426793CC8C}"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CA"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C77DE91-2A3C-4446-97A9-56F02A786C84}" type="datetimeFigureOut">
              <a:rPr lang="fr-FR"/>
              <a:pPr>
                <a:defRPr/>
              </a:pPr>
              <a:t>18/12/2009</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5FC3D2D-C570-423A-B0DB-3FE10BA963E7}"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si/imgres?imgurl=http://upload.wikimedia.org/wikipedia/sl/2/26/Lukec_in_njegov_skorec.jpg&amp;imgrefurl=http://sl.wikipedia.org/wiki/Slika:Lukec_in_njegov_skorec.jpg&amp;usg=__vvF0cRBkwZBLHPYneVmn7x0C-1g=&amp;h=400&amp;w=294&amp;sz=19&amp;hl=sl&amp;start=1&amp;um=1&amp;tbnid=4wktRUbBU6LaLM:&amp;tbnh=124&amp;tbnw=91&amp;prev=/images?q=lukec+in+njegov+%C5%A1korec&amp;hl=sl&amp;sa=X&amp;um=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File:Jane_Addams_profile.jpg"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3" Type="http://schemas.openxmlformats.org/officeDocument/2006/relationships/hyperlink" Target="http://sl.wikipedia.org/wiki/Karl_Marx" TargetMode="External"/><Relationship Id="rId2" Type="http://schemas.openxmlformats.org/officeDocument/2006/relationships/hyperlink" Target="http://sl.wikipedia.org/wiki/Marksizem" TargetMode="External"/><Relationship Id="rId1" Type="http://schemas.openxmlformats.org/officeDocument/2006/relationships/slideLayout" Target="../slideLayouts/slideLayout2.xml"/><Relationship Id="rId5" Type="http://schemas.openxmlformats.org/officeDocument/2006/relationships/hyperlink" Target="http://209.85.129.132/search?q=cache:lAyFmRUTt9UJ:www.student-info.net/sis-mapa/skupina_doc/fsd/knjiznica_datoteke/492725_vprasanja_odgovori_b.doc+radikalni+model&amp;cd=1&amp;hl=sl&amp;ct=clnk&amp;gl=si" TargetMode="External"/><Relationship Id="rId4" Type="http://schemas.openxmlformats.org/officeDocument/2006/relationships/hyperlink" Target="http://sl.wikipedia.org/wiki/Komunize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714348" y="3786190"/>
            <a:ext cx="7772400" cy="869950"/>
          </a:xfrm>
        </p:spPr>
        <p:txBody>
          <a:bodyPr/>
          <a:lstStyle/>
          <a:p>
            <a:r>
              <a:rPr lang="sl-SI" b="1" dirty="0" smtClean="0">
                <a:solidFill>
                  <a:schemeClr val="bg1"/>
                </a:solidFill>
              </a:rPr>
              <a:t>MARKSIZEM IN SOCIALNO DELO</a:t>
            </a:r>
            <a:endParaRPr lang="fr-CA" b="1" dirty="0" smtClean="0">
              <a:solidFill>
                <a:schemeClr val="bg1"/>
              </a:solidFill>
            </a:endParaRPr>
          </a:p>
        </p:txBody>
      </p:sp>
      <p:sp>
        <p:nvSpPr>
          <p:cNvPr id="2051" name="Sous-titre 2"/>
          <p:cNvSpPr>
            <a:spLocks noGrp="1"/>
          </p:cNvSpPr>
          <p:nvPr>
            <p:ph type="subTitle" idx="1"/>
          </p:nvPr>
        </p:nvSpPr>
        <p:spPr>
          <a:xfrm>
            <a:off x="1357290" y="4643446"/>
            <a:ext cx="6400800" cy="1400175"/>
          </a:xfrm>
        </p:spPr>
        <p:txBody>
          <a:bodyPr/>
          <a:lstStyle/>
          <a:p>
            <a:pPr algn="l"/>
            <a:r>
              <a:rPr lang="sl-SI" u="sng" dirty="0" smtClean="0">
                <a:solidFill>
                  <a:schemeClr val="bg1"/>
                </a:solidFill>
              </a:rPr>
              <a:t>Avtorice:</a:t>
            </a:r>
            <a:r>
              <a:rPr lang="sl-SI" dirty="0" smtClean="0">
                <a:solidFill>
                  <a:schemeClr val="bg1"/>
                </a:solidFill>
              </a:rPr>
              <a:t> Maja Ambrožič, </a:t>
            </a:r>
            <a:r>
              <a:rPr lang="sl-SI" dirty="0" err="1" smtClean="0">
                <a:solidFill>
                  <a:schemeClr val="bg1"/>
                </a:solidFill>
              </a:rPr>
              <a:t>Danuška</a:t>
            </a:r>
            <a:r>
              <a:rPr lang="sl-SI" dirty="0" smtClean="0">
                <a:solidFill>
                  <a:schemeClr val="bg1"/>
                </a:solidFill>
              </a:rPr>
              <a:t> Breznik, Ana Curk, Sabina Kolar</a:t>
            </a:r>
          </a:p>
          <a:p>
            <a:pPr algn="l"/>
            <a:r>
              <a:rPr lang="sl-SI" u="sng" dirty="0" smtClean="0">
                <a:solidFill>
                  <a:schemeClr val="bg1"/>
                </a:solidFill>
              </a:rPr>
              <a:t>Mentor:</a:t>
            </a:r>
            <a:r>
              <a:rPr lang="sl-SI" dirty="0" smtClean="0">
                <a:solidFill>
                  <a:schemeClr val="bg1"/>
                </a:solidFill>
              </a:rPr>
              <a:t> izr. pr. dr. Vito </a:t>
            </a:r>
            <a:r>
              <a:rPr lang="sl-SI" dirty="0" err="1" smtClean="0">
                <a:solidFill>
                  <a:schemeClr val="bg1"/>
                </a:solidFill>
              </a:rPr>
              <a:t>Flaker</a:t>
            </a:r>
            <a:r>
              <a:rPr lang="sl-SI" dirty="0" smtClean="0">
                <a:solidFill>
                  <a:schemeClr val="bg1"/>
                </a:solidFill>
              </a:rPr>
              <a:t> </a:t>
            </a:r>
            <a:endParaRPr lang="fr-CA" dirty="0" smtClean="0">
              <a:solidFill>
                <a:schemeClr val="bg1"/>
              </a:solidFill>
            </a:endParaRPr>
          </a:p>
        </p:txBody>
      </p:sp>
      <p:sp>
        <p:nvSpPr>
          <p:cNvPr id="4" name="PoljeZBesedilom 3"/>
          <p:cNvSpPr txBox="1"/>
          <p:nvPr/>
        </p:nvSpPr>
        <p:spPr>
          <a:xfrm>
            <a:off x="2428860" y="6357958"/>
            <a:ext cx="4857784" cy="369332"/>
          </a:xfrm>
          <a:prstGeom prst="rect">
            <a:avLst/>
          </a:prstGeom>
          <a:noFill/>
        </p:spPr>
        <p:txBody>
          <a:bodyPr wrap="square" rtlCol="0">
            <a:spAutoFit/>
          </a:bodyPr>
          <a:lstStyle/>
          <a:p>
            <a:pPr algn="ctr"/>
            <a:r>
              <a:rPr lang="sl-SI" b="1" dirty="0" smtClean="0">
                <a:solidFill>
                  <a:schemeClr val="bg1"/>
                </a:solidFill>
                <a:latin typeface="+mj-lt"/>
              </a:rPr>
              <a:t>Ljubljana, december 2009</a:t>
            </a:r>
            <a:endParaRPr lang="sl-SI" b="1" dirty="0">
              <a:solidFill>
                <a:schemeClr val="bg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grada vsebine 2"/>
          <p:cNvSpPr>
            <a:spLocks noGrp="1"/>
          </p:cNvSpPr>
          <p:nvPr>
            <p:ph idx="1"/>
          </p:nvPr>
        </p:nvSpPr>
        <p:spPr>
          <a:xfrm>
            <a:off x="0" y="0"/>
            <a:ext cx="6715140" cy="6858000"/>
          </a:xfrm>
        </p:spPr>
        <p:txBody>
          <a:bodyPr/>
          <a:lstStyle/>
          <a:p>
            <a:pPr>
              <a:buFont typeface="Wingdings" pitchFamily="2" charset="2"/>
              <a:buChar char="§"/>
            </a:pPr>
            <a:r>
              <a:rPr lang="sl-SI" sz="1400" b="1" dirty="0" smtClean="0"/>
              <a:t>Janeza Ramovša</a:t>
            </a:r>
            <a:r>
              <a:rPr lang="sl-SI" sz="1400" dirty="0" smtClean="0"/>
              <a:t> Komunistični manifest spomni na mladinsko povest Lukec in njegov škorec.    </a:t>
            </a:r>
          </a:p>
          <a:p>
            <a:pPr>
              <a:buFont typeface="Wingdings" pitchFamily="2" charset="2"/>
              <a:buChar char="§"/>
            </a:pPr>
            <a:endParaRPr lang="sl-SI" sz="1400" dirty="0" smtClean="0"/>
          </a:p>
          <a:p>
            <a:pPr>
              <a:buFont typeface="Wingdings" pitchFamily="2" charset="2"/>
              <a:buChar char="§"/>
            </a:pPr>
            <a:r>
              <a:rPr lang="sl-SI" sz="1400" b="1" dirty="0" smtClean="0"/>
              <a:t>Slavoj Žižek</a:t>
            </a:r>
            <a:r>
              <a:rPr lang="sl-SI" sz="1400" dirty="0" smtClean="0"/>
              <a:t> govori o vsiljevanju enotnega svetovnega trga, ki ogroža lokalne etične tradicije in nacionalno državo. Tako materialni kot duhovni proizvodi naroda postajajo splošna dobrina.</a:t>
            </a:r>
          </a:p>
          <a:p>
            <a:pPr>
              <a:buNone/>
            </a:pPr>
            <a:r>
              <a:rPr lang="sl-SI" sz="1400" dirty="0" smtClean="0"/>
              <a:t>	Implicitna predpostavka Manifesta je v tem, da obstaja del prebivalstva določene države, ki je najštevilčnejši, najbolj produktivni del družbe, najbolj revni del družbe in najbolj izkoriščani del družbe. V razcepljenosti delavskega razreda vidi Žižek </a:t>
            </a:r>
            <a:r>
              <a:rPr lang="sl-SI" sz="1400" dirty="0" err="1" smtClean="0"/>
              <a:t>reaktualizacijo</a:t>
            </a:r>
            <a:r>
              <a:rPr lang="sl-SI" sz="1400" dirty="0" smtClean="0"/>
              <a:t> Marxovega poziva "Proletarci vseh dežel, združite se!", s katerim se zaključi tudi Komunistični manifest. </a:t>
            </a:r>
            <a:br>
              <a:rPr lang="sl-SI" sz="1400" dirty="0" smtClean="0"/>
            </a:br>
            <a:r>
              <a:rPr lang="sl-SI" sz="1400" dirty="0" smtClean="0"/>
              <a:t>Za aktualne potrebe je Žižek parafraziral znamenito enajsto Marxovo tezo o Feuerbachu: "Do zdaj so intelektualci in filozofi samo prašili jajca tistim, ki so na oblasti, gre za to, da jim jih odrežemo.“</a:t>
            </a:r>
          </a:p>
          <a:p>
            <a:pPr>
              <a:buNone/>
            </a:pPr>
            <a:endParaRPr lang="sl-SI" sz="1400" dirty="0" smtClean="0"/>
          </a:p>
          <a:p>
            <a:pPr>
              <a:buFont typeface="Wingdings" pitchFamily="2" charset="2"/>
              <a:buChar char="§"/>
            </a:pPr>
            <a:r>
              <a:rPr lang="sl-SI" sz="1400" b="1" dirty="0" smtClean="0"/>
              <a:t>Božidar Debenjak</a:t>
            </a:r>
            <a:r>
              <a:rPr lang="sl-SI" sz="1400" dirty="0" smtClean="0"/>
              <a:t> govori o tem, da se je komunizem danes močno spremenil od Marxovih časov, ni več privatnih lastnikov, ki so bili personifikacija kapitala. Danes so menedžerji tisti, ki poosebljajo kapital, ki je postal anonimen. Menedžerji so tisti, ki v želji maksimiranja profita mečejo ljudi na cesto in reducirajo delovna mesta. Nagrade dobivajo zato, da odpravljajo delovna mesta, ne zato, da jih ustvarjajo. </a:t>
            </a:r>
          </a:p>
          <a:p>
            <a:pPr>
              <a:buNone/>
            </a:pPr>
            <a:r>
              <a:rPr lang="sl-SI" sz="1400" dirty="0" smtClean="0"/>
              <a:t>	Komunistični manifest je aktualen še danes, saj je sestavljen iz nekaterih osnovnih značilnosti in komponent kapitalizma kot družbe, v kateri se dosegajo velikanski tehnični uspehi, toda za izredno veliko človeško ceno.</a:t>
            </a:r>
            <a:br>
              <a:rPr lang="sl-SI" sz="1400" dirty="0" smtClean="0"/>
            </a:br>
            <a:r>
              <a:rPr lang="sl-SI" sz="1400" dirty="0" smtClean="0"/>
              <a:t>Delo proletarcev je z razširjanjem strojev in delitvijo dela izgubilo sleherno samostojnost in s tem ves mik za delavca. Delo je vse bolj rutinsko, ljudje vedno manj povezani.</a:t>
            </a:r>
          </a:p>
          <a:p>
            <a:pPr>
              <a:buNone/>
            </a:pPr>
            <a:r>
              <a:rPr lang="sl-SI" sz="1400" dirty="0" smtClean="0"/>
              <a:t>	Današnja globalizacija omogoča, da so lastniki ne enem koncu sveta, njihovo premoženje pa na drugem. Z njo se proizvodnja seli od tam, kjer je delovna sila draga, tja, kjer je poceni ter ne pozna socialnih pravic.</a:t>
            </a:r>
          </a:p>
          <a:p>
            <a:pPr>
              <a:buNone/>
            </a:pPr>
            <a:endParaRPr lang="sl-SI" dirty="0" smtClean="0"/>
          </a:p>
          <a:p>
            <a:pPr>
              <a:buFont typeface="Wingdings" pitchFamily="2" charset="2"/>
              <a:buChar char="§"/>
            </a:pPr>
            <a:endParaRPr lang="sl-SI" dirty="0" smtClean="0"/>
          </a:p>
          <a:p>
            <a:pPr>
              <a:buFont typeface="Wingdings" pitchFamily="2" charset="2"/>
              <a:buChar char="§"/>
            </a:pPr>
            <a:endParaRPr lang="sl-SI" dirty="0"/>
          </a:p>
        </p:txBody>
      </p:sp>
      <p:pic>
        <p:nvPicPr>
          <p:cNvPr id="4" name="Picture 4" descr="Lukec_in_njegov_skorec">
            <a:hlinkClick r:id="rId2"/>
          </p:cNvPr>
          <p:cNvPicPr>
            <a:picLocks noChangeAspect="1" noChangeArrowheads="1"/>
          </p:cNvPicPr>
          <p:nvPr/>
        </p:nvPicPr>
        <p:blipFill>
          <a:blip r:embed="rId3" cstate="print"/>
          <a:srcRect/>
          <a:stretch>
            <a:fillRect/>
          </a:stretch>
        </p:blipFill>
        <p:spPr bwMode="auto">
          <a:xfrm>
            <a:off x="6696075" y="0"/>
            <a:ext cx="2447925" cy="3889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sl-SI" dirty="0" smtClean="0">
                <a:solidFill>
                  <a:schemeClr val="bg1"/>
                </a:solidFill>
              </a:rPr>
              <a:t>Najbolj vplivni marksisti</a:t>
            </a:r>
            <a:endParaRPr lang="fr-CA" dirty="0" smtClean="0">
              <a:solidFill>
                <a:schemeClr val="bg1"/>
              </a:solidFill>
            </a:endParaRPr>
          </a:p>
        </p:txBody>
      </p:sp>
      <p:sp>
        <p:nvSpPr>
          <p:cNvPr id="3" name="Espace réservé du contenu 2"/>
          <p:cNvSpPr>
            <a:spLocks noGrp="1"/>
          </p:cNvSpPr>
          <p:nvPr>
            <p:ph idx="1"/>
          </p:nvPr>
        </p:nvSpPr>
        <p:spPr>
          <a:xfrm>
            <a:off x="457200" y="2143125"/>
            <a:ext cx="8229600" cy="4357688"/>
          </a:xfrm>
        </p:spPr>
        <p:txBody>
          <a:bodyPr rtlCol="0">
            <a:normAutofit fontScale="85000" lnSpcReduction="20000"/>
          </a:bodyPr>
          <a:lstStyle/>
          <a:p>
            <a:pPr>
              <a:buFont typeface="Wingdings" pitchFamily="2" charset="2"/>
              <a:buChar char="§"/>
            </a:pPr>
            <a:r>
              <a:rPr lang="sl-SI" dirty="0" smtClean="0">
                <a:solidFill>
                  <a:schemeClr val="tx1">
                    <a:lumMod val="75000"/>
                    <a:lumOff val="25000"/>
                  </a:schemeClr>
                </a:solidFill>
              </a:rPr>
              <a:t>Karl Marx,</a:t>
            </a:r>
          </a:p>
          <a:p>
            <a:pPr>
              <a:buFont typeface="Wingdings" pitchFamily="2" charset="2"/>
              <a:buChar char="§"/>
            </a:pPr>
            <a:r>
              <a:rPr lang="sl-SI" dirty="0" smtClean="0">
                <a:solidFill>
                  <a:schemeClr val="tx1">
                    <a:lumMod val="75000"/>
                    <a:lumOff val="25000"/>
                  </a:schemeClr>
                </a:solidFill>
              </a:rPr>
              <a:t>Friedrich Engels, </a:t>
            </a:r>
          </a:p>
          <a:p>
            <a:pPr>
              <a:buFont typeface="Wingdings" pitchFamily="2" charset="2"/>
              <a:buChar char="§"/>
            </a:pPr>
            <a:r>
              <a:rPr lang="sl-SI" dirty="0" smtClean="0">
                <a:solidFill>
                  <a:schemeClr val="tx1">
                    <a:lumMod val="75000"/>
                    <a:lumOff val="25000"/>
                  </a:schemeClr>
                </a:solidFill>
              </a:rPr>
              <a:t>Karl </a:t>
            </a:r>
            <a:r>
              <a:rPr lang="sl-SI" dirty="0" err="1" smtClean="0">
                <a:solidFill>
                  <a:schemeClr val="tx1">
                    <a:lumMod val="75000"/>
                    <a:lumOff val="25000"/>
                  </a:schemeClr>
                </a:solidFill>
              </a:rPr>
              <a:t>Kautsky</a:t>
            </a:r>
            <a:r>
              <a:rPr lang="sl-SI" dirty="0" smtClean="0">
                <a:solidFill>
                  <a:schemeClr val="tx1">
                    <a:lumMod val="75000"/>
                    <a:lumOff val="25000"/>
                  </a:schemeClr>
                </a:solidFill>
              </a:rPr>
              <a:t>, </a:t>
            </a:r>
          </a:p>
          <a:p>
            <a:pPr>
              <a:buFont typeface="Wingdings" pitchFamily="2" charset="2"/>
              <a:buChar char="§"/>
            </a:pPr>
            <a:r>
              <a:rPr lang="sl-SI" dirty="0" smtClean="0">
                <a:solidFill>
                  <a:schemeClr val="tx1">
                    <a:lumMod val="75000"/>
                    <a:lumOff val="25000"/>
                  </a:schemeClr>
                </a:solidFill>
              </a:rPr>
              <a:t>Vladimir </a:t>
            </a:r>
            <a:r>
              <a:rPr lang="sl-SI" dirty="0" err="1" smtClean="0">
                <a:solidFill>
                  <a:schemeClr val="tx1">
                    <a:lumMod val="75000"/>
                    <a:lumOff val="25000"/>
                  </a:schemeClr>
                </a:solidFill>
              </a:rPr>
              <a:t>Iljič</a:t>
            </a:r>
            <a:r>
              <a:rPr lang="sl-SI" dirty="0" smtClean="0">
                <a:solidFill>
                  <a:schemeClr val="tx1">
                    <a:lumMod val="75000"/>
                    <a:lumOff val="25000"/>
                  </a:schemeClr>
                </a:solidFill>
              </a:rPr>
              <a:t> </a:t>
            </a:r>
            <a:r>
              <a:rPr lang="sl-SI" dirty="0" err="1" smtClean="0">
                <a:solidFill>
                  <a:schemeClr val="tx1">
                    <a:lumMod val="75000"/>
                    <a:lumOff val="25000"/>
                  </a:schemeClr>
                </a:solidFill>
              </a:rPr>
              <a:t>Uljanov</a:t>
            </a:r>
            <a:r>
              <a:rPr lang="sl-SI" dirty="0" smtClean="0">
                <a:solidFill>
                  <a:schemeClr val="tx1">
                    <a:lumMod val="75000"/>
                    <a:lumOff val="25000"/>
                  </a:schemeClr>
                </a:solidFill>
              </a:rPr>
              <a:t> - Lenin, </a:t>
            </a:r>
          </a:p>
          <a:p>
            <a:pPr>
              <a:buFont typeface="Wingdings" pitchFamily="2" charset="2"/>
              <a:buChar char="§"/>
            </a:pPr>
            <a:r>
              <a:rPr lang="sl-SI" dirty="0" smtClean="0">
                <a:solidFill>
                  <a:schemeClr val="tx1">
                    <a:lumMod val="75000"/>
                    <a:lumOff val="25000"/>
                  </a:schemeClr>
                </a:solidFill>
              </a:rPr>
              <a:t>Lev </a:t>
            </a:r>
            <a:r>
              <a:rPr lang="sl-SI" dirty="0" err="1" smtClean="0">
                <a:solidFill>
                  <a:schemeClr val="tx1">
                    <a:lumMod val="75000"/>
                    <a:lumOff val="25000"/>
                  </a:schemeClr>
                </a:solidFill>
              </a:rPr>
              <a:t>Davidovič</a:t>
            </a:r>
            <a:r>
              <a:rPr lang="sl-SI" dirty="0" smtClean="0">
                <a:solidFill>
                  <a:schemeClr val="tx1">
                    <a:lumMod val="75000"/>
                    <a:lumOff val="25000"/>
                  </a:schemeClr>
                </a:solidFill>
              </a:rPr>
              <a:t> Trocki, </a:t>
            </a:r>
          </a:p>
          <a:p>
            <a:pPr>
              <a:buFont typeface="Wingdings" pitchFamily="2" charset="2"/>
              <a:buChar char="§"/>
            </a:pPr>
            <a:r>
              <a:rPr lang="sl-SI" dirty="0" smtClean="0">
                <a:solidFill>
                  <a:schemeClr val="tx1">
                    <a:lumMod val="75000"/>
                    <a:lumOff val="25000"/>
                  </a:schemeClr>
                </a:solidFill>
              </a:rPr>
              <a:t>Rosa </a:t>
            </a:r>
            <a:r>
              <a:rPr lang="sl-SI" dirty="0" err="1" smtClean="0">
                <a:solidFill>
                  <a:schemeClr val="tx1">
                    <a:lumMod val="75000"/>
                    <a:lumOff val="25000"/>
                  </a:schemeClr>
                </a:solidFill>
              </a:rPr>
              <a:t>Luxemburg</a:t>
            </a:r>
            <a:r>
              <a:rPr lang="sl-SI" dirty="0" smtClean="0">
                <a:solidFill>
                  <a:schemeClr val="tx1">
                    <a:lumMod val="75000"/>
                    <a:lumOff val="25000"/>
                  </a:schemeClr>
                </a:solidFill>
              </a:rPr>
              <a:t>, </a:t>
            </a:r>
          </a:p>
          <a:p>
            <a:pPr>
              <a:buFont typeface="Wingdings" pitchFamily="2" charset="2"/>
              <a:buChar char="§"/>
            </a:pPr>
            <a:r>
              <a:rPr lang="sl-SI" dirty="0" err="1" smtClean="0">
                <a:solidFill>
                  <a:schemeClr val="tx1">
                    <a:lumMod val="75000"/>
                    <a:lumOff val="25000"/>
                  </a:schemeClr>
                </a:solidFill>
              </a:rPr>
              <a:t>György</a:t>
            </a:r>
            <a:r>
              <a:rPr lang="sl-SI" dirty="0" smtClean="0">
                <a:solidFill>
                  <a:schemeClr val="tx1">
                    <a:lumMod val="75000"/>
                    <a:lumOff val="25000"/>
                  </a:schemeClr>
                </a:solidFill>
              </a:rPr>
              <a:t> Lukács, </a:t>
            </a:r>
          </a:p>
          <a:p>
            <a:pPr>
              <a:buFont typeface="Wingdings" pitchFamily="2" charset="2"/>
              <a:buChar char="§"/>
            </a:pPr>
            <a:r>
              <a:rPr lang="sl-SI" dirty="0" smtClean="0">
                <a:solidFill>
                  <a:schemeClr val="tx1">
                    <a:lumMod val="75000"/>
                    <a:lumOff val="25000"/>
                  </a:schemeClr>
                </a:solidFill>
              </a:rPr>
              <a:t>Antonio </a:t>
            </a:r>
            <a:r>
              <a:rPr lang="sl-SI" dirty="0" err="1" smtClean="0">
                <a:solidFill>
                  <a:schemeClr val="tx1">
                    <a:lumMod val="75000"/>
                    <a:lumOff val="25000"/>
                  </a:schemeClr>
                </a:solidFill>
              </a:rPr>
              <a:t>Gramsci</a:t>
            </a:r>
            <a:r>
              <a:rPr lang="sl-SI" dirty="0" smtClean="0">
                <a:solidFill>
                  <a:schemeClr val="tx1">
                    <a:lumMod val="75000"/>
                    <a:lumOff val="25000"/>
                  </a:schemeClr>
                </a:solidFill>
              </a:rPr>
              <a:t>, </a:t>
            </a:r>
          </a:p>
          <a:p>
            <a:pPr>
              <a:buFont typeface="Wingdings" pitchFamily="2" charset="2"/>
              <a:buChar char="§"/>
            </a:pPr>
            <a:r>
              <a:rPr lang="sl-SI" dirty="0" smtClean="0">
                <a:solidFill>
                  <a:schemeClr val="tx1">
                    <a:lumMod val="75000"/>
                    <a:lumOff val="25000"/>
                  </a:schemeClr>
                </a:solidFill>
              </a:rPr>
              <a:t>Louis </a:t>
            </a:r>
            <a:r>
              <a:rPr lang="sl-SI" dirty="0" err="1" smtClean="0">
                <a:solidFill>
                  <a:schemeClr val="tx1">
                    <a:lumMod val="75000"/>
                    <a:lumOff val="25000"/>
                  </a:schemeClr>
                </a:solidFill>
              </a:rPr>
              <a:t>Althusser</a:t>
            </a:r>
            <a:r>
              <a:rPr lang="sl-SI" dirty="0" smtClean="0">
                <a:solidFill>
                  <a:schemeClr val="tx1">
                    <a:lumMod val="75000"/>
                    <a:lumOff val="25000"/>
                  </a:schemeClr>
                </a:solidFill>
              </a:rPr>
              <a:t>.</a:t>
            </a:r>
            <a:r>
              <a:rPr lang="sl-SI" dirty="0" smtClean="0"/>
              <a:t/>
            </a:r>
            <a:br>
              <a:rPr lang="sl-SI" dirty="0" smtClean="0"/>
            </a:br>
            <a:r>
              <a:rPr lang="sl-SI" dirty="0" smtClean="0"/>
              <a:t> </a:t>
            </a:r>
          </a:p>
          <a:p>
            <a:pPr fontAlgn="auto">
              <a:spcAft>
                <a:spcPts val="0"/>
              </a:spcAft>
              <a:buNone/>
              <a:defRPr/>
            </a:pPr>
            <a:endParaRPr lang="sl-SI" dirty="0" smtClean="0">
              <a:solidFill>
                <a:schemeClr val="tx1">
                  <a:lumMod val="75000"/>
                  <a:lumOff val="25000"/>
                </a:schemeClr>
              </a:solidFill>
            </a:endParaRPr>
          </a:p>
        </p:txBody>
      </p:sp>
      <p:pic>
        <p:nvPicPr>
          <p:cNvPr id="17412" name="Picture 4" descr="http://www.philothek.de/bildarch/gif/Engels.jpg"/>
          <p:cNvPicPr>
            <a:picLocks noChangeAspect="1" noChangeArrowheads="1"/>
          </p:cNvPicPr>
          <p:nvPr/>
        </p:nvPicPr>
        <p:blipFill>
          <a:blip r:embed="rId3" cstate="print"/>
          <a:srcRect/>
          <a:stretch>
            <a:fillRect/>
          </a:stretch>
        </p:blipFill>
        <p:spPr bwMode="auto">
          <a:xfrm>
            <a:off x="7143768" y="2000240"/>
            <a:ext cx="1859205" cy="2214578"/>
          </a:xfrm>
          <a:prstGeom prst="rect">
            <a:avLst/>
          </a:prstGeom>
          <a:noFill/>
        </p:spPr>
      </p:pic>
      <p:pic>
        <p:nvPicPr>
          <p:cNvPr id="17414" name="Picture 6" descr="http://people.brandeis.edu/~zacko/zackisafucknut/Lenin-09.jpg"/>
          <p:cNvPicPr>
            <a:picLocks noChangeAspect="1" noChangeArrowheads="1"/>
          </p:cNvPicPr>
          <p:nvPr/>
        </p:nvPicPr>
        <p:blipFill>
          <a:blip r:embed="rId4" cstate="print"/>
          <a:srcRect/>
          <a:stretch>
            <a:fillRect/>
          </a:stretch>
        </p:blipFill>
        <p:spPr bwMode="auto">
          <a:xfrm>
            <a:off x="5000628" y="2000240"/>
            <a:ext cx="1714512" cy="2210681"/>
          </a:xfrm>
          <a:prstGeom prst="rect">
            <a:avLst/>
          </a:prstGeom>
          <a:noFill/>
        </p:spPr>
      </p:pic>
      <p:pic>
        <p:nvPicPr>
          <p:cNvPr id="17416" name="Picture 8" descr="http://mariodomina.files.wordpress.com/2008/09/rosa_luxemburg.jpg"/>
          <p:cNvPicPr>
            <a:picLocks noChangeAspect="1" noChangeArrowheads="1"/>
          </p:cNvPicPr>
          <p:nvPr/>
        </p:nvPicPr>
        <p:blipFill>
          <a:blip r:embed="rId5" cstate="print"/>
          <a:srcRect/>
          <a:stretch>
            <a:fillRect/>
          </a:stretch>
        </p:blipFill>
        <p:spPr bwMode="auto">
          <a:xfrm>
            <a:off x="7143768" y="4357694"/>
            <a:ext cx="1857420" cy="2240783"/>
          </a:xfrm>
          <a:prstGeom prst="rect">
            <a:avLst/>
          </a:prstGeom>
          <a:noFill/>
        </p:spPr>
      </p:pic>
      <p:pic>
        <p:nvPicPr>
          <p:cNvPr id="17422" name="Picture 14" descr="http://www.culturaitalia.beniculturali.it/pico/system/galleries/pics/alkacon-documentation/gramsci.jpg"/>
          <p:cNvPicPr>
            <a:picLocks noChangeAspect="1" noChangeArrowheads="1"/>
          </p:cNvPicPr>
          <p:nvPr/>
        </p:nvPicPr>
        <p:blipFill>
          <a:blip r:embed="rId6" cstate="print"/>
          <a:srcRect/>
          <a:stretch>
            <a:fillRect/>
          </a:stretch>
        </p:blipFill>
        <p:spPr bwMode="auto">
          <a:xfrm>
            <a:off x="5000628" y="4357694"/>
            <a:ext cx="2066410" cy="223172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Marksizem in socialno delo</a:t>
            </a:r>
            <a:endParaRPr lang="sl-SI" dirty="0"/>
          </a:p>
        </p:txBody>
      </p:sp>
      <p:sp>
        <p:nvSpPr>
          <p:cNvPr id="3" name="Ograda vsebine 2"/>
          <p:cNvSpPr>
            <a:spLocks noGrp="1"/>
          </p:cNvSpPr>
          <p:nvPr>
            <p:ph idx="1"/>
          </p:nvPr>
        </p:nvSpPr>
        <p:spPr/>
        <p:txBody>
          <a:bodyPr/>
          <a:lstStyle/>
          <a:p>
            <a:pPr>
              <a:buFont typeface="Wingdings" pitchFamily="2" charset="2"/>
              <a:buChar char="§"/>
            </a:pPr>
            <a:r>
              <a:rPr lang="sl-SI" dirty="0" smtClean="0"/>
              <a:t>postavil temelj dialektične materialistične razlage družbenega razvoja, </a:t>
            </a:r>
          </a:p>
          <a:p>
            <a:pPr>
              <a:buFont typeface="Wingdings" pitchFamily="2" charset="2"/>
              <a:buChar char="§"/>
            </a:pPr>
            <a:r>
              <a:rPr lang="sl-SI" dirty="0" smtClean="0"/>
              <a:t>poskušal pojasniti slabosti idealizma in materializma,</a:t>
            </a:r>
          </a:p>
          <a:p>
            <a:pPr>
              <a:buFont typeface="Wingdings" pitchFamily="2" charset="2"/>
              <a:buChar char="§"/>
            </a:pPr>
            <a:r>
              <a:rPr lang="sl-SI" dirty="0" smtClean="0"/>
              <a:t>poudarja nenehno spreminjanje sveta,</a:t>
            </a:r>
          </a:p>
          <a:p>
            <a:pPr>
              <a:buFont typeface="Wingdings" pitchFamily="2" charset="2"/>
              <a:buChar char="§"/>
            </a:pPr>
            <a:r>
              <a:rPr lang="sl-SI" dirty="0" smtClean="0"/>
              <a:t>marksistična filozofija podlaga za socialni in politični program,</a:t>
            </a:r>
          </a:p>
          <a:p>
            <a:pPr>
              <a:buFont typeface="Wingdings" pitchFamily="2" charset="2"/>
              <a:buChar char="§"/>
            </a:pPr>
            <a:r>
              <a:rPr lang="sl-SI" dirty="0" smtClean="0"/>
              <a:t>iskanje družbenih vzrokov za nastajanje socialnih problemov.</a:t>
            </a:r>
            <a:endParaRPr lang="sl-SI"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sl-SI" dirty="0" smtClean="0">
                <a:solidFill>
                  <a:schemeClr val="bg1"/>
                </a:solidFill>
              </a:rPr>
              <a:t>Humanizem</a:t>
            </a:r>
            <a:endParaRPr lang="fr-CA" dirty="0" smtClean="0">
              <a:solidFill>
                <a:schemeClr val="bg1"/>
              </a:solidFill>
            </a:endParaRPr>
          </a:p>
        </p:txBody>
      </p:sp>
      <p:sp>
        <p:nvSpPr>
          <p:cNvPr id="3" name="Espace réservé du contenu 2"/>
          <p:cNvSpPr>
            <a:spLocks noGrp="1"/>
          </p:cNvSpPr>
          <p:nvPr>
            <p:ph idx="1"/>
          </p:nvPr>
        </p:nvSpPr>
        <p:spPr>
          <a:xfrm>
            <a:off x="3571868" y="2143125"/>
            <a:ext cx="5114932" cy="4357688"/>
          </a:xfrm>
        </p:spPr>
        <p:txBody>
          <a:bodyPr rtlCol="0">
            <a:normAutofit fontScale="92500" lnSpcReduction="20000"/>
          </a:bodyPr>
          <a:lstStyle/>
          <a:p>
            <a:pPr>
              <a:buFont typeface="Wingdings" pitchFamily="2" charset="2"/>
              <a:buChar char="§"/>
            </a:pPr>
            <a:r>
              <a:rPr lang="sl-SI" dirty="0" smtClean="0"/>
              <a:t>ideja, ki se je v okviru filozofije razvila že v antiki,</a:t>
            </a:r>
          </a:p>
          <a:p>
            <a:pPr>
              <a:buFont typeface="Wingdings" pitchFamily="2" charset="2"/>
              <a:buChar char="§"/>
            </a:pPr>
            <a:endParaRPr lang="sl-SI" dirty="0" smtClean="0"/>
          </a:p>
          <a:p>
            <a:pPr>
              <a:buFont typeface="Wingdings" pitchFamily="2" charset="2"/>
              <a:buChar char="§"/>
            </a:pPr>
            <a:r>
              <a:rPr lang="sl-SI" dirty="0" smtClean="0"/>
              <a:t>v središče postavi človeka, </a:t>
            </a:r>
          </a:p>
          <a:p>
            <a:pPr>
              <a:buFont typeface="Wingdings" pitchFamily="2" charset="2"/>
              <a:buChar char="§"/>
            </a:pPr>
            <a:endParaRPr lang="sl-SI" dirty="0" smtClean="0"/>
          </a:p>
          <a:p>
            <a:pPr>
              <a:buFont typeface="Wingdings" pitchFamily="2" charset="2"/>
              <a:buChar char="§"/>
            </a:pPr>
            <a:r>
              <a:rPr lang="sl-SI" dirty="0" smtClean="0"/>
              <a:t>v času renesanse, </a:t>
            </a:r>
          </a:p>
          <a:p>
            <a:pPr>
              <a:buFont typeface="Wingdings" pitchFamily="2" charset="2"/>
              <a:buChar char="§"/>
            </a:pPr>
            <a:endParaRPr lang="sl-SI" dirty="0" smtClean="0"/>
          </a:p>
          <a:p>
            <a:pPr>
              <a:buFont typeface="Wingdings" pitchFamily="2" charset="2"/>
              <a:buChar char="§"/>
            </a:pPr>
            <a:r>
              <a:rPr lang="sl-SI" dirty="0" smtClean="0"/>
              <a:t>bistvo Marxovih prizadevanj za odpravo vsakršnega izkoriščanja.</a:t>
            </a:r>
          </a:p>
          <a:p>
            <a:pPr lvl="0">
              <a:buNone/>
            </a:pPr>
            <a:endParaRPr lang="sl-SI" dirty="0" smtClean="0"/>
          </a:p>
          <a:p>
            <a:pPr fontAlgn="auto">
              <a:spcAft>
                <a:spcPts val="0"/>
              </a:spcAft>
              <a:buNone/>
              <a:defRPr/>
            </a:pPr>
            <a:endParaRPr lang="sl-SI" dirty="0" smtClean="0">
              <a:solidFill>
                <a:schemeClr val="tx1">
                  <a:lumMod val="75000"/>
                  <a:lumOff val="25000"/>
                </a:schemeClr>
              </a:solidFill>
            </a:endParaRPr>
          </a:p>
        </p:txBody>
      </p:sp>
      <p:pic>
        <p:nvPicPr>
          <p:cNvPr id="5122" name="Picture 2" descr=" Wallpapers · Fine-Art &#10; Human Proportions-Vitruvian Man, Leonardo da Vinci"/>
          <p:cNvPicPr>
            <a:picLocks noChangeAspect="1" noChangeArrowheads="1"/>
          </p:cNvPicPr>
          <p:nvPr/>
        </p:nvPicPr>
        <p:blipFill>
          <a:blip r:embed="rId3" cstate="print"/>
          <a:srcRect/>
          <a:stretch>
            <a:fillRect/>
          </a:stretch>
        </p:blipFill>
        <p:spPr bwMode="auto">
          <a:xfrm>
            <a:off x="285720" y="2000240"/>
            <a:ext cx="3048000" cy="4572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sl-SI" dirty="0" smtClean="0">
                <a:solidFill>
                  <a:schemeClr val="bg1"/>
                </a:solidFill>
              </a:rPr>
              <a:t>Radikalni model</a:t>
            </a:r>
            <a:endParaRPr lang="fr-CA" dirty="0" smtClean="0">
              <a:solidFill>
                <a:schemeClr val="bg1"/>
              </a:solidFill>
            </a:endParaRPr>
          </a:p>
        </p:txBody>
      </p:sp>
      <p:sp>
        <p:nvSpPr>
          <p:cNvPr id="9" name="Ograda vsebine 8"/>
          <p:cNvSpPr>
            <a:spLocks noGrp="1"/>
          </p:cNvSpPr>
          <p:nvPr>
            <p:ph idx="1"/>
          </p:nvPr>
        </p:nvSpPr>
        <p:spPr>
          <a:xfrm>
            <a:off x="457200" y="1214422"/>
            <a:ext cx="8229600" cy="4911741"/>
          </a:xfrm>
        </p:spPr>
        <p:txBody>
          <a:bodyPr/>
          <a:lstStyle/>
          <a:p>
            <a:pPr>
              <a:buFont typeface="Wingdings" pitchFamily="2" charset="2"/>
              <a:buChar char="§"/>
            </a:pPr>
            <a:r>
              <a:rPr lang="sl-SI" dirty="0" smtClean="0"/>
              <a:t>marksistična miselnost je bila osnova za razvoj,</a:t>
            </a:r>
          </a:p>
          <a:p>
            <a:pPr>
              <a:buFont typeface="Wingdings" pitchFamily="2" charset="2"/>
              <a:buChar char="§"/>
            </a:pPr>
            <a:r>
              <a:rPr lang="sl-SI" u="sng" dirty="0" smtClean="0"/>
              <a:t>CILJ:</a:t>
            </a:r>
            <a:r>
              <a:rPr lang="sl-SI" dirty="0" smtClean="0"/>
              <a:t> spreminjanje družbe, njenih institucij in tradicionalnih družbenih odnosov,</a:t>
            </a:r>
            <a:r>
              <a:rPr lang="sl-SI" u="sng" dirty="0" smtClean="0"/>
              <a:t> </a:t>
            </a:r>
            <a:endParaRPr lang="sl-SI" dirty="0" smtClean="0"/>
          </a:p>
          <a:p>
            <a:pPr>
              <a:buFont typeface="Wingdings" pitchFamily="2" charset="2"/>
              <a:buChar char="§"/>
            </a:pPr>
            <a:r>
              <a:rPr lang="sl-SI" u="sng" dirty="0" smtClean="0"/>
              <a:t>USMERITVE:</a:t>
            </a:r>
            <a:r>
              <a:rPr lang="sl-SI" dirty="0" smtClean="0"/>
              <a:t> radikalno feministično SD, </a:t>
            </a:r>
            <a:r>
              <a:rPr lang="sl-SI" dirty="0" err="1" smtClean="0"/>
              <a:t>antidiskriminacijsko</a:t>
            </a:r>
            <a:r>
              <a:rPr lang="sl-SI" dirty="0" smtClean="0"/>
              <a:t> SD, strukturalno SD in radikalno delo s posameznim primerom,</a:t>
            </a:r>
          </a:p>
          <a:p>
            <a:pPr>
              <a:buFont typeface="Wingdings" pitchFamily="2" charset="2"/>
              <a:buChar char="§"/>
            </a:pPr>
            <a:r>
              <a:rPr lang="sl-SI" dirty="0" smtClean="0"/>
              <a:t>integrirana metodologija,</a:t>
            </a:r>
          </a:p>
          <a:p>
            <a:pPr>
              <a:buFont typeface="Wingdings" pitchFamily="2" charset="2"/>
              <a:buChar char="§"/>
            </a:pPr>
            <a:r>
              <a:rPr lang="sl-SI" dirty="0" smtClean="0"/>
              <a:t> uporabnik jih ni zanimal kot posameznik, ampak kot član družbenega razreda, sloja, katerega položaj je treba spremeniti na bolje.</a:t>
            </a:r>
          </a:p>
          <a:p>
            <a:pPr lvl="0"/>
            <a:endParaRPr lang="sl-SI" dirty="0" smtClean="0"/>
          </a:p>
          <a:p>
            <a:pPr>
              <a:buFont typeface="Wingdings" pitchFamily="2" charset="2"/>
              <a:buChar char="§"/>
            </a:pPr>
            <a:endParaRPr lang="sl-SI" u="sng"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Nasprotja v radikalnem modelu</a:t>
            </a:r>
            <a:endParaRPr lang="sl-SI" dirty="0"/>
          </a:p>
        </p:txBody>
      </p:sp>
      <p:sp>
        <p:nvSpPr>
          <p:cNvPr id="3" name="Ograda vsebine 2"/>
          <p:cNvSpPr>
            <a:spLocks noGrp="1"/>
          </p:cNvSpPr>
          <p:nvPr>
            <p:ph idx="1"/>
          </p:nvPr>
        </p:nvSpPr>
        <p:spPr>
          <a:xfrm>
            <a:off x="0" y="1142984"/>
            <a:ext cx="9144000" cy="4983179"/>
          </a:xfrm>
        </p:spPr>
        <p:txBody>
          <a:bodyPr/>
          <a:lstStyle/>
          <a:p>
            <a:pPr marL="514350" lvl="0" indent="-514350">
              <a:buFont typeface="+mj-lt"/>
              <a:buAutoNum type="arabicParenR"/>
            </a:pPr>
            <a:r>
              <a:rPr lang="sl-SI" sz="3100" dirty="0" smtClean="0"/>
              <a:t>Že radikalno socialno delo in marksistično socialno delo se loči. Pri prvem je cilj dviganje zavesti, pri slednjem pa sprememba družbe in njenih institucij. </a:t>
            </a:r>
          </a:p>
          <a:p>
            <a:pPr marL="514350" lvl="0" indent="-514350">
              <a:buFont typeface="+mj-lt"/>
              <a:buAutoNum type="arabicParenR"/>
            </a:pPr>
            <a:r>
              <a:rPr lang="sl-SI" sz="3100" b="1" dirty="0" smtClean="0"/>
              <a:t>»Radikalnega socialnega dela sprva ni zanimal uporabnik kot posameznik temveč kot član </a:t>
            </a:r>
            <a:r>
              <a:rPr lang="sl-SI" sz="3100" b="1" i="1" dirty="0" smtClean="0"/>
              <a:t>družbenega razreda</a:t>
            </a:r>
            <a:r>
              <a:rPr lang="sl-SI" sz="3100" b="1" dirty="0" smtClean="0"/>
              <a:t>, sloja, katerega položaj je treba spremeniti na bolje.« </a:t>
            </a:r>
            <a:r>
              <a:rPr lang="sl-SI" sz="3100" dirty="0" smtClean="0"/>
              <a:t>Radikalno socialno delo si je res prizadevalo za spremembo družbe. Vendar me pri tem stavku moti to, da je uporabnik zaznan le kot del družbe in ne kot samosvoj, poseben del, ki ga moramo obravnavati kot posameznika.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sl-SI" dirty="0" err="1" smtClean="0">
                <a:solidFill>
                  <a:schemeClr val="bg1"/>
                </a:solidFill>
              </a:rPr>
              <a:t>Rojek</a:t>
            </a:r>
            <a:r>
              <a:rPr lang="sl-SI" dirty="0" smtClean="0">
                <a:solidFill>
                  <a:schemeClr val="bg1"/>
                </a:solidFill>
              </a:rPr>
              <a:t> je analiziral dela Z marksistov glede na to, kako vidijo položaj SD:</a:t>
            </a:r>
            <a:endParaRPr lang="fr-CA" dirty="0" smtClean="0">
              <a:solidFill>
                <a:schemeClr val="bg1"/>
              </a:solidFill>
            </a:endParaRPr>
          </a:p>
        </p:txBody>
      </p:sp>
      <p:sp>
        <p:nvSpPr>
          <p:cNvPr id="3" name="Espace réservé du contenu 2"/>
          <p:cNvSpPr>
            <a:spLocks noGrp="1"/>
          </p:cNvSpPr>
          <p:nvPr>
            <p:ph idx="1"/>
          </p:nvPr>
        </p:nvSpPr>
        <p:spPr>
          <a:xfrm>
            <a:off x="457200" y="2143125"/>
            <a:ext cx="8229600" cy="4357688"/>
          </a:xfrm>
        </p:spPr>
        <p:txBody>
          <a:bodyPr rtlCol="0">
            <a:normAutofit/>
          </a:bodyPr>
          <a:lstStyle/>
          <a:p>
            <a:r>
              <a:rPr lang="sl-SI" b="1" dirty="0" smtClean="0"/>
              <a:t>progresivni položaj:</a:t>
            </a:r>
            <a:r>
              <a:rPr lang="sl-SI" dirty="0" smtClean="0"/>
              <a:t> socialno delo je nosilec družbenih sprememb, </a:t>
            </a:r>
          </a:p>
          <a:p>
            <a:r>
              <a:rPr lang="sl-SI" b="1" dirty="0" smtClean="0"/>
              <a:t>reproduktivni položaj:</a:t>
            </a:r>
            <a:r>
              <a:rPr lang="sl-SI" dirty="0" smtClean="0"/>
              <a:t> socialno delo je nepogrešljiv del kapitalističnega državnega stroja,</a:t>
            </a:r>
          </a:p>
          <a:p>
            <a:r>
              <a:rPr lang="sl-SI" b="1" dirty="0" smtClean="0"/>
              <a:t>kontradiktorni položaj:</a:t>
            </a:r>
            <a:r>
              <a:rPr lang="sl-SI" dirty="0" smtClean="0"/>
              <a:t> socialno delo v nekem smislu reproducira in podpira razmere razredne družbe. </a:t>
            </a:r>
          </a:p>
          <a:p>
            <a:pPr>
              <a:buNone/>
            </a:pPr>
            <a:endParaRPr lang="sl-SI" dirty="0" smtClean="0"/>
          </a:p>
          <a:p>
            <a:pPr lvl="0">
              <a:buNone/>
            </a:pPr>
            <a:endParaRPr lang="sl-SI" dirty="0" smtClean="0"/>
          </a:p>
          <a:p>
            <a:pPr fontAlgn="auto">
              <a:spcAft>
                <a:spcPts val="0"/>
              </a:spcAft>
              <a:buNone/>
              <a:defRPr/>
            </a:pPr>
            <a:endParaRPr lang="sl-SI"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Miselni in idejni tokovi SD</a:t>
            </a:r>
            <a:endParaRPr lang="sl-SI" dirty="0"/>
          </a:p>
        </p:txBody>
      </p:sp>
      <p:sp>
        <p:nvSpPr>
          <p:cNvPr id="3" name="Ograda vsebine 2"/>
          <p:cNvSpPr>
            <a:spLocks noGrp="1"/>
          </p:cNvSpPr>
          <p:nvPr>
            <p:ph idx="1"/>
          </p:nvPr>
        </p:nvSpPr>
        <p:spPr/>
        <p:txBody>
          <a:bodyPr/>
          <a:lstStyle/>
          <a:p>
            <a:pPr>
              <a:buFont typeface="Wingdings" pitchFamily="2" charset="2"/>
              <a:buChar char="§"/>
            </a:pPr>
            <a:r>
              <a:rPr lang="sl-SI" dirty="0" smtClean="0"/>
              <a:t>SD je družbena dejavnost, ki je vselej odsevala razredne značilnosti sistema, </a:t>
            </a:r>
          </a:p>
          <a:p>
            <a:pPr>
              <a:buFont typeface="Wingdings" pitchFamily="2" charset="2"/>
              <a:buChar char="§"/>
            </a:pPr>
            <a:r>
              <a:rPr lang="sl-SI" dirty="0" smtClean="0"/>
              <a:t>Jedro je filozofija: ontologija, epistemologija, etika in estetika, </a:t>
            </a:r>
          </a:p>
          <a:p>
            <a:pPr>
              <a:buFont typeface="Wingdings" pitchFamily="2" charset="2"/>
              <a:buChar char="§"/>
            </a:pPr>
            <a:r>
              <a:rPr lang="sl-SI" dirty="0" smtClean="0"/>
              <a:t>Obravnava človekov odnos do sveta in samega sebe, </a:t>
            </a:r>
          </a:p>
          <a:p>
            <a:pPr>
              <a:buFont typeface="Wingdings" pitchFamily="2" charset="2"/>
              <a:buChar char="§"/>
            </a:pPr>
            <a:r>
              <a:rPr lang="sl-SI" u="sng" dirty="0" smtClean="0"/>
              <a:t>NALOGA:</a:t>
            </a:r>
            <a:r>
              <a:rPr lang="sl-SI" dirty="0" smtClean="0"/>
              <a:t> uresničevati etična načela, </a:t>
            </a:r>
          </a:p>
          <a:p>
            <a:pPr>
              <a:buFont typeface="Wingdings" pitchFamily="2" charset="2"/>
              <a:buChar char="§"/>
            </a:pPr>
            <a:r>
              <a:rPr lang="sl-SI" u="sng" dirty="0" smtClean="0"/>
              <a:t>TEMELJA: </a:t>
            </a:r>
            <a:r>
              <a:rPr lang="sl-SI" dirty="0" smtClean="0"/>
              <a:t>humanizem in utopični socializem. </a:t>
            </a:r>
            <a:endParaRPr lang="sl-SI" u="sng" dirty="0" smtClean="0"/>
          </a:p>
          <a:p>
            <a:pPr>
              <a:buFont typeface="Wingdings" pitchFamily="2" charset="2"/>
              <a:buChar char="§"/>
            </a:pPr>
            <a:endParaRPr lang="sl-SI" dirty="0" smtClean="0"/>
          </a:p>
          <a:p>
            <a:pPr>
              <a:buFont typeface="Wingdings" pitchFamily="2" charset="2"/>
              <a:buChar char="§"/>
            </a:pPr>
            <a:endParaRPr lang="sl-SI"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3071802" y="274638"/>
            <a:ext cx="5614998" cy="1143000"/>
          </a:xfrm>
        </p:spPr>
        <p:txBody>
          <a:bodyPr/>
          <a:lstStyle/>
          <a:p>
            <a:r>
              <a:rPr lang="sl-SI" dirty="0" smtClean="0">
                <a:solidFill>
                  <a:schemeClr val="bg1"/>
                </a:solidFill>
              </a:rPr>
              <a:t>Dileme sodobnega SD v kapitalističnih državah</a:t>
            </a:r>
            <a:endParaRPr lang="fr-CA" dirty="0" smtClean="0">
              <a:solidFill>
                <a:schemeClr val="bg1"/>
              </a:solidFill>
            </a:endParaRPr>
          </a:p>
        </p:txBody>
      </p:sp>
      <p:sp>
        <p:nvSpPr>
          <p:cNvPr id="3" name="Espace réservé du contenu 2"/>
          <p:cNvSpPr>
            <a:spLocks noGrp="1"/>
          </p:cNvSpPr>
          <p:nvPr>
            <p:ph idx="1"/>
          </p:nvPr>
        </p:nvSpPr>
        <p:spPr>
          <a:xfrm>
            <a:off x="457200" y="2143125"/>
            <a:ext cx="8229600" cy="4357688"/>
          </a:xfrm>
        </p:spPr>
        <p:txBody>
          <a:bodyPr rtlCol="0">
            <a:normAutofit/>
          </a:bodyPr>
          <a:lstStyle/>
          <a:p>
            <a:pPr>
              <a:buNone/>
            </a:pPr>
            <a:endParaRPr lang="sl-SI" dirty="0" smtClean="0"/>
          </a:p>
          <a:p>
            <a:pPr fontAlgn="auto">
              <a:spcAft>
                <a:spcPts val="0"/>
              </a:spcAft>
              <a:buNone/>
              <a:defRPr/>
            </a:pPr>
            <a:endParaRPr lang="sl-SI" dirty="0" smtClean="0">
              <a:solidFill>
                <a:schemeClr val="tx1">
                  <a:lumMod val="75000"/>
                  <a:lumOff val="25000"/>
                </a:schemeClr>
              </a:solidFill>
            </a:endParaRPr>
          </a:p>
        </p:txBody>
      </p:sp>
      <p:pic>
        <p:nvPicPr>
          <p:cNvPr id="4" name="Picture 4" descr="225px-Jane_Addams_profile">
            <a:hlinkClick r:id="rId3"/>
          </p:cNvPr>
          <p:cNvPicPr>
            <a:picLocks noChangeAspect="1" noChangeArrowheads="1"/>
          </p:cNvPicPr>
          <p:nvPr/>
        </p:nvPicPr>
        <p:blipFill>
          <a:blip r:embed="rId4" cstate="print"/>
          <a:srcRect/>
          <a:stretch>
            <a:fillRect/>
          </a:stretch>
        </p:blipFill>
        <p:spPr bwMode="auto">
          <a:xfrm>
            <a:off x="214282" y="214290"/>
            <a:ext cx="2857500" cy="3924300"/>
          </a:xfrm>
          <a:prstGeom prst="rect">
            <a:avLst/>
          </a:prstGeom>
          <a:noFill/>
          <a:ln w="9525">
            <a:noFill/>
            <a:miter lim="800000"/>
            <a:headEnd/>
            <a:tailEnd/>
          </a:ln>
        </p:spPr>
      </p:pic>
      <p:sp>
        <p:nvSpPr>
          <p:cNvPr id="5" name="Ograda vsebine 2"/>
          <p:cNvSpPr txBox="1">
            <a:spLocks/>
          </p:cNvSpPr>
          <p:nvPr/>
        </p:nvSpPr>
        <p:spPr bwMode="auto">
          <a:xfrm>
            <a:off x="3071802" y="1500174"/>
            <a:ext cx="6072198" cy="53578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marR="0" lvl="0" indent="-514350" algn="l" defTabSz="914400" rtl="0" eaLnBrk="1" fontAlgn="base" latinLnBrk="0" hangingPunct="1">
              <a:lnSpc>
                <a:spcPct val="100000"/>
              </a:lnSpc>
              <a:spcBef>
                <a:spcPct val="20000"/>
              </a:spcBef>
              <a:spcAft>
                <a:spcPct val="0"/>
              </a:spcAft>
              <a:buClrTx/>
              <a:buSzTx/>
              <a:buFont typeface="Wingdings" pitchFamily="2" charset="2"/>
              <a:buChar char="§"/>
              <a:tabLst/>
              <a:defRPr/>
            </a:pPr>
            <a:r>
              <a:rPr kumimoji="0" lang="sl-SI" sz="3200" b="0" i="0" u="none" strike="noStrike" kern="1200" cap="none" spc="0" normalizeH="0" baseline="0" noProof="0" dirty="0" smtClean="0">
                <a:ln>
                  <a:noFill/>
                </a:ln>
                <a:solidFill>
                  <a:schemeClr val="tx1"/>
                </a:solidFill>
                <a:effectLst/>
                <a:uLnTx/>
                <a:uFillTx/>
                <a:latin typeface="+mn-lt"/>
                <a:ea typeface="+mn-ea"/>
                <a:cs typeface="+mn-cs"/>
              </a:rPr>
              <a:t>kapitalizem reproducira revščino, kopiči socialne probleme,</a:t>
            </a:r>
          </a:p>
          <a:p>
            <a:pPr marL="514350" marR="0" lvl="0" indent="-514350" algn="l" defTabSz="914400" rtl="0" eaLnBrk="1" fontAlgn="base" latinLnBrk="0" hangingPunct="1">
              <a:lnSpc>
                <a:spcPct val="100000"/>
              </a:lnSpc>
              <a:spcBef>
                <a:spcPct val="20000"/>
              </a:spcBef>
              <a:spcAft>
                <a:spcPct val="0"/>
              </a:spcAft>
              <a:buClrTx/>
              <a:buSzTx/>
              <a:buFont typeface="Wingdings" pitchFamily="2" charset="2"/>
              <a:buChar char="§"/>
              <a:tabLst/>
              <a:defRPr/>
            </a:pPr>
            <a:r>
              <a:rPr kumimoji="0" lang="sl-SI" sz="3200" b="0" i="0" u="none" strike="noStrike" kern="1200" cap="none" spc="0" normalizeH="0" baseline="0" noProof="0" dirty="0" smtClean="0">
                <a:ln>
                  <a:noFill/>
                </a:ln>
                <a:solidFill>
                  <a:schemeClr val="tx1"/>
                </a:solidFill>
                <a:effectLst/>
                <a:uLnTx/>
                <a:uFillTx/>
                <a:latin typeface="+mn-lt"/>
                <a:ea typeface="+mn-ea"/>
                <a:cs typeface="+mn-cs"/>
              </a:rPr>
              <a:t>bolj ustrezala psihološka usmeritev socialnega dela           odvrača socialno delo od družbenih vprašanj in iskanja rešitev v širših družbenih ukrepih</a:t>
            </a:r>
          </a:p>
          <a:p>
            <a:pPr marL="514350" marR="0" lvl="0" indent="-514350" algn="l" defTabSz="914400" rtl="0" eaLnBrk="1" fontAlgn="base" latinLnBrk="0" hangingPunct="1">
              <a:lnSpc>
                <a:spcPct val="100000"/>
              </a:lnSpc>
              <a:spcBef>
                <a:spcPct val="20000"/>
              </a:spcBef>
              <a:spcAft>
                <a:spcPct val="0"/>
              </a:spcAft>
              <a:buClrTx/>
              <a:buSzTx/>
              <a:buFont typeface="Wingdings" pitchFamily="2" charset="2"/>
              <a:buChar char="§"/>
              <a:tabLst/>
              <a:defRPr/>
            </a:pPr>
            <a:r>
              <a:rPr kumimoji="0" lang="sl-SI" sz="3200" b="0" i="0" u="none" strike="noStrike" kern="1200" cap="none" spc="0" normalizeH="0" baseline="0" noProof="0" dirty="0" smtClean="0">
                <a:ln>
                  <a:noFill/>
                </a:ln>
                <a:solidFill>
                  <a:schemeClr val="tx1"/>
                </a:solidFill>
                <a:effectLst/>
                <a:uLnTx/>
                <a:uFillTx/>
                <a:latin typeface="+mn-lt"/>
                <a:ea typeface="+mn-ea"/>
                <a:cs typeface="+mn-cs"/>
              </a:rPr>
              <a:t>Jane Adams           </a:t>
            </a:r>
            <a:r>
              <a:rPr kumimoji="0" lang="sl-SI" sz="3200" b="0" i="0" u="none" strike="noStrike" kern="1200" cap="none" spc="0" normalizeH="0" baseline="0" noProof="0" dirty="0" err="1" smtClean="0">
                <a:ln>
                  <a:noFill/>
                </a:ln>
                <a:solidFill>
                  <a:schemeClr val="tx1"/>
                </a:solidFill>
                <a:effectLst/>
                <a:uLnTx/>
                <a:uFillTx/>
                <a:latin typeface="+mn-lt"/>
                <a:ea typeface="+mn-ea"/>
                <a:cs typeface="+mn-cs"/>
              </a:rPr>
              <a:t>Hull</a:t>
            </a:r>
            <a:r>
              <a:rPr kumimoji="0" lang="sl-SI" sz="3200" b="0" i="0" u="none" strike="noStrike" kern="1200" cap="none" spc="0" normalizeH="0" baseline="0" noProof="0" dirty="0" smtClean="0">
                <a:ln>
                  <a:noFill/>
                </a:ln>
                <a:solidFill>
                  <a:schemeClr val="tx1"/>
                </a:solidFill>
                <a:effectLst/>
                <a:uLnTx/>
                <a:uFillTx/>
                <a:latin typeface="+mn-lt"/>
                <a:ea typeface="+mn-ea"/>
                <a:cs typeface="+mn-cs"/>
              </a:rPr>
              <a:t> </a:t>
            </a:r>
            <a:r>
              <a:rPr kumimoji="0" lang="sl-SI" sz="3200" b="0" i="0" u="none" strike="noStrike" kern="1200" cap="none" spc="0" normalizeH="0" baseline="0" noProof="0" dirty="0" err="1" smtClean="0">
                <a:ln>
                  <a:noFill/>
                </a:ln>
                <a:solidFill>
                  <a:schemeClr val="tx1"/>
                </a:solidFill>
                <a:effectLst/>
                <a:uLnTx/>
                <a:uFillTx/>
                <a:latin typeface="+mn-lt"/>
                <a:ea typeface="+mn-ea"/>
                <a:cs typeface="+mn-cs"/>
              </a:rPr>
              <a:t>House</a:t>
            </a:r>
            <a:endParaRPr kumimoji="0" lang="sl-SI" sz="32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sl-SI"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Desna puščica 5"/>
          <p:cNvSpPr/>
          <p:nvPr/>
        </p:nvSpPr>
        <p:spPr>
          <a:xfrm>
            <a:off x="3143240" y="4214818"/>
            <a:ext cx="500066"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7" name="Desna puščica 6"/>
          <p:cNvSpPr/>
          <p:nvPr/>
        </p:nvSpPr>
        <p:spPr>
          <a:xfrm>
            <a:off x="5715008" y="6286520"/>
            <a:ext cx="78581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Literatura </a:t>
            </a:r>
            <a:endParaRPr lang="sl-SI" dirty="0"/>
          </a:p>
        </p:txBody>
      </p:sp>
      <p:sp>
        <p:nvSpPr>
          <p:cNvPr id="3" name="Ograda vsebine 2"/>
          <p:cNvSpPr>
            <a:spLocks noGrp="1"/>
          </p:cNvSpPr>
          <p:nvPr>
            <p:ph idx="1"/>
          </p:nvPr>
        </p:nvSpPr>
        <p:spPr/>
        <p:txBody>
          <a:bodyPr/>
          <a:lstStyle/>
          <a:p>
            <a:pPr>
              <a:buFont typeface="Wingdings" pitchFamily="2" charset="2"/>
              <a:buChar char="§"/>
            </a:pPr>
            <a:endParaRPr lang="sl-SI" dirty="0" smtClean="0"/>
          </a:p>
          <a:p>
            <a:pPr>
              <a:buFont typeface="Wingdings" pitchFamily="2" charset="2"/>
              <a:buChar char="§"/>
            </a:pPr>
            <a:endParaRPr lang="sl-SI" dirty="0"/>
          </a:p>
        </p:txBody>
      </p:sp>
      <p:sp>
        <p:nvSpPr>
          <p:cNvPr id="4" name="Espace réservé du contenu 2"/>
          <p:cNvSpPr txBox="1">
            <a:spLocks/>
          </p:cNvSpPr>
          <p:nvPr/>
        </p:nvSpPr>
        <p:spPr bwMode="auto">
          <a:xfrm>
            <a:off x="457200" y="1214422"/>
            <a:ext cx="8229600" cy="5286391"/>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47500" lnSpcReduction="20000"/>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sl-SI" sz="3200" b="1" i="1" u="none" strike="noStrike" kern="1200" cap="none" spc="0" normalizeH="0" baseline="0" noProof="0" smtClean="0">
                <a:ln>
                  <a:noFill/>
                </a:ln>
                <a:solidFill>
                  <a:schemeClr val="tx1"/>
                </a:solidFill>
                <a:effectLst/>
                <a:uLnTx/>
                <a:uFillTx/>
                <a:latin typeface="+mn-lt"/>
                <a:ea typeface="+mn-ea"/>
                <a:cs typeface="+mn-cs"/>
              </a:rPr>
              <a:t>	</a:t>
            </a:r>
            <a:endParaRPr kumimoji="0" lang="sl-SI" sz="3200" b="0" i="0" u="none" strike="noStrike" kern="1200" cap="none" spc="0" normalizeH="0" baseline="0" noProof="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0" lang="sl-SI" sz="3200" b="0" i="0" u="none" strike="noStrike" kern="1200" cap="none" spc="0" normalizeH="0" baseline="0" noProof="0" smtClean="0">
                <a:ln>
                  <a:noFill/>
                </a:ln>
                <a:solidFill>
                  <a:schemeClr val="tx1"/>
                </a:solidFill>
                <a:effectLst/>
                <a:uLnTx/>
                <a:uFillTx/>
                <a:latin typeface="+mn-lt"/>
                <a:ea typeface="+mn-ea"/>
                <a:cs typeface="+mn-cs"/>
              </a:rPr>
              <a:t>Bloh, E. (1959), Marksove teze o Fojerbahu, Beograd: Beogradski izdavačko-grafički zavod</a:t>
            </a: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endParaRPr kumimoji="0" lang="sl-SI" sz="3200" b="0" i="0" u="none" strike="noStrike" kern="1200" cap="none" spc="0" normalizeH="0" baseline="0" noProof="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0" lang="sl-SI" sz="3200" b="0" i="0" u="none" strike="noStrike" kern="1200" cap="none" spc="0" normalizeH="0" baseline="0" noProof="0" smtClean="0">
                <a:ln>
                  <a:noFill/>
                </a:ln>
                <a:solidFill>
                  <a:schemeClr val="tx1"/>
                </a:solidFill>
                <a:effectLst/>
                <a:uLnTx/>
                <a:uFillTx/>
                <a:latin typeface="+mn-lt"/>
                <a:ea typeface="+mn-ea"/>
                <a:cs typeface="+mn-cs"/>
              </a:rPr>
              <a:t>Marx, K., Engels, F. (2009), Komunistični manifest, Ljubljana: Sanje</a:t>
            </a: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endParaRPr kumimoji="0" lang="sl-SI" sz="3200" b="0" i="0" u="none" strike="noStrike" kern="1200" cap="none" spc="0" normalizeH="0" baseline="0" noProof="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0" lang="sl-SI" sz="3200" b="0" i="0" u="none" strike="noStrike" kern="1200" cap="none" spc="0" normalizeH="0" baseline="0" noProof="0" smtClean="0">
                <a:ln>
                  <a:noFill/>
                </a:ln>
                <a:solidFill>
                  <a:schemeClr val="tx1"/>
                </a:solidFill>
                <a:effectLst/>
                <a:uLnTx/>
                <a:uFillTx/>
                <a:latin typeface="+mn-lt"/>
                <a:ea typeface="+mn-ea"/>
                <a:cs typeface="+mn-cs"/>
              </a:rPr>
              <a:t>Miloševič, A.V., Poštrak, M. (2003), Uvod v socialno delo, Ljubljana: Študentska založba  </a:t>
            </a: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endParaRPr kumimoji="0" lang="sl-SI" sz="3200" b="0" i="0" u="none" strike="noStrike" kern="1200" cap="none" spc="0" normalizeH="0" baseline="0" noProof="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0" lang="sl-SI" sz="3200" b="0" i="0" u="none" strike="noStrike" kern="1200" cap="none" spc="0" normalizeH="0" baseline="0" noProof="0" smtClean="0">
                <a:ln>
                  <a:noFill/>
                </a:ln>
                <a:solidFill>
                  <a:schemeClr val="tx1"/>
                </a:solidFill>
                <a:effectLst/>
                <a:uLnTx/>
                <a:uFillTx/>
                <a:latin typeface="+mn-lt"/>
                <a:ea typeface="+mn-ea"/>
                <a:cs typeface="+mn-cs"/>
              </a:rPr>
              <a:t>Miloševič, V. (1989), Socialno delo, Ljubljana: samozaložba</a:t>
            </a: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endParaRPr kumimoji="0" lang="sl-SI" sz="3200" b="0" i="0" u="none" strike="noStrike" kern="1200" cap="none" spc="0" normalizeH="0" baseline="0" noProof="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0" lang="sl-SI" sz="3200" b="0" i="0" u="none" strike="noStrike" kern="1200" cap="none" spc="0" normalizeH="0" baseline="0" noProof="0" smtClean="0">
                <a:ln>
                  <a:noFill/>
                </a:ln>
                <a:solidFill>
                  <a:schemeClr val="tx1"/>
                </a:solidFill>
                <a:effectLst/>
                <a:uLnTx/>
                <a:uFillTx/>
                <a:latin typeface="+mn-lt"/>
                <a:ea typeface="+mn-ea"/>
                <a:cs typeface="+mn-cs"/>
              </a:rPr>
              <a:t>Palmer, D. (2007), Ali središče drži? Uvod v zahodno filozofijo, Ljubljana: DZS</a:t>
            </a: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endParaRPr kumimoji="0" lang="sl-SI" sz="3200" b="0" i="0" u="none" strike="noStrike" kern="1200" cap="none" spc="0" normalizeH="0" baseline="0" noProof="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0" lang="sl-SI" sz="3200" b="0" i="0" u="none" strike="noStrike" kern="1200" cap="none" spc="0" normalizeH="0" baseline="0" noProof="0" smtClean="0">
                <a:ln>
                  <a:noFill/>
                </a:ln>
                <a:solidFill>
                  <a:schemeClr val="tx1"/>
                </a:solidFill>
                <a:effectLst/>
                <a:uLnTx/>
                <a:uFillTx/>
                <a:latin typeface="+mn-lt"/>
                <a:ea typeface="+mn-ea"/>
                <a:cs typeface="+mn-cs"/>
              </a:rPr>
              <a:t>Wikipedija prosta enciklopedija, marksizem. </a:t>
            </a:r>
            <a:r>
              <a:rPr kumimoji="0" lang="sl-SI" sz="3200" b="0" i="0" u="none" strike="noStrike" kern="1200" cap="none" spc="0" normalizeH="0" baseline="0" noProof="0" smtClean="0">
                <a:ln>
                  <a:noFill/>
                </a:ln>
                <a:solidFill>
                  <a:schemeClr val="tx1"/>
                </a:solidFill>
                <a:effectLst/>
                <a:uLnTx/>
                <a:uFillTx/>
                <a:latin typeface="+mn-lt"/>
                <a:ea typeface="+mn-ea"/>
                <a:cs typeface="+mn-cs"/>
                <a:hlinkClick r:id="rId2"/>
              </a:rPr>
              <a:t>http://sl.wikipedia.org/wiki/Marksizem</a:t>
            </a:r>
            <a:r>
              <a:rPr kumimoji="0" lang="sl-SI" sz="3200" b="0" i="0" u="none" strike="noStrike" kern="1200" cap="none" spc="0" normalizeH="0" baseline="0" noProof="0" smtClean="0">
                <a:ln>
                  <a:noFill/>
                </a:ln>
                <a:solidFill>
                  <a:schemeClr val="tx1"/>
                </a:solidFill>
                <a:effectLst/>
                <a:uLnTx/>
                <a:uFillTx/>
                <a:latin typeface="+mn-lt"/>
                <a:ea typeface="+mn-ea"/>
                <a:cs typeface="+mn-cs"/>
              </a:rPr>
              <a:t>    (10.12.2009)</a:t>
            </a: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endParaRPr kumimoji="0" lang="sl-SI" sz="3200" b="0" i="0" u="none" strike="noStrike" kern="1200" cap="none" spc="0" normalizeH="0" baseline="0" noProof="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0" lang="sl-SI" sz="3200" b="0" i="0" u="none" strike="noStrike" kern="1200" cap="none" spc="0" normalizeH="0" baseline="0" noProof="0" smtClean="0">
                <a:ln>
                  <a:noFill/>
                </a:ln>
                <a:solidFill>
                  <a:schemeClr val="tx1"/>
                </a:solidFill>
                <a:effectLst/>
                <a:uLnTx/>
                <a:uFillTx/>
                <a:latin typeface="+mn-lt"/>
                <a:ea typeface="+mn-ea"/>
                <a:cs typeface="+mn-cs"/>
              </a:rPr>
              <a:t>Wikipedija prosta enciklopedija, Karl Marx.  </a:t>
            </a:r>
            <a:r>
              <a:rPr kumimoji="0" lang="sl-SI" sz="3200" b="0" i="0" u="none" strike="noStrike" kern="1200" cap="none" spc="0" normalizeH="0" baseline="0" noProof="0" smtClean="0">
                <a:ln>
                  <a:noFill/>
                </a:ln>
                <a:solidFill>
                  <a:schemeClr val="tx1"/>
                </a:solidFill>
                <a:effectLst/>
                <a:uLnTx/>
                <a:uFillTx/>
                <a:latin typeface="+mn-lt"/>
                <a:ea typeface="+mn-ea"/>
                <a:cs typeface="+mn-cs"/>
                <a:hlinkClick r:id="rId3"/>
              </a:rPr>
              <a:t>http://sl.wikipedia.org/wiki/Karl_Marx</a:t>
            </a:r>
            <a:r>
              <a:rPr kumimoji="0" lang="sl-SI" sz="3200" b="0" i="0" u="none" strike="noStrike" kern="1200" cap="none" spc="0" normalizeH="0" baseline="0" noProof="0" smtClean="0">
                <a:ln>
                  <a:noFill/>
                </a:ln>
                <a:solidFill>
                  <a:schemeClr val="tx1"/>
                </a:solidFill>
                <a:effectLst/>
                <a:uLnTx/>
                <a:uFillTx/>
                <a:latin typeface="+mn-lt"/>
                <a:ea typeface="+mn-ea"/>
                <a:cs typeface="+mn-cs"/>
              </a:rPr>
              <a:t> (10.12.2009)</a:t>
            </a: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endParaRPr kumimoji="0" lang="sl-SI" sz="3200" b="0" i="0" u="none" strike="noStrike" kern="1200" cap="none" spc="0" normalizeH="0" baseline="0" noProof="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0" lang="sl-SI" sz="3200" b="0" i="0" u="none" strike="noStrike" kern="1200" cap="none" spc="0" normalizeH="0" baseline="0" noProof="0" smtClean="0">
                <a:ln>
                  <a:noFill/>
                </a:ln>
                <a:solidFill>
                  <a:schemeClr val="tx1"/>
                </a:solidFill>
                <a:effectLst/>
                <a:uLnTx/>
                <a:uFillTx/>
                <a:latin typeface="+mn-lt"/>
                <a:ea typeface="+mn-ea"/>
                <a:cs typeface="+mn-cs"/>
              </a:rPr>
              <a:t>Wikipedija prosta enciklopedija, komunizem. </a:t>
            </a:r>
            <a:r>
              <a:rPr kumimoji="0" lang="sl-SI" sz="3200" b="0" i="0" u="none" strike="noStrike" kern="1200" cap="none" spc="0" normalizeH="0" baseline="0" noProof="0" smtClean="0">
                <a:ln>
                  <a:noFill/>
                </a:ln>
                <a:solidFill>
                  <a:schemeClr val="tx1"/>
                </a:solidFill>
                <a:effectLst/>
                <a:uLnTx/>
                <a:uFillTx/>
                <a:latin typeface="+mn-lt"/>
                <a:ea typeface="+mn-ea"/>
                <a:cs typeface="+mn-cs"/>
                <a:hlinkClick r:id="rId4"/>
              </a:rPr>
              <a:t>http://sl.wikipedia.org/wiki/Komunizem</a:t>
            </a:r>
            <a:r>
              <a:rPr kumimoji="0" lang="sl-SI" sz="3200" b="0" i="0" u="none" strike="noStrike" kern="1200" cap="none" spc="0" normalizeH="0" baseline="0" noProof="0" smtClean="0">
                <a:ln>
                  <a:noFill/>
                </a:ln>
                <a:solidFill>
                  <a:schemeClr val="tx1"/>
                </a:solidFill>
                <a:effectLst/>
                <a:uLnTx/>
                <a:uFillTx/>
                <a:latin typeface="+mn-lt"/>
                <a:ea typeface="+mn-ea"/>
                <a:cs typeface="+mn-cs"/>
              </a:rPr>
              <a:t> (12.12.2009)</a:t>
            </a: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endParaRPr kumimoji="0" lang="sl-SI" sz="3200" b="0" i="0" u="none" strike="noStrike" kern="1200" cap="none" spc="0" normalizeH="0" baseline="0" noProof="0" smtClean="0">
              <a:ln>
                <a:noFill/>
              </a:ln>
              <a:solidFill>
                <a:schemeClr val="tx1"/>
              </a:solidFill>
              <a:effectLst/>
              <a:uLnTx/>
              <a:uFillTx/>
              <a:latin typeface="+mn-lt"/>
              <a:ea typeface="+mn-ea"/>
              <a:cs typeface="+mn-cs"/>
            </a:endParaRPr>
          </a:p>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0" lang="sl-SI" sz="3200" b="0" i="0" u="none" strike="noStrike" kern="1200" cap="none" spc="0" normalizeH="0" baseline="0" noProof="0" smtClean="0">
                <a:ln>
                  <a:noFill/>
                </a:ln>
                <a:solidFill>
                  <a:schemeClr val="tx1"/>
                </a:solidFill>
                <a:effectLst/>
                <a:uLnTx/>
                <a:uFillTx/>
                <a:latin typeface="+mn-lt"/>
                <a:ea typeface="+mn-ea"/>
                <a:cs typeface="+mn-cs"/>
              </a:rPr>
              <a:t>Student info. </a:t>
            </a:r>
            <a:r>
              <a:rPr kumimoji="0" lang="sl-SI" sz="3200" b="0" i="0" u="none" strike="noStrike" kern="1200" cap="none" spc="0" normalizeH="0" baseline="0" noProof="0" smtClean="0">
                <a:ln>
                  <a:noFill/>
                </a:ln>
                <a:solidFill>
                  <a:schemeClr val="tx1"/>
                </a:solidFill>
                <a:effectLst/>
                <a:uLnTx/>
                <a:uFillTx/>
                <a:latin typeface="+mn-lt"/>
                <a:ea typeface="+mn-ea"/>
                <a:cs typeface="+mn-cs"/>
                <a:hlinkClick r:id="rId5"/>
              </a:rPr>
              <a:t>http://209.85.129.132/search?q=cache:lAyFmRUTt9UJ:www.student-info.net/sis-mapa/skupina_doc/fsd/knjiznica_datoteke/492725_vprasanja_odgovori_b.doc+radikalni+model&amp;cd=1&amp;hl=sl&amp;ct=clnk&amp;gl=si</a:t>
            </a:r>
            <a:r>
              <a:rPr kumimoji="0" lang="sl-SI" sz="3200" b="0" i="0" u="none" strike="noStrike" kern="1200" cap="none" spc="0" normalizeH="0" baseline="0" noProof="0" smtClean="0">
                <a:ln>
                  <a:noFill/>
                </a:ln>
                <a:solidFill>
                  <a:schemeClr val="tx1"/>
                </a:solidFill>
                <a:effectLst/>
                <a:uLnTx/>
                <a:uFillTx/>
                <a:latin typeface="+mn-lt"/>
                <a:ea typeface="+mn-ea"/>
                <a:cs typeface="+mn-cs"/>
              </a:rPr>
              <a:t> (12.12.2009)</a:t>
            </a:r>
          </a:p>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endParaRPr kumimoji="0" lang="sl-SI"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sl-SI" sz="32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0" y="274638"/>
            <a:ext cx="6400800" cy="1143000"/>
          </a:xfrm>
        </p:spPr>
        <p:txBody>
          <a:bodyPr rtlCol="0">
            <a:normAutofit/>
          </a:bodyPr>
          <a:lstStyle/>
          <a:p>
            <a:pPr algn="l" fontAlgn="auto">
              <a:spcAft>
                <a:spcPts val="0"/>
              </a:spcAft>
              <a:defRPr/>
            </a:pPr>
            <a:r>
              <a:rPr lang="sl-SI" dirty="0" smtClean="0">
                <a:solidFill>
                  <a:schemeClr val="tx1">
                    <a:lumMod val="75000"/>
                    <a:lumOff val="25000"/>
                  </a:schemeClr>
                </a:solidFill>
              </a:rPr>
              <a:t>Marksizem</a:t>
            </a:r>
            <a:endParaRPr lang="fr-CA" dirty="0" smtClean="0">
              <a:solidFill>
                <a:schemeClr val="tx1">
                  <a:lumMod val="75000"/>
                  <a:lumOff val="25000"/>
                </a:schemeClr>
              </a:solidFill>
            </a:endParaRPr>
          </a:p>
        </p:txBody>
      </p:sp>
      <p:sp>
        <p:nvSpPr>
          <p:cNvPr id="3" name="Espace réservé du contenu 2"/>
          <p:cNvSpPr>
            <a:spLocks noGrp="1"/>
          </p:cNvSpPr>
          <p:nvPr>
            <p:ph idx="1"/>
          </p:nvPr>
        </p:nvSpPr>
        <p:spPr>
          <a:xfrm>
            <a:off x="2286000" y="1600200"/>
            <a:ext cx="6400800" cy="4525963"/>
          </a:xfrm>
        </p:spPr>
        <p:txBody>
          <a:bodyPr rtlCol="0">
            <a:normAutofit fontScale="92500" lnSpcReduction="10000"/>
          </a:bodyPr>
          <a:lstStyle/>
          <a:p>
            <a:pPr fontAlgn="auto">
              <a:spcAft>
                <a:spcPts val="0"/>
              </a:spcAft>
              <a:buFont typeface="Wingdings" pitchFamily="2" charset="2"/>
              <a:buChar char="§"/>
              <a:defRPr/>
            </a:pPr>
            <a:r>
              <a:rPr lang="sl-SI" dirty="0" smtClean="0">
                <a:solidFill>
                  <a:schemeClr val="tx1">
                    <a:lumMod val="75000"/>
                    <a:lumOff val="25000"/>
                  </a:schemeClr>
                </a:solidFill>
              </a:rPr>
              <a:t>dobil ime po nemškem mislecu Karlu Marxu,</a:t>
            </a:r>
          </a:p>
          <a:p>
            <a:pPr fontAlgn="auto">
              <a:spcAft>
                <a:spcPts val="0"/>
              </a:spcAft>
              <a:buFont typeface="Wingdings" pitchFamily="2" charset="2"/>
              <a:buChar char="§"/>
              <a:defRPr/>
            </a:pPr>
            <a:endParaRPr lang="sl-SI" dirty="0" smtClean="0">
              <a:solidFill>
                <a:schemeClr val="tx1">
                  <a:lumMod val="75000"/>
                  <a:lumOff val="25000"/>
                </a:schemeClr>
              </a:solidFill>
            </a:endParaRPr>
          </a:p>
          <a:p>
            <a:pPr fontAlgn="auto">
              <a:spcAft>
                <a:spcPts val="0"/>
              </a:spcAft>
              <a:buFont typeface="Wingdings" pitchFamily="2" charset="2"/>
              <a:buChar char="§"/>
              <a:defRPr/>
            </a:pPr>
            <a:r>
              <a:rPr lang="sl-SI" dirty="0" smtClean="0">
                <a:solidFill>
                  <a:schemeClr val="tx1">
                    <a:lumMod val="75000"/>
                    <a:lumOff val="25000"/>
                  </a:schemeClr>
                </a:solidFill>
              </a:rPr>
              <a:t>smer v filozofiji,</a:t>
            </a:r>
          </a:p>
          <a:p>
            <a:pPr fontAlgn="auto">
              <a:spcAft>
                <a:spcPts val="0"/>
              </a:spcAft>
              <a:buFont typeface="Wingdings" pitchFamily="2" charset="2"/>
              <a:buChar char="§"/>
              <a:defRPr/>
            </a:pPr>
            <a:endParaRPr lang="sl-SI" dirty="0" smtClean="0">
              <a:solidFill>
                <a:schemeClr val="tx1">
                  <a:lumMod val="75000"/>
                  <a:lumOff val="25000"/>
                </a:schemeClr>
              </a:solidFill>
            </a:endParaRPr>
          </a:p>
          <a:p>
            <a:pPr fontAlgn="auto">
              <a:spcAft>
                <a:spcPts val="0"/>
              </a:spcAft>
              <a:buFont typeface="Wingdings" pitchFamily="2" charset="2"/>
              <a:buChar char="§"/>
              <a:defRPr/>
            </a:pPr>
            <a:r>
              <a:rPr lang="sl-SI" dirty="0" smtClean="0">
                <a:solidFill>
                  <a:schemeClr val="tx1">
                    <a:lumMod val="75000"/>
                    <a:lumOff val="25000"/>
                  </a:schemeClr>
                </a:solidFill>
              </a:rPr>
              <a:t>politična doktrina, </a:t>
            </a:r>
          </a:p>
          <a:p>
            <a:pPr fontAlgn="auto">
              <a:spcAft>
                <a:spcPts val="0"/>
              </a:spcAft>
              <a:buFont typeface="Wingdings" pitchFamily="2" charset="2"/>
              <a:buChar char="§"/>
              <a:defRPr/>
            </a:pPr>
            <a:endParaRPr lang="sl-SI" dirty="0" smtClean="0">
              <a:solidFill>
                <a:schemeClr val="tx1">
                  <a:lumMod val="75000"/>
                  <a:lumOff val="25000"/>
                </a:schemeClr>
              </a:solidFill>
            </a:endParaRPr>
          </a:p>
          <a:p>
            <a:pPr fontAlgn="auto">
              <a:spcAft>
                <a:spcPts val="0"/>
              </a:spcAft>
              <a:buFont typeface="Wingdings" pitchFamily="2" charset="2"/>
              <a:buChar char="§"/>
              <a:defRPr/>
            </a:pPr>
            <a:r>
              <a:rPr lang="sl-SI" dirty="0" smtClean="0">
                <a:solidFill>
                  <a:schemeClr val="tx1">
                    <a:lumMod val="75000"/>
                    <a:lumOff val="25000"/>
                  </a:schemeClr>
                </a:solidFill>
              </a:rPr>
              <a:t>na 1. mesto postavlja: človekove zmožnosti, pravico in svobodo.</a:t>
            </a:r>
          </a:p>
          <a:p>
            <a:pPr fontAlgn="auto">
              <a:spcAft>
                <a:spcPts val="0"/>
              </a:spcAft>
              <a:buFont typeface="Wingdings" pitchFamily="2" charset="2"/>
              <a:buChar char="§"/>
              <a:defRPr/>
            </a:pPr>
            <a:endParaRPr lang="fr-CA"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sl-SI" dirty="0" smtClean="0">
                <a:solidFill>
                  <a:schemeClr val="bg1"/>
                </a:solidFill>
              </a:rPr>
              <a:t>Utopični socializem</a:t>
            </a:r>
            <a:endParaRPr lang="fr-CA" dirty="0" smtClean="0">
              <a:solidFill>
                <a:schemeClr val="bg1"/>
              </a:solidFill>
            </a:endParaRPr>
          </a:p>
        </p:txBody>
      </p:sp>
      <p:sp>
        <p:nvSpPr>
          <p:cNvPr id="3" name="Espace réservé du contenu 2"/>
          <p:cNvSpPr>
            <a:spLocks noGrp="1"/>
          </p:cNvSpPr>
          <p:nvPr>
            <p:ph idx="1"/>
          </p:nvPr>
        </p:nvSpPr>
        <p:spPr>
          <a:xfrm>
            <a:off x="457200" y="2143125"/>
            <a:ext cx="8229600" cy="4357688"/>
          </a:xfrm>
        </p:spPr>
        <p:txBody>
          <a:bodyPr rtlCol="0">
            <a:normAutofit/>
          </a:bodyPr>
          <a:lstStyle/>
          <a:p>
            <a:pPr lvl="0">
              <a:buNone/>
            </a:pPr>
            <a:endParaRPr lang="sl-SI" dirty="0" smtClean="0"/>
          </a:p>
          <a:p>
            <a:pPr fontAlgn="auto">
              <a:spcAft>
                <a:spcPts val="0"/>
              </a:spcAft>
              <a:buNone/>
              <a:defRPr/>
            </a:pPr>
            <a:endParaRPr lang="sl-SI" dirty="0" smtClean="0">
              <a:solidFill>
                <a:schemeClr val="tx1">
                  <a:lumMod val="75000"/>
                  <a:lumOff val="25000"/>
                </a:schemeClr>
              </a:solidFill>
            </a:endParaRPr>
          </a:p>
        </p:txBody>
      </p:sp>
      <p:sp>
        <p:nvSpPr>
          <p:cNvPr id="6" name="Ograda vsebine 2"/>
          <p:cNvSpPr txBox="1">
            <a:spLocks/>
          </p:cNvSpPr>
          <p:nvPr/>
        </p:nvSpPr>
        <p:spPr bwMode="auto">
          <a:xfrm>
            <a:off x="500034" y="178592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
              <a:tabLst/>
              <a:defRPr/>
            </a:pPr>
            <a:r>
              <a:rPr kumimoji="0" lang="sl-SI" sz="3200" b="0" i="0" u="none" strike="noStrike" kern="1200" cap="none" spc="0" normalizeH="0" baseline="0" noProof="0" smtClean="0">
                <a:ln>
                  <a:noFill/>
                </a:ln>
                <a:solidFill>
                  <a:schemeClr val="tx1"/>
                </a:solidFill>
                <a:effectLst/>
                <a:uLnTx/>
                <a:uFillTx/>
                <a:latin typeface="+mn-lt"/>
                <a:ea typeface="+mn-ea"/>
                <a:cs typeface="+mn-cs"/>
              </a:rPr>
              <a:t>v drugi polovici 19. stoletja gibanje srednjega razreda,</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
              <a:tabLst/>
              <a:defRPr/>
            </a:pPr>
            <a:r>
              <a:rPr kumimoji="0" lang="sl-SI" sz="3200" b="0" i="0" u="none" strike="noStrike" kern="1200" cap="none" spc="0" normalizeH="0" baseline="0" noProof="0" smtClean="0">
                <a:ln>
                  <a:noFill/>
                </a:ln>
                <a:solidFill>
                  <a:schemeClr val="tx1"/>
                </a:solidFill>
                <a:effectLst/>
                <a:uLnTx/>
                <a:uFillTx/>
                <a:latin typeface="+mn-lt"/>
                <a:ea typeface="+mn-ea"/>
                <a:cs typeface="+mn-cs"/>
              </a:rPr>
              <a:t>pomeni nasprotje individualizma, </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
              <a:tabLst/>
              <a:defRPr/>
            </a:pPr>
            <a:r>
              <a:rPr kumimoji="0" lang="sl-SI" sz="3200" b="0" i="0" u="none" strike="noStrike" kern="1200" cap="none" spc="0" normalizeH="0" baseline="0" noProof="0" smtClean="0">
                <a:ln>
                  <a:noFill/>
                </a:ln>
                <a:solidFill>
                  <a:schemeClr val="tx1"/>
                </a:solidFill>
                <a:effectLst/>
                <a:uLnTx/>
                <a:uFillTx/>
                <a:latin typeface="+mn-lt"/>
                <a:ea typeface="+mn-ea"/>
                <a:cs typeface="+mn-cs"/>
              </a:rPr>
              <a:t>kritiziral obstoječo družbenopolitično ureditev,</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
              <a:tabLst/>
              <a:defRPr/>
            </a:pPr>
            <a:r>
              <a:rPr kumimoji="0" lang="sl-SI" sz="3200" b="0" i="0" u="none" strike="noStrike" kern="1200" cap="none" spc="0" normalizeH="0" baseline="0" noProof="0" smtClean="0">
                <a:ln>
                  <a:noFill/>
                </a:ln>
                <a:solidFill>
                  <a:schemeClr val="tx1"/>
                </a:solidFill>
                <a:effectLst/>
                <a:uLnTx/>
                <a:uFillTx/>
                <a:latin typeface="+mn-lt"/>
                <a:ea typeface="+mn-ea"/>
                <a:cs typeface="+mn-cs"/>
              </a:rPr>
              <a:t>temelji na  upiranju proti razrednemu izkoriščanju, socialni bedi,</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
              <a:tabLst/>
              <a:defRPr/>
            </a:pPr>
            <a:r>
              <a:rPr kumimoji="0" lang="sl-SI" sz="3200" b="0" i="0" u="none" strike="noStrike" kern="1200" cap="none" spc="0" normalizeH="0" baseline="0" noProof="0" smtClean="0">
                <a:ln>
                  <a:noFill/>
                </a:ln>
                <a:solidFill>
                  <a:schemeClr val="tx1"/>
                </a:solidFill>
                <a:effectLst/>
                <a:uLnTx/>
                <a:uFillTx/>
                <a:latin typeface="+mn-lt"/>
                <a:ea typeface="+mn-ea"/>
                <a:cs typeface="+mn-cs"/>
              </a:rPr>
              <a:t>odprava zasebne lastnine. </a:t>
            </a: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sl-SI"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itchFamily="2" charset="2"/>
              <a:buChar char="§"/>
              <a:tabLst/>
              <a:defRPr/>
            </a:pPr>
            <a:endParaRPr kumimoji="0" lang="sl-SI"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0" y="274638"/>
            <a:ext cx="6400800" cy="1143000"/>
          </a:xfrm>
        </p:spPr>
        <p:txBody>
          <a:bodyPr rtlCol="0">
            <a:normAutofit fontScale="90000"/>
          </a:bodyPr>
          <a:lstStyle/>
          <a:p>
            <a:pPr algn="l" fontAlgn="auto">
              <a:spcAft>
                <a:spcPts val="0"/>
              </a:spcAft>
              <a:defRPr/>
            </a:pPr>
            <a:r>
              <a:rPr lang="sl-SI" dirty="0" smtClean="0">
                <a:solidFill>
                  <a:schemeClr val="tx1">
                    <a:lumMod val="75000"/>
                    <a:lumOff val="25000"/>
                  </a:schemeClr>
                </a:solidFill>
              </a:rPr>
              <a:t>Marxove teze o Feuerbachu</a:t>
            </a:r>
            <a:endParaRPr lang="fr-CA" dirty="0" smtClean="0">
              <a:solidFill>
                <a:schemeClr val="tx1">
                  <a:lumMod val="75000"/>
                  <a:lumOff val="25000"/>
                </a:schemeClr>
              </a:solidFill>
            </a:endParaRPr>
          </a:p>
        </p:txBody>
      </p:sp>
      <p:sp>
        <p:nvSpPr>
          <p:cNvPr id="7" name="Pravokotnik 6"/>
          <p:cNvSpPr/>
          <p:nvPr/>
        </p:nvSpPr>
        <p:spPr>
          <a:xfrm>
            <a:off x="1857356" y="1214422"/>
            <a:ext cx="7286644" cy="4801314"/>
          </a:xfrm>
          <a:prstGeom prst="rect">
            <a:avLst/>
          </a:prstGeom>
        </p:spPr>
        <p:txBody>
          <a:bodyPr wrap="square">
            <a:spAutoFit/>
          </a:bodyPr>
          <a:lstStyle/>
          <a:p>
            <a:pPr>
              <a:buNone/>
            </a:pPr>
            <a:r>
              <a:rPr lang="sl-SI" b="1" i="1" dirty="0" smtClean="0"/>
              <a:t>11 teza: »Filozofi so svet le različno razlagali, gre pa za to, da ga spremenimo.«</a:t>
            </a:r>
            <a:endParaRPr lang="sl-SI" b="1" dirty="0" smtClean="0"/>
          </a:p>
          <a:p>
            <a:pPr>
              <a:buNone/>
            </a:pPr>
            <a:r>
              <a:rPr lang="sl-SI" b="1" i="1" dirty="0" smtClean="0"/>
              <a:t> </a:t>
            </a:r>
            <a:endParaRPr lang="sl-SI" b="1" dirty="0" smtClean="0"/>
          </a:p>
          <a:p>
            <a:pPr>
              <a:buNone/>
            </a:pPr>
            <a:r>
              <a:rPr lang="sl-SI" dirty="0" smtClean="0"/>
              <a:t>Marx </a:t>
            </a:r>
            <a:r>
              <a:rPr lang="sl-SI" dirty="0" smtClean="0"/>
              <a:t>je pomemben, ker je podal odgovore, ki jih je postavilo napredno človeštvo. Njegovo mišljenje temelji na radikalni osnovi, proletarsko-revolucionarni zamisli.</a:t>
            </a:r>
          </a:p>
          <a:p>
            <a:pPr>
              <a:buNone/>
            </a:pPr>
            <a:endParaRPr lang="sl-SI" dirty="0" smtClean="0"/>
          </a:p>
          <a:p>
            <a:pPr>
              <a:buNone/>
            </a:pPr>
            <a:r>
              <a:rPr lang="sl-SI" dirty="0" smtClean="0"/>
              <a:t>Ko </a:t>
            </a:r>
            <a:r>
              <a:rPr lang="sl-SI" dirty="0" smtClean="0"/>
              <a:t>je v ospredju medčloveški odnos, želi Feuerbach dokazati, da so ljudje potrebni drug drugemu. Z enajsto tezo je Feuerbach Marxu naredil veliko uslugo.</a:t>
            </a:r>
          </a:p>
          <a:p>
            <a:pPr>
              <a:buNone/>
            </a:pPr>
            <a:r>
              <a:rPr lang="sl-SI" dirty="0" smtClean="0"/>
              <a:t> </a:t>
            </a:r>
          </a:p>
          <a:p>
            <a:pPr>
              <a:buNone/>
            </a:pPr>
            <a:r>
              <a:rPr lang="sl-SI" dirty="0" smtClean="0"/>
              <a:t>Enajsta </a:t>
            </a:r>
            <a:r>
              <a:rPr lang="sl-SI" dirty="0" smtClean="0"/>
              <a:t>teza ni najpomembnejša ampak je najbolj bistveno formulirana.</a:t>
            </a:r>
          </a:p>
          <a:p>
            <a:pPr>
              <a:buNone/>
            </a:pPr>
            <a:r>
              <a:rPr lang="sl-SI" dirty="0" smtClean="0"/>
              <a:t> </a:t>
            </a:r>
          </a:p>
          <a:p>
            <a:pPr>
              <a:buNone/>
            </a:pPr>
            <a:r>
              <a:rPr lang="sl-SI" dirty="0" smtClean="0"/>
              <a:t>Sveta </a:t>
            </a:r>
            <a:r>
              <a:rPr lang="sl-SI" dirty="0" smtClean="0"/>
              <a:t>in problemov posameznika ni nujno razumeti, temveč je pomembno, da znamo kot socialni delavci nekaj ukreniti proti krivici oziroma problemski situaciji v kateri se znajde posameznik.</a:t>
            </a:r>
            <a:endParaRPr lang="sl-SI"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sl-SI" dirty="0" smtClean="0">
                <a:solidFill>
                  <a:schemeClr val="bg1"/>
                </a:solidFill>
              </a:rPr>
              <a:t>Karl Marx (1818-1883)</a:t>
            </a:r>
            <a:endParaRPr lang="fr-CA" dirty="0" smtClean="0">
              <a:solidFill>
                <a:schemeClr val="bg1"/>
              </a:solidFill>
            </a:endParaRPr>
          </a:p>
        </p:txBody>
      </p:sp>
      <p:sp>
        <p:nvSpPr>
          <p:cNvPr id="3" name="Espace réservé du contenu 2"/>
          <p:cNvSpPr>
            <a:spLocks noGrp="1"/>
          </p:cNvSpPr>
          <p:nvPr>
            <p:ph idx="1"/>
          </p:nvPr>
        </p:nvSpPr>
        <p:spPr>
          <a:xfrm>
            <a:off x="4000496" y="2143125"/>
            <a:ext cx="4686304" cy="4357688"/>
          </a:xfrm>
        </p:spPr>
        <p:txBody>
          <a:bodyPr rtlCol="0">
            <a:normAutofit fontScale="85000" lnSpcReduction="20000"/>
          </a:bodyPr>
          <a:lstStyle/>
          <a:p>
            <a:pPr fontAlgn="auto">
              <a:spcAft>
                <a:spcPts val="0"/>
              </a:spcAft>
              <a:buFont typeface="Wingdings" pitchFamily="2" charset="2"/>
              <a:buChar char="§"/>
              <a:defRPr/>
            </a:pPr>
            <a:r>
              <a:rPr lang="sl-SI" dirty="0" smtClean="0">
                <a:solidFill>
                  <a:schemeClr val="tx1">
                    <a:lumMod val="75000"/>
                    <a:lumOff val="25000"/>
                  </a:schemeClr>
                </a:solidFill>
              </a:rPr>
              <a:t>rodil in izobrazil se je v Prusiji,</a:t>
            </a:r>
          </a:p>
          <a:p>
            <a:pPr fontAlgn="auto">
              <a:spcAft>
                <a:spcPts val="0"/>
              </a:spcAft>
              <a:buFont typeface="Wingdings" pitchFamily="2" charset="2"/>
              <a:buChar char="§"/>
              <a:defRPr/>
            </a:pPr>
            <a:r>
              <a:rPr lang="sl-SI" dirty="0" smtClean="0">
                <a:solidFill>
                  <a:schemeClr val="tx1">
                    <a:lumMod val="75000"/>
                    <a:lumOff val="25000"/>
                  </a:schemeClr>
                </a:solidFill>
              </a:rPr>
              <a:t>vpliv Ludvika Feuerbacha, </a:t>
            </a:r>
          </a:p>
          <a:p>
            <a:pPr fontAlgn="auto">
              <a:spcAft>
                <a:spcPts val="0"/>
              </a:spcAft>
              <a:buFont typeface="Wingdings" pitchFamily="2" charset="2"/>
              <a:buChar char="§"/>
              <a:defRPr/>
            </a:pPr>
            <a:r>
              <a:rPr lang="sl-SI" dirty="0" smtClean="0">
                <a:solidFill>
                  <a:schemeClr val="tx1">
                    <a:lumMod val="75000"/>
                    <a:lumOff val="25000"/>
                  </a:schemeClr>
                </a:solidFill>
              </a:rPr>
              <a:t>v Bonnu in Berlinu študiral pravo, </a:t>
            </a:r>
          </a:p>
          <a:p>
            <a:pPr fontAlgn="auto">
              <a:spcAft>
                <a:spcPts val="0"/>
              </a:spcAft>
              <a:buFont typeface="Wingdings" pitchFamily="2" charset="2"/>
              <a:buChar char="§"/>
              <a:defRPr/>
            </a:pPr>
            <a:r>
              <a:rPr lang="sl-SI" dirty="0" smtClean="0">
                <a:solidFill>
                  <a:schemeClr val="tx1">
                    <a:lumMod val="75000"/>
                    <a:lumOff val="25000"/>
                  </a:schemeClr>
                </a:solidFill>
              </a:rPr>
              <a:t>verjel, da so temelji stvarnosti v materialni osnovi ekonomije in ne v idealističnih filozofijah, </a:t>
            </a:r>
          </a:p>
          <a:p>
            <a:pPr fontAlgn="auto">
              <a:spcAft>
                <a:spcPts val="0"/>
              </a:spcAft>
              <a:buFont typeface="Wingdings" pitchFamily="2" charset="2"/>
              <a:buChar char="§"/>
              <a:defRPr/>
            </a:pPr>
            <a:r>
              <a:rPr lang="sl-SI" dirty="0" smtClean="0">
                <a:solidFill>
                  <a:schemeClr val="tx1">
                    <a:lumMod val="75000"/>
                    <a:lumOff val="25000"/>
                  </a:schemeClr>
                </a:solidFill>
              </a:rPr>
              <a:t>v Kölnu osnoval in izdajal radikalni časopis </a:t>
            </a:r>
            <a:r>
              <a:rPr lang="sl-SI" i="1" dirty="0" err="1" smtClean="0">
                <a:solidFill>
                  <a:schemeClr val="tx1">
                    <a:lumMod val="75000"/>
                    <a:lumOff val="25000"/>
                  </a:schemeClr>
                </a:solidFill>
              </a:rPr>
              <a:t>Rheinische</a:t>
            </a:r>
            <a:r>
              <a:rPr lang="sl-SI" i="1" dirty="0" smtClean="0">
                <a:solidFill>
                  <a:schemeClr val="tx1">
                    <a:lumMod val="75000"/>
                    <a:lumOff val="25000"/>
                  </a:schemeClr>
                </a:solidFill>
              </a:rPr>
              <a:t> </a:t>
            </a:r>
            <a:r>
              <a:rPr lang="sl-SI" i="1" dirty="0" err="1" smtClean="0">
                <a:solidFill>
                  <a:schemeClr val="tx1">
                    <a:lumMod val="75000"/>
                    <a:lumOff val="25000"/>
                  </a:schemeClr>
                </a:solidFill>
              </a:rPr>
              <a:t>Zeitung</a:t>
            </a:r>
            <a:r>
              <a:rPr lang="sl-SI" i="1" dirty="0" smtClean="0">
                <a:solidFill>
                  <a:schemeClr val="tx1">
                    <a:lumMod val="75000"/>
                    <a:lumOff val="25000"/>
                  </a:schemeClr>
                </a:solidFill>
              </a:rPr>
              <a:t>.</a:t>
            </a:r>
            <a:r>
              <a:rPr lang="sl-SI" dirty="0" smtClean="0">
                <a:solidFill>
                  <a:schemeClr val="tx1">
                    <a:lumMod val="75000"/>
                    <a:lumOff val="25000"/>
                  </a:schemeClr>
                </a:solidFill>
              </a:rPr>
              <a:t> </a:t>
            </a:r>
          </a:p>
        </p:txBody>
      </p:sp>
      <p:pic>
        <p:nvPicPr>
          <p:cNvPr id="4100" name="Picture 4" descr="C:\Documents and Settings\Uporabnik\Desktop\FAKS\UVOD V SD\SEMINAR\Marx.jpg"/>
          <p:cNvPicPr>
            <a:picLocks noChangeAspect="1" noChangeArrowheads="1"/>
          </p:cNvPicPr>
          <p:nvPr/>
        </p:nvPicPr>
        <p:blipFill>
          <a:blip r:embed="rId3" cstate="print"/>
          <a:srcRect/>
          <a:stretch>
            <a:fillRect/>
          </a:stretch>
        </p:blipFill>
        <p:spPr bwMode="auto">
          <a:xfrm>
            <a:off x="285720" y="2214554"/>
            <a:ext cx="3475687" cy="407669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0" y="274638"/>
            <a:ext cx="6400800" cy="1143000"/>
          </a:xfrm>
        </p:spPr>
        <p:txBody>
          <a:bodyPr rtlCol="0">
            <a:normAutofit/>
          </a:bodyPr>
          <a:lstStyle/>
          <a:p>
            <a:pPr algn="l" fontAlgn="auto">
              <a:spcAft>
                <a:spcPts val="0"/>
              </a:spcAft>
              <a:defRPr/>
            </a:pPr>
            <a:r>
              <a:rPr lang="sl-SI" dirty="0" smtClean="0">
                <a:solidFill>
                  <a:schemeClr val="tx1">
                    <a:lumMod val="75000"/>
                    <a:lumOff val="25000"/>
                  </a:schemeClr>
                </a:solidFill>
              </a:rPr>
              <a:t>Karl Marx (1818-1883)</a:t>
            </a:r>
            <a:endParaRPr lang="fr-CA" dirty="0" smtClean="0">
              <a:solidFill>
                <a:schemeClr val="tx1">
                  <a:lumMod val="75000"/>
                  <a:lumOff val="25000"/>
                </a:schemeClr>
              </a:solidFill>
            </a:endParaRPr>
          </a:p>
        </p:txBody>
      </p:sp>
      <p:sp>
        <p:nvSpPr>
          <p:cNvPr id="3" name="Espace réservé du contenu 2"/>
          <p:cNvSpPr>
            <a:spLocks noGrp="1"/>
          </p:cNvSpPr>
          <p:nvPr>
            <p:ph idx="1"/>
          </p:nvPr>
        </p:nvSpPr>
        <p:spPr>
          <a:xfrm>
            <a:off x="142844" y="1285860"/>
            <a:ext cx="5929354" cy="5572140"/>
          </a:xfrm>
        </p:spPr>
        <p:txBody>
          <a:bodyPr rtlCol="0">
            <a:normAutofit fontScale="92500" lnSpcReduction="20000"/>
          </a:bodyPr>
          <a:lstStyle/>
          <a:p>
            <a:pPr fontAlgn="auto">
              <a:spcAft>
                <a:spcPts val="0"/>
              </a:spcAft>
              <a:buFont typeface="Wingdings" pitchFamily="2" charset="2"/>
              <a:buChar char="§"/>
              <a:defRPr/>
            </a:pPr>
            <a:r>
              <a:rPr lang="sl-SI" dirty="0" smtClean="0">
                <a:solidFill>
                  <a:schemeClr val="tx1">
                    <a:lumMod val="75000"/>
                    <a:lumOff val="25000"/>
                  </a:schemeClr>
                </a:solidFill>
              </a:rPr>
              <a:t>Zveza pravičnih, kasneje </a:t>
            </a:r>
          </a:p>
          <a:p>
            <a:pPr fontAlgn="auto">
              <a:spcAft>
                <a:spcPts val="0"/>
              </a:spcAft>
              <a:buNone/>
              <a:defRPr/>
            </a:pPr>
            <a:r>
              <a:rPr lang="sl-SI" dirty="0" smtClean="0">
                <a:solidFill>
                  <a:schemeClr val="tx1">
                    <a:lumMod val="75000"/>
                    <a:lumOff val="25000"/>
                  </a:schemeClr>
                </a:solidFill>
              </a:rPr>
              <a:t>	Zveza komunistov,</a:t>
            </a:r>
          </a:p>
          <a:p>
            <a:pPr fontAlgn="auto">
              <a:spcAft>
                <a:spcPts val="0"/>
              </a:spcAft>
              <a:buFont typeface="Wingdings" pitchFamily="2" charset="2"/>
              <a:buChar char="§"/>
              <a:defRPr/>
            </a:pPr>
            <a:r>
              <a:rPr lang="sl-SI" dirty="0" smtClean="0">
                <a:solidFill>
                  <a:schemeClr val="tx1">
                    <a:lumMod val="75000"/>
                    <a:lumOff val="25000"/>
                  </a:schemeClr>
                </a:solidFill>
              </a:rPr>
              <a:t>v Parizu srečal </a:t>
            </a:r>
            <a:r>
              <a:rPr lang="sl-SI" dirty="0" err="1" smtClean="0">
                <a:solidFill>
                  <a:schemeClr val="tx1">
                    <a:lumMod val="75000"/>
                    <a:lumOff val="25000"/>
                  </a:schemeClr>
                </a:solidFill>
              </a:rPr>
              <a:t>Fridericha</a:t>
            </a:r>
            <a:r>
              <a:rPr lang="sl-SI" dirty="0" smtClean="0">
                <a:solidFill>
                  <a:schemeClr val="tx1">
                    <a:lumMod val="75000"/>
                    <a:lumOff val="25000"/>
                  </a:schemeClr>
                </a:solidFill>
              </a:rPr>
              <a:t> </a:t>
            </a:r>
          </a:p>
          <a:p>
            <a:pPr fontAlgn="auto">
              <a:spcAft>
                <a:spcPts val="0"/>
              </a:spcAft>
              <a:buNone/>
              <a:defRPr/>
            </a:pPr>
            <a:r>
              <a:rPr lang="sl-SI" dirty="0" smtClean="0">
                <a:solidFill>
                  <a:schemeClr val="tx1">
                    <a:lumMod val="75000"/>
                    <a:lumOff val="25000"/>
                  </a:schemeClr>
                </a:solidFill>
              </a:rPr>
              <a:t>	Engelsa          Komunistični manifest,</a:t>
            </a:r>
          </a:p>
          <a:p>
            <a:pPr fontAlgn="auto">
              <a:spcAft>
                <a:spcPts val="0"/>
              </a:spcAft>
              <a:buFont typeface="Wingdings" pitchFamily="2" charset="2"/>
              <a:buChar char="§"/>
              <a:defRPr/>
            </a:pPr>
            <a:r>
              <a:rPr lang="sl-SI" u="sng" dirty="0" smtClean="0">
                <a:solidFill>
                  <a:schemeClr val="tx1">
                    <a:lumMod val="75000"/>
                    <a:lumOff val="25000"/>
                  </a:schemeClr>
                </a:solidFill>
              </a:rPr>
              <a:t>DELA:</a:t>
            </a:r>
            <a:r>
              <a:rPr lang="sl-SI" dirty="0" smtClean="0">
                <a:solidFill>
                  <a:schemeClr val="tx1">
                    <a:lumMod val="75000"/>
                    <a:lumOff val="25000"/>
                  </a:schemeClr>
                </a:solidFill>
              </a:rPr>
              <a:t> Kritika Heglove filozofije (1843), Ekonomsko-filozofski rokopisi (1844), Sveta družina (1845), Teze o Feuerbachu (1845/46), Beda filozofije </a:t>
            </a:r>
          </a:p>
          <a:p>
            <a:pPr fontAlgn="auto">
              <a:spcAft>
                <a:spcPts val="0"/>
              </a:spcAft>
              <a:buNone/>
              <a:defRPr/>
            </a:pPr>
            <a:r>
              <a:rPr lang="sl-SI" dirty="0" smtClean="0">
                <a:solidFill>
                  <a:schemeClr val="tx1">
                    <a:lumMod val="75000"/>
                    <a:lumOff val="25000"/>
                  </a:schemeClr>
                </a:solidFill>
              </a:rPr>
              <a:t>	(1847) in Komunistični </a:t>
            </a:r>
          </a:p>
          <a:p>
            <a:pPr fontAlgn="auto">
              <a:spcAft>
                <a:spcPts val="0"/>
              </a:spcAft>
              <a:buNone/>
              <a:defRPr/>
            </a:pPr>
            <a:r>
              <a:rPr lang="sl-SI" dirty="0" smtClean="0">
                <a:solidFill>
                  <a:schemeClr val="tx1">
                    <a:lumMod val="75000"/>
                    <a:lumOff val="25000"/>
                  </a:schemeClr>
                </a:solidFill>
              </a:rPr>
              <a:t>	manifest (1848).</a:t>
            </a:r>
            <a:r>
              <a:rPr lang="sl-SI" dirty="0" smtClean="0"/>
              <a:t> </a:t>
            </a:r>
            <a:endParaRPr lang="sl-SI" dirty="0" smtClean="0">
              <a:solidFill>
                <a:schemeClr val="tx1">
                  <a:lumMod val="75000"/>
                  <a:lumOff val="25000"/>
                </a:schemeClr>
              </a:solidFill>
            </a:endParaRPr>
          </a:p>
          <a:p>
            <a:pPr fontAlgn="auto">
              <a:spcAft>
                <a:spcPts val="0"/>
              </a:spcAft>
              <a:defRPr/>
            </a:pPr>
            <a:endParaRPr lang="fr-CA" dirty="0" smtClean="0">
              <a:solidFill>
                <a:schemeClr val="tx1">
                  <a:lumMod val="75000"/>
                  <a:lumOff val="25000"/>
                </a:schemeClr>
              </a:solidFill>
            </a:endParaRPr>
          </a:p>
        </p:txBody>
      </p:sp>
      <p:sp>
        <p:nvSpPr>
          <p:cNvPr id="4" name="Desna puščica 3"/>
          <p:cNvSpPr/>
          <p:nvPr/>
        </p:nvSpPr>
        <p:spPr>
          <a:xfrm>
            <a:off x="1857356" y="2714620"/>
            <a:ext cx="64294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pic>
        <p:nvPicPr>
          <p:cNvPr id="5" name="Picture 4" descr="manifest_netv"/>
          <p:cNvPicPr>
            <a:picLocks noChangeAspect="1" noChangeArrowheads="1"/>
          </p:cNvPicPr>
          <p:nvPr/>
        </p:nvPicPr>
        <p:blipFill>
          <a:blip r:embed="rId2" cstate="print"/>
          <a:srcRect/>
          <a:stretch>
            <a:fillRect/>
          </a:stretch>
        </p:blipFill>
        <p:spPr bwMode="auto">
          <a:xfrm>
            <a:off x="5500694" y="1571612"/>
            <a:ext cx="3457575" cy="4679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a:xfrm>
            <a:off x="457200" y="274638"/>
            <a:ext cx="8686800" cy="1143000"/>
          </a:xfrm>
        </p:spPr>
        <p:txBody>
          <a:bodyPr/>
          <a:lstStyle/>
          <a:p>
            <a:r>
              <a:rPr lang="sl-SI" dirty="0" smtClean="0">
                <a:solidFill>
                  <a:schemeClr val="bg1"/>
                </a:solidFill>
              </a:rPr>
              <a:t>       Komunizem in komunistični manifest</a:t>
            </a:r>
            <a:endParaRPr lang="fr-CA" dirty="0" smtClean="0">
              <a:solidFill>
                <a:schemeClr val="bg1"/>
              </a:solidFill>
            </a:endParaRPr>
          </a:p>
        </p:txBody>
      </p:sp>
      <p:sp>
        <p:nvSpPr>
          <p:cNvPr id="3" name="Espace réservé du contenu 2"/>
          <p:cNvSpPr>
            <a:spLocks noGrp="1"/>
          </p:cNvSpPr>
          <p:nvPr>
            <p:ph idx="1"/>
          </p:nvPr>
        </p:nvSpPr>
        <p:spPr>
          <a:xfrm>
            <a:off x="457200" y="2143125"/>
            <a:ext cx="8229600" cy="4357688"/>
          </a:xfrm>
        </p:spPr>
        <p:txBody>
          <a:bodyPr rtlCol="0">
            <a:normAutofit/>
          </a:bodyPr>
          <a:lstStyle/>
          <a:p>
            <a:pPr>
              <a:buFont typeface="Wingdings" pitchFamily="2" charset="2"/>
              <a:buChar char="§"/>
            </a:pPr>
            <a:r>
              <a:rPr lang="sl-SI" dirty="0" smtClean="0"/>
              <a:t>družbena ureditev, ki naj bi zgodovinsko zamenjala kapitalistično ureditev in se razvila na podlagi visoko razvitih proizvodnih sil,</a:t>
            </a:r>
          </a:p>
          <a:p>
            <a:pPr>
              <a:buFont typeface="Wingdings" pitchFamily="2" charset="2"/>
              <a:buChar char="§"/>
            </a:pPr>
            <a:r>
              <a:rPr lang="sl-SI" dirty="0" smtClean="0"/>
              <a:t>ime za totalitarni politični sistem,</a:t>
            </a:r>
          </a:p>
          <a:p>
            <a:pPr>
              <a:buFont typeface="Wingdings" pitchFamily="2" charset="2"/>
              <a:buChar char="§"/>
            </a:pPr>
            <a:r>
              <a:rPr lang="sl-SI" dirty="0" smtClean="0"/>
              <a:t>po oktobrski revoluciji  v Sovjetski zvezi,</a:t>
            </a:r>
          </a:p>
          <a:p>
            <a:pPr>
              <a:buFont typeface="Wingdings" pitchFamily="2" charset="2"/>
              <a:buChar char="§"/>
            </a:pPr>
            <a:r>
              <a:rPr lang="sl-SI" dirty="0" smtClean="0"/>
              <a:t>želel odpraviti vse tržne dele družbe,</a:t>
            </a:r>
          </a:p>
          <a:p>
            <a:pPr>
              <a:buFont typeface="Wingdings" pitchFamily="2" charset="2"/>
              <a:buChar char="§"/>
            </a:pPr>
            <a:r>
              <a:rPr lang="sl-SI" dirty="0" smtClean="0"/>
              <a:t>Opiral se je na delavski razred.</a:t>
            </a:r>
          </a:p>
          <a:p>
            <a:pPr>
              <a:buFont typeface="Wingdings" pitchFamily="2" charset="2"/>
              <a:buChar char="§"/>
            </a:pPr>
            <a:endParaRPr lang="sl-SI" dirty="0" smtClean="0"/>
          </a:p>
          <a:p>
            <a:pPr>
              <a:buFont typeface="Wingdings" pitchFamily="2" charset="2"/>
              <a:buChar char="§"/>
            </a:pPr>
            <a:endParaRPr lang="sl-SI" dirty="0" smtClean="0"/>
          </a:p>
          <a:p>
            <a:pPr lvl="0">
              <a:buNone/>
            </a:pPr>
            <a:endParaRPr lang="sl-SI" dirty="0" smtClean="0"/>
          </a:p>
          <a:p>
            <a:pPr fontAlgn="auto">
              <a:spcAft>
                <a:spcPts val="0"/>
              </a:spcAft>
              <a:buNone/>
              <a:defRPr/>
            </a:pPr>
            <a:endParaRPr lang="sl-SI" dirty="0" smtClean="0">
              <a:solidFill>
                <a:schemeClr val="tx1">
                  <a:lumMod val="75000"/>
                  <a:lumOff val="25000"/>
                </a:schemeClr>
              </a:solidFill>
            </a:endParaRPr>
          </a:p>
        </p:txBody>
      </p:sp>
      <p:pic>
        <p:nvPicPr>
          <p:cNvPr id="2050" name="Picture 2" descr="http://shrani.si/f/P/n9/4yDXMK1X/1/komunisti.png"/>
          <p:cNvPicPr>
            <a:picLocks noChangeAspect="1" noChangeArrowheads="1"/>
          </p:cNvPicPr>
          <p:nvPr/>
        </p:nvPicPr>
        <p:blipFill>
          <a:blip r:embed="rId3" cstate="print"/>
          <a:srcRect/>
          <a:stretch>
            <a:fillRect/>
          </a:stretch>
        </p:blipFill>
        <p:spPr bwMode="auto">
          <a:xfrm>
            <a:off x="285720" y="142852"/>
            <a:ext cx="1571636" cy="157163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Levo usmerjeni slovenski filozofi</a:t>
            </a:r>
            <a:endParaRPr lang="sl-SI" dirty="0"/>
          </a:p>
        </p:txBody>
      </p:sp>
      <p:sp>
        <p:nvSpPr>
          <p:cNvPr id="5" name="PoljeZBesedilom 4"/>
          <p:cNvSpPr txBox="1"/>
          <p:nvPr/>
        </p:nvSpPr>
        <p:spPr>
          <a:xfrm>
            <a:off x="1571604" y="6072206"/>
            <a:ext cx="6500858" cy="646331"/>
          </a:xfrm>
          <a:prstGeom prst="rect">
            <a:avLst/>
          </a:prstGeom>
          <a:noFill/>
        </p:spPr>
        <p:txBody>
          <a:bodyPr wrap="square" rtlCol="0">
            <a:spAutoFit/>
          </a:bodyPr>
          <a:lstStyle/>
          <a:p>
            <a:r>
              <a:rPr lang="sl-SI" b="1" dirty="0" smtClean="0"/>
              <a:t>Slavoj Žižek, Mladen Dolar, Božidar Debenjak in Rajko Muršič</a:t>
            </a:r>
            <a:endParaRPr lang="en-US" b="1" dirty="0"/>
          </a:p>
        </p:txBody>
      </p:sp>
      <p:pic>
        <p:nvPicPr>
          <p:cNvPr id="4" name="Ograda vsebine 3" descr="Slika1.jpg"/>
          <p:cNvPicPr>
            <a:picLocks noGrp="1" noChangeAspect="1"/>
          </p:cNvPicPr>
          <p:nvPr>
            <p:ph idx="1"/>
          </p:nvPr>
        </p:nvPicPr>
        <p:blipFill>
          <a:blip r:embed="rId2" cstate="print"/>
          <a:stretch>
            <a:fillRect/>
          </a:stretch>
        </p:blipFill>
        <p:spPr>
          <a:xfrm>
            <a:off x="1571604" y="1421082"/>
            <a:ext cx="6357982" cy="4525699"/>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rtlCol="0">
            <a:noAutofit/>
          </a:bodyPr>
          <a:lstStyle/>
          <a:p>
            <a:pPr>
              <a:buFont typeface="Wingdings" pitchFamily="2" charset="2"/>
              <a:buChar char="§"/>
            </a:pPr>
            <a:r>
              <a:rPr lang="sl-SI" sz="1600" b="1" dirty="0" smtClean="0"/>
              <a:t>Mladen Dolar</a:t>
            </a:r>
            <a:r>
              <a:rPr lang="sl-SI" sz="1600" dirty="0" smtClean="0"/>
              <a:t> komunizem enači s pošastjo, ta deluje kot grožnja in nalepka, vendar jo vse evropske velesile priznavajo za moč. Z letom 1848 je komunizem postal družbena realnost. Vse kar je v njem trdno se razblinja, ostaja le temeljno razmerje izkoriščanja. Komunizem je globalen in planetaren proces, obstaja zaradi nenehnega </a:t>
            </a:r>
            <a:r>
              <a:rPr lang="sl-SI" sz="1600" dirty="0" err="1" smtClean="0"/>
              <a:t>revolucioniranja</a:t>
            </a:r>
            <a:r>
              <a:rPr lang="sl-SI" sz="1600" dirty="0" smtClean="0"/>
              <a:t> produkcijskih pogojev. Nenehno spreminjanje pogojev lahko primerjamo z eksperimentom, ki ga je izvedla Jane Eliot. V verbalnem pogovoru ni zmagal nihče od sodelujočih, saj je eksperimentatorka vedno znova spreminjala pogoje. </a:t>
            </a:r>
          </a:p>
          <a:p>
            <a:pPr>
              <a:buFont typeface="Wingdings" pitchFamily="2" charset="2"/>
              <a:buChar char="§"/>
            </a:pPr>
            <a:endParaRPr lang="sl-SI" sz="1600" dirty="0" smtClean="0"/>
          </a:p>
          <a:p>
            <a:pPr>
              <a:buFont typeface="Wingdings" pitchFamily="2" charset="2"/>
              <a:buChar char="§"/>
            </a:pPr>
            <a:r>
              <a:rPr lang="sl-SI" sz="1600" b="1" dirty="0" smtClean="0"/>
              <a:t>Jože Mencinger</a:t>
            </a:r>
            <a:r>
              <a:rPr lang="sl-SI" sz="1600" dirty="0" smtClean="0"/>
              <a:t> v spremnem zapisu priznava, da se je včasih proglašal za </a:t>
            </a:r>
            <a:r>
              <a:rPr lang="sl-SI" sz="1600" dirty="0" err="1" smtClean="0"/>
              <a:t>nemarksista</a:t>
            </a:r>
            <a:r>
              <a:rPr lang="sl-SI" sz="1600" dirty="0" smtClean="0"/>
              <a:t>.</a:t>
            </a:r>
          </a:p>
          <a:p>
            <a:pPr>
              <a:buNone/>
            </a:pPr>
            <a:r>
              <a:rPr lang="sl-SI" sz="1600" dirty="0" smtClean="0"/>
              <a:t>	Meni, da je zdajšnjo gospodarsko krizo mogoče pojasniti le z marksistično razlago svetovnih gospodarskih dogajanj v preteklih štirih desetletjih, ko so lastnike družb vse bolj zamenjevali lastniki premoženja.</a:t>
            </a:r>
          </a:p>
          <a:p>
            <a:pPr>
              <a:buNone/>
            </a:pPr>
            <a:endParaRPr lang="sl-SI" sz="1600" dirty="0" smtClean="0"/>
          </a:p>
          <a:p>
            <a:pPr>
              <a:buFont typeface="Wingdings" pitchFamily="2" charset="2"/>
              <a:buChar char="§"/>
            </a:pPr>
            <a:r>
              <a:rPr lang="sl-SI" sz="1600" b="1" dirty="0" smtClean="0"/>
              <a:t>Rajko Muršič</a:t>
            </a:r>
            <a:r>
              <a:rPr lang="sl-SI" sz="1600" dirty="0" smtClean="0"/>
              <a:t> trdi, da je komunistični manifest popularen še danes, saj kapital veča izkoriščanje in neenakost družbe.</a:t>
            </a:r>
          </a:p>
          <a:p>
            <a:pPr>
              <a:buNone/>
            </a:pPr>
            <a:r>
              <a:rPr lang="sl-SI" sz="1600" dirty="0" smtClean="0"/>
              <a:t>	Po njegovem kapitalizem izničuje vse zaradi svoje produktivnosti. Ljudi jemlje kot neizčrpen vir svoje rasti. Podpira vse vrste duhovnosti, ki vodijo v odrešitev šele na onem in ne na tem svetu.</a:t>
            </a:r>
          </a:p>
          <a:p>
            <a:pPr>
              <a:buNone/>
            </a:pPr>
            <a:r>
              <a:rPr lang="sl-SI" sz="1600" dirty="0" smtClean="0"/>
              <a:t>	Kapitalizem je vedno korak pred tistimi, ki jih izkorišča. Kapital še vedno na enak način izkorišča delo in pripravljenost ljudi, da bodo delali za najnižjo možno ceno, ki bo prinesla najvišji možni profit. A vsakdanje izkoriščanje je po njegovem mnenju praviloma zastrto, zato ga niti dobro ne opazimo. Izkoriščanje je danes tako razpršeno in globalno, da nimamo več občutka, da obstaja nekaj, kar bi lahko imenovali delavski razred. Kljub temu pa po njegovem razredni boj poteka danes predvsem skozi vprašanje avtorskih pravic. Danes nam kroji življenje v tako velikem obsegu, da že preprečuje možnost odpiranja prostorov na nekaterih točkah, ko ne smeš povedati določenih besed, ker so last nekoga drugega, ne smeš razmišljati določenih reči, ker jih je premislil nekdo drug. </a:t>
            </a:r>
          </a:p>
          <a:p>
            <a:pPr>
              <a:buNone/>
            </a:pPr>
            <a:r>
              <a:rPr lang="sl-SI" sz="1600" dirty="0" smtClean="0"/>
              <a:t>	Etnolog dr. Rajko Muršič priznava, da bere Manifest z neugodjem, saj so ga včasih dojemali kot dogmo. </a:t>
            </a:r>
          </a:p>
          <a:p>
            <a:pPr fontAlgn="auto">
              <a:spcAft>
                <a:spcPts val="0"/>
              </a:spcAft>
              <a:buFont typeface="Wingdings" pitchFamily="2" charset="2"/>
              <a:buChar char="§"/>
              <a:defRPr/>
            </a:pPr>
            <a:endParaRPr lang="sl-SI" sz="1600"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5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153</Template>
  <TotalTime>335</TotalTime>
  <Words>808</Words>
  <Application>Microsoft Office PowerPoint</Application>
  <PresentationFormat>Diaprojekcija na zaslonu (4:3)</PresentationFormat>
  <Paragraphs>137</Paragraphs>
  <Slides>19</Slides>
  <Notes>0</Notes>
  <HiddenSlides>0</HiddenSlides>
  <MMClips>0</MMClips>
  <ScaleCrop>false</ScaleCrop>
  <HeadingPairs>
    <vt:vector size="4" baseType="variant">
      <vt:variant>
        <vt:lpstr>Tema</vt:lpstr>
      </vt:variant>
      <vt:variant>
        <vt:i4>1</vt:i4>
      </vt:variant>
      <vt:variant>
        <vt:lpstr>Naslovi diapozitivov</vt:lpstr>
      </vt:variant>
      <vt:variant>
        <vt:i4>19</vt:i4>
      </vt:variant>
    </vt:vector>
  </HeadingPairs>
  <TitlesOfParts>
    <vt:vector size="20" baseType="lpstr">
      <vt:lpstr>153</vt:lpstr>
      <vt:lpstr>MARKSIZEM IN SOCIALNO DELO</vt:lpstr>
      <vt:lpstr>Marksizem</vt:lpstr>
      <vt:lpstr>Utopični socializem</vt:lpstr>
      <vt:lpstr>Marxove teze o Feuerbachu</vt:lpstr>
      <vt:lpstr>Karl Marx (1818-1883)</vt:lpstr>
      <vt:lpstr>Karl Marx (1818-1883)</vt:lpstr>
      <vt:lpstr>       Komunizem in komunistični manifest</vt:lpstr>
      <vt:lpstr>Levo usmerjeni slovenski filozofi</vt:lpstr>
      <vt:lpstr>Diapozitiv 9</vt:lpstr>
      <vt:lpstr>Diapozitiv 10</vt:lpstr>
      <vt:lpstr>Najbolj vplivni marksisti</vt:lpstr>
      <vt:lpstr>Marksizem in socialno delo</vt:lpstr>
      <vt:lpstr>Humanizem</vt:lpstr>
      <vt:lpstr>Radikalni model</vt:lpstr>
      <vt:lpstr>Nasprotja v radikalnem modelu</vt:lpstr>
      <vt:lpstr>Rojek je analiziral dela Z marksistov glede na to, kako vidijo položaj SD:</vt:lpstr>
      <vt:lpstr>Miselni in idejni tokovi SD</vt:lpstr>
      <vt:lpstr>Dileme sodobnega SD v kapitalističnih državah</vt:lpstr>
      <vt:lpstr>Literatura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MARKSIZEM IN SOCIALNO DELO</dc:title>
  <dc:creator>Uporabnik</dc:creator>
  <cp:lastModifiedBy>Uporabnik</cp:lastModifiedBy>
  <cp:revision>52</cp:revision>
  <dcterms:created xsi:type="dcterms:W3CDTF">2009-12-15T12:39:13Z</dcterms:created>
  <dcterms:modified xsi:type="dcterms:W3CDTF">2009-12-18T06:53:29Z</dcterms:modified>
</cp:coreProperties>
</file>