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FB1A778-F2FE-4874-8726-3DC2EF54952B}" type="datetimeFigureOut">
              <a:rPr lang="sl-SI" smtClean="0"/>
              <a:pPr/>
              <a:t>15.1.2010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konek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konek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konek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A8CE6E5-E213-4C07-BCA8-5BF5E313A2A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A778-F2FE-4874-8726-3DC2EF54952B}" type="datetimeFigureOut">
              <a:rPr lang="sl-SI" smtClean="0"/>
              <a:pPr/>
              <a:t>15.1.2010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E6E5-E213-4C07-BCA8-5BF5E313A2A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A778-F2FE-4874-8726-3DC2EF54952B}" type="datetimeFigureOut">
              <a:rPr lang="sl-SI" smtClean="0"/>
              <a:pPr/>
              <a:t>15.1.2010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E6E5-E213-4C07-BCA8-5BF5E313A2A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B1A778-F2FE-4874-8726-3DC2EF54952B}" type="datetimeFigureOut">
              <a:rPr lang="sl-SI" smtClean="0"/>
              <a:pPr/>
              <a:t>15.1.2010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8CE6E5-E213-4C07-BCA8-5BF5E313A2A5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B1A778-F2FE-4874-8726-3DC2EF54952B}" type="datetimeFigureOut">
              <a:rPr lang="sl-SI" smtClean="0"/>
              <a:pPr/>
              <a:t>15.1.2010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konek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konek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konek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A8CE6E5-E213-4C07-BCA8-5BF5E313A2A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A778-F2FE-4874-8726-3DC2EF54952B}" type="datetimeFigureOut">
              <a:rPr lang="sl-SI" smtClean="0"/>
              <a:pPr/>
              <a:t>15.1.2010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E6E5-E213-4C07-BCA8-5BF5E313A2A5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A778-F2FE-4874-8726-3DC2EF54952B}" type="datetimeFigureOut">
              <a:rPr lang="sl-SI" smtClean="0"/>
              <a:pPr/>
              <a:t>15.1.2010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E6E5-E213-4C07-BCA8-5BF5E313A2A5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B1A778-F2FE-4874-8726-3DC2EF54952B}" type="datetimeFigureOut">
              <a:rPr lang="sl-SI" smtClean="0"/>
              <a:pPr/>
              <a:t>15.1.2010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8CE6E5-E213-4C07-BCA8-5BF5E313A2A5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A778-F2FE-4874-8726-3DC2EF54952B}" type="datetimeFigureOut">
              <a:rPr lang="sl-SI" smtClean="0"/>
              <a:pPr/>
              <a:t>15.1.2010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E6E5-E213-4C07-BCA8-5BF5E313A2A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8" name="Raven konek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B1A778-F2FE-4874-8726-3DC2EF54952B}" type="datetimeFigureOut">
              <a:rPr lang="sl-SI" smtClean="0"/>
              <a:pPr/>
              <a:t>15.1.2010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8CE6E5-E213-4C07-BCA8-5BF5E313A2A5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konek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konek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konek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B1A778-F2FE-4874-8726-3DC2EF54952B}" type="datetimeFigureOut">
              <a:rPr lang="sl-SI" smtClean="0"/>
              <a:pPr/>
              <a:t>15.1.2010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8CE6E5-E213-4C07-BCA8-5BF5E313A2A5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B1A778-F2FE-4874-8726-3DC2EF54952B}" type="datetimeFigureOut">
              <a:rPr lang="sl-SI" smtClean="0"/>
              <a:pPr/>
              <a:t>15.1.2010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8CE6E5-E213-4C07-BCA8-5BF5E313A2A5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43116"/>
            <a:ext cx="7815290" cy="1457334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TERMINOLOGIJA – IZRAZOSLOVJE</a:t>
            </a:r>
            <a:br>
              <a:rPr lang="sl-SI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sz="4000" i="1" dirty="0" smtClean="0"/>
              <a:t>UVOD V SOCIALNO DELO</a:t>
            </a:r>
          </a:p>
          <a:p>
            <a:endParaRPr lang="sl-SI" dirty="0" smtClean="0"/>
          </a:p>
          <a:p>
            <a:endParaRPr lang="sl-SI" dirty="0"/>
          </a:p>
          <a:p>
            <a:r>
              <a:rPr lang="sl-SI" dirty="0" smtClean="0"/>
              <a:t>Suzana Krivec, Anja Jaksetič, Tina Tomažič., Maja Gale, Špela Stanič, Laura Gačnik</a:t>
            </a:r>
          </a:p>
          <a:p>
            <a:endParaRPr lang="sl-SI" dirty="0" smtClean="0"/>
          </a:p>
          <a:p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SUPERVIZIJA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l-SI" dirty="0">
                <a:solidFill>
                  <a:schemeClr val="tx2">
                    <a:lumMod val="75000"/>
                  </a:schemeClr>
                </a:solidFill>
              </a:rPr>
            </a:br>
            <a:endParaRPr lang="sl-SI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sl-SI" dirty="0"/>
              <a:t>Razvila v medicini, od tod prenesla v socialno delo ( </a:t>
            </a:r>
            <a:r>
              <a:rPr lang="sl-SI" dirty="0" err="1"/>
              <a:t>Kaslow</a:t>
            </a:r>
            <a:r>
              <a:rPr lang="sl-SI" dirty="0"/>
              <a:t>:1977)</a:t>
            </a:r>
          </a:p>
          <a:p>
            <a:pPr lvl="0"/>
            <a:r>
              <a:rPr lang="sl-SI" dirty="0"/>
              <a:t>Pomeni, pogled od zgoraj, ki vključuje tudi nadzor.</a:t>
            </a:r>
          </a:p>
          <a:p>
            <a:pPr lvl="0"/>
            <a:r>
              <a:rPr lang="sl-SI" dirty="0" err="1"/>
              <a:t>Dorothy</a:t>
            </a:r>
            <a:r>
              <a:rPr lang="sl-SI" dirty="0"/>
              <a:t> </a:t>
            </a:r>
            <a:r>
              <a:rPr lang="sl-SI" dirty="0" err="1"/>
              <a:t>Pettes</a:t>
            </a:r>
            <a:r>
              <a:rPr lang="sl-SI" dirty="0"/>
              <a:t> ( 1979 ) opredeljuje </a:t>
            </a:r>
            <a:r>
              <a:rPr lang="sl-SI" dirty="0" err="1"/>
              <a:t>supervizijo</a:t>
            </a:r>
            <a:r>
              <a:rPr lang="sl-SI" dirty="0"/>
              <a:t> kot proces sodelovanja med socialnimi delavci.</a:t>
            </a:r>
          </a:p>
          <a:p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sl-SI" b="1" dirty="0" smtClean="0"/>
              <a:t>METODA POMOČI SOCIALNEGA DELA S POSAMEZNIM PRIMEROM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endParaRPr lang="sl-SI" dirty="0" smtClean="0"/>
          </a:p>
          <a:p>
            <a:r>
              <a:rPr lang="sl-SI" dirty="0" smtClean="0"/>
              <a:t>Pomeni, da je človeku mogoče pomagati le, če ga jemljemo kot svojsko osebo, ki se razvija v skladu z zahtevami in omejitvami svojega konteksta, vendar ima v sebi vedno tudi še neuresničene možnosti 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l-SI" b="1" dirty="0" smtClean="0"/>
              <a:t>ZNANSTVENA UTEMELJENA POMOČ</a:t>
            </a:r>
            <a:r>
              <a:rPr lang="sl-SI" dirty="0" smtClean="0"/>
              <a:t> 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sl-SI" dirty="0" smtClean="0"/>
              <a:t>Juan Luis </a:t>
            </a:r>
            <a:r>
              <a:rPr lang="sl-SI" dirty="0" err="1" smtClean="0"/>
              <a:t>Vives</a:t>
            </a:r>
            <a:endParaRPr lang="sl-SI" dirty="0" smtClean="0"/>
          </a:p>
          <a:p>
            <a:pPr lvl="0"/>
            <a:r>
              <a:rPr lang="sl-SI" dirty="0" smtClean="0"/>
              <a:t>Gre za načela odnosa do uporabnika ( npr. diferenciacija revežev) </a:t>
            </a:r>
          </a:p>
          <a:p>
            <a:r>
              <a:rPr lang="sl-SI" dirty="0" smtClean="0"/>
              <a:t>Ang. </a:t>
            </a:r>
            <a:r>
              <a:rPr lang="sl-SI" dirty="0" err="1" smtClean="0"/>
              <a:t>assistance</a:t>
            </a:r>
            <a:r>
              <a:rPr lang="sl-SI" dirty="0" smtClean="0"/>
              <a:t> </a:t>
            </a:r>
            <a:r>
              <a:rPr lang="sl-SI" dirty="0" err="1" smtClean="0"/>
              <a:t>scientifique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b="1" dirty="0" smtClean="0"/>
              <a:t>ZNANSTVENA DOBRODELNOST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sl-SI" dirty="0" smtClean="0"/>
              <a:t>Thomas </a:t>
            </a:r>
            <a:r>
              <a:rPr lang="sl-SI" dirty="0" err="1" smtClean="0"/>
              <a:t>Chalmers</a:t>
            </a:r>
            <a:r>
              <a:rPr lang="sl-SI" dirty="0" smtClean="0"/>
              <a:t> 1813</a:t>
            </a:r>
          </a:p>
          <a:p>
            <a:r>
              <a:rPr lang="sl-SI" dirty="0" smtClean="0"/>
              <a:t>filozofija in metoda, ki so jo uporabljale dobrodelne organizacije tistega časa </a:t>
            </a:r>
            <a:br>
              <a:rPr lang="sl-SI" dirty="0" smtClean="0"/>
            </a:b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b="1" dirty="0" smtClean="0"/>
              <a:t>PROFESIJA</a:t>
            </a:r>
            <a:br>
              <a:rPr lang="sl-SI" b="1" dirty="0" smtClean="0"/>
            </a:b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sl-SI" dirty="0" smtClean="0"/>
              <a:t>Abraham </a:t>
            </a:r>
            <a:r>
              <a:rPr lang="sl-SI" dirty="0" err="1" smtClean="0"/>
              <a:t>Flexner</a:t>
            </a:r>
            <a:r>
              <a:rPr lang="sl-SI" dirty="0" smtClean="0"/>
              <a:t> začetek 20. stoletja</a:t>
            </a:r>
          </a:p>
          <a:p>
            <a:pPr lvl="0"/>
            <a:r>
              <a:rPr lang="sl-SI" dirty="0" smtClean="0"/>
              <a:t>V celoti intelektualna operacija z veliko individualne odgovornosti, usmerjena k samoorganizaciji </a:t>
            </a:r>
          </a:p>
          <a:p>
            <a:r>
              <a:rPr lang="sl-SI" dirty="0" err="1" smtClean="0"/>
              <a:t>Ang.profession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l-SI" b="1" dirty="0" smtClean="0"/>
              <a:t>SOCIALNI DELAVEC/ DELAVKA 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sl-SI" dirty="0" smtClean="0"/>
              <a:t>Simon Nelson </a:t>
            </a:r>
            <a:r>
              <a:rPr lang="sl-SI" dirty="0" err="1" smtClean="0"/>
              <a:t>Patten</a:t>
            </a:r>
            <a:r>
              <a:rPr lang="sl-SI" dirty="0" smtClean="0"/>
              <a:t> </a:t>
            </a:r>
          </a:p>
          <a:p>
            <a:pPr lvl="0"/>
            <a:r>
              <a:rPr lang="sl-SI" dirty="0" smtClean="0"/>
              <a:t>Je človek, ki je zaposlen na področju socialnega varstva. </a:t>
            </a:r>
          </a:p>
          <a:p>
            <a:r>
              <a:rPr lang="sl-SI" dirty="0" smtClean="0"/>
              <a:t>Konec 19. stoletja</a:t>
            </a:r>
          </a:p>
          <a:p>
            <a:r>
              <a:rPr lang="sl-SI" dirty="0" smtClean="0"/>
              <a:t>Social </a:t>
            </a:r>
            <a:r>
              <a:rPr lang="sl-SI" dirty="0" err="1" smtClean="0"/>
              <a:t>worker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EMPATIJA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Psihološka sposobnost zaznavanja čustev druge osebe, brez da bi s tem podal svoje.</a:t>
            </a:r>
          </a:p>
          <a:p>
            <a:r>
              <a:rPr lang="sl-SI" dirty="0" smtClean="0"/>
              <a:t>Empatija pomeni proces doživljanja z drugo osebo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ALTRUIZEM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Lat. </a:t>
            </a:r>
            <a:r>
              <a:rPr lang="sl-SI" dirty="0" err="1" smtClean="0"/>
              <a:t>alter</a:t>
            </a:r>
            <a:r>
              <a:rPr lang="sl-SI" dirty="0" smtClean="0"/>
              <a:t>, drugi</a:t>
            </a:r>
          </a:p>
          <a:p>
            <a:r>
              <a:rPr lang="sl-SI" dirty="0" smtClean="0"/>
              <a:t>V najširšem smislu obsega pripravljenost žrtvovati se za druge.</a:t>
            </a:r>
          </a:p>
          <a:p>
            <a:r>
              <a:rPr lang="sl-SI" dirty="0" smtClean="0"/>
              <a:t>V ožjem smislu pa pomeni etično usmeritev, katere osnovno načelo je težiti k sreči, dobremu, dobrobiti drugih, četudi na račun lastne sreče.</a:t>
            </a:r>
          </a:p>
          <a:p>
            <a:r>
              <a:rPr lang="sl-SI" dirty="0" smtClean="0"/>
              <a:t>Nasprotje altruizmu je egoizem.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VREDNOTA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l-SI" b="1" dirty="0" smtClean="0"/>
              <a:t>:</a:t>
            </a:r>
            <a:r>
              <a:rPr lang="sl-SI" dirty="0" smtClean="0"/>
              <a:t>»Vrednota je zapleten, kompleksen, na različne načine utemeljen in koncipiran znanstveni ali filozofski pojem. Vrednote so lahko različni cilji; … prav tako so vrednote različna spoznavna, moralno-etična, umetnostno-estetska, politična, verska in druga načela, norme in drže …« (</a:t>
            </a:r>
            <a:r>
              <a:rPr lang="sl-SI" dirty="0" err="1" smtClean="0"/>
              <a:t>Sruk</a:t>
            </a:r>
            <a:r>
              <a:rPr lang="sl-SI" dirty="0" smtClean="0"/>
              <a:t> 1995: 349-350) </a:t>
            </a:r>
          </a:p>
          <a:p>
            <a:pPr lvl="0"/>
            <a:r>
              <a:rPr lang="sl-SI" dirty="0" smtClean="0"/>
              <a:t>Vrednote po hierarhični lestvici. Hierarhija vrednot, ki jo je postavil </a:t>
            </a:r>
            <a:r>
              <a:rPr lang="sl-SI" dirty="0" smtClean="0">
                <a:solidFill>
                  <a:schemeClr val="accent2">
                    <a:lumMod val="50000"/>
                  </a:schemeClr>
                </a:solidFill>
              </a:rPr>
              <a:t>Janez Musek</a:t>
            </a:r>
          </a:p>
          <a:p>
            <a:pPr lvl="0"/>
            <a:r>
              <a:rPr lang="sl-SI" dirty="0" smtClean="0"/>
              <a:t>izpolnitvene (</a:t>
            </a:r>
            <a:r>
              <a:rPr lang="sl-SI" dirty="0" err="1" smtClean="0"/>
              <a:t>samoaktualizacija</a:t>
            </a:r>
            <a:r>
              <a:rPr lang="sl-SI" dirty="0" smtClean="0"/>
              <a:t> - pomenijo duhovno rast)</a:t>
            </a:r>
          </a:p>
          <a:p>
            <a:pPr lvl="0"/>
            <a:r>
              <a:rPr lang="sl-SI" dirty="0" smtClean="0"/>
              <a:t>moralne (vežejo se na dolžnosti, odgovornosti)</a:t>
            </a:r>
          </a:p>
          <a:p>
            <a:pPr lvl="0"/>
            <a:r>
              <a:rPr lang="sl-SI" dirty="0" smtClean="0"/>
              <a:t>potenčne (vežejo se na uspehe in dosežke)</a:t>
            </a:r>
          </a:p>
          <a:p>
            <a:pPr lvl="0"/>
            <a:r>
              <a:rPr lang="sl-SI" dirty="0" err="1" smtClean="0"/>
              <a:t>hedonske</a:t>
            </a:r>
            <a:r>
              <a:rPr lang="sl-SI" dirty="0" smtClean="0"/>
              <a:t> (vežejo se na užitke)</a:t>
            </a:r>
          </a:p>
          <a:p>
            <a:r>
              <a:rPr lang="sl-SI" dirty="0" err="1" smtClean="0"/>
              <a:t>Hedonske</a:t>
            </a:r>
            <a:r>
              <a:rPr lang="sl-SI" dirty="0" smtClean="0"/>
              <a:t> in potenčne imenujemo skupaj </a:t>
            </a:r>
            <a:r>
              <a:rPr lang="sl-SI" i="1" dirty="0" smtClean="0"/>
              <a:t>dionizične</a:t>
            </a:r>
            <a:r>
              <a:rPr lang="sl-SI" dirty="0" smtClean="0"/>
              <a:t> (po bogu vina in zabave Dionizu), moralne in izpolnitvene pa </a:t>
            </a:r>
            <a:r>
              <a:rPr lang="sl-SI" i="1" dirty="0" smtClean="0"/>
              <a:t>apolonske</a:t>
            </a:r>
            <a:r>
              <a:rPr lang="sl-SI" dirty="0" smtClean="0"/>
              <a:t> (po bogu lepote in popolnosti Apolonu).</a:t>
            </a:r>
          </a:p>
          <a:p>
            <a:pPr lvl="0"/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METODA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»Metoda socialnega dela je v svojem najširšem pomenu način, sredstvo in oblika postopanja v socialnem delu. Metoda je torej dejavnik zavestno odbranih, strokovno in znanstveno izdelanih postopkov v dobro organiziranem socialnem delu« (</a:t>
            </a:r>
            <a:r>
              <a:rPr lang="sl-SI" dirty="0" err="1" smtClean="0"/>
              <a:t>Dervišbegović</a:t>
            </a:r>
            <a:r>
              <a:rPr lang="sl-SI" dirty="0" smtClean="0"/>
              <a:t> 1995: 74). </a:t>
            </a:r>
          </a:p>
          <a:p>
            <a:r>
              <a:rPr lang="sl-SI" dirty="0" smtClean="0"/>
              <a:t>Metoda je »način, kako doseči kakšen cilj, namen. Metoda je premišljeno dejanje, postopek …«(</a:t>
            </a:r>
            <a:r>
              <a:rPr lang="sl-SI" dirty="0" err="1" smtClean="0"/>
              <a:t>Sruk</a:t>
            </a:r>
            <a:r>
              <a:rPr lang="sl-SI" dirty="0" smtClean="0"/>
              <a:t> 1995: 205) 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SOCIALNO </a:t>
            </a:r>
            <a:r>
              <a:rPr lang="sl-SI" b="1" dirty="0" smtClean="0">
                <a:solidFill>
                  <a:schemeClr val="tx2">
                    <a:lumMod val="75000"/>
                  </a:schemeClr>
                </a:solidFill>
              </a:rPr>
              <a:t>DELO 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l-SI" dirty="0">
                <a:solidFill>
                  <a:schemeClr val="tx2">
                    <a:lumMod val="75000"/>
                  </a:schemeClr>
                </a:solidFill>
              </a:rPr>
            </a:br>
            <a:endParaRPr lang="sl-SI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sl-SI" dirty="0"/>
              <a:t>Socialno izhaja iz latinske besede </a:t>
            </a:r>
            <a:r>
              <a:rPr lang="sl-SI" i="1" dirty="0" err="1"/>
              <a:t>socius</a:t>
            </a:r>
            <a:r>
              <a:rPr lang="sl-SI" dirty="0"/>
              <a:t>, ki pomeni tovariš. Iz istega korena izhaja beseda </a:t>
            </a:r>
            <a:r>
              <a:rPr lang="sl-SI" dirty="0" err="1"/>
              <a:t>societas</a:t>
            </a:r>
            <a:r>
              <a:rPr lang="sl-SI" dirty="0"/>
              <a:t>, ki pomeni družba.</a:t>
            </a:r>
          </a:p>
          <a:p>
            <a:pPr lvl="0"/>
            <a:r>
              <a:rPr lang="sl-SI" dirty="0"/>
              <a:t>Delo izhaja iz francoske besede </a:t>
            </a:r>
            <a:r>
              <a:rPr lang="sl-SI" i="1" dirty="0" err="1"/>
              <a:t>tripalium</a:t>
            </a:r>
            <a:r>
              <a:rPr lang="sl-SI" dirty="0"/>
              <a:t>, kar pomeni jarem. Izraz je znan od 12. stoletja dalje.</a:t>
            </a:r>
          </a:p>
          <a:p>
            <a:endParaRPr lang="sl-SI" dirty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METODOLOGIJA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Nauk o metodah oziroma preučevanje metod (</a:t>
            </a:r>
            <a:r>
              <a:rPr lang="sl-SI" dirty="0" err="1" smtClean="0"/>
              <a:t>Sruk</a:t>
            </a:r>
            <a:r>
              <a:rPr lang="sl-SI" dirty="0" smtClean="0"/>
              <a:t> </a:t>
            </a:r>
            <a:r>
              <a:rPr lang="sl-SI" dirty="0" err="1" smtClean="0"/>
              <a:t>Ibidem</a:t>
            </a:r>
            <a:r>
              <a:rPr lang="sl-SI" dirty="0" smtClean="0"/>
              <a:t>). </a:t>
            </a:r>
          </a:p>
          <a:p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sz="3000" b="1" dirty="0" smtClean="0">
                <a:solidFill>
                  <a:schemeClr val="accent2">
                    <a:lumMod val="50000"/>
                  </a:schemeClr>
                </a:solidFill>
              </a:rPr>
              <a:t>BOETIKA</a:t>
            </a:r>
          </a:p>
          <a:p>
            <a:r>
              <a:rPr lang="sl-SI" dirty="0" smtClean="0"/>
              <a:t>Vedo o socialnem delu je Blaž Mesec poimenoval </a:t>
            </a:r>
            <a:r>
              <a:rPr lang="sl-SI" i="1" dirty="0" err="1" smtClean="0"/>
              <a:t>boetika</a:t>
            </a:r>
            <a:r>
              <a:rPr lang="sl-SI" dirty="0" smtClean="0"/>
              <a:t>. To je </a:t>
            </a:r>
            <a:r>
              <a:rPr lang="sl-SI" i="1" dirty="0" smtClean="0"/>
              <a:t>veda o pomaganju</a:t>
            </a:r>
            <a:r>
              <a:rPr lang="sl-SI" dirty="0" smtClean="0"/>
              <a:t>. </a:t>
            </a:r>
            <a:br>
              <a:rPr lang="sl-SI" dirty="0" smtClean="0"/>
            </a:br>
            <a:r>
              <a:rPr lang="sl-SI" dirty="0" smtClean="0"/>
              <a:t> </a:t>
            </a:r>
          </a:p>
          <a:p>
            <a:pPr>
              <a:buNone/>
            </a:pPr>
            <a:endParaRPr lang="sl-SI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PREDMET VEDE SOCIALNEGA DELA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»… </a:t>
            </a:r>
            <a:r>
              <a:rPr lang="sl-SI" i="1" dirty="0" smtClean="0"/>
              <a:t>Predmet vede socialnega dela je raziskovanje, odkrivanje in sistematično spoznavanje dejavne človečnosti</a:t>
            </a:r>
            <a:r>
              <a:rPr lang="sl-SI" dirty="0" smtClean="0"/>
              <a:t> …« (</a:t>
            </a:r>
            <a:r>
              <a:rPr lang="sl-SI" dirty="0" err="1" smtClean="0"/>
              <a:t>Nedeljković</a:t>
            </a:r>
            <a:r>
              <a:rPr lang="sl-SI" dirty="0" smtClean="0"/>
              <a:t> 1983:23)</a:t>
            </a:r>
          </a:p>
          <a:p>
            <a:r>
              <a:rPr lang="sl-SI" dirty="0" smtClean="0"/>
              <a:t>»… </a:t>
            </a:r>
            <a:r>
              <a:rPr lang="sl-SI" i="1" dirty="0" smtClean="0"/>
              <a:t>Predmet vede o socialnem delu kot humanistične znanosti je raziskovanja strukture človeških potreb, poti in načinov njihovega zadovoljevanja in humanizacije, socialnega vedenja in preprečevanje socialnih problemov </a:t>
            </a:r>
            <a:r>
              <a:rPr lang="sl-SI" dirty="0" smtClean="0"/>
              <a:t>…« (Martinović 1987: 6)</a:t>
            </a:r>
          </a:p>
          <a:p>
            <a:r>
              <a:rPr lang="sl-SI" i="1" dirty="0" smtClean="0"/>
              <a:t>»… Predmet vede o socialnem delu je preučevanje procesov pomoči ljudem v stiski, medsebojne pomoči in solidarnosti</a:t>
            </a:r>
            <a:r>
              <a:rPr lang="sl-SI" dirty="0" smtClean="0"/>
              <a:t> …« (Mesec 1990: 146). 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ORGANIZACIJA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je skupina ljudi oz. kolektiv, ki je usmerjen v nek cilj, deluje na delitvi dela in ima različne socialne interese in enake funkcionalne cilje. </a:t>
            </a:r>
            <a:br>
              <a:rPr lang="sl-SI" dirty="0" smtClean="0"/>
            </a:br>
            <a:r>
              <a:rPr lang="sl-SI" dirty="0" smtClean="0"/>
              <a:t> </a:t>
            </a:r>
          </a:p>
          <a:p>
            <a:pPr>
              <a:buNone/>
            </a:pPr>
            <a:r>
              <a:rPr lang="sl-SI" sz="3000" b="1" dirty="0" smtClean="0">
                <a:solidFill>
                  <a:schemeClr val="accent2">
                    <a:lumMod val="50000"/>
                  </a:schemeClr>
                </a:solidFill>
              </a:rPr>
              <a:t>MARKSIZEM</a:t>
            </a:r>
          </a:p>
          <a:p>
            <a:pPr>
              <a:buNone/>
            </a:pPr>
            <a:r>
              <a:rPr lang="sl-SI" dirty="0" smtClean="0"/>
              <a:t>Karl Marx (1818-1883)  predstavlja smer v filozofiji, ki izhaja iz njegovih razmišljanj. Na prvo mesto postavlja pravico in svobodo, da človek uresniči vse svoje zmožnosti. </a:t>
            </a:r>
          </a:p>
          <a:p>
            <a:pPr>
              <a:buNone/>
            </a:pPr>
            <a:endParaRPr lang="sl-SI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HOLISTIČNO RAZUMEVANJE ČLOVEKA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pogled na človeka v njegovi življenjski situaciji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l-SI" b="1" dirty="0" smtClean="0"/>
              <a:t>SOCIALNO DELO V SLOVENIJI PO 1945. LETU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sl-SI" dirty="0" smtClean="0"/>
              <a:t>1. FAZA: Nepoklicno socialno delo </a:t>
            </a:r>
          </a:p>
          <a:p>
            <a:pPr>
              <a:buNone/>
            </a:pPr>
            <a:r>
              <a:rPr lang="sl-SI" dirty="0" smtClean="0"/>
              <a:t>   (1945 – 1957)</a:t>
            </a:r>
          </a:p>
          <a:p>
            <a:pPr lvl="0"/>
            <a:r>
              <a:rPr lang="sl-SI" dirty="0" smtClean="0"/>
              <a:t>2. FAZA: Začetki profesionalizacije in institucionalizacije socialnega dela </a:t>
            </a:r>
          </a:p>
          <a:p>
            <a:pPr>
              <a:buNone/>
            </a:pPr>
            <a:r>
              <a:rPr lang="sl-SI" dirty="0" smtClean="0"/>
              <a:t>   (1958 – 1964)</a:t>
            </a:r>
          </a:p>
          <a:p>
            <a:pPr lvl="0"/>
            <a:r>
              <a:rPr lang="sl-SI" dirty="0" smtClean="0"/>
              <a:t>3. FAZA: »Podružbljanje« socialnih dejavnosti   (1965 – 1988)</a:t>
            </a:r>
          </a:p>
          <a:p>
            <a:pPr lvl="0"/>
            <a:r>
              <a:rPr lang="sl-SI" dirty="0" smtClean="0"/>
              <a:t>4. FAZA: Socialno delo na prehodu v </a:t>
            </a:r>
            <a:r>
              <a:rPr lang="sl-SI" dirty="0" err="1" smtClean="0"/>
              <a:t>profesijo</a:t>
            </a:r>
            <a:r>
              <a:rPr lang="sl-SI" dirty="0" smtClean="0"/>
              <a:t> 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b="1" dirty="0" smtClean="0"/>
              <a:t>BESEDE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sl-SI" b="1" dirty="0" smtClean="0"/>
              <a:t>Socialni – ekonomski avtomatizem  </a:t>
            </a:r>
            <a:r>
              <a:rPr lang="sl-SI" dirty="0" smtClean="0"/>
              <a:t>(1945 – 1957)</a:t>
            </a:r>
          </a:p>
          <a:p>
            <a:pPr>
              <a:buNone/>
            </a:pPr>
            <a:r>
              <a:rPr lang="sl-SI" dirty="0" smtClean="0"/>
              <a:t>Stalinistična teorija, na osnovi katere naj bi se vsi socialni problemi reševali spontano in sami od sebe.</a:t>
            </a:r>
          </a:p>
          <a:p>
            <a:pPr lvl="0"/>
            <a:r>
              <a:rPr lang="sl-SI" b="1" dirty="0" smtClean="0"/>
              <a:t>Birokratizem </a:t>
            </a:r>
            <a:r>
              <a:rPr lang="sl-SI" dirty="0" smtClean="0"/>
              <a:t> ( </a:t>
            </a:r>
            <a:r>
              <a:rPr lang="sl-SI" dirty="0" err="1" smtClean="0"/>
              <a:t>fra</a:t>
            </a:r>
            <a:r>
              <a:rPr lang="sl-SI" dirty="0" smtClean="0"/>
              <a:t>.- </a:t>
            </a:r>
            <a:r>
              <a:rPr lang="sl-SI" dirty="0" err="1" smtClean="0"/>
              <a:t>bureau</a:t>
            </a:r>
            <a:r>
              <a:rPr lang="sl-SI" dirty="0" smtClean="0"/>
              <a:t>-urad, uradno polje, in </a:t>
            </a:r>
            <a:r>
              <a:rPr lang="sl-SI" dirty="0" err="1" smtClean="0"/>
              <a:t>hrateo</a:t>
            </a:r>
            <a:r>
              <a:rPr lang="sl-SI" dirty="0" smtClean="0"/>
              <a:t>-vladati)</a:t>
            </a:r>
          </a:p>
          <a:p>
            <a:r>
              <a:rPr lang="sl-SI" dirty="0" smtClean="0"/>
              <a:t>To je sistem v upravi, za katerega je značilno pretirano poudarjanje predpisov (formalizem) in togo upoštevanje pravnih norm</a:t>
            </a:r>
          </a:p>
          <a:p>
            <a:r>
              <a:rPr lang="sl-SI" i="1" dirty="0" smtClean="0"/>
              <a:t>“ Birokratizem je formalizem, gospostvo </a:t>
            </a:r>
            <a:r>
              <a:rPr lang="sl-SI" i="1" dirty="0" err="1" smtClean="0"/>
              <a:t>neživljenske</a:t>
            </a:r>
            <a:r>
              <a:rPr lang="sl-SI" i="1" dirty="0" smtClean="0"/>
              <a:t> šablone, ki zatira, hromi, pohablja vse živo…” </a:t>
            </a:r>
            <a:r>
              <a:rPr lang="sl-SI" dirty="0" smtClean="0"/>
              <a:t>(</a:t>
            </a:r>
            <a:r>
              <a:rPr lang="sl-SI" dirty="0" err="1" smtClean="0"/>
              <a:t>Sruk</a:t>
            </a:r>
            <a:r>
              <a:rPr lang="sl-SI" dirty="0" smtClean="0"/>
              <a:t>, 1986)</a:t>
            </a:r>
          </a:p>
          <a:p>
            <a:pPr lvl="0"/>
            <a:r>
              <a:rPr lang="sl-SI" dirty="0" smtClean="0"/>
              <a:t>Je nasprotje SD, vendar je v njem prisoten.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r>
              <a:rPr lang="sl-SI" sz="3600" b="1" dirty="0" smtClean="0"/>
              <a:t>besede</a:t>
            </a:r>
            <a:endParaRPr lang="sl-SI" sz="3600" b="1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sl-SI" b="1" dirty="0" smtClean="0"/>
              <a:t>Proces profesionalizacije in institucionalizacije</a:t>
            </a:r>
            <a:endParaRPr lang="sl-SI" dirty="0" smtClean="0"/>
          </a:p>
          <a:p>
            <a:r>
              <a:rPr lang="sl-SI" dirty="0" smtClean="0"/>
              <a:t>  profesionalizacija = pojav, da nekaj postane poklicno</a:t>
            </a:r>
          </a:p>
          <a:p>
            <a:r>
              <a:rPr lang="sl-SI" dirty="0" smtClean="0"/>
              <a:t>  institucionalizacija = družbeno priznavanje te </a:t>
            </a:r>
            <a:r>
              <a:rPr lang="sl-SI" dirty="0" err="1" smtClean="0"/>
              <a:t>profesije</a:t>
            </a:r>
            <a:r>
              <a:rPr lang="sl-SI" dirty="0" smtClean="0"/>
              <a:t> in začetek njenega osamosvajanja</a:t>
            </a:r>
          </a:p>
          <a:p>
            <a:r>
              <a:rPr lang="sl-SI" dirty="0" smtClean="0"/>
              <a:t>Ta proces se začne l. 1958, ko so ugotovili, da se družba sooča s št. sociološkimi problemi.</a:t>
            </a:r>
          </a:p>
          <a:p>
            <a:pPr lvl="0"/>
            <a:r>
              <a:rPr lang="sl-SI" b="1" dirty="0" smtClean="0"/>
              <a:t>Krepitev oz. dodajanje moči</a:t>
            </a:r>
            <a:r>
              <a:rPr lang="sl-SI" dirty="0" smtClean="0"/>
              <a:t> – </a:t>
            </a:r>
            <a:r>
              <a:rPr lang="sl-SI" i="1" dirty="0" smtClean="0"/>
              <a:t>Dennis </a:t>
            </a:r>
            <a:r>
              <a:rPr lang="sl-SI" i="1" dirty="0" err="1" smtClean="0"/>
              <a:t>Saleebey</a:t>
            </a:r>
            <a:r>
              <a:rPr lang="sl-SI" i="1" dirty="0" smtClean="0"/>
              <a:t> </a:t>
            </a:r>
            <a:endParaRPr lang="sl-SI" dirty="0" smtClean="0"/>
          </a:p>
          <a:p>
            <a:r>
              <a:rPr lang="sl-SI" dirty="0" smtClean="0"/>
              <a:t>(</a:t>
            </a:r>
            <a:r>
              <a:rPr lang="sl-SI" dirty="0" err="1" smtClean="0"/>
              <a:t>empowerment</a:t>
            </a:r>
            <a:r>
              <a:rPr lang="sl-SI" dirty="0" smtClean="0"/>
              <a:t>, </a:t>
            </a:r>
            <a:r>
              <a:rPr lang="sl-SI" dirty="0" err="1" smtClean="0"/>
              <a:t>strenght</a:t>
            </a:r>
            <a:r>
              <a:rPr lang="sl-SI" dirty="0" smtClean="0"/>
              <a:t> </a:t>
            </a:r>
            <a:r>
              <a:rPr lang="sl-SI" dirty="0" err="1" smtClean="0"/>
              <a:t>perspective</a:t>
            </a:r>
            <a:r>
              <a:rPr lang="sl-SI" dirty="0" smtClean="0"/>
              <a:t>)</a:t>
            </a:r>
          </a:p>
          <a:p>
            <a:pPr lvl="0"/>
            <a:r>
              <a:rPr lang="sl-SI" dirty="0" smtClean="0"/>
              <a:t>Iskanje virov, potencialov, ki pomagajo uporabniku dobiti večji vpliv nad svojim življenjem.</a:t>
            </a:r>
          </a:p>
          <a:p>
            <a:pPr lvl="0"/>
            <a:r>
              <a:rPr lang="sl-SI" b="1" dirty="0" smtClean="0"/>
              <a:t>Prostovoljno delo </a:t>
            </a:r>
            <a:endParaRPr lang="sl-SI" dirty="0" smtClean="0"/>
          </a:p>
          <a:p>
            <a:r>
              <a:rPr lang="sl-SI" dirty="0" smtClean="0"/>
              <a:t>(</a:t>
            </a:r>
            <a:r>
              <a:rPr lang="sl-SI" dirty="0" err="1" smtClean="0"/>
              <a:t>voluntarily</a:t>
            </a:r>
            <a:r>
              <a:rPr lang="sl-SI" dirty="0" smtClean="0"/>
              <a:t> </a:t>
            </a:r>
            <a:r>
              <a:rPr lang="sl-SI" dirty="0" err="1" smtClean="0"/>
              <a:t>work</a:t>
            </a:r>
            <a:r>
              <a:rPr lang="sl-SI" dirty="0" smtClean="0"/>
              <a:t>)</a:t>
            </a:r>
          </a:p>
          <a:p>
            <a:pPr lvl="0"/>
            <a:r>
              <a:rPr lang="sl-SI" dirty="0" smtClean="0"/>
              <a:t>Proces </a:t>
            </a:r>
            <a:r>
              <a:rPr lang="sl-SI" dirty="0" err="1" smtClean="0"/>
              <a:t>deprofesionalizacije</a:t>
            </a:r>
            <a:r>
              <a:rPr lang="sl-SI" dirty="0" smtClean="0"/>
              <a:t>, ki se pojavi v četrti fazi.</a:t>
            </a:r>
          </a:p>
          <a:p>
            <a:pPr lvl="0"/>
            <a:r>
              <a:rPr lang="sl-SI" dirty="0" smtClean="0"/>
              <a:t>V tem procesu soc. delavci prevzemajo druge vloge (</a:t>
            </a:r>
            <a:r>
              <a:rPr lang="sl-SI" dirty="0" err="1" smtClean="0"/>
              <a:t>iniciatorja</a:t>
            </a:r>
            <a:r>
              <a:rPr lang="sl-SI" dirty="0" smtClean="0"/>
              <a:t>, </a:t>
            </a:r>
            <a:r>
              <a:rPr lang="sl-SI" dirty="0" err="1" smtClean="0"/>
              <a:t>supervizorja</a:t>
            </a:r>
            <a:r>
              <a:rPr lang="sl-SI" dirty="0" smtClean="0"/>
              <a:t>, organizatorja itd.).</a:t>
            </a:r>
          </a:p>
          <a:p>
            <a:pPr>
              <a:buNone/>
            </a:pPr>
            <a:r>
              <a:rPr lang="sl-SI" dirty="0" smtClean="0"/>
              <a:t> 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UPORABNIK/KLIENT/STRANKA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l-SI" dirty="0">
                <a:solidFill>
                  <a:schemeClr val="tx2">
                    <a:lumMod val="75000"/>
                  </a:schemeClr>
                </a:solidFill>
              </a:rPr>
            </a:br>
            <a:endParaRPr lang="sl-SI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sl-SI" dirty="0"/>
              <a:t>klient  ( </a:t>
            </a:r>
            <a:r>
              <a:rPr lang="sl-SI" dirty="0" err="1"/>
              <a:t>Barker</a:t>
            </a:r>
            <a:r>
              <a:rPr lang="sl-SI" dirty="0"/>
              <a:t> 1995:61 )</a:t>
            </a:r>
          </a:p>
          <a:p>
            <a:pPr lvl="0"/>
            <a:r>
              <a:rPr lang="sl-SI" dirty="0"/>
              <a:t>uporabnik ( </a:t>
            </a:r>
            <a:r>
              <a:rPr lang="sl-SI" dirty="0" err="1"/>
              <a:t>Malcolm</a:t>
            </a:r>
            <a:r>
              <a:rPr lang="sl-SI" dirty="0"/>
              <a:t> </a:t>
            </a:r>
            <a:r>
              <a:rPr lang="sl-SI" dirty="0" err="1"/>
              <a:t>Payne</a:t>
            </a:r>
            <a:r>
              <a:rPr lang="sl-SI" dirty="0"/>
              <a:t> 1997 )</a:t>
            </a:r>
          </a:p>
          <a:p>
            <a:pPr lvl="0"/>
            <a:r>
              <a:rPr lang="sl-SI" dirty="0"/>
              <a:t>udeleženec v problemu ( Peter </a:t>
            </a:r>
            <a:r>
              <a:rPr lang="sl-SI" dirty="0" err="1"/>
              <a:t>Luessi</a:t>
            </a:r>
            <a:r>
              <a:rPr lang="sl-SI" dirty="0"/>
              <a:t> – 1990 )</a:t>
            </a:r>
          </a:p>
          <a:p>
            <a:pPr>
              <a:buNone/>
            </a:pPr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DRUŽINA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l-SI" dirty="0">
                <a:solidFill>
                  <a:schemeClr val="tx2">
                    <a:lumMod val="75000"/>
                  </a:schemeClr>
                </a:solidFill>
              </a:rPr>
            </a:br>
            <a:endParaRPr lang="sl-SI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sl-SI" dirty="0" smtClean="0"/>
              <a:t>Ang. </a:t>
            </a:r>
            <a:r>
              <a:rPr lang="sl-SI" dirty="0" err="1"/>
              <a:t>f</a:t>
            </a:r>
            <a:r>
              <a:rPr lang="sl-SI" dirty="0" err="1" smtClean="0"/>
              <a:t>amily</a:t>
            </a:r>
            <a:endParaRPr lang="sl-SI" dirty="0"/>
          </a:p>
          <a:p>
            <a:pPr lvl="0"/>
            <a:r>
              <a:rPr lang="sl-SI" dirty="0"/>
              <a:t>Dva ali več ljudi, ki čutijo medsebojno pripadnost ( </a:t>
            </a:r>
            <a:r>
              <a:rPr lang="sl-SI" dirty="0" err="1"/>
              <a:t>Macarow</a:t>
            </a:r>
            <a:r>
              <a:rPr lang="sl-SI" dirty="0"/>
              <a:t> 1995 )</a:t>
            </a:r>
          </a:p>
          <a:p>
            <a:pPr lvl="0"/>
            <a:r>
              <a:rPr lang="sl-SI" dirty="0"/>
              <a:t>Družin je kot socialna skupina, ki jo sestavljajo odraslih obeh spolov ( </a:t>
            </a:r>
            <a:r>
              <a:rPr lang="sl-SI" dirty="0" err="1"/>
              <a:t>Federico</a:t>
            </a:r>
            <a:r>
              <a:rPr lang="sl-SI" dirty="0"/>
              <a:t> </a:t>
            </a:r>
            <a:r>
              <a:rPr lang="sl-SI" dirty="0" smtClean="0"/>
              <a:t>:1988 </a:t>
            </a:r>
            <a:r>
              <a:rPr lang="sl-SI" dirty="0"/>
              <a:t>)</a:t>
            </a:r>
          </a:p>
          <a:p>
            <a:pPr>
              <a:buNone/>
            </a:pPr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l-SI" b="1" dirty="0"/>
              <a:t>OBIČAJI IN MORALA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sl-SI" dirty="0"/>
              <a:t>OBIČAJ: </a:t>
            </a:r>
            <a:r>
              <a:rPr lang="sl-SI" dirty="0" err="1"/>
              <a:t>gr.ethos</a:t>
            </a:r>
            <a:r>
              <a:rPr lang="sl-SI" dirty="0"/>
              <a:t>, je dolgotrajen način vedenja oz. ravnanja ljudi. Nastane z dolgotrajnim ponavljanjem. ( </a:t>
            </a:r>
            <a:r>
              <a:rPr lang="sl-SI" dirty="0" err="1"/>
              <a:t>Sruk</a:t>
            </a:r>
            <a:r>
              <a:rPr lang="sl-SI" dirty="0"/>
              <a:t>, 1986:323 )</a:t>
            </a:r>
          </a:p>
          <a:p>
            <a:pPr lvl="0"/>
            <a:r>
              <a:rPr lang="sl-SI" dirty="0"/>
              <a:t>MORALA: lat= </a:t>
            </a:r>
            <a:r>
              <a:rPr lang="sl-SI" dirty="0" err="1"/>
              <a:t>mos</a:t>
            </a:r>
            <a:r>
              <a:rPr lang="sl-SI" dirty="0"/>
              <a:t> ali običaj, navada, nrav </a:t>
            </a:r>
            <a:r>
              <a:rPr lang="sl-SI" dirty="0" smtClean="0"/>
              <a:t> </a:t>
            </a:r>
            <a:r>
              <a:rPr lang="sl-SI" dirty="0"/>
              <a:t>je skupek družbenih predpisov, norm. Morala je tem bolj učinkovita, kolikor bolj je ponotranjena ( </a:t>
            </a:r>
            <a:r>
              <a:rPr lang="sl-SI" dirty="0" err="1"/>
              <a:t>Sruk</a:t>
            </a:r>
            <a:r>
              <a:rPr lang="sl-SI" dirty="0"/>
              <a:t>: 1986:284 )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RELIGIJA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l-SI" dirty="0">
                <a:solidFill>
                  <a:schemeClr val="tx2">
                    <a:lumMod val="75000"/>
                  </a:schemeClr>
                </a:solidFill>
              </a:rPr>
            </a:br>
            <a:endParaRPr lang="sl-SI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sl-SI" dirty="0" err="1"/>
              <a:t>Religion</a:t>
            </a:r>
            <a:endParaRPr lang="sl-SI" dirty="0"/>
          </a:p>
          <a:p>
            <a:pPr lvl="0"/>
            <a:r>
              <a:rPr lang="sl-SI" dirty="0"/>
              <a:t>=sistem verovanja in delovanja, s pomočjo katerega se skupina ljudi sooča s poslednjimi problemi človeškega življenja. ( </a:t>
            </a:r>
            <a:r>
              <a:rPr lang="sl-SI" dirty="0" err="1"/>
              <a:t>Yinger</a:t>
            </a:r>
            <a:r>
              <a:rPr lang="sl-SI" dirty="0"/>
              <a:t> 1957:9 )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RENESANSA IN REFORMACIJA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l-SI" dirty="0">
                <a:solidFill>
                  <a:schemeClr val="tx2">
                    <a:lumMod val="75000"/>
                  </a:schemeClr>
                </a:solidFill>
              </a:rPr>
            </a:br>
            <a:endParaRPr lang="sl-SI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sl-SI" dirty="0"/>
              <a:t>RENESANSA : 14. do 16. Stol</a:t>
            </a:r>
            <a:r>
              <a:rPr lang="sl-SI" dirty="0" smtClean="0"/>
              <a:t>.=</a:t>
            </a:r>
            <a:r>
              <a:rPr lang="sl-SI" dirty="0"/>
              <a:t>začetek in razvoj modernega načina odkrivanja spoznanj, ki so potrebna za razumevanje življenja in človeške narave. </a:t>
            </a:r>
          </a:p>
          <a:p>
            <a:pPr lvl="0"/>
            <a:r>
              <a:rPr lang="sl-SI" dirty="0"/>
              <a:t>REFORMACIJA:  =skupno ime za vsa religiozna gibanja, ki so se pojavljala v ½ </a:t>
            </a:r>
            <a:r>
              <a:rPr lang="sl-SI" dirty="0" err="1"/>
              <a:t>16.stoletja</a:t>
            </a:r>
            <a:r>
              <a:rPr lang="sl-SI" dirty="0"/>
              <a:t> kot znak upora in protesta do </a:t>
            </a:r>
            <a:r>
              <a:rPr lang="sl-SI" dirty="0" err="1"/>
              <a:t>Rimokatoliške</a:t>
            </a:r>
            <a:r>
              <a:rPr lang="sl-SI" dirty="0"/>
              <a:t> cerkve . ( </a:t>
            </a:r>
            <a:r>
              <a:rPr lang="sl-SI" dirty="0" err="1"/>
              <a:t>Bosanac</a:t>
            </a:r>
            <a:r>
              <a:rPr lang="sl-SI" dirty="0"/>
              <a:t> 1977:539 )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SOLIDARNOST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sl-SI" dirty="0"/>
              <a:t>Lat. </a:t>
            </a:r>
            <a:r>
              <a:rPr lang="sl-SI" dirty="0" err="1"/>
              <a:t>Solidus</a:t>
            </a:r>
            <a:r>
              <a:rPr lang="sl-SI" dirty="0"/>
              <a:t>, kar pomeni trden, gost , čvrst</a:t>
            </a:r>
          </a:p>
          <a:p>
            <a:pPr lvl="0"/>
            <a:r>
              <a:rPr lang="sl-SI" dirty="0"/>
              <a:t>Pomeni odnos med ljudmi, pomeni vzajemno pomoč, povezanost, »vsi za enega, eden za vse »</a:t>
            </a:r>
          </a:p>
          <a:p>
            <a:r>
              <a:rPr lang="sl-SI" dirty="0"/>
              <a:t>Emile </a:t>
            </a:r>
            <a:r>
              <a:rPr lang="sl-SI" dirty="0" err="1"/>
              <a:t>Durkheim</a:t>
            </a:r>
            <a:r>
              <a:rPr lang="sl-SI" dirty="0"/>
              <a:t> ločil med mehansko in organsko solidarnostjo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DOBRODELNOST</a:t>
            </a:r>
            <a:endParaRPr lang="sl-SI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sl-SI" dirty="0"/>
              <a:t>Ang,:</a:t>
            </a:r>
            <a:r>
              <a:rPr lang="sl-SI" dirty="0" err="1"/>
              <a:t>charity</a:t>
            </a:r>
            <a:r>
              <a:rPr lang="sl-SI" dirty="0"/>
              <a:t>, </a:t>
            </a:r>
            <a:r>
              <a:rPr lang="sl-SI" dirty="0" err="1"/>
              <a:t>fran.charite</a:t>
            </a:r>
            <a:r>
              <a:rPr lang="sl-SI" dirty="0"/>
              <a:t> = pomeni dajanje pomoči, predvsem materialne, vsem tistim, ki jo potrebujejo.</a:t>
            </a:r>
          </a:p>
          <a:p>
            <a:pPr lvl="0"/>
            <a:r>
              <a:rPr lang="sl-SI" dirty="0"/>
              <a:t>Izhaja iz lat. besede </a:t>
            </a:r>
            <a:r>
              <a:rPr lang="sl-SI" dirty="0" err="1"/>
              <a:t>caritas</a:t>
            </a:r>
            <a:r>
              <a:rPr lang="sl-SI" dirty="0"/>
              <a:t>, kar pomeni drag, ljubljen</a:t>
            </a:r>
          </a:p>
          <a:p>
            <a:pPr lvl="0"/>
            <a:r>
              <a:rPr lang="sl-SI" dirty="0"/>
              <a:t>= drugi imunski vzgib v človeku, namenjena pa je kateremukoli človeku, ki je v težavi ali stiski ( Ramovš 1995:70 )</a:t>
            </a:r>
          </a:p>
          <a:p>
            <a:pPr lvl="0"/>
            <a:r>
              <a:rPr lang="sl-SI" dirty="0"/>
              <a:t>Apostol dobrodelnosti: Vincente de Paula (1581-1660 ) iz Francije. Organiziral je pomoč bolnim in revnim in ustvaril prvo organizirano usposabljanje za socialne dejavnosti.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1138</Words>
  <Application>Microsoft Office PowerPoint</Application>
  <PresentationFormat>Diaprojekcija na zaslonu (4:3)</PresentationFormat>
  <Paragraphs>120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26</vt:i4>
      </vt:variant>
    </vt:vector>
  </HeadingPairs>
  <TitlesOfParts>
    <vt:vector size="27" baseType="lpstr">
      <vt:lpstr>Altana</vt:lpstr>
      <vt:lpstr>TERMINOLOGIJA – IZRAZOSLOVJE  </vt:lpstr>
      <vt:lpstr>SOCIALNO DELO  </vt:lpstr>
      <vt:lpstr>UPORABNIK/KLIENT/STRANKA </vt:lpstr>
      <vt:lpstr>DRUŽINA </vt:lpstr>
      <vt:lpstr>OBIČAJI IN MORALA </vt:lpstr>
      <vt:lpstr>RELIGIJA </vt:lpstr>
      <vt:lpstr>RENESANSA IN REFORMACIJA </vt:lpstr>
      <vt:lpstr>SOLIDARNOST </vt:lpstr>
      <vt:lpstr>DOBRODELNOST</vt:lpstr>
      <vt:lpstr>SUPERVIZIJA </vt:lpstr>
      <vt:lpstr>METODA POMOČI SOCIALNEGA DELA S POSAMEZNIM PRIMEROM </vt:lpstr>
      <vt:lpstr>ZNANSTVENA UTEMELJENA POMOČ  </vt:lpstr>
      <vt:lpstr>ZNANSTVENA DOBRODELNOST </vt:lpstr>
      <vt:lpstr>PROFESIJA </vt:lpstr>
      <vt:lpstr>SOCIALNI DELAVEC/ DELAVKA  </vt:lpstr>
      <vt:lpstr>EMPATIJA</vt:lpstr>
      <vt:lpstr>ALTRUIZEM</vt:lpstr>
      <vt:lpstr>VREDNOTA</vt:lpstr>
      <vt:lpstr>METODA</vt:lpstr>
      <vt:lpstr>METODOLOGIJA</vt:lpstr>
      <vt:lpstr>PREDMET VEDE SOCIALNEGA DELA</vt:lpstr>
      <vt:lpstr>ORGANIZACIJA</vt:lpstr>
      <vt:lpstr>HOLISTIČNO RAZUMEVANJE ČLOVEKA </vt:lpstr>
      <vt:lpstr>SOCIALNO DELO V SLOVENIJI PO 1945. LETU </vt:lpstr>
      <vt:lpstr>BESEDE </vt:lpstr>
      <vt:lpstr>besede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TERMINOLOGIJA – IZRAZOSLOVJE  </dc:title>
  <dc:creator>XP</dc:creator>
  <cp:lastModifiedBy>XP</cp:lastModifiedBy>
  <cp:revision>8</cp:revision>
  <dcterms:created xsi:type="dcterms:W3CDTF">2010-01-06T16:04:02Z</dcterms:created>
  <dcterms:modified xsi:type="dcterms:W3CDTF">2010-01-15T16:47:21Z</dcterms:modified>
</cp:coreProperties>
</file>