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2" r:id="rId61"/>
    <p:sldId id="316" r:id="rId62"/>
    <p:sldId id="318" r:id="rId63"/>
    <p:sldId id="317" r:id="rId64"/>
    <p:sldId id="319" r:id="rId65"/>
    <p:sldId id="320" r:id="rId66"/>
    <p:sldId id="321" r:id="rId67"/>
    <p:sldId id="324" r:id="rId68"/>
    <p:sldId id="325" r:id="rId69"/>
    <p:sldId id="322" r:id="rId70"/>
    <p:sldId id="323" r:id="rId7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5" autoAdjust="0"/>
  </p:normalViewPr>
  <p:slideViewPr>
    <p:cSldViewPr>
      <p:cViewPr>
        <p:scale>
          <a:sx n="71" d="100"/>
          <a:sy n="71" d="100"/>
        </p:scale>
        <p:origin x="-12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9672-418E-4815-88E6-7C851106D1A2}" type="datetimeFigureOut">
              <a:rPr lang="sl-SI" smtClean="0"/>
              <a:pPr/>
              <a:t>5.3.2012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DBB4-3800-4C51-AFE1-21DFDEC747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9/Peptide-Figure-Revised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//upload.wikimedia.org/wikipedia/commons/6/60/Myoglobin.png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//upload.wikimedia.org/wikipedia/commons/a/ae/GLO1_Homo_sapiens_small_fast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File:DNA_chemical_structu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hyperlink" Target="//upload.wikimedia.org/wikipedia/commons/8/81/ADN_animation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f/Thylakoid.pn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l.wikipedia.org/wiki/Slika:Astragalus_glycyphyllos_frui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BIOLOŠKA VLOGA PRVIN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Ogljikovodiki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Večinoma so iz C, H in O.</a:t>
            </a:r>
          </a:p>
          <a:p>
            <a:r>
              <a:rPr lang="sl-SI" dirty="0" smtClean="0"/>
              <a:t>Na vsak C in O prideta dva H </a:t>
            </a:r>
            <a:r>
              <a:rPr lang="sl-SI" dirty="0" smtClean="0"/>
              <a:t>atoma </a:t>
            </a:r>
            <a:r>
              <a:rPr lang="sl-SI" dirty="0" smtClean="0"/>
              <a:t>(npr. CH</a:t>
            </a:r>
            <a:r>
              <a:rPr lang="sl-SI" baseline="-25000" dirty="0" smtClean="0"/>
              <a:t>2</a:t>
            </a:r>
            <a:r>
              <a:rPr lang="sl-SI" dirty="0" smtClean="0"/>
              <a:t>O).</a:t>
            </a:r>
          </a:p>
          <a:p>
            <a:r>
              <a:rPr lang="sl-SI" dirty="0" smtClean="0"/>
              <a:t>V biologiji imajo vrsto pomembnih nalog:</a:t>
            </a:r>
          </a:p>
          <a:p>
            <a:pPr lvl="1"/>
            <a:r>
              <a:rPr lang="sl-SI" dirty="0" smtClean="0"/>
              <a:t>Kratkotrajno shranjevanje energije – monosaharidi</a:t>
            </a:r>
          </a:p>
          <a:p>
            <a:pPr lvl="1"/>
            <a:r>
              <a:rPr lang="sl-SI" dirty="0" smtClean="0"/>
              <a:t>Dolgotrajno shranjevanje energije – škrobi in glikogen</a:t>
            </a:r>
          </a:p>
          <a:p>
            <a:pPr lvl="1"/>
            <a:r>
              <a:rPr lang="sl-SI" dirty="0" smtClean="0"/>
              <a:t>Podpora strukture – celuloza</a:t>
            </a:r>
          </a:p>
          <a:p>
            <a:pPr lvl="1"/>
            <a:r>
              <a:rPr lang="sl-SI" dirty="0" smtClean="0"/>
              <a:t>Sestavina DNK in RNK</a:t>
            </a:r>
          </a:p>
          <a:p>
            <a:pPr lvl="1">
              <a:buNone/>
            </a:pPr>
            <a:endParaRPr lang="sl-SI" dirty="0"/>
          </a:p>
        </p:txBody>
      </p:sp>
      <p:pic>
        <p:nvPicPr>
          <p:cNvPr id="18434" name="Picture 2" descr="http://biology.clc.uc.edu/graphics/bio104/gluco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157709"/>
            <a:ext cx="2411760" cy="170029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236594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www.beltina.org/pics/d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00380"/>
            <a:ext cx="2771800" cy="295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l-SI" dirty="0" smtClean="0"/>
              <a:t>Maščobe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724128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Maščobne molekule so v polarnih topilih (voda) netopne.</a:t>
            </a:r>
          </a:p>
          <a:p>
            <a:r>
              <a:rPr lang="sl-SI" dirty="0" smtClean="0"/>
              <a:t>So nepolarne in se topijo v nepolarnih topilih.</a:t>
            </a:r>
          </a:p>
          <a:p>
            <a:r>
              <a:rPr lang="sl-SI" dirty="0" smtClean="0"/>
              <a:t>Vloga maščob je shranjevanje energije, izolacija in zaščita notranjih organov, so maziva in molekule v hormonih.</a:t>
            </a:r>
          </a:p>
          <a:p>
            <a:r>
              <a:rPr lang="sl-SI" dirty="0" smtClean="0"/>
              <a:t>Fosfolipidi so najpomembnejši strukturni elementi membran.</a:t>
            </a:r>
            <a:endParaRPr lang="sl-SI" dirty="0"/>
          </a:p>
        </p:txBody>
      </p:sp>
      <p:pic>
        <p:nvPicPr>
          <p:cNvPr id="23554" name="Picture 2" descr="http://math.lanl.gov/~yi/lipid/mem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514" y="476672"/>
            <a:ext cx="3112857" cy="2088232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2/20/Common_lipids_lma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573" y="3140968"/>
            <a:ext cx="3730427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Beljakovine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sl-SI" dirty="0" smtClean="0"/>
              <a:t>Aminokisline sestavljajo aminske skupine (–NH) in karboksilne (–COOH) skupine, vezane na osrednji ogljikov atom.</a:t>
            </a:r>
          </a:p>
          <a:p>
            <a:r>
              <a:rPr lang="sl-SI" dirty="0" smtClean="0"/>
              <a:t>Aminokisline se združujejo v peptide.</a:t>
            </a:r>
          </a:p>
          <a:p>
            <a:r>
              <a:rPr lang="sl-SI" dirty="0" smtClean="0"/>
              <a:t>Kadar je spojenih več kot 10 aminokislin, je to polipeptid.</a:t>
            </a:r>
          </a:p>
          <a:p>
            <a:r>
              <a:rPr lang="sl-SI" dirty="0" smtClean="0"/>
              <a:t>Če jih je preko 50, molekulo imenujemo beljakovina.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32372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File:Peptide-Figure-Revis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42369"/>
            <a:ext cx="3312368" cy="2215631"/>
          </a:xfrm>
          <a:prstGeom prst="rect">
            <a:avLst/>
          </a:prstGeom>
          <a:noFill/>
        </p:spPr>
      </p:pic>
      <p:pic>
        <p:nvPicPr>
          <p:cNvPr id="24583" name="Picture 7" descr="File:Myoglobi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586723"/>
            <a:ext cx="2051720" cy="227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Beljakovine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r>
              <a:rPr lang="sl-SI" dirty="0" smtClean="0"/>
              <a:t>Najpomembnejša naloga beljakovin je ohranjanje in poganjanje reakcij v celicah.</a:t>
            </a:r>
          </a:p>
          <a:p>
            <a:r>
              <a:rPr lang="sl-SI" dirty="0" smtClean="0"/>
              <a:t>So v podpornem tkivu (hrustanec) in sodelujejo pri premikanju mišic.</a:t>
            </a:r>
          </a:p>
          <a:p>
            <a:r>
              <a:rPr lang="sl-SI" dirty="0" smtClean="0"/>
              <a:t>Veliko beljakovin je encimov, ki vsebujejo sledne prvine.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5602" name="Picture 2" descr="File:GLO1 Homo sapiens small fas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381499"/>
            <a:ext cx="2857500" cy="2476501"/>
          </a:xfrm>
          <a:prstGeom prst="rect">
            <a:avLst/>
          </a:prstGeom>
          <a:noFill/>
        </p:spPr>
      </p:pic>
      <p:pic>
        <p:nvPicPr>
          <p:cNvPr id="25604" name="Picture 4" descr="http://files.lifestylenatural.com/pool/po/poskodba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2907187" cy="2492896"/>
          </a:xfrm>
          <a:prstGeom prst="rect">
            <a:avLst/>
          </a:prstGeom>
          <a:noFill/>
        </p:spPr>
      </p:pic>
      <p:pic>
        <p:nvPicPr>
          <p:cNvPr id="25606" name="Picture 6" descr="http://www.lorealparis.si/img/l10n/articles/355x200/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33813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Nukleinske kisline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Nukleinska ali jedrna kislina je velemolekula, sestavljena iz monomerov, imenovanih nukleotidi.</a:t>
            </a:r>
            <a:endParaRPr lang="sl-SI" dirty="0"/>
          </a:p>
          <a:p>
            <a:r>
              <a:rPr lang="sl-SI" dirty="0"/>
              <a:t>S</a:t>
            </a:r>
            <a:r>
              <a:rPr lang="sl-SI" dirty="0" smtClean="0"/>
              <a:t>estavljeni so iz fosfatnega ostanka, sladkorja (riboze pri RNK in deoksiriboze pri DNK) ter dušikove organske baze, po kateri dobijo nukleotidi tudi ime. </a:t>
            </a:r>
          </a:p>
          <a:p>
            <a:r>
              <a:rPr lang="sl-SI" dirty="0" smtClean="0"/>
              <a:t>Pri DNK so te </a:t>
            </a:r>
            <a:r>
              <a:rPr lang="sl-SI" dirty="0" smtClean="0"/>
              <a:t>baze adenin</a:t>
            </a:r>
            <a:r>
              <a:rPr lang="sl-SI" dirty="0" smtClean="0"/>
              <a:t>, gvanin, citozin in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 timin, pri RNK pa se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namesto timina nahaja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uracil. </a:t>
            </a:r>
            <a:endParaRPr lang="sl-SI" dirty="0"/>
          </a:p>
          <a:p>
            <a:r>
              <a:rPr lang="sl-SI" dirty="0" smtClean="0"/>
              <a:t>Jedrne kisline so nosilke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dednih informacij v celici.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6626" name="Picture 2" descr="http://upload.wikimedia.org/wikipedia/commons/thumb/e/e4/DNA_chemical_structure.svg/300px-DNA_chemical_structur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962" y="3789040"/>
            <a:ext cx="2630537" cy="3068959"/>
          </a:xfrm>
          <a:prstGeom prst="rect">
            <a:avLst/>
          </a:prstGeom>
          <a:noFill/>
        </p:spPr>
      </p:pic>
      <p:pic>
        <p:nvPicPr>
          <p:cNvPr id="26628" name="Picture 4" descr="File:ADN animati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3876674"/>
            <a:ext cx="1724025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asimo.com/images/anemia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987824" cy="2499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sl-SI" dirty="0" smtClean="0"/>
              <a:t>C. Kisik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Višji organizmi zahtevajo posebne mehanizme prenosa – pri sesalcih se kisik prenaša s hemoglobinom.</a:t>
            </a:r>
          </a:p>
          <a:p>
            <a:r>
              <a:rPr lang="sl-SI" dirty="0" smtClean="0"/>
              <a:t>V morskih nevretenčarjih se kisik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prenaša z molekulami kot je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hemeritrin, v polžih s hemocianinom.</a:t>
            </a:r>
          </a:p>
          <a:p>
            <a:r>
              <a:rPr lang="sl-SI" dirty="0" smtClean="0"/>
              <a:t>V mišicah difuzijo kisika pospeši mioglobin.</a:t>
            </a:r>
          </a:p>
          <a:p>
            <a:r>
              <a:rPr lang="sl-SI" dirty="0" smtClean="0"/>
              <a:t>Kisik je vključen v reakcije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nastanka energijsko bogatih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molekul (ATP) v mitohondrijskih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membranah.</a:t>
            </a:r>
            <a:endParaRPr lang="sl-SI" dirty="0"/>
          </a:p>
        </p:txBody>
      </p:sp>
      <p:pic>
        <p:nvPicPr>
          <p:cNvPr id="27652" name="Picture 4" descr="http://www.elmhurst.edu/~chm/vchembook/images/568myoglo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56249"/>
            <a:ext cx="3563888" cy="240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sl-SI" dirty="0" smtClean="0"/>
              <a:t>C: Kisik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Redukcija O</a:t>
            </a:r>
            <a:r>
              <a:rPr lang="sl-SI" baseline="-25000" dirty="0" smtClean="0"/>
              <a:t>2</a:t>
            </a:r>
            <a:r>
              <a:rPr lang="sl-SI" dirty="0" smtClean="0"/>
              <a:t> v vodo poteka s štirimi prenosi elektrona: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O</a:t>
            </a:r>
            <a:r>
              <a:rPr lang="sl-SI" baseline="-25000" dirty="0" smtClean="0"/>
              <a:t>2</a:t>
            </a:r>
            <a:r>
              <a:rPr lang="sl-SI" dirty="0" smtClean="0"/>
              <a:t> → O</a:t>
            </a:r>
            <a:r>
              <a:rPr lang="sl-SI" baseline="-25000" dirty="0" smtClean="0"/>
              <a:t>2</a:t>
            </a:r>
            <a:r>
              <a:rPr lang="sl-SI" baseline="30000" dirty="0" smtClean="0"/>
              <a:t>- ●</a:t>
            </a:r>
            <a:r>
              <a:rPr lang="sl-SI" dirty="0" smtClean="0"/>
              <a:t>→  H</a:t>
            </a:r>
            <a:r>
              <a:rPr lang="sl-SI" baseline="-25000" dirty="0" smtClean="0"/>
              <a:t>2</a:t>
            </a:r>
            <a:r>
              <a:rPr lang="sl-SI" dirty="0" smtClean="0"/>
              <a:t>O</a:t>
            </a:r>
            <a:r>
              <a:rPr lang="sl-SI" baseline="-25000" dirty="0" smtClean="0"/>
              <a:t>2</a:t>
            </a:r>
            <a:r>
              <a:rPr lang="sl-SI" dirty="0" smtClean="0"/>
              <a:t>→ OH</a:t>
            </a:r>
            <a:r>
              <a:rPr lang="sl-SI" baseline="30000" dirty="0" smtClean="0"/>
              <a:t>●</a:t>
            </a:r>
            <a:r>
              <a:rPr lang="sl-SI" dirty="0" smtClean="0"/>
              <a:t>→ H</a:t>
            </a:r>
            <a:r>
              <a:rPr lang="sl-SI" baseline="-25000" dirty="0" smtClean="0"/>
              <a:t>2</a:t>
            </a:r>
            <a:r>
              <a:rPr lang="sl-SI" dirty="0" smtClean="0"/>
              <a:t>O</a:t>
            </a:r>
          </a:p>
          <a:p>
            <a:r>
              <a:rPr lang="sl-SI" dirty="0" smtClean="0"/>
              <a:t>Vse tri vmesne snovi (superoksidni anion, vodikov peroksid in hidroksilni radikal) so izredno reaktivne ter reakcije hitre, tako da ostanejo v encimu.</a:t>
            </a:r>
          </a:p>
          <a:p>
            <a:r>
              <a:rPr lang="sl-SI" dirty="0" smtClean="0"/>
              <a:t>Razvile so se zaščitne funkcije, ki preprečujejo uhajanje vmesnih snovi.</a:t>
            </a:r>
          </a:p>
          <a:p>
            <a:r>
              <a:rPr lang="sl-SI" dirty="0" smtClean="0"/>
              <a:t>O</a:t>
            </a:r>
            <a:r>
              <a:rPr lang="sl-SI" baseline="-25000" dirty="0" smtClean="0"/>
              <a:t>2</a:t>
            </a:r>
            <a:r>
              <a:rPr lang="sl-SI" baseline="30000" dirty="0" smtClean="0"/>
              <a:t>- ● </a:t>
            </a:r>
            <a:r>
              <a:rPr lang="sl-SI" dirty="0" smtClean="0"/>
              <a:t>superoksid dismutaza presnovi v peroksid, ki ga katalaza ali glutacijska peroksidaza (encim) presnovi v vodo, ne da bi se sprostil OH</a:t>
            </a:r>
            <a:r>
              <a:rPr lang="sl-SI" baseline="30000" dirty="0" smtClean="0"/>
              <a:t>●</a:t>
            </a:r>
            <a:r>
              <a:rPr lang="sl-SI" dirty="0" smtClean="0"/>
              <a:t>.</a:t>
            </a:r>
          </a:p>
          <a:p>
            <a:r>
              <a:rPr lang="sl-SI" dirty="0" smtClean="0"/>
              <a:t>To ravnotežje je zelo občutljivo in “napad” kovin lahko povzroči sprostitev radikalov.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sl-SI" dirty="0" smtClean="0"/>
              <a:t>D. Dušik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smtClean="0"/>
              <a:t>Vir dušika za biološke sisteme je atmosferski N</a:t>
            </a:r>
            <a:r>
              <a:rPr lang="sl-SI" baseline="-25000" dirty="0" smtClean="0"/>
              <a:t>2</a:t>
            </a:r>
            <a:r>
              <a:rPr lang="sl-SI" dirty="0" smtClean="0"/>
              <a:t>, kjer prevladuje (80%).</a:t>
            </a:r>
          </a:p>
          <a:p>
            <a:r>
              <a:rPr lang="sl-SI" dirty="0" smtClean="0"/>
              <a:t>Vez med dušikovima atomoma je zelo močna, zato N</a:t>
            </a:r>
            <a:r>
              <a:rPr lang="sl-SI" baseline="-25000" dirty="0" smtClean="0"/>
              <a:t>2</a:t>
            </a:r>
            <a:r>
              <a:rPr lang="sl-SI" dirty="0" smtClean="0"/>
              <a:t> kemično ni reaktiven.</a:t>
            </a:r>
          </a:p>
          <a:p>
            <a:r>
              <a:rPr lang="sl-SI" dirty="0" smtClean="0"/>
              <a:t>Organizmi ga lahko uporabijo šele reduciranega.</a:t>
            </a:r>
          </a:p>
          <a:p>
            <a:r>
              <a:rPr lang="sl-SI" dirty="0" smtClean="0"/>
              <a:t>Za ta proces, imenovan fiksacija dušika, je potreben poseben in sofisticiran encim.</a:t>
            </a:r>
          </a:p>
          <a:p>
            <a:r>
              <a:rPr lang="sl-SI" dirty="0" smtClean="0"/>
              <a:t>Večino fiksacije dušika v naravi </a:t>
            </a:r>
            <a:r>
              <a:rPr lang="sl-SI" dirty="0"/>
              <a:t>	</a:t>
            </a:r>
            <a:r>
              <a:rPr lang="sl-SI" dirty="0" smtClean="0"/>
              <a:t>opravijo posamezne vrste bakterije, ki sintetizirajo encim nitrogenazo.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D. Dušik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Encim najdemo v vrsti </a:t>
            </a:r>
            <a:r>
              <a:rPr lang="sl-SI" i="1" dirty="0" smtClean="0"/>
              <a:t>Rhizobium</a:t>
            </a:r>
            <a:r>
              <a:rPr lang="sl-SI" dirty="0" smtClean="0"/>
              <a:t>, ki živi v simbiozi koreninami več stročnic (fižol, grah, lucerna, detelja).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Fiksacija dušika poteka tudi v talnih bakterijah (</a:t>
            </a:r>
            <a:r>
              <a:rPr lang="sl-SI" i="1" dirty="0" smtClean="0"/>
              <a:t>Azobacter</a:t>
            </a:r>
            <a:r>
              <a:rPr lang="sl-SI" dirty="0" smtClean="0"/>
              <a:t>) in cianobakterijah v morskem okolju.</a:t>
            </a:r>
            <a:endParaRPr lang="sl-SI" dirty="0"/>
          </a:p>
        </p:txBody>
      </p:sp>
      <p:pic>
        <p:nvPicPr>
          <p:cNvPr id="30722" name="Picture 2" descr="http://cache2.artprintimages.com/lrg/38/3817/ZBDYF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708920"/>
            <a:ext cx="3545971" cy="2659478"/>
          </a:xfrm>
          <a:prstGeom prst="rect">
            <a:avLst/>
          </a:prstGeom>
          <a:noFill/>
        </p:spPr>
      </p:pic>
      <p:pic>
        <p:nvPicPr>
          <p:cNvPr id="30724" name="Picture 4" descr="https://biomesfirst09.wikispaces.com/file/view/Rhizobium_leguminosarum_under_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627784" cy="2642438"/>
          </a:xfrm>
          <a:prstGeom prst="rect">
            <a:avLst/>
          </a:prstGeom>
          <a:noFill/>
        </p:spPr>
      </p:pic>
      <p:pic>
        <p:nvPicPr>
          <p:cNvPr id="30726" name="Picture 6" descr="http://www.azotobacter.org/Azoto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2987824" cy="219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se.dtu.dk/upload/centre/case/forskning/images/n2/nitrogen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66356"/>
            <a:ext cx="3491880" cy="31916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D. Dušik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sl-SI" dirty="0" smtClean="0"/>
              <a:t>Nitrogenazo sestavljata dve beljakovini.</a:t>
            </a:r>
          </a:p>
          <a:p>
            <a:r>
              <a:rPr lang="sl-SI" dirty="0" smtClean="0"/>
              <a:t>Ena vsebuje </a:t>
            </a:r>
            <a:r>
              <a:rPr lang="sl-SI" dirty="0" smtClean="0">
                <a:sym typeface="Symbol"/>
              </a:rPr>
              <a:t>4Fe-4S skupek, druga ima dva oksidacijsko-redukcijska centra. V enem je Fe, v drugem Mo.</a:t>
            </a:r>
            <a:endParaRPr lang="sl-SI" dirty="0">
              <a:sym typeface="Symbol"/>
            </a:endParaRPr>
          </a:p>
          <a:p>
            <a:pPr>
              <a:buNone/>
            </a:pPr>
            <a:r>
              <a:rPr lang="sl-SI" dirty="0" smtClean="0"/>
              <a:t>    N</a:t>
            </a:r>
            <a:r>
              <a:rPr lang="sl-SI" baseline="-25000" dirty="0" smtClean="0"/>
              <a:t>2</a:t>
            </a:r>
            <a:r>
              <a:rPr lang="sl-SI" dirty="0" smtClean="0"/>
              <a:t>+8e</a:t>
            </a:r>
            <a:r>
              <a:rPr lang="sl-SI" baseline="30000" dirty="0" smtClean="0"/>
              <a:t>-</a:t>
            </a:r>
            <a:r>
              <a:rPr lang="sl-SI" dirty="0" smtClean="0"/>
              <a:t>+8 </a:t>
            </a:r>
            <a:r>
              <a:rPr lang="sl-SI" dirty="0"/>
              <a:t>H</a:t>
            </a:r>
            <a:r>
              <a:rPr lang="sl-SI" baseline="30000" dirty="0" smtClean="0"/>
              <a:t>+</a:t>
            </a:r>
            <a:r>
              <a:rPr lang="sl-SI" dirty="0" smtClean="0"/>
              <a:t>+16ATP</a:t>
            </a:r>
            <a:r>
              <a:rPr lang="sl-SI" dirty="0" smtClean="0">
                <a:sym typeface="Symbol"/>
              </a:rPr>
              <a:t></a:t>
            </a:r>
            <a:r>
              <a:rPr lang="sl-SI" dirty="0" smtClean="0"/>
              <a:t>16ADP+16P</a:t>
            </a:r>
            <a:r>
              <a:rPr lang="sl-SI" baseline="-25000" dirty="0" smtClean="0"/>
              <a:t>i</a:t>
            </a:r>
            <a:r>
              <a:rPr lang="sl-SI" dirty="0" smtClean="0"/>
              <a:t>+2</a:t>
            </a:r>
            <a:r>
              <a:rPr lang="sl-SI" b="1" dirty="0" smtClean="0"/>
              <a:t> </a:t>
            </a:r>
            <a:r>
              <a:rPr lang="sl-SI" dirty="0" smtClean="0"/>
              <a:t>NH</a:t>
            </a:r>
            <a:r>
              <a:rPr lang="sl-SI" baseline="-25000" dirty="0" smtClean="0"/>
              <a:t>3</a:t>
            </a:r>
            <a:r>
              <a:rPr lang="sl-SI" dirty="0" smtClean="0"/>
              <a:t>+H</a:t>
            </a:r>
            <a:r>
              <a:rPr lang="sl-SI" baseline="-25000" dirty="0" smtClean="0"/>
              <a:t>2</a:t>
            </a:r>
          </a:p>
          <a:p>
            <a:endParaRPr lang="sl-SI" dirty="0" smtClean="0"/>
          </a:p>
          <a:p>
            <a:r>
              <a:rPr lang="sl-SI" dirty="0" smtClean="0"/>
              <a:t>Potrebno energijo dobijo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organizmi iz hranil, ki jih preko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fotosinteze proizvede simbiotska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rastlina.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Esencialnost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Organizem mora dobiti ustrezno količino določenih prvin.</a:t>
            </a:r>
          </a:p>
          <a:p>
            <a:r>
              <a:rPr lang="sl-SI" dirty="0" smtClean="0"/>
              <a:t>Za večino prvin so določeni razponi varnih in ustreznih vnosov, za nekatere pa </a:t>
            </a:r>
            <a:r>
              <a:rPr lang="sl-SI" dirty="0" smtClean="0"/>
              <a:t>ti </a:t>
            </a:r>
            <a:r>
              <a:rPr lang="sl-SI" dirty="0" smtClean="0"/>
              <a:t>še niso popolnoma </a:t>
            </a:r>
            <a:r>
              <a:rPr lang="sl-SI" dirty="0" smtClean="0"/>
              <a:t>jasni.</a:t>
            </a:r>
            <a:endParaRPr lang="sl-SI" dirty="0" smtClean="0"/>
          </a:p>
          <a:p>
            <a:r>
              <a:rPr lang="sl-SI" dirty="0" smtClean="0"/>
              <a:t>Prvine se zelo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razlikujejo po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potrebni količini in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širini dopustnega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razpona.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52565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4. Opis funkcij stranskih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/>
          <a:lstStyle/>
          <a:p>
            <a:r>
              <a:rPr lang="sl-SI" dirty="0" smtClean="0"/>
              <a:t>Biološke funkcije stranskih prvin lahko obravnavamo v treh skupinah:</a:t>
            </a:r>
          </a:p>
          <a:p>
            <a:pPr>
              <a:buNone/>
            </a:pPr>
            <a:endParaRPr lang="sl-SI" dirty="0" smtClean="0"/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Natrij, kalij in klor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Magnezij in fosfor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Kalcij</a:t>
            </a:r>
            <a:endParaRPr lang="sl-S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1737"/>
            <a:ext cx="9144000" cy="460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Koncentracije </a:t>
            </a:r>
            <a:r>
              <a:rPr lang="sl-SI" dirty="0" smtClean="0"/>
              <a:t>prvin so </a:t>
            </a:r>
            <a:r>
              <a:rPr lang="sl-SI" dirty="0" smtClean="0"/>
              <a:t>v notranjosti celic </a:t>
            </a:r>
            <a:r>
              <a:rPr lang="sl-SI" dirty="0" smtClean="0"/>
              <a:t>večine </a:t>
            </a:r>
            <a:r>
              <a:rPr lang="sl-SI" dirty="0" smtClean="0"/>
              <a:t>prvin, razen </a:t>
            </a:r>
            <a:r>
              <a:rPr lang="sl-SI" dirty="0" smtClean="0"/>
              <a:t>kalija, </a:t>
            </a:r>
            <a:r>
              <a:rPr lang="sl-SI" dirty="0" smtClean="0"/>
              <a:t>mnogo nižja kot zunaj celice.</a:t>
            </a:r>
          </a:p>
          <a:p>
            <a:pPr>
              <a:buNone/>
            </a:pPr>
            <a:r>
              <a:rPr lang="sl-SI" sz="2800" dirty="0" smtClean="0"/>
              <a:t>						Mmol/L</a:t>
            </a:r>
            <a:endParaRPr lang="sl-SI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Za pravilno delovanje morajo organizmi aktivno črpati Na</a:t>
            </a:r>
            <a:r>
              <a:rPr lang="sl-SI" baseline="30000" dirty="0" smtClean="0"/>
              <a:t>+</a:t>
            </a:r>
            <a:r>
              <a:rPr lang="sl-SI" dirty="0" smtClean="0"/>
              <a:t> in Cl</a:t>
            </a:r>
            <a:r>
              <a:rPr lang="sl-SI" baseline="30000" dirty="0" smtClean="0"/>
              <a:t>-</a:t>
            </a:r>
            <a:r>
              <a:rPr lang="sl-SI" dirty="0" smtClean="0"/>
              <a:t> iz ter K</a:t>
            </a:r>
            <a:r>
              <a:rPr lang="sl-SI" baseline="30000" dirty="0" smtClean="0"/>
              <a:t>+</a:t>
            </a:r>
            <a:r>
              <a:rPr lang="sl-SI" dirty="0" smtClean="0"/>
              <a:t> v celice.</a:t>
            </a:r>
          </a:p>
          <a:p>
            <a:r>
              <a:rPr lang="sl-SI" dirty="0" smtClean="0"/>
              <a:t>Ni popolnoma jasno, zakaj morajo organizmi zavračati najobilnejši kation in anion.</a:t>
            </a:r>
          </a:p>
          <a:p>
            <a:r>
              <a:rPr lang="sl-SI" dirty="0"/>
              <a:t>M</a:t>
            </a:r>
            <a:r>
              <a:rPr lang="sl-SI" dirty="0" smtClean="0"/>
              <a:t>enijo, da je to verjetno posledica potrebe po stabilnosti celice, ki izhaja iz ozmotskega ravnotežja.</a:t>
            </a:r>
          </a:p>
          <a:p>
            <a:r>
              <a:rPr lang="sl-SI" dirty="0" smtClean="0"/>
              <a:t>V vseh organizmih krogotoki, ki jih vzdržujejo K</a:t>
            </a:r>
            <a:r>
              <a:rPr lang="sl-SI" baseline="30000" dirty="0" smtClean="0"/>
              <a:t>+</a:t>
            </a:r>
            <a:r>
              <a:rPr lang="sl-SI" dirty="0" smtClean="0"/>
              <a:t>, Na</a:t>
            </a:r>
            <a:r>
              <a:rPr lang="sl-SI" baseline="30000" dirty="0" smtClean="0"/>
              <a:t>+</a:t>
            </a:r>
            <a:r>
              <a:rPr lang="sl-SI" dirty="0" smtClean="0"/>
              <a:t> in Cl</a:t>
            </a:r>
            <a:r>
              <a:rPr lang="sl-SI" baseline="30000" dirty="0" smtClean="0"/>
              <a:t>-</a:t>
            </a:r>
            <a:r>
              <a:rPr lang="sl-SI" dirty="0" smtClean="0"/>
              <a:t>, nadzirajo naslednje lastnosti:</a:t>
            </a:r>
          </a:p>
          <a:p>
            <a:pPr lvl="1"/>
            <a:r>
              <a:rPr lang="sl-SI" dirty="0" smtClean="0"/>
              <a:t>Ozmotski tlak</a:t>
            </a:r>
          </a:p>
          <a:p>
            <a:pPr lvl="1"/>
            <a:r>
              <a:rPr lang="sl-SI" dirty="0" smtClean="0"/>
              <a:t>Membranski potencial</a:t>
            </a:r>
          </a:p>
          <a:p>
            <a:pPr lvl="1"/>
            <a:r>
              <a:rPr lang="sl-SI" dirty="0" smtClean="0"/>
              <a:t>Kondenzacijo polielektrolitov</a:t>
            </a:r>
          </a:p>
          <a:p>
            <a:pPr lvl="2"/>
            <a:r>
              <a:rPr lang="sl-SI" dirty="0" smtClean="0"/>
              <a:t>Biopolimeri (npr. DNK) so polielektroliti z linearnimi ali ukrivljenimi serijami nabojev, ki jih stabilizira obdajajoče ionsko okolje iz </a:t>
            </a:r>
            <a:r>
              <a:rPr lang="sl-SI" dirty="0" smtClean="0"/>
              <a:t>K</a:t>
            </a:r>
            <a:r>
              <a:rPr lang="sl-SI" baseline="30000" dirty="0" smtClean="0"/>
              <a:t>+</a:t>
            </a:r>
            <a:r>
              <a:rPr lang="sl-SI" dirty="0" smtClean="0"/>
              <a:t>, Na</a:t>
            </a:r>
            <a:r>
              <a:rPr lang="sl-SI" baseline="30000" dirty="0" smtClean="0"/>
              <a:t>+</a:t>
            </a:r>
            <a:r>
              <a:rPr lang="sl-SI" dirty="0" smtClean="0"/>
              <a:t> in Cl</a:t>
            </a:r>
            <a:r>
              <a:rPr lang="sl-SI" baseline="30000" dirty="0" smtClean="0"/>
              <a:t>-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Za aktivnosti potrebno ionsko moč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sl-SI" dirty="0" smtClean="0"/>
              <a:t>Glukoza se absorbira s prenosom iz črevesne svetline skozi epitelij v kri. </a:t>
            </a:r>
          </a:p>
          <a:p>
            <a:pPr lvl="1"/>
            <a:r>
              <a:rPr lang="sl-SI" dirty="0" smtClean="0"/>
              <a:t>Prenašalec SGLUT-1 je odvisen od natrija in prenaša obe snovi skupaj, ne pa tudi vsake posamezno.</a:t>
            </a:r>
          </a:p>
          <a:p>
            <a:r>
              <a:rPr lang="sl-SI" dirty="0" smtClean="0"/>
              <a:t>Natrij sodeluje tudi pri prenosu vitaminov.</a:t>
            </a:r>
          </a:p>
          <a:p>
            <a:pPr lvl="1"/>
            <a:r>
              <a:rPr lang="sl-SI" dirty="0" smtClean="0"/>
              <a:t>Vnos biotina (vrsta B kompleksa) je odvisen od Na-odvisnega multivitaminskega prenašalca SMVT.</a:t>
            </a:r>
          </a:p>
          <a:p>
            <a:pPr lvl="1"/>
            <a:r>
              <a:rPr lang="sl-SI" dirty="0" smtClean="0"/>
              <a:t>Prenos vitamina C v možgane je odvisen od Na-odvisnega transporterja askorbinske kisline  Slc23a1.</a:t>
            </a:r>
          </a:p>
          <a:p>
            <a:r>
              <a:rPr lang="sl-SI" dirty="0" smtClean="0"/>
              <a:t>Sodeluje verjetno tudi pri prenosu aminokislin v možganih in vnosu bakra skozi epitelij.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Zmanjševanje količine natrija v ledvicah občutimo kot padanje krvnega tlaka (vrtoglavica, glavobol, zaspanost).</a:t>
            </a:r>
          </a:p>
          <a:p>
            <a:r>
              <a:rPr lang="sl-SI" dirty="0" smtClean="0"/>
              <a:t>Izločati  se začne hormon renin, ki posredno povzroča nastajanje hormona aldosterona, ki zmanjšuje izločanje natrija v urinu. </a:t>
            </a:r>
          </a:p>
          <a:p>
            <a:r>
              <a:rPr lang="sl-SI" dirty="0" smtClean="0"/>
              <a:t>Ko v telo ponovno pride dovolj natrija, se dvigne tudi krvni pritisk. </a:t>
            </a:r>
          </a:p>
          <a:p>
            <a:r>
              <a:rPr lang="sl-SI" dirty="0" smtClean="0"/>
              <a:t>Telo začne ponovno zadrževati vodo, kar pripomore k obnovi telesne tekočine. </a:t>
            </a:r>
          </a:p>
          <a:p>
            <a:r>
              <a:rPr lang="sl-SI" dirty="0" smtClean="0"/>
              <a:t>Pri dolgotrajnih težjih fizičnih naporih nam lahko začne primanjkovati soli, kar lahko privede do mišičnih krčev.</a:t>
            </a:r>
          </a:p>
          <a:p>
            <a:r>
              <a:rPr lang="sl-SI" dirty="0" smtClean="0"/>
              <a:t>Volumen zunaj celične tekočine je običajno 15 litrov na 70 kg človeške mase  - 90 % celotne telesne tekočine vsebuje 50 gramov natrija.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1917689"/>
          </a:xfrm>
        </p:spPr>
        <p:txBody>
          <a:bodyPr wrap="square">
            <a:normAutofit/>
          </a:bodyPr>
          <a:lstStyle/>
          <a:p>
            <a:r>
              <a:rPr lang="sl-SI" dirty="0" smtClean="0"/>
              <a:t>Kalij skupaj z natrijem in s klorom vzdržuje razporeditev tekočine in pH, pospešuje prenašanje živčnih impulzov in krčenje mišic, uravnava srčni utrip in krvni tlak ter pomaga pri pravilnem delovanju ledvic in adrenalinskih funkcij. </a:t>
            </a:r>
          </a:p>
          <a:p>
            <a:r>
              <a:rPr lang="sl-SI" dirty="0" smtClean="0"/>
              <a:t>Potreben je tudi pri beljakovinski sintezi, presnovi ogljikovih hidratov in izločanju inzulina iz trebušne slinavke. </a:t>
            </a:r>
          </a:p>
          <a:p>
            <a:r>
              <a:rPr lang="sl-SI" dirty="0" smtClean="0"/>
              <a:t>Kalij spreminja krvni sladkor v glikogen, ki ga mišice uporabljajo za energijo, zato pomanjkanje tega minerala povzroči utrujenost in mišično oslabelost.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A. Natrij, kalij in klor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sl-SI" dirty="0" smtClean="0"/>
              <a:t>Hudo pomanjkanje (hipokalemija) ima lahko za posledico mišične krče, slabost, preobčutljivost, utrujenost, bruhanje, slabe reflekse in težave z zbranostjo, srčno aritmijo in celo srčno odpoved.</a:t>
            </a:r>
          </a:p>
          <a:p>
            <a:r>
              <a:rPr lang="sl-SI" dirty="0" smtClean="0"/>
              <a:t>Pomanjkanje največkrat povzroči velika izguba tekočine (znojenje, driska, uriniranje), ki je lahko povezana z uporabo diuretikov, odvajal, aspirina in drugih zdravil.</a:t>
            </a:r>
          </a:p>
          <a:p>
            <a:r>
              <a:rPr lang="sl-SI" dirty="0" smtClean="0"/>
              <a:t>Hipokalemijo lahko povzroči tudi prehrana, revna s sadjem in zelenjavo ter bogata z natrijem.</a:t>
            </a:r>
            <a:endParaRPr lang="sl-S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B. Magnezij in fosfor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Mg je v organizmih enakomerno razporejen med zunanjostjo in notranjostjo celic z [10</a:t>
            </a:r>
            <a:r>
              <a:rPr lang="sl-SI" baseline="30000" dirty="0" smtClean="0"/>
              <a:t>-3</a:t>
            </a:r>
            <a:r>
              <a:rPr lang="sl-SI" dirty="0" smtClean="0"/>
              <a:t>M].</a:t>
            </a:r>
          </a:p>
          <a:p>
            <a:r>
              <a:rPr lang="sl-SI" dirty="0" smtClean="0"/>
              <a:t>Od ostalih ionov se razlikuje tudi po velikosti, gostoti naboja, strukturi v vodnih raztopinah in vodni kemiji.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ima od vseh običajnih kationov največji hidrirani radij in najmanjši ionski radij.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elektrokemični gradient je, zaradi negativnega notranjega potenciala membran, usmerjen v celico.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homeostazo uravnavata najmanj dva transportna procesa – en je odvisen od Na</a:t>
            </a:r>
            <a:r>
              <a:rPr lang="sl-SI" baseline="30000" dirty="0" smtClean="0"/>
              <a:t>+ </a:t>
            </a:r>
            <a:r>
              <a:rPr lang="sl-SI" dirty="0" smtClean="0"/>
              <a:t>(3:1), drugi ne (1:1).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sl-SI" dirty="0" smtClean="0"/>
              <a:t>B. Magnezij in fosfor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dirty="0" smtClean="0"/>
              <a:t>Hormoni stimulirajo tako izločanje Mg</a:t>
            </a:r>
            <a:r>
              <a:rPr lang="sl-SI" baseline="30000" dirty="0" smtClean="0"/>
              <a:t>2+</a:t>
            </a:r>
            <a:r>
              <a:rPr lang="sl-SI" dirty="0" smtClean="0"/>
              <a:t> kot tudi njegovo kopičenje in uravnoteženje.</a:t>
            </a:r>
          </a:p>
          <a:p>
            <a:r>
              <a:rPr lang="sl-SI" dirty="0" smtClean="0"/>
              <a:t>Hormoni vplivajo na nastanek ciklične AMP oziroma aktivacija beljakovinske kinaze C, zmanjša količino ciklične AMP v tkivih.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 </a:t>
            </a:r>
            <a:r>
              <a:rPr lang="sl-SI" dirty="0" smtClean="0"/>
              <a:t>je vezan v nekaterih ATP-sintetazah v mitohondrijih in v ATPazah mišic.</a:t>
            </a:r>
          </a:p>
          <a:p>
            <a:r>
              <a:rPr lang="sl-SI" dirty="0" smtClean="0"/>
              <a:t>Di- in trifosfati v vodnih raztopinah in na aktivnim mestih encimov, so običajno Mg spojine.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B. Magnezij in fosfor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Encimi, ki sodelujejo pri presnovi ogljikovodikov, ki dajejo celicam energijo, potrebujejo Mg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228" y="2132856"/>
            <a:ext cx="670713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sl-SI" sz="3800" dirty="0" smtClean="0"/>
              <a:t>2. Glavne, stranske in sledne prvine v biologiji</a:t>
            </a:r>
            <a:endParaRPr lang="sl-SI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l-SI" dirty="0" smtClean="0"/>
              <a:t>H, O, C, N sestavljajo 96% telesne mase.</a:t>
            </a:r>
          </a:p>
          <a:p>
            <a:r>
              <a:rPr lang="sl-SI" dirty="0" smtClean="0"/>
              <a:t>Na, K, Ca, Mg, S in Cl 3,78%.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22543"/>
            <a:ext cx="7452320" cy="413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orabnik\Documents\sola\geomedicina\Chapter_6_fi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840" y="1052736"/>
            <a:ext cx="3977160" cy="2736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B. Magnezij in fosfor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z ATP gradi različne komplekse.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vzajemno deluje z nukleinskimi kislinami.</a:t>
            </a:r>
          </a:p>
          <a:p>
            <a:r>
              <a:rPr lang="sl-SI" dirty="0" smtClean="0"/>
              <a:t>Nevtralizira negativne naboje fosfatov.</a:t>
            </a:r>
          </a:p>
          <a:p>
            <a:r>
              <a:rPr lang="sl-SI" dirty="0" smtClean="0"/>
              <a:t>Zastopan je v strukturi RNK in katalitičnih mehanizmih ribozimov ter sodeluje v procesih delitve RNK.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098" name="Picture 2" descr="http://ww2.chemistry.gatech.edu/~lw26/bPublications/LDW_80_rna_mg_cl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835" y="3375794"/>
            <a:ext cx="2225165" cy="348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78235"/>
            <a:ext cx="5364088" cy="3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B. Magnezij in fosfor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Fotosinteze so sposobne nekatere bakterije, cianobakterije, alge, nižje in višje rastline.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 </a:t>
            </a:r>
            <a:r>
              <a:rPr lang="sl-SI" dirty="0" smtClean="0"/>
              <a:t>je zelo močno vezan v klorofilu.</a:t>
            </a:r>
          </a:p>
          <a:p>
            <a:r>
              <a:rPr lang="sl-SI" dirty="0" smtClean="0"/>
              <a:t>Klorin je podoben hemu, a je v njem Mg</a:t>
            </a:r>
            <a:r>
              <a:rPr lang="sl-SI" baseline="30000" dirty="0" smtClean="0"/>
              <a:t>2+</a:t>
            </a:r>
            <a:r>
              <a:rPr lang="sl-SI" dirty="0" smtClean="0"/>
              <a:t> keliran z dušikom.</a:t>
            </a:r>
          </a:p>
          <a:p>
            <a:r>
              <a:rPr lang="sl-SI" dirty="0" smtClean="0"/>
              <a:t>V strukturo vstopi s </a:t>
            </a:r>
          </a:p>
          <a:p>
            <a:pPr>
              <a:buNone/>
            </a:pPr>
            <a:r>
              <a:rPr lang="sl-SI" dirty="0" smtClean="0"/>
              <a:t>	pomočjo encima.</a:t>
            </a:r>
          </a:p>
          <a:p>
            <a:r>
              <a:rPr lang="sl-SI" dirty="0" smtClean="0"/>
              <a:t>Ima tudi vlogo v </a:t>
            </a:r>
          </a:p>
          <a:p>
            <a:pPr>
              <a:buNone/>
            </a:pPr>
            <a:r>
              <a:rPr lang="sl-SI" dirty="0" smtClean="0"/>
              <a:t>	nekaterih delih </a:t>
            </a:r>
          </a:p>
          <a:p>
            <a:pPr>
              <a:buNone/>
            </a:pPr>
            <a:r>
              <a:rPr lang="sl-SI" dirty="0" smtClean="0"/>
              <a:t>	Calvinovega cikla </a:t>
            </a:r>
          </a:p>
          <a:p>
            <a:pPr>
              <a:buNone/>
            </a:pPr>
            <a:r>
              <a:rPr lang="sl-SI" dirty="0" smtClean="0"/>
              <a:t>	fotosinteze.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C. Kalcij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Kalcij ima v organizmu vlogo pri: </a:t>
            </a:r>
          </a:p>
          <a:p>
            <a:pPr lvl="1"/>
            <a:r>
              <a:rPr lang="sl-SI" dirty="0" smtClean="0"/>
              <a:t>strjevanju krvi</a:t>
            </a:r>
          </a:p>
          <a:p>
            <a:pPr lvl="1"/>
            <a:r>
              <a:rPr lang="sl-SI" dirty="0" smtClean="0"/>
              <a:t>gibljivosti/adheziji celic</a:t>
            </a:r>
          </a:p>
          <a:p>
            <a:pPr lvl="1"/>
            <a:r>
              <a:rPr lang="sl-SI" dirty="0" smtClean="0"/>
              <a:t>stabilizaciji membran</a:t>
            </a:r>
          </a:p>
          <a:p>
            <a:pPr lvl="1"/>
            <a:r>
              <a:rPr lang="sl-SI" dirty="0" smtClean="0"/>
              <a:t>regulaciji encimske aktivnosti </a:t>
            </a:r>
          </a:p>
          <a:p>
            <a:pPr lvl="1"/>
            <a:r>
              <a:rPr lang="sl-SI" dirty="0" smtClean="0"/>
              <a:t>prenosu živčnega impulza</a:t>
            </a:r>
          </a:p>
          <a:p>
            <a:pPr lvl="1"/>
            <a:r>
              <a:rPr lang="sl-SI" dirty="0" smtClean="0"/>
              <a:t>kontrakciji miokarda</a:t>
            </a:r>
          </a:p>
          <a:p>
            <a:pPr lvl="1"/>
            <a:r>
              <a:rPr lang="sl-SI" dirty="0" smtClean="0"/>
              <a:t>kontrakciji skeletne in gladke muskulature, itd.</a:t>
            </a:r>
          </a:p>
          <a:p>
            <a:pPr lvl="1"/>
            <a:r>
              <a:rPr lang="sl-SI" dirty="0" smtClean="0"/>
              <a:t> je  sekundarni/terciarni prenašalec informacije</a:t>
            </a:r>
          </a:p>
          <a:p>
            <a:pPr lvl="1"/>
            <a:r>
              <a:rPr lang="sl-SI" dirty="0" smtClean="0"/>
              <a:t>je sestavni del kosti in zob – kostni apatit</a:t>
            </a:r>
          </a:p>
          <a:p>
            <a:pPr lvl="2"/>
            <a:r>
              <a:rPr lang="sl-SI" dirty="0" smtClean="0"/>
              <a:t>V človeškem telesu ga je približno 2,14 kg, od tega 1,1 kg v skeletu in 13,8 g v mehkih tkivih.</a:t>
            </a:r>
            <a:endParaRPr lang="sl-SI" dirty="0"/>
          </a:p>
        </p:txBody>
      </p:sp>
      <p:pic>
        <p:nvPicPr>
          <p:cNvPr id="47106" name="Picture 2" descr="Animal skelet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807912" cy="2873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Kalcij</a:t>
            </a:r>
            <a:endParaRPr lang="sl-SI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22955"/>
            <a:ext cx="7020272" cy="59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Kalcij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Le 1% skeletnega Ca</a:t>
            </a:r>
            <a:r>
              <a:rPr lang="sl-SI" baseline="30000" dirty="0" smtClean="0"/>
              <a:t>2+</a:t>
            </a:r>
            <a:r>
              <a:rPr lang="sl-SI" dirty="0" smtClean="0"/>
              <a:t> je hitro izmenljivega s plazmo. </a:t>
            </a:r>
          </a:p>
          <a:p>
            <a:r>
              <a:rPr lang="sl-SI" dirty="0" smtClean="0"/>
              <a:t>Pri rasti kosti se letno zamenja 20% skeletnega Ca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</a:p>
          <a:p>
            <a:r>
              <a:rPr lang="sl-SI" dirty="0" smtClean="0"/>
              <a:t>1% Ca</a:t>
            </a:r>
            <a:r>
              <a:rPr lang="sl-SI" baseline="30000" dirty="0" smtClean="0"/>
              <a:t>2+</a:t>
            </a:r>
            <a:r>
              <a:rPr lang="sl-SI" dirty="0" smtClean="0"/>
              <a:t> je v zunajceličnih tekočinah, kjer uravnava </a:t>
            </a:r>
            <a:r>
              <a:rPr lang="sl-SI" dirty="0" err="1" smtClean="0"/>
              <a:t>živčnomišične</a:t>
            </a:r>
            <a:r>
              <a:rPr lang="sl-SI" dirty="0" smtClean="0"/>
              <a:t> </a:t>
            </a:r>
            <a:r>
              <a:rPr lang="sl-SI" dirty="0" smtClean="0"/>
              <a:t>dražljaje.</a:t>
            </a:r>
          </a:p>
          <a:p>
            <a:r>
              <a:rPr lang="sl-SI" dirty="0" smtClean="0"/>
              <a:t>Gradient med Ca</a:t>
            </a:r>
            <a:r>
              <a:rPr lang="sl-SI" baseline="30000" dirty="0" smtClean="0"/>
              <a:t>2+</a:t>
            </a:r>
            <a:r>
              <a:rPr lang="sl-SI" dirty="0" smtClean="0"/>
              <a:t> zunaj in znotraj celice je 10.000 : 1, čeprav je znotraj celice kalcij tudi v netopnih kompleksih.</a:t>
            </a:r>
          </a:p>
          <a:p>
            <a:r>
              <a:rPr lang="sl-SI" dirty="0" smtClean="0"/>
              <a:t>Kalcij pride v prebavni trakt s prehrano in izločanjem iz telesa.</a:t>
            </a:r>
          </a:p>
          <a:p>
            <a:r>
              <a:rPr lang="sl-SI" dirty="0" smtClean="0"/>
              <a:t>Približno polovica se ga z aktivnim prenosom absorbira v zgornjem delu tankega črevesa.</a:t>
            </a:r>
            <a:endParaRPr lang="sl-SI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Kalcij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r>
              <a:rPr lang="sl-SI" dirty="0" smtClean="0"/>
              <a:t>Ledvice dnevno prefiltrirajo 250 mmol Ca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</a:p>
          <a:p>
            <a:r>
              <a:rPr lang="sl-SI" dirty="0" smtClean="0"/>
              <a:t>Večinoma se resorbira, 2,5 – 7,5 mmol/L se izloči z urinom, zanemarljiv delež </a:t>
            </a:r>
            <a:r>
              <a:rPr lang="sl-SI" dirty="0" smtClean="0"/>
              <a:t>s potenjem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3933"/>
            <a:ext cx="7236297" cy="42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835" y="3645023"/>
            <a:ext cx="4856165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Hormon PTH uravnava kalcijevo presnovo.</a:t>
            </a:r>
          </a:p>
          <a:p>
            <a:r>
              <a:rPr lang="sl-SI" dirty="0" smtClean="0"/>
              <a:t>Njegovo izločanje pospeši nizka koncentracija Ca</a:t>
            </a:r>
            <a:r>
              <a:rPr lang="sl-SI" baseline="30000" dirty="0" smtClean="0"/>
              <a:t>2+</a:t>
            </a:r>
            <a:r>
              <a:rPr lang="sl-SI" dirty="0" smtClean="0"/>
              <a:t> in Mg</a:t>
            </a:r>
            <a:r>
              <a:rPr lang="sl-SI" baseline="30000" dirty="0" smtClean="0"/>
              <a:t>2+</a:t>
            </a:r>
            <a:r>
              <a:rPr lang="sl-SI" dirty="0" smtClean="0"/>
              <a:t> v plazmi.</a:t>
            </a:r>
          </a:p>
          <a:p>
            <a:r>
              <a:rPr lang="sl-SI" dirty="0" smtClean="0"/>
              <a:t>Regulativna vloga Mg</a:t>
            </a:r>
            <a:r>
              <a:rPr lang="sl-SI" baseline="30000" dirty="0" smtClean="0"/>
              <a:t>2+</a:t>
            </a:r>
            <a:r>
              <a:rPr lang="sl-SI" dirty="0" smtClean="0"/>
              <a:t> ni popolnoma jasna, vsekakor pa prenizka vrednost sproži hipokalcemijo.</a:t>
            </a:r>
          </a:p>
          <a:p>
            <a:r>
              <a:rPr lang="sl-SI" dirty="0" smtClean="0"/>
              <a:t>Povišan Ca</a:t>
            </a:r>
            <a:r>
              <a:rPr lang="sl-SI" baseline="30000" dirty="0" smtClean="0"/>
              <a:t>2+ </a:t>
            </a:r>
            <a:r>
              <a:rPr lang="sl-SI" dirty="0" smtClean="0"/>
              <a:t>prepreči izločanje PTH.</a:t>
            </a:r>
          </a:p>
          <a:p>
            <a:r>
              <a:rPr lang="sl-SI" dirty="0" smtClean="0"/>
              <a:t>Glavna naloga PTH je dvig plazemskega Ca</a:t>
            </a:r>
            <a:r>
              <a:rPr lang="sl-SI" baseline="30000" dirty="0" smtClean="0"/>
              <a:t>2+</a:t>
            </a:r>
            <a:r>
              <a:rPr lang="sl-SI" dirty="0" smtClean="0"/>
              <a:t> z delovanjem kosti, ledvic in posredno </a:t>
            </a:r>
          </a:p>
          <a:p>
            <a:pPr>
              <a:buNone/>
            </a:pPr>
            <a:r>
              <a:rPr lang="sl-SI" dirty="0" smtClean="0"/>
              <a:t>	prebavnega trakta.</a:t>
            </a:r>
          </a:p>
          <a:p>
            <a:r>
              <a:rPr lang="sl-SI" dirty="0" smtClean="0"/>
              <a:t>V kosteh PTH pospešuje </a:t>
            </a:r>
          </a:p>
          <a:p>
            <a:pPr>
              <a:buNone/>
            </a:pPr>
            <a:r>
              <a:rPr lang="sl-SI" dirty="0" smtClean="0"/>
              <a:t>	aktivnost osteoklastov, </a:t>
            </a:r>
          </a:p>
          <a:p>
            <a:pPr>
              <a:buNone/>
            </a:pPr>
            <a:r>
              <a:rPr lang="sl-SI" dirty="0" smtClean="0"/>
              <a:t>	v ledvicah zvišuje reabsorbcijo </a:t>
            </a:r>
          </a:p>
          <a:p>
            <a:pPr>
              <a:buNone/>
            </a:pPr>
            <a:r>
              <a:rPr lang="sl-SI" dirty="0" smtClean="0"/>
              <a:t>	Ca</a:t>
            </a:r>
            <a:r>
              <a:rPr lang="sl-SI" baseline="30000" dirty="0" smtClean="0"/>
              <a:t>2+</a:t>
            </a:r>
            <a:r>
              <a:rPr lang="sl-SI" dirty="0" smtClean="0"/>
              <a:t> in znižuje hitrost </a:t>
            </a:r>
          </a:p>
          <a:p>
            <a:pPr>
              <a:buNone/>
            </a:pPr>
            <a:r>
              <a:rPr lang="sl-SI" dirty="0" smtClean="0"/>
              <a:t>	transporta fosfata in </a:t>
            </a:r>
          </a:p>
          <a:p>
            <a:pPr>
              <a:buNone/>
            </a:pPr>
            <a:r>
              <a:rPr lang="sl-SI" dirty="0" smtClean="0"/>
              <a:t>	bikarbonata.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Kalcij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Kalcitirol v jetrih in ledvicah spremeni vitamin D v biološko aktivno obliko.</a:t>
            </a:r>
          </a:p>
          <a:p>
            <a:r>
              <a:rPr lang="sl-SI" dirty="0" smtClean="0"/>
              <a:t>Stimulira črevesno absorbcijo Ca</a:t>
            </a:r>
            <a:r>
              <a:rPr lang="sl-SI" baseline="30000" dirty="0" smtClean="0"/>
              <a:t>2+</a:t>
            </a:r>
            <a:r>
              <a:rPr lang="sl-SI" dirty="0" smtClean="0"/>
              <a:t> in je potreben za normalno mineralizacijo kosti.</a:t>
            </a:r>
          </a:p>
          <a:p>
            <a:r>
              <a:rPr lang="sl-SI" dirty="0" smtClean="0"/>
              <a:t>Ob pomanjkanju vitamine D postanejo skeltne mišice šibke.</a:t>
            </a:r>
          </a:p>
          <a:p>
            <a:r>
              <a:rPr lang="sl-SI" dirty="0" smtClean="0"/>
              <a:t>Osteoblasti (kostni mozek) proizvajajo kostne beljakovine, osteokalsti mineralizirajo tkivo in skrbijo za resorbcijo kosti.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D. Žveplo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Žveplo je kemijsko izredno raznoliko.</a:t>
            </a:r>
          </a:p>
          <a:p>
            <a:r>
              <a:rPr lang="sl-SI" dirty="0" smtClean="0"/>
              <a:t>Njegova uporaba je v višjih organizmih omejena, ko je v obliki sulfata.</a:t>
            </a:r>
          </a:p>
          <a:p>
            <a:r>
              <a:rPr lang="sl-SI" dirty="0" smtClean="0"/>
              <a:t>V nižjih oksidacijskih stanjih je pomemben pri anabolnih raekcijah.</a:t>
            </a:r>
          </a:p>
          <a:p>
            <a:r>
              <a:rPr lang="sl-SI" dirty="0" smtClean="0"/>
              <a:t>Polovica vsega žvepla v telesu se nahaja v mišicah, koži in kosteh. </a:t>
            </a:r>
          </a:p>
          <a:p>
            <a:r>
              <a:rPr lang="sl-SI" dirty="0" smtClean="0"/>
              <a:t>Žveplo je nujno pri proizvodnji kolagena, glavne sestavine hrustanca in veznega tkiva. </a:t>
            </a:r>
          </a:p>
          <a:p>
            <a:r>
              <a:rPr lang="sl-SI" dirty="0" smtClean="0"/>
              <a:t>Odgovorno je za tvorjenje proteinov preko formacije disulfidnih vezi, ki držijo vezno tkivo skupaj.</a:t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5. Vloga slednih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Sledne prvine so v tkivih in telesnih tekočinah.</a:t>
            </a:r>
          </a:p>
          <a:p>
            <a:r>
              <a:rPr lang="sl-SI" dirty="0" smtClean="0"/>
              <a:t>Potrebne </a:t>
            </a:r>
            <a:r>
              <a:rPr lang="sl-SI" dirty="0" smtClean="0"/>
              <a:t>so v zgradbi in delovanju pomembnih biomolekul, zlasti encimov.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Vanadij, kobalt in nikelj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Krom, molibden in volfram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Mangan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Železo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Baker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Cink</a:t>
            </a:r>
          </a:p>
          <a:p>
            <a:pPr marL="971550" lvl="1" indent="-514350">
              <a:buFont typeface="+mj-lt"/>
              <a:buAutoNum type="alphaUcPeriod"/>
            </a:pPr>
            <a:r>
              <a:rPr lang="sl-SI" dirty="0" smtClean="0"/>
              <a:t>Selen in jod</a:t>
            </a:r>
          </a:p>
          <a:p>
            <a:pPr marL="971550" lvl="1" indent="-514350">
              <a:buFont typeface="+mj-lt"/>
              <a:buAutoNum type="alphaUcPeriod"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sl-SI" sz="3800" dirty="0">
                <a:solidFill>
                  <a:prstClr val="black"/>
                </a:solidFill>
              </a:rPr>
              <a:t>2. Glavne, stranske in sledne prvine v biologiji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18 (verjetno) bistvenih slednih prvin: Li, V, Cr, Mn, Fe, Co, Ni, Cu, Zn, W, Mo, Si, Se, F, I, AS, Br, Sn.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3341"/>
            <a:ext cx="6768752" cy="451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3325813"/>
            <a:ext cx="489585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A. Vanadij, kobalt in nikelj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Razen v</a:t>
            </a:r>
            <a:r>
              <a:rPr lang="sl-SI" i="1" dirty="0" smtClean="0"/>
              <a:t> Ascidiah </a:t>
            </a:r>
            <a:r>
              <a:rPr lang="sl-SI" dirty="0" smtClean="0"/>
              <a:t>je količina V nizka.</a:t>
            </a:r>
          </a:p>
          <a:p>
            <a:r>
              <a:rPr lang="sl-SI" dirty="0" smtClean="0"/>
              <a:t>Ima vlogo v različnih obrambnih sistemih (peroksidaza, katalaza, vezava N</a:t>
            </a:r>
            <a:r>
              <a:rPr lang="sl-SI" baseline="-25000" dirty="0" smtClean="0"/>
              <a:t>2</a:t>
            </a:r>
            <a:r>
              <a:rPr lang="sl-SI" dirty="0" smtClean="0"/>
              <a:t>).</a:t>
            </a:r>
          </a:p>
          <a:p>
            <a:r>
              <a:rPr lang="sl-SI" dirty="0" smtClean="0"/>
              <a:t>Posnema lahko inzulin, zato so že  1899, preden je bil odkrit inzulin, bolnike s sladkorno boleznijo zdravili z NaVO</a:t>
            </a:r>
            <a:r>
              <a:rPr lang="sl-SI" baseline="-25000" dirty="0" smtClean="0"/>
              <a:t>3</a:t>
            </a:r>
            <a:r>
              <a:rPr lang="sl-SI" dirty="0" smtClean="0"/>
              <a:t>.</a:t>
            </a:r>
          </a:p>
          <a:p>
            <a:r>
              <a:rPr lang="sl-SI" dirty="0" smtClean="0"/>
              <a:t>Vanadil deluje na najmanj</a:t>
            </a:r>
          </a:p>
          <a:p>
            <a:pPr>
              <a:buNone/>
            </a:pPr>
            <a:r>
              <a:rPr lang="sl-SI" dirty="0" smtClean="0"/>
              <a:t>	tri celična mesta, da </a:t>
            </a:r>
          </a:p>
          <a:p>
            <a:pPr>
              <a:buNone/>
            </a:pPr>
            <a:r>
              <a:rPr lang="sl-SI" dirty="0" smtClean="0"/>
              <a:t>	normalizira nivo glukoze </a:t>
            </a:r>
          </a:p>
          <a:p>
            <a:pPr>
              <a:buNone/>
            </a:pPr>
            <a:r>
              <a:rPr lang="sl-SI" dirty="0" smtClean="0"/>
              <a:t>	in prostih maščobnih </a:t>
            </a:r>
          </a:p>
          <a:p>
            <a:pPr>
              <a:buNone/>
            </a:pPr>
            <a:r>
              <a:rPr lang="sl-SI" dirty="0" smtClean="0"/>
              <a:t>	kislin (FFA).</a:t>
            </a:r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A. Vanadij, kobalt in nikelj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Najpomembnejša vloga kobalta je kofaktor v vitaminu B</a:t>
            </a:r>
            <a:r>
              <a:rPr lang="sl-SI" baseline="-25000" dirty="0" smtClean="0"/>
              <a:t>12</a:t>
            </a:r>
            <a:r>
              <a:rPr lang="sl-SI" dirty="0" smtClean="0"/>
              <a:t>, ki sodeluje v štirih vrstah pomembnih reakcij:</a:t>
            </a:r>
          </a:p>
          <a:p>
            <a:pPr lvl="1"/>
            <a:r>
              <a:rPr lang="sl-SI" dirty="0" smtClean="0"/>
              <a:t>Redukcija riboze in deoksiriboze</a:t>
            </a:r>
          </a:p>
          <a:p>
            <a:pPr lvl="1"/>
            <a:r>
              <a:rPr lang="sl-SI" dirty="0" smtClean="0"/>
              <a:t>Prerazporejanje diolov v podobnih molekulah</a:t>
            </a:r>
          </a:p>
          <a:p>
            <a:pPr lvl="1"/>
            <a:r>
              <a:rPr lang="sl-SI" dirty="0" smtClean="0"/>
              <a:t>Prerazporeditev malonila v sukcinil</a:t>
            </a:r>
          </a:p>
          <a:p>
            <a:pPr lvl="1"/>
            <a:r>
              <a:rPr lang="sl-SI" dirty="0" smtClean="0"/>
              <a:t>Prenos metilnih skupin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09120"/>
            <a:ext cx="666398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A. Vanadij, kobalt in nikelj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Encimi, ki vsebujejo nikelj sodelujejo v najmanj petih presnovnih procesih.</a:t>
            </a:r>
          </a:p>
          <a:p>
            <a:pPr lvl="1"/>
            <a:r>
              <a:rPr lang="sl-SI" dirty="0" smtClean="0"/>
              <a:t>Nastanek in poraba molekularnega vodika</a:t>
            </a:r>
          </a:p>
          <a:p>
            <a:pPr lvl="1"/>
            <a:r>
              <a:rPr lang="sl-SI" dirty="0" smtClean="0"/>
              <a:t>Hidroliza uree</a:t>
            </a:r>
          </a:p>
          <a:p>
            <a:pPr lvl="1"/>
            <a:r>
              <a:rPr lang="sl-SI" dirty="0" smtClean="0"/>
              <a:t>Reverzibilna oksidacija CO v anoksičnih pogojih</a:t>
            </a:r>
          </a:p>
          <a:p>
            <a:pPr lvl="1"/>
            <a:r>
              <a:rPr lang="sl-SI" dirty="0" smtClean="0"/>
              <a:t>Metanogeneza</a:t>
            </a:r>
          </a:p>
          <a:p>
            <a:pPr lvl="1"/>
            <a:r>
              <a:rPr lang="sl-SI" dirty="0" smtClean="0"/>
              <a:t>Detoksifikacija superoksidnih anionskih radikalov</a:t>
            </a:r>
          </a:p>
          <a:p>
            <a:r>
              <a:rPr lang="sl-SI" dirty="0" smtClean="0"/>
              <a:t>Obstajata dve različni vrsti prenašalcev z visoko afiniteto do niklja.</a:t>
            </a:r>
          </a:p>
          <a:p>
            <a:r>
              <a:rPr lang="sl-SI" dirty="0" smtClean="0"/>
              <a:t>V človekovem telesu so nikljeve spojine rakotvorne.</a:t>
            </a:r>
            <a:endParaRPr lang="sl-SI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B. Krom, molibden in volfram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Cr</a:t>
            </a:r>
            <a:r>
              <a:rPr lang="sl-SI" baseline="30000" dirty="0" smtClean="0"/>
              <a:t>3+</a:t>
            </a:r>
            <a:r>
              <a:rPr lang="sl-SI" dirty="0" smtClean="0"/>
              <a:t> je pri sesalcih pomemben pri presnovi ogljikovodikov in maščob.</a:t>
            </a:r>
          </a:p>
          <a:p>
            <a:r>
              <a:rPr lang="sl-SI" dirty="0" smtClean="0"/>
              <a:t>Cr</a:t>
            </a:r>
            <a:r>
              <a:rPr lang="sl-SI" baseline="30000" dirty="0" smtClean="0"/>
              <a:t>3+ </a:t>
            </a:r>
            <a:r>
              <a:rPr lang="sl-SI" dirty="0" smtClean="0"/>
              <a:t>krepi delovanje inzulina, znižuje koncentracijo holesterola v krvi in pomaga pri uravnavanju telesne teže. </a:t>
            </a:r>
          </a:p>
          <a:p>
            <a:r>
              <a:rPr lang="sl-SI" dirty="0" smtClean="0"/>
              <a:t>Sodeluje pri sintezi nekaterih beljakovin, potreben pa je predvsem kot nepogrešljiv element pri presnovi sladkorjev oziroma glukoze. </a:t>
            </a:r>
          </a:p>
          <a:p>
            <a:r>
              <a:rPr lang="sl-SI" dirty="0" smtClean="0"/>
              <a:t>Cr</a:t>
            </a:r>
            <a:r>
              <a:rPr lang="sl-SI" baseline="30000" dirty="0" smtClean="0"/>
              <a:t>6+</a:t>
            </a:r>
            <a:r>
              <a:rPr lang="sl-SI" dirty="0" smtClean="0"/>
              <a:t> je rakotvoren.</a:t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B. Krom, molibden in volfram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Molibdenove soli so v vodi topne, zato je razpoložljiv organizmom.</a:t>
            </a:r>
          </a:p>
          <a:p>
            <a:r>
              <a:rPr lang="sl-SI" dirty="0" smtClean="0"/>
              <a:t>Vezan je v encim molibdenov kofaktor Moco, ki pomaga katalizirati redoks reakcije C, N in S atomov.</a:t>
            </a:r>
          </a:p>
          <a:p>
            <a:r>
              <a:rPr lang="sl-SI" dirty="0" smtClean="0"/>
              <a:t>Mo sulfit je zelo reaktiven in toksičen.</a:t>
            </a:r>
            <a:endParaRPr lang="sl-SI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45184"/>
            <a:ext cx="4176464" cy="291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 descr="C:\Users\uporabnik\Documents\sola\geomedicina\Chapter_6_fig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3655539"/>
            <a:ext cx="3563888" cy="320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B. Krom, molibden in volfram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Volfram je najtežja prvina z biološko funkcijo.</a:t>
            </a:r>
          </a:p>
          <a:p>
            <a:r>
              <a:rPr lang="sl-SI" dirty="0" smtClean="0"/>
              <a:t>Obstajajo tri vrste volframovih encimov.</a:t>
            </a:r>
          </a:p>
          <a:p>
            <a:r>
              <a:rPr lang="sl-SI" dirty="0" smtClean="0"/>
              <a:t>Sodelujejo v presnovi.</a:t>
            </a:r>
          </a:p>
          <a:p>
            <a:r>
              <a:rPr lang="sl-SI" dirty="0" smtClean="0"/>
              <a:t>Uporaba volframa je odvisna od njegove razpoložljivosti in njegovih redoks lastnosti v primerjavi z molibdenom.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C. Mangan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Mangan se pojavlja v več oksidacijskih stanjih.</a:t>
            </a:r>
          </a:p>
          <a:p>
            <a:r>
              <a:rPr lang="sl-SI" dirty="0" smtClean="0"/>
              <a:t>Biokemijo mangana razložita dve lastnosti – je redoks negativen in zelo, a ne popolnoma analogen Mg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</a:p>
          <a:p>
            <a:r>
              <a:rPr lang="sl-SI" dirty="0" smtClean="0"/>
              <a:t>V bioloških sistemih ima več pomembnih vlog, od katalizatorja preprostih Lewisovih kislin do tega, da preko različnih oksidacijskih stanj oksidira vodo.</a:t>
            </a:r>
          </a:p>
          <a:p>
            <a:r>
              <a:rPr lang="sl-SI" dirty="0" smtClean="0"/>
              <a:t>Previsoka </a:t>
            </a:r>
            <a:r>
              <a:rPr lang="sl-SI" dirty="0" smtClean="0"/>
              <a:t>koncentracija Mn</a:t>
            </a:r>
            <a:r>
              <a:rPr lang="sl-SI" baseline="30000" dirty="0" smtClean="0"/>
              <a:t>2+</a:t>
            </a:r>
            <a:r>
              <a:rPr lang="sl-SI" dirty="0" smtClean="0"/>
              <a:t> v citoplazmi je za aerobne evkariote nevarna, ker naj bi bil mutagen.</a:t>
            </a:r>
          </a:p>
          <a:p>
            <a:r>
              <a:rPr lang="sl-SI" dirty="0" smtClean="0"/>
              <a:t>To lahko izkoriščajo prokarioti in z mutacijami ustvarjajo različke.</a:t>
            </a:r>
            <a:endParaRPr lang="sl-S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uporabnik\Documents\sola\geomedicina\Chapter_6_fig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01132"/>
            <a:ext cx="4644008" cy="27568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sl-SI" dirty="0" smtClean="0"/>
              <a:t>C. Mangan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sl-SI" dirty="0" smtClean="0"/>
              <a:t>Višje rastline in alge med fotosintezo oksidirajo vodo s pomočjo skupine manganovih ionov.</a:t>
            </a:r>
          </a:p>
          <a:p>
            <a:r>
              <a:rPr lang="sl-SI" dirty="0" smtClean="0"/>
              <a:t>Proces se zgodi v tilakoidni membrani kloroplasta.</a:t>
            </a:r>
          </a:p>
          <a:p>
            <a:r>
              <a:rPr lang="sl-SI" dirty="0" smtClean="0"/>
              <a:t>Te membrane ustrezajo mitohondričnim membranam evkariotskih celic, kjer se dogaja obraten proces redukcije O</a:t>
            </a:r>
            <a:r>
              <a:rPr lang="sl-SI" baseline="-25000" dirty="0" smtClean="0"/>
              <a:t>2</a:t>
            </a:r>
            <a:r>
              <a:rPr lang="sl-SI" dirty="0" smtClean="0"/>
              <a:t> v vodo. Tudi tu ima mangan pomembno vlogo.</a:t>
            </a:r>
            <a:endParaRPr lang="sl-SI" dirty="0"/>
          </a:p>
        </p:txBody>
      </p:sp>
      <p:pic>
        <p:nvPicPr>
          <p:cNvPr id="53250" name="Picture 2" descr="File:Thylakoi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2952328" cy="148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sl-SI" dirty="0" smtClean="0"/>
              <a:t>C. Mangan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Najpomembnejši Mn encim je superoksidna dismutaza (MnSOD), ki odstranjuje zelo reaktiven superoksidni anion, ki nastane med redukcijo kisika pri celičnem dihanju.</a:t>
            </a:r>
          </a:p>
          <a:p>
            <a:r>
              <a:rPr lang="sl-SI" dirty="0" smtClean="0"/>
              <a:t>MnSOD imajo bakterije, rastline in živali.</a:t>
            </a:r>
          </a:p>
          <a:p>
            <a:r>
              <a:rPr lang="sl-SI" dirty="0" smtClean="0"/>
              <a:t>V živalskih tkivih je večinoma v mitohondriju.</a:t>
            </a:r>
          </a:p>
          <a:p>
            <a:r>
              <a:rPr lang="sl-SI" dirty="0" smtClean="0"/>
              <a:t>V večini bioloških razmer je mangan manj reduktiven od železa.</a:t>
            </a:r>
          </a:p>
          <a:p>
            <a:r>
              <a:rPr lang="sl-SI" dirty="0" smtClean="0"/>
              <a:t>Celice lahko prenesejo visoko koncentracijo Mn</a:t>
            </a:r>
            <a:r>
              <a:rPr lang="sl-SI" baseline="30000" dirty="0" smtClean="0"/>
              <a:t>2+</a:t>
            </a:r>
            <a:r>
              <a:rPr lang="sl-SI" dirty="0" smtClean="0"/>
              <a:t> brez negativnih redoks posledic, medtem ko bi takša koncentracija Fe</a:t>
            </a:r>
            <a:r>
              <a:rPr lang="sl-SI" baseline="30000" dirty="0" smtClean="0"/>
              <a:t>2+</a:t>
            </a:r>
            <a:r>
              <a:rPr lang="sl-SI" dirty="0" smtClean="0"/>
              <a:t> povzročila nastanek toksičnih radikalov.</a:t>
            </a:r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10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sz="3800" dirty="0">
                <a:solidFill>
                  <a:prstClr val="black"/>
                </a:solidFill>
              </a:rPr>
              <a:t>2. Glavne, stranske in sledne prvine v biologiji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Problemi z ugotavljanjem esencialnosti prvine so:</a:t>
            </a:r>
          </a:p>
          <a:p>
            <a:pPr lvl="1"/>
            <a:r>
              <a:rPr lang="sl-SI" dirty="0" smtClean="0"/>
              <a:t>Vnosa prvine ni mogoče popolnoma preprečiti.</a:t>
            </a:r>
          </a:p>
          <a:p>
            <a:pPr lvl="1"/>
            <a:r>
              <a:rPr lang="sl-SI" dirty="0" smtClean="0"/>
              <a:t>Analitske tehnike ne dovoljujejo določitve majhnih koncentracij.</a:t>
            </a:r>
          </a:p>
          <a:p>
            <a:pPr lvl="1"/>
            <a:r>
              <a:rPr lang="sl-SI" dirty="0" smtClean="0"/>
              <a:t>Težko je določiti biološko funkcijo prvine.</a:t>
            </a:r>
          </a:p>
          <a:p>
            <a:pPr lvl="1"/>
            <a:r>
              <a:rPr lang="sl-SI" dirty="0" smtClean="0"/>
              <a:t>Zaradi odvzema ene prvine se lahko spremeni vzorec vnosa drugih prvin.</a:t>
            </a:r>
          </a:p>
          <a:p>
            <a:pPr lvl="1"/>
            <a:r>
              <a:rPr lang="sl-SI" dirty="0" smtClean="0"/>
              <a:t>Večino opazovanj izvedejo na rastlinah in glodavcih.</a:t>
            </a:r>
          </a:p>
          <a:p>
            <a:pPr lvl="2"/>
            <a:r>
              <a:rPr lang="sl-SI" i="1" dirty="0" smtClean="0"/>
              <a:t>Ascidia gemmata </a:t>
            </a:r>
            <a:r>
              <a:rPr lang="sl-SI" dirty="0" smtClean="0"/>
              <a:t>je kozolnjak iz družine </a:t>
            </a:r>
          </a:p>
          <a:p>
            <a:pPr lvl="2">
              <a:buNone/>
            </a:pPr>
            <a:r>
              <a:rPr lang="sl-SI" dirty="0"/>
              <a:t>	</a:t>
            </a:r>
            <a:r>
              <a:rPr lang="sl-SI" dirty="0" smtClean="0"/>
              <a:t>plaščarjev (sesilne živali), ki v krvnih celicah </a:t>
            </a:r>
          </a:p>
          <a:p>
            <a:pPr lvl="2">
              <a:buNone/>
            </a:pPr>
            <a:r>
              <a:rPr lang="sl-SI" dirty="0"/>
              <a:t>	</a:t>
            </a:r>
            <a:r>
              <a:rPr lang="sl-SI" dirty="0" smtClean="0"/>
              <a:t>koncentrirajo 1,7% V, kar je 10</a:t>
            </a:r>
            <a:r>
              <a:rPr lang="sl-SI" baseline="30000" dirty="0" smtClean="0"/>
              <a:t>7</a:t>
            </a:r>
            <a:r>
              <a:rPr lang="sl-SI" dirty="0" smtClean="0"/>
              <a:t> več kot ga </a:t>
            </a:r>
          </a:p>
          <a:p>
            <a:pPr lvl="2">
              <a:buNone/>
            </a:pPr>
            <a:r>
              <a:rPr lang="sl-SI" dirty="0"/>
              <a:t>	</a:t>
            </a:r>
            <a:r>
              <a:rPr lang="sl-SI" dirty="0" smtClean="0"/>
              <a:t>je v morski vodi.</a:t>
            </a:r>
            <a:endParaRPr lang="sl-SI" i="1" dirty="0" smtClean="0"/>
          </a:p>
        </p:txBody>
      </p:sp>
      <p:pic>
        <p:nvPicPr>
          <p:cNvPr id="4098" name="Picture 2" descr="http://guamreeflife.com/images/organisms/fullsize/inverts/ascidians/ascidia_gemmata/ascidia_gemmata_fu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234" y="5013176"/>
            <a:ext cx="245976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Železo je najpomembnejše izmed kovin.</a:t>
            </a:r>
          </a:p>
          <a:p>
            <a:r>
              <a:rPr lang="sl-SI" dirty="0" smtClean="0"/>
              <a:t>V bioloških sistemih se pojavlja v fero (+2), feri (+3) in feril (+4) obliki.</a:t>
            </a:r>
          </a:p>
          <a:p>
            <a:r>
              <a:rPr lang="sl-SI" dirty="0" smtClean="0"/>
              <a:t>S spremembo oksidacijskega stanja poteka prenos elektronov.</a:t>
            </a:r>
          </a:p>
          <a:p>
            <a:r>
              <a:rPr lang="sl-SI" dirty="0" smtClean="0"/>
              <a:t>To je tudi način, kako se železo reverzibilno veže v ligande.</a:t>
            </a:r>
          </a:p>
          <a:p>
            <a:r>
              <a:rPr lang="sl-SI" dirty="0" smtClean="0"/>
              <a:t>Prefernčni ligandi železa so kisikovi (Fe</a:t>
            </a:r>
            <a:r>
              <a:rPr lang="sl-SI" baseline="30000" dirty="0" smtClean="0"/>
              <a:t>3+</a:t>
            </a:r>
            <a:r>
              <a:rPr lang="sl-SI" dirty="0" smtClean="0"/>
              <a:t>), dušikovi in žveplovi atomi (Fe</a:t>
            </a:r>
            <a:r>
              <a:rPr lang="sl-SI" baseline="30000" dirty="0" smtClean="0"/>
              <a:t>2+</a:t>
            </a:r>
            <a:r>
              <a:rPr lang="sl-SI" dirty="0" smtClean="0"/>
              <a:t>).</a:t>
            </a:r>
          </a:p>
          <a:p>
            <a:r>
              <a:rPr lang="sl-SI" dirty="0" smtClean="0"/>
              <a:t> Biološko pomembne Fe-beljakovine prenašajo in skladiščijo kisik, prenašajo elektrone in so podlaga za oksidacijo-redukcijo.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porabnik\Documents\sola\geomedicina\Chapter_6_fig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4" y="2722254"/>
            <a:ext cx="6624736" cy="4135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Pri sesalcih reakcije potekajo s štirimi razredi beljakovin:</a:t>
            </a:r>
          </a:p>
          <a:p>
            <a:pPr lvl="1"/>
            <a:r>
              <a:rPr lang="sl-SI" dirty="0" smtClean="0"/>
              <a:t>Fe neencimske beljakovine (hemoglobin in mioglobin)</a:t>
            </a:r>
          </a:p>
          <a:p>
            <a:pPr lvl="1"/>
            <a:r>
              <a:rPr lang="sl-SI" dirty="0" smtClean="0"/>
              <a:t>Fe-S encimi</a:t>
            </a:r>
          </a:p>
          <a:p>
            <a:pPr lvl="1"/>
            <a:r>
              <a:rPr lang="sl-SI" dirty="0" smtClean="0"/>
              <a:t>Hem encimi</a:t>
            </a:r>
          </a:p>
          <a:p>
            <a:pPr lvl="1"/>
            <a:r>
              <a:rPr lang="sl-SI" dirty="0" smtClean="0"/>
              <a:t>Fe encimi, </a:t>
            </a:r>
          </a:p>
          <a:p>
            <a:pPr lvl="1">
              <a:buNone/>
            </a:pPr>
            <a:r>
              <a:rPr lang="sl-SI" dirty="0" smtClean="0"/>
              <a:t>	ki so ne-Fe-S </a:t>
            </a:r>
          </a:p>
          <a:p>
            <a:pPr lvl="1">
              <a:buNone/>
            </a:pPr>
            <a:r>
              <a:rPr lang="sl-SI" dirty="0" smtClean="0"/>
              <a:t>	in ne-hem </a:t>
            </a:r>
          </a:p>
          <a:p>
            <a:pPr lvl="1">
              <a:buNone/>
            </a:pPr>
            <a:r>
              <a:rPr lang="sl-SI" dirty="0" smtClean="0"/>
              <a:t>	encimi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Hem je kofaktor številnih encimov, ki sodelujejo pri mitohondrijskem prenosu elektronov oz. pri dihalni verigi.</a:t>
            </a:r>
          </a:p>
          <a:p>
            <a:r>
              <a:rPr lang="sl-SI" dirty="0" smtClean="0"/>
              <a:t>Železo vsebujoči proteini z nehemsko strukturo so ključni encimi primarnega metabolizma.</a:t>
            </a:r>
          </a:p>
          <a:p>
            <a:r>
              <a:rPr lang="sl-SI" dirty="0" smtClean="0"/>
              <a:t>Katalaze in peroksidaze so hemski proteini, ki sodelujejo pri razgradnji vodikovega peroksida ter varujejo celice pred škodljivimi kisikovimi zvrstmi.</a:t>
            </a:r>
          </a:p>
          <a:p>
            <a:r>
              <a:rPr lang="sl-SI" dirty="0" smtClean="0"/>
              <a:t>Hemski encim mieloperoksidazo uporabljajo nevtrofilci pri sintezi hipoklorne kisline, slednjo pa uporabljajo pri uničenju bakterij.</a:t>
            </a:r>
          </a:p>
          <a:p>
            <a:r>
              <a:rPr lang="sl-SI" dirty="0" smtClean="0"/>
              <a:t> Ribonukleotid reduktaza je železo-vsebujoč encim udeležen pri sintezi DNA.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r>
              <a:rPr lang="sl-SI" sz="2800" dirty="0" smtClean="0"/>
              <a:t>Človeški organizem uporablja železo-vsebujoč encim prolil hidroksilazo kot enega izmed senzorjev za hipoksijo ter tako omogoča prilagodljivost človeškega telesa življenju na različnih nadmorskih višinah.</a:t>
            </a:r>
          </a:p>
          <a:p>
            <a:r>
              <a:rPr lang="sl-SI" sz="2800" dirty="0" smtClean="0"/>
              <a:t>Skupna količina v telesu zdravega, odraslega človeka znaša 4,5 g.</a:t>
            </a:r>
          </a:p>
          <a:p>
            <a:r>
              <a:rPr lang="sl-SI" sz="2800" dirty="0" smtClean="0"/>
              <a:t>Iz hrane živalskega izvora se železo absorbira sorazmerno dobro (20-odstotno), iz hrane rastlinskega izvora pa bistveno manj (10-odstotno).</a:t>
            </a:r>
          </a:p>
          <a:p>
            <a:r>
              <a:rPr lang="sl-SI" sz="2800" dirty="0" smtClean="0"/>
              <a:t>Če so potrebe po železu majhne, zaloge pa velike, se bo celotna količina absorbiranega železa prenesla v feritin.</a:t>
            </a:r>
          </a:p>
          <a:p>
            <a:r>
              <a:rPr lang="sl-SI" sz="2800" dirty="0" smtClean="0"/>
              <a:t>Tako se organizem zavaruje pred preveliko absorpcijo železa.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Nekateri dejavniki bodisi povečujejo bodisi zmanjšujejo absorpcijo. </a:t>
            </a:r>
          </a:p>
          <a:p>
            <a:r>
              <a:rPr lang="sl-SI" dirty="0" smtClean="0"/>
              <a:t>Med pospeševalce absorpcije železa štejemo:</a:t>
            </a:r>
          </a:p>
          <a:p>
            <a:pPr lvl="1"/>
            <a:r>
              <a:rPr lang="sl-SI" dirty="0" smtClean="0"/>
              <a:t>Askorbinsko kislino (vitamin C): močno vpliva na absorpcijo železa z redukcijo Fe</a:t>
            </a:r>
            <a:r>
              <a:rPr lang="sl-SI" baseline="30000" dirty="0" smtClean="0"/>
              <a:t>3+</a:t>
            </a:r>
            <a:r>
              <a:rPr lang="sl-SI" dirty="0" smtClean="0"/>
              <a:t> v Fe</a:t>
            </a:r>
            <a:r>
              <a:rPr lang="sl-SI" baseline="30000" dirty="0" smtClean="0"/>
              <a:t>2+</a:t>
            </a:r>
            <a:r>
              <a:rPr lang="sl-SI" dirty="0" smtClean="0"/>
              <a:t> ter s tvorbo kompleksa, ki ima visoko biološko uporabnost.</a:t>
            </a:r>
          </a:p>
          <a:p>
            <a:pPr lvl="1"/>
            <a:r>
              <a:rPr lang="sl-SI" dirty="0" smtClean="0"/>
              <a:t>Organske kisline, kot so citronska, malna in mlečna kislina, ki tvorijo različne komplekse z Fe</a:t>
            </a:r>
            <a:r>
              <a:rPr lang="sl-SI" baseline="30000" dirty="0" smtClean="0"/>
              <a:t>2+</a:t>
            </a:r>
            <a:r>
              <a:rPr lang="sl-SI" dirty="0" smtClean="0"/>
              <a:t>, in tako olajšajo njihovo absorpcijo</a:t>
            </a:r>
          </a:p>
          <a:p>
            <a:pPr lvl="1"/>
            <a:r>
              <a:rPr lang="sl-SI" dirty="0" smtClean="0"/>
              <a:t>Rdeče meso, ribe, perutnina poleg tega, da vsebujejo železo v hemu, pospešujejo absorpcijo nehemskega železa.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dirty="0" smtClean="0"/>
              <a:t>D.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Zaviralci absorpcije so:</a:t>
            </a:r>
          </a:p>
          <a:p>
            <a:pPr lvl="1"/>
            <a:r>
              <a:rPr lang="sl-SI" dirty="0" smtClean="0"/>
              <a:t>fitinska kislina, prisotna v stročnicah, žitaricah in rižu. Majhne količine fitinske kisline (5 do 10 mg) lahko zavrejo absorpcijo nehemskega železa do 50 %, zaradi česar je absorpcija železa iz zelenjave (soja, fižol, leča, grah) izjemno nizka.</a:t>
            </a:r>
          </a:p>
          <a:p>
            <a:pPr lvl="1"/>
            <a:r>
              <a:rPr lang="sl-SI" dirty="0" smtClean="0"/>
              <a:t>Polifenoli iz sadja, zelenjave, kave, čaja, vina in začimb lahko znatno zavrejo absorpcijo železa.</a:t>
            </a:r>
          </a:p>
          <a:p>
            <a:pPr lvl="1"/>
            <a:r>
              <a:rPr lang="sl-SI" dirty="0" smtClean="0"/>
              <a:t>Sojini proteini močno zavirajo absorpcijo železa, kar deloma sovpada s količino fitatov.</a:t>
            </a:r>
          </a:p>
          <a:p>
            <a:r>
              <a:rPr lang="sl-SI" dirty="0" smtClean="0"/>
              <a:t>Pomanjkanje železa je najpogostejša oblika pomanjkanja mikroelementov v svetu.</a:t>
            </a:r>
            <a:endParaRPr lang="sl-SI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E.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Baker so v medicinske namene uporabljali že 400 let pred našim štetjem.</a:t>
            </a:r>
          </a:p>
          <a:p>
            <a:r>
              <a:rPr lang="sl-SI" dirty="0" smtClean="0"/>
              <a:t>Za preživetje ga potrebujejo vsi organizmi.</a:t>
            </a:r>
          </a:p>
          <a:p>
            <a:r>
              <a:rPr lang="sl-SI" dirty="0" smtClean="0"/>
              <a:t>Pojavlja se v oksidirani Cu</a:t>
            </a:r>
            <a:r>
              <a:rPr lang="sl-SI" baseline="30000" dirty="0" smtClean="0"/>
              <a:t>2+</a:t>
            </a:r>
            <a:r>
              <a:rPr lang="sl-SI" dirty="0" smtClean="0"/>
              <a:t> ali reducirani Cu</a:t>
            </a:r>
            <a:r>
              <a:rPr lang="sl-SI" baseline="30000" dirty="0" smtClean="0"/>
              <a:t>+</a:t>
            </a:r>
            <a:r>
              <a:rPr lang="sl-SI" dirty="0" smtClean="0"/>
              <a:t> obliki.</a:t>
            </a:r>
          </a:p>
          <a:p>
            <a:r>
              <a:rPr lang="sl-SI" dirty="0" smtClean="0"/>
              <a:t>Zato so bakrovi ioni pomembni katalitični kofaktorji v redoks kemizmu beljakovin, ki opravljajo osnovne biološke funkcije.</a:t>
            </a:r>
          </a:p>
          <a:p>
            <a:r>
              <a:rPr lang="sl-SI" dirty="0" smtClean="0"/>
              <a:t>V previsoki koncentracijo postane strupen.</a:t>
            </a:r>
          </a:p>
          <a:p>
            <a:r>
              <a:rPr lang="pl-PL" dirty="0" smtClean="0"/>
              <a:t>Do odstopanj lahko pride, če </a:t>
            </a:r>
            <a:r>
              <a:rPr lang="sl-SI" dirty="0" smtClean="0"/>
              <a:t>se okvarijo prenašalni proteini za baker, ki vodijo v razvoj bolezni</a:t>
            </a:r>
          </a:p>
          <a:p>
            <a:pPr lvl="1"/>
            <a:r>
              <a:rPr lang="it-IT" dirty="0" smtClean="0"/>
              <a:t>Menkesova in Wilsonova bolezen.</a:t>
            </a:r>
            <a:endParaRPr lang="sl-SI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Človeško telo potrebuje baker za </a:t>
            </a:r>
            <a:r>
              <a:rPr lang="sl-SI" dirty="0" smtClean="0"/>
              <a:t>razvoj embrija, izgradnjo vezivnega tkiva, uravnavanje temperature in delovanje živčnih celic.</a:t>
            </a:r>
          </a:p>
          <a:p>
            <a:r>
              <a:rPr lang="sl-SI" dirty="0" smtClean="0"/>
              <a:t>Baker je kofaktor številnih biokemičnih funkcij v organizmu, od generacije energije do pridobivanja železa, angiogeneze in detoksifikacije prostih radikalov.</a:t>
            </a:r>
          </a:p>
          <a:p>
            <a:r>
              <a:rPr lang="sl-SI" dirty="0" smtClean="0"/>
              <a:t>Odraslo človeško telo naj bi vsebovalo od 80-150mg bakra. </a:t>
            </a:r>
          </a:p>
          <a:p>
            <a:r>
              <a:rPr lang="sl-SI" dirty="0" smtClean="0"/>
              <a:t>Največ ga je v jetrih – 30-50 </a:t>
            </a:r>
            <a:r>
              <a:rPr lang="el-GR" dirty="0" smtClean="0"/>
              <a:t>μ</a:t>
            </a:r>
            <a:r>
              <a:rPr lang="sl-SI" dirty="0" smtClean="0"/>
              <a:t>g/g suhega tkiva. Veliko ga je tudi v srcu, možganih in ledvicah. V mišicah in kosteh je 50% celotnega bakra v </a:t>
            </a:r>
            <a:r>
              <a:rPr lang="sl-SI" dirty="0" smtClean="0"/>
              <a:t>organizmu.</a:t>
            </a:r>
            <a:endParaRPr lang="sl-SI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Baker je pomemben pri metabolizmu železa. Če v telesu primanjkuje bakra, je motena absorbcija železa. </a:t>
            </a:r>
          </a:p>
          <a:p>
            <a:r>
              <a:rPr lang="sl-SI" dirty="0" smtClean="0"/>
              <a:t>Pri velikem uživanju železa se sočasno zmanjša absorbcija bakra.</a:t>
            </a:r>
          </a:p>
          <a:p>
            <a:r>
              <a:rPr lang="sl-SI" dirty="0" smtClean="0"/>
              <a:t>Prekomerno uživanje cinka lahko vodi v pomanjkanje bakra. </a:t>
            </a:r>
          </a:p>
          <a:p>
            <a:r>
              <a:rPr lang="sl-SI" dirty="0" smtClean="0"/>
              <a:t>Eden glavnih kliničnih znakov pomanjkanja bakra je anemija, ki se ne odzove na terapijo z </a:t>
            </a:r>
            <a:r>
              <a:rPr lang="pl-PL" dirty="0" smtClean="0"/>
              <a:t>železom. </a:t>
            </a:r>
            <a:endParaRPr lang="sl-SI" dirty="0" smtClean="0"/>
          </a:p>
          <a:p>
            <a:r>
              <a:rPr lang="sl-SI" dirty="0" smtClean="0"/>
              <a:t>Pomanjkanje bakra lahko vodi tudi v nenormalno nizko raven belih krvnih celic – nevtropenijo. </a:t>
            </a:r>
          </a:p>
          <a:p>
            <a:r>
              <a:rPr lang="sl-SI" dirty="0" smtClean="0"/>
              <a:t>Osteoporoza in druge okvare razvoja kosti, ki so posledica pomanjkanja bakra, so najpogostejše pri novorojenčkih in pri otrocih, ki so se rodili z nizko telesno težo.</a:t>
            </a:r>
            <a:endParaRPr lang="sl-SI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435648" cy="686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Vloga glavnih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Človeško telo sestavlja 71% vode, ki predstavlja &gt;⅔ teže.</a:t>
            </a:r>
          </a:p>
          <a:p>
            <a:r>
              <a:rPr lang="sl-SI" dirty="0" smtClean="0"/>
              <a:t>Brez vode umremo v nekaj dneh, ker so od vode odvisne vse celične in organske funkcije.</a:t>
            </a:r>
          </a:p>
          <a:p>
            <a:r>
              <a:rPr lang="sl-SI" dirty="0" smtClean="0"/>
              <a:t>Je mazivo (lubrikant) in osnova sline ter tekočin, ki obdajajo sklepe.</a:t>
            </a:r>
          </a:p>
          <a:p>
            <a:r>
              <a:rPr lang="sl-SI" dirty="0" smtClean="0"/>
              <a:t>Uravnava telesno temperaturo, ker se segrevamo in ohlajamo preko dihanja.</a:t>
            </a:r>
          </a:p>
          <a:p>
            <a:r>
              <a:rPr lang="sl-SI" dirty="0" smtClean="0"/>
              <a:t>Blaži zaprtje in premika hrano po prebavnem traktu.</a:t>
            </a:r>
          </a:p>
          <a:p>
            <a:r>
              <a:rPr lang="sl-SI" dirty="0" smtClean="0"/>
              <a:t>Prispeva k visoki količini kisika v telesu.</a:t>
            </a:r>
            <a:endParaRPr lang="sl-SI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F. Cink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Cink se nahaja v vseh tkivih in telesnih tekočinah, največ ga je v skeletnem mišičju, kosteh, koži, nohtih in laseh. </a:t>
            </a:r>
          </a:p>
          <a:p>
            <a:r>
              <a:rPr lang="sl-SI" dirty="0" smtClean="0"/>
              <a:t>Ocenjujejo, da ga je v človeškem telesu dva grama.</a:t>
            </a:r>
          </a:p>
          <a:p>
            <a:r>
              <a:rPr lang="sl-SI" dirty="0" smtClean="0"/>
              <a:t>Zaužili naj bi ga 15 miligramov na dan. </a:t>
            </a:r>
          </a:p>
          <a:p>
            <a:r>
              <a:rPr lang="sl-SI" dirty="0" smtClean="0"/>
              <a:t>Pomembno vlogo ima v biokemičnih procesih, saj ga vsebuje več kot 60 encimov. </a:t>
            </a:r>
          </a:p>
          <a:p>
            <a:r>
              <a:rPr lang="sl-SI" dirty="0" smtClean="0"/>
              <a:t>Sodeluje pri sintezi genskega materiala, beljakovin in ima vlogo antioksidanta.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F. Cink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Nujno je potreben za sintezo proteina, ki odloča o prenosu vitamina A. </a:t>
            </a:r>
          </a:p>
          <a:p>
            <a:r>
              <a:rPr lang="sl-SI" dirty="0" smtClean="0"/>
              <a:t>Ob pomanjkanju cinka se tako lahko izrazijo tudi simptomi pomanjkanja vitamina A, čeprav je vnos vitamina A optimalen. </a:t>
            </a:r>
          </a:p>
          <a:p>
            <a:r>
              <a:rPr lang="sl-SI" dirty="0" smtClean="0"/>
              <a:t>Cink </a:t>
            </a:r>
            <a:r>
              <a:rPr lang="sl-SI" dirty="0" smtClean="0"/>
              <a:t>ima pomembno </a:t>
            </a:r>
            <a:r>
              <a:rPr lang="sl-SI" dirty="0" smtClean="0"/>
              <a:t>vlogo pri ohranjanju vitamina E v telesu.</a:t>
            </a:r>
          </a:p>
          <a:p>
            <a:r>
              <a:rPr lang="sl-SI" dirty="0" smtClean="0"/>
              <a:t>Ima pomembno vlogo v različnih celičnih regulacijskih procesih, kot so signaliziranje med celicami, prenos živčnih dražljajev ter apoptoza, katerih delovanje je ključno za rast in razvoj ter pojav mnogih kroničnih obolenj.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F. Cink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Udeležen je pri različnih zelo pomembnih fizioloških funkcijah: rast in delitev celic, spolno dozorevanje, reprodukcija, prilagajanje vida temi, celjenje ran ter reakcije imunskega sistema.</a:t>
            </a:r>
          </a:p>
          <a:p>
            <a:r>
              <a:rPr lang="sl-SI" dirty="0" smtClean="0"/>
              <a:t>Med simptomi pomanjkanja cinka so izguba teka, izpadanje las, dermatitis, nočna slepota in okvara v zaznavanju okusa. </a:t>
            </a:r>
          </a:p>
          <a:p>
            <a:r>
              <a:rPr lang="sl-SI" dirty="0" smtClean="0"/>
              <a:t>Spolni razvoj je lahko upočasnjen, pri moških pa je zmanjšano nastajanje semena. </a:t>
            </a:r>
          </a:p>
          <a:p>
            <a:r>
              <a:rPr lang="sl-SI" dirty="0" smtClean="0"/>
              <a:t>Včasih pride do upočasnjene rasti, zmanjšanja odpornosti proti okužbam in slabšega celjenja ran.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84" y="0"/>
            <a:ext cx="8771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Pomen joda pri zdravljenju golšavosti so poznali že v 19. stoletju.</a:t>
            </a:r>
          </a:p>
          <a:p>
            <a:r>
              <a:rPr lang="sl-SI" dirty="0" smtClean="0"/>
              <a:t>Pri selenu so najprej prepoznali toksične lastnosti pri živini, ki je jedla s selenom bogate rastline </a:t>
            </a:r>
            <a:r>
              <a:rPr lang="sl-SI" i="1" dirty="0" smtClean="0"/>
              <a:t>(Astargalus – </a:t>
            </a:r>
            <a:r>
              <a:rPr lang="sl-SI" dirty="0" smtClean="0"/>
              <a:t>sladki grahovec)</a:t>
            </a:r>
            <a:r>
              <a:rPr lang="sl-SI" i="1" dirty="0" smtClean="0"/>
              <a:t>.</a:t>
            </a:r>
          </a:p>
          <a:p>
            <a:pPr lvl="1"/>
            <a:r>
              <a:rPr lang="sl-SI" dirty="0" smtClean="0"/>
              <a:t>Zmotno so jo imenovali alkalna bolezen</a:t>
            </a:r>
          </a:p>
          <a:p>
            <a:r>
              <a:rPr lang="sl-SI" dirty="0" smtClean="0"/>
              <a:t>1943 so menili, da je selen rakotvoren.</a:t>
            </a:r>
          </a:p>
          <a:p>
            <a:r>
              <a:rPr lang="sl-SI" dirty="0" smtClean="0"/>
              <a:t>1957 spoznajo, da je esencialen,</a:t>
            </a:r>
          </a:p>
          <a:p>
            <a:r>
              <a:rPr lang="sl-SI" dirty="0" smtClean="0"/>
              <a:t>1960, da ima antikarcinogene </a:t>
            </a:r>
          </a:p>
          <a:p>
            <a:pPr>
              <a:buNone/>
            </a:pPr>
            <a:r>
              <a:rPr lang="sl-SI" dirty="0" smtClean="0"/>
              <a:t>	učinke.</a:t>
            </a:r>
          </a:p>
        </p:txBody>
      </p:sp>
      <p:pic>
        <p:nvPicPr>
          <p:cNvPr id="65538" name="Picture 2" descr="Astragalus glycyphyllos fru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756" y="4725144"/>
            <a:ext cx="1601243" cy="2132856"/>
          </a:xfrm>
          <a:prstGeom prst="rect">
            <a:avLst/>
          </a:prstGeom>
          <a:noFill/>
        </p:spPr>
      </p:pic>
      <p:pic>
        <p:nvPicPr>
          <p:cNvPr id="65540" name="Picture 4" descr="http://www.volovjareber.si/flora/pic/ilirski_grahovec-astragalus_illyri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707" y="4725144"/>
            <a:ext cx="1435637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Ščitnica tvori hormona tiroksin (T4) in trijodtironin (T3), ki vzdržujeta normalno rast in razvoj, normalno telesno temperaturo, pravilen razvoj centralnega živčnega sistema pri otrocih, regulirata hitrost oksidativnih procesov v celici in na ta način normalno porabo energije. </a:t>
            </a:r>
          </a:p>
          <a:p>
            <a:r>
              <a:rPr lang="sl-SI" dirty="0" smtClean="0"/>
              <a:t>Uravnavata nivo celičnega metabolizma in s tem zagotavljata metabolično homeostazo vseh organov v telesu. </a:t>
            </a:r>
          </a:p>
          <a:p>
            <a:r>
              <a:rPr lang="sl-SI" dirty="0" smtClean="0"/>
              <a:t>Vplivata tudi na vse organe: srce, črevesje, mišice, kosti, presnovo maščob, ogljikovih hidratov in beljakovin, rast las, razpoloženje.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Človeško telo ima zelo malo joda, približno 10-15 mg. </a:t>
            </a:r>
          </a:p>
          <a:p>
            <a:r>
              <a:rPr lang="sl-SI" dirty="0" smtClean="0"/>
              <a:t>Jod, ki ga zaužijemo s hrano, se v prebavnem traktu predela in gre v kri, nato ga prevzame ščitnica, ki ga pomeša s hormoni, ki so v njej in so zelo pomembni za funkcije celic in za rast večine organov, zlasti za razvoj možganov. </a:t>
            </a:r>
          </a:p>
          <a:p>
            <a:r>
              <a:rPr lang="sl-SI" dirty="0" smtClean="0"/>
              <a:t>Ko je delo hormonov ščitnice končano, se le-ti razkrojijo in jod se v večjem delu vrne nazaj v kri, ostanek pa se izloči z urinom.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Pomanjkanje joda je eden najbolj razširjenih zdravstvenih problemov v svetu. </a:t>
            </a:r>
          </a:p>
          <a:p>
            <a:r>
              <a:rPr lang="sl-SI" dirty="0" smtClean="0"/>
              <a:t>Predpostavljajo, da je prizadetih 1,5 milijarde ljudi po svetu. </a:t>
            </a:r>
          </a:p>
          <a:p>
            <a:r>
              <a:rPr lang="sl-SI" dirty="0" smtClean="0"/>
              <a:t>V  nekaterih razvitih državah sveta so uvedli obvezno kontrolo ščitnice pri novorojenčkih, obveznost vseh držav pa je jodiranje soli s kalijevim jodidom (10 mg KJ na 1 kg soli). </a:t>
            </a:r>
          </a:p>
          <a:p>
            <a:r>
              <a:rPr lang="sl-SI" dirty="0" smtClean="0"/>
              <a:t>V Sloveniji smo uvedli jodno profilakso v obliki jodirane kuhinjske soli v letu 1999 z dodajanjem 25 mg KJ/kg soli.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Pomanjkanje joda ima največji vpliv na rast organizma, kar lahko spremljamo v vsakem obdobju intenzivne rasti. </a:t>
            </a:r>
          </a:p>
          <a:p>
            <a:r>
              <a:rPr lang="sl-SI" dirty="0" smtClean="0"/>
              <a:t>Znaki  daljšega pomanjkanja joda privedejo do presnovnih motenj, pri otrocih do zaostanka v telesnem in duševnem razvoju, duševne zaostalosti, golše, hipotireoidizma in pomanjkanja energije.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r>
              <a:rPr lang="sl-SI" sz="3500" dirty="0" smtClean="0"/>
              <a:t>Selen v našem organizmu pomaga vzdrževati elastičnost tkiva, sodeluje pri sintezi številnih hormonov, pomaga preprečevati navale vročine in potrtosti v meni, ima pozitivno vlogo pri odpravljanju in preprečevanju prhljaja ter povečuje število semenčic v semenski tekočini in tako izboljšuje moško plodnost.</a:t>
            </a:r>
          </a:p>
          <a:p>
            <a:r>
              <a:rPr lang="sl-SI" sz="3500" dirty="0" smtClean="0"/>
              <a:t>Kot močan antioksidant, selen krepi odpornost organizma in deluje vzajemno z vitaminom E. </a:t>
            </a:r>
          </a:p>
          <a:p>
            <a:r>
              <a:rPr lang="sl-SI" sz="3500" dirty="0" smtClean="0"/>
              <a:t>Selen je izjemno pomembna sestavina številnih telesnih beljakovin in encimov, npr. </a:t>
            </a:r>
            <a:r>
              <a:rPr lang="sl-SI" sz="3500" dirty="0" err="1" smtClean="0"/>
              <a:t>glutacijske</a:t>
            </a:r>
            <a:r>
              <a:rPr lang="sl-SI" sz="3500" dirty="0" smtClean="0"/>
              <a:t> peroksidaze </a:t>
            </a:r>
            <a:r>
              <a:rPr lang="sl-SI" sz="3500" dirty="0" smtClean="0"/>
              <a:t>(GPX). 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A. Vodik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l-SI" dirty="0" smtClean="0"/>
              <a:t>Pojavlja se v treh oblikah: H</a:t>
            </a:r>
            <a:r>
              <a:rPr lang="sl-SI" baseline="30000" dirty="0" smtClean="0"/>
              <a:t>+</a:t>
            </a:r>
            <a:r>
              <a:rPr lang="sl-SI" dirty="0" smtClean="0"/>
              <a:t>, H</a:t>
            </a:r>
            <a:r>
              <a:rPr lang="sl-SI" baseline="30000" dirty="0" smtClean="0"/>
              <a:t>-</a:t>
            </a:r>
            <a:r>
              <a:rPr lang="sl-SI" dirty="0" smtClean="0"/>
              <a:t>, in kovalentno vezan H-.</a:t>
            </a:r>
          </a:p>
          <a:p>
            <a:r>
              <a:rPr lang="sl-SI" dirty="0" smtClean="0"/>
              <a:t>H</a:t>
            </a:r>
            <a:r>
              <a:rPr lang="sl-SI" baseline="30000" dirty="0" smtClean="0"/>
              <a:t>+ </a:t>
            </a:r>
            <a:r>
              <a:rPr lang="sl-SI" dirty="0" smtClean="0"/>
              <a:t>je zelo močna kislina.</a:t>
            </a:r>
          </a:p>
          <a:p>
            <a:r>
              <a:rPr lang="sl-SI" dirty="0" smtClean="0"/>
              <a:t>H- sodeluje v stabilnih ne-kovinskih vezeh, npr. N-H, C-H, ki so kinetično stabilne tudi v prisotnosti kisika.</a:t>
            </a:r>
          </a:p>
          <a:p>
            <a:r>
              <a:rPr lang="sl-SI" dirty="0" smtClean="0"/>
              <a:t>Iz nekovin se lahko prenese tudi kot H</a:t>
            </a:r>
            <a:r>
              <a:rPr lang="sl-SI" baseline="30000" dirty="0" smtClean="0"/>
              <a:t>-</a:t>
            </a:r>
            <a:r>
              <a:rPr lang="sl-SI" dirty="0" smtClean="0"/>
              <a:t>, kar omogoča, da sodeluje v eno- in dvoelektronskih procesih.</a:t>
            </a:r>
          </a:p>
          <a:p>
            <a:r>
              <a:rPr lang="sl-SI" dirty="0" smtClean="0"/>
              <a:t>Na tej lastnosti temelji precej bioloških redoks reakcij.</a:t>
            </a:r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G. Jod in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sl-SI" dirty="0" smtClean="0"/>
              <a:t>Izjemno pomembna lastnost selena je, da deluje kot prestreznik težkih kovin.</a:t>
            </a:r>
          </a:p>
          <a:p>
            <a:r>
              <a:rPr lang="sl-SI" dirty="0" smtClean="0"/>
              <a:t>Hujše pomanjkanje selena se kaže s spremembami v barvi nohtov, mišični oslabelosti, poškodbah srčne mišice, staranju kože in izgubi življenjske moči.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sl-SI" dirty="0" smtClean="0"/>
              <a:t>B. Ogljik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sl-SI" dirty="0" smtClean="0"/>
              <a:t>Atomsko število ogljika je 6. </a:t>
            </a:r>
          </a:p>
          <a:p>
            <a:r>
              <a:rPr lang="sl-SI" dirty="0" smtClean="0"/>
              <a:t>2 elektrona ima na K in 4 na L lupini.</a:t>
            </a:r>
          </a:p>
          <a:p>
            <a:r>
              <a:rPr lang="sl-SI" dirty="0" smtClean="0"/>
              <a:t>Za ionizacijo bi moral zgubiti ali pridobiti 4 elektrone, kar je težko. Zato na L lupini deli elektrone.</a:t>
            </a:r>
          </a:p>
          <a:p>
            <a:r>
              <a:rPr lang="sl-SI" dirty="0" smtClean="0"/>
              <a:t>Organska kemije je kemija ogljikovih spojin (z izjemami kot so oksidi, karbonati in cianidi).</a:t>
            </a:r>
          </a:p>
          <a:p>
            <a:r>
              <a:rPr lang="sl-SI" dirty="0" smtClean="0"/>
              <a:t>Biokemija vključuje organske in anorganske spojine, saj velike molekule v celicah vključujejo ogljik, veliko majhnih pa je anorganskih.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B. Ogljik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Ogljikov atom se lahko kovalentno veže s štirimi (ali manj) drugimi ali ogljikovimi atomi.</a:t>
            </a:r>
          </a:p>
          <a:p>
            <a:r>
              <a:rPr lang="sl-SI" dirty="0" smtClean="0"/>
              <a:t>Ogljikovi atomi lahko sestavljajo verige ali obroče, na katere se vežejo drugi atomi.</a:t>
            </a:r>
          </a:p>
          <a:p>
            <a:r>
              <a:rPr lang="sl-SI" dirty="0" smtClean="0"/>
              <a:t>Organske spojine v biokemiji so:</a:t>
            </a:r>
          </a:p>
          <a:p>
            <a:pPr lvl="1"/>
            <a:r>
              <a:rPr lang="sl-SI" dirty="0" smtClean="0"/>
              <a:t>Ogljikovodiki</a:t>
            </a:r>
          </a:p>
          <a:p>
            <a:pPr lvl="1"/>
            <a:r>
              <a:rPr lang="sl-SI" dirty="0" smtClean="0"/>
              <a:t>Maščobe (lipidi)</a:t>
            </a:r>
          </a:p>
          <a:p>
            <a:pPr lvl="1"/>
            <a:r>
              <a:rPr lang="sl-SI" dirty="0" smtClean="0"/>
              <a:t>Beljakovine (proteini)</a:t>
            </a:r>
          </a:p>
          <a:p>
            <a:pPr lvl="1"/>
            <a:r>
              <a:rPr lang="sl-SI" dirty="0" smtClean="0"/>
              <a:t>Nukleinske kisline.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4136</Words>
  <Application>Microsoft Office PowerPoint</Application>
  <PresentationFormat>On-screen Show (4:3)</PresentationFormat>
  <Paragraphs>412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BIOLOŠKA VLOGA PRVIN</vt:lpstr>
      <vt:lpstr>1. Esencialnost prvin</vt:lpstr>
      <vt:lpstr>2. Glavne, stranske in sledne prvine v biologiji</vt:lpstr>
      <vt:lpstr>2. Glavne, stranske in sledne prvine v biologiji</vt:lpstr>
      <vt:lpstr>2. Glavne, stranske in sledne prvine v biologiji</vt:lpstr>
      <vt:lpstr>3. Vloga glavnih prvin</vt:lpstr>
      <vt:lpstr>A. Vodik</vt:lpstr>
      <vt:lpstr>B. Ogljik</vt:lpstr>
      <vt:lpstr>B. Ogljik</vt:lpstr>
      <vt:lpstr>Ogljikovodiki</vt:lpstr>
      <vt:lpstr>Maščobe</vt:lpstr>
      <vt:lpstr>Beljakovine</vt:lpstr>
      <vt:lpstr>Beljakovine</vt:lpstr>
      <vt:lpstr>Nukleinske kisline</vt:lpstr>
      <vt:lpstr>C. Kisik</vt:lpstr>
      <vt:lpstr>C: Kisik</vt:lpstr>
      <vt:lpstr>D. Dušik</vt:lpstr>
      <vt:lpstr>D. Dušik</vt:lpstr>
      <vt:lpstr>D. Dušik</vt:lpstr>
      <vt:lpstr>4. Opis funkcij stranskih prvin</vt:lpstr>
      <vt:lpstr>A. Natrij, kalij in klor</vt:lpstr>
      <vt:lpstr>A. Natrij, kalij in klor</vt:lpstr>
      <vt:lpstr>A. Natrij, kalij in klor</vt:lpstr>
      <vt:lpstr>A. Natrij, kalij in klor</vt:lpstr>
      <vt:lpstr>A. Natrij, kalij in klor</vt:lpstr>
      <vt:lpstr>A. Natrij, kalij in klor</vt:lpstr>
      <vt:lpstr>B. Magnezij in fosfor</vt:lpstr>
      <vt:lpstr>B. Magnezij in fosfor</vt:lpstr>
      <vt:lpstr>B. Magnezij in fosfor</vt:lpstr>
      <vt:lpstr>B. Magnezij in fosfor</vt:lpstr>
      <vt:lpstr>B. Magnezij in fosfor</vt:lpstr>
      <vt:lpstr>C. Kalcij</vt:lpstr>
      <vt:lpstr>C. Kalcij</vt:lpstr>
      <vt:lpstr>C. Kalcij</vt:lpstr>
      <vt:lpstr>C. Kalcij</vt:lpstr>
      <vt:lpstr>Slide 36</vt:lpstr>
      <vt:lpstr>C. Kalcij</vt:lpstr>
      <vt:lpstr>D. Žveplo</vt:lpstr>
      <vt:lpstr>5. Vloga slednih prvin</vt:lpstr>
      <vt:lpstr>A. Vanadij, kobalt in nikelj</vt:lpstr>
      <vt:lpstr>A. Vanadij, kobalt in nikelj</vt:lpstr>
      <vt:lpstr>A. Vanadij, kobalt in nikelj</vt:lpstr>
      <vt:lpstr>B. Krom, molibden in volfram</vt:lpstr>
      <vt:lpstr>B. Krom, molibden in volfram</vt:lpstr>
      <vt:lpstr>B. Krom, molibden in volfram</vt:lpstr>
      <vt:lpstr>C. Mangan</vt:lpstr>
      <vt:lpstr>C. Mangan</vt:lpstr>
      <vt:lpstr>C. Mangan</vt:lpstr>
      <vt:lpstr>Slide 49</vt:lpstr>
      <vt:lpstr>D. Železo</vt:lpstr>
      <vt:lpstr>D. Železo</vt:lpstr>
      <vt:lpstr>D. Železo</vt:lpstr>
      <vt:lpstr>D. Železo</vt:lpstr>
      <vt:lpstr>D. Železo</vt:lpstr>
      <vt:lpstr>D. Železo</vt:lpstr>
      <vt:lpstr>E. Baker</vt:lpstr>
      <vt:lpstr>E. Baker</vt:lpstr>
      <vt:lpstr>E. Baker</vt:lpstr>
      <vt:lpstr>Slide 59</vt:lpstr>
      <vt:lpstr>F. Cink</vt:lpstr>
      <vt:lpstr>F. Cink</vt:lpstr>
      <vt:lpstr>F. Cink</vt:lpstr>
      <vt:lpstr>Slide 63</vt:lpstr>
      <vt:lpstr>G. Jod in selen</vt:lpstr>
      <vt:lpstr>G. Jod in selen</vt:lpstr>
      <vt:lpstr>G. Jod in selen</vt:lpstr>
      <vt:lpstr>G. Jod in selen</vt:lpstr>
      <vt:lpstr>G. Jod in selen</vt:lpstr>
      <vt:lpstr>G. Jod in selen</vt:lpstr>
      <vt:lpstr>G. Jod in selen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BIOLOŠKA VLOGA PRVIN</dc:title>
  <dc:creator>nina</dc:creator>
  <cp:lastModifiedBy>nina</cp:lastModifiedBy>
  <cp:revision>132</cp:revision>
  <dcterms:created xsi:type="dcterms:W3CDTF">2012-02-28T07:48:19Z</dcterms:created>
  <dcterms:modified xsi:type="dcterms:W3CDTF">2012-03-05T08:37:18Z</dcterms:modified>
</cp:coreProperties>
</file>