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99" r:id="rId43"/>
    <p:sldId id="298" r:id="rId44"/>
    <p:sldId id="297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1358-DA03-4118-863E-5718CE4EB5D5}" type="datetimeFigureOut">
              <a:rPr lang="sl-SI" smtClean="0"/>
              <a:pPr/>
              <a:t>8.3.2012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A5F4-EBBB-4F09-89BB-3E04DD2F1BB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BIOLOŠKI ODZIV NA PRVINE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sl-SI" dirty="0" smtClean="0"/>
              <a:t>Medicinska geologija obravnava tudi živali in rastline.</a:t>
            </a:r>
          </a:p>
          <a:p>
            <a:pPr lvl="1"/>
            <a:r>
              <a:rPr lang="sl-SI" dirty="0" smtClean="0"/>
              <a:t>Ugotovili so povišano vsebnost Cd in Cu v tkivih pingvinov in tjulnov iz Antarktike, kar je posledica tamkajšnje geologije in ne onesnaženja.</a:t>
            </a:r>
          </a:p>
          <a:p>
            <a:pPr lvl="1"/>
            <a:r>
              <a:rPr lang="sl-SI" dirty="0" smtClean="0"/>
              <a:t>Ostrige iz Nove Zelandije imajo lahko povišan Cd, a vezava na različne bioligande lahko spreminja njihov način absorbcije in s tem vpliva na toksičnost.</a:t>
            </a:r>
            <a:endParaRPr lang="sl-SI" dirty="0"/>
          </a:p>
        </p:txBody>
      </p:sp>
      <p:pic>
        <p:nvPicPr>
          <p:cNvPr id="3074" name="Picture 2" descr="[WeddellSeal.jpg]&#10;Weddell seal (Leptonychotes weddelli) bathing in the sun near Terra Nova Ba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3042154" cy="2204865"/>
          </a:xfrm>
          <a:prstGeom prst="rect">
            <a:avLst/>
          </a:prstGeom>
          <a:noFill/>
        </p:spPr>
      </p:pic>
      <p:pic>
        <p:nvPicPr>
          <p:cNvPr id="3078" name="Picture 6" descr="http://runesoup.com/wp-content/uploads/2010/06/Oyster0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728" y="4653136"/>
            <a:ext cx="3300273" cy="2204863"/>
          </a:xfrm>
          <a:prstGeom prst="rect">
            <a:avLst/>
          </a:prstGeom>
          <a:noFill/>
        </p:spPr>
      </p:pic>
      <p:pic>
        <p:nvPicPr>
          <p:cNvPr id="3076" name="Picture 4" descr="http://t2.gstatic.com/images?q=tbn:ANd9GcTnVKL_9gxVHkMbPFz9kukRdscyVxftpC-Rvb1Ahe-pbM4pHjtV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698" y="4653136"/>
            <a:ext cx="2943606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2. Kovine in geookolje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sl-SI" dirty="0" smtClean="0"/>
              <a:t>Kovinam smo izpostavljeni preko hrane, vode in zraka.</a:t>
            </a:r>
          </a:p>
          <a:p>
            <a:r>
              <a:rPr lang="sl-SI" dirty="0" smtClean="0"/>
              <a:t>Na podeželju je glavni vir toksinov voda v zajetjih, v katera se zbira onesnažena namakalna voda.</a:t>
            </a:r>
          </a:p>
          <a:p>
            <a:r>
              <a:rPr lang="sl-SI" dirty="0" smtClean="0"/>
              <a:t>V deželah v razvoju je največji problem mestnega onesnaženja postal zrak.</a:t>
            </a:r>
          </a:p>
          <a:p>
            <a:r>
              <a:rPr lang="sl-SI" dirty="0" smtClean="0"/>
              <a:t>Pri poklicni izpostavljenosti škodljive snovi vstopajo v organizem z dihanjem kovinskih plinov iz prahu, kjer so sledne prvine v obliki oksidov, sulfidov ali v elementarni obliki.</a:t>
            </a:r>
          </a:p>
          <a:p>
            <a:pPr>
              <a:buNone/>
            </a:pPr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A. Toksičnost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6012160" cy="566124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Vse je strup, pomembna je le količina (Paracelsus, 1493 – 1541).</a:t>
            </a:r>
          </a:p>
          <a:p>
            <a:r>
              <a:rPr lang="sl-SI" dirty="0" smtClean="0"/>
              <a:t>Pri najbolj akutnih zastrupitvah je učinek neposredno povezan z dozo.</a:t>
            </a:r>
          </a:p>
          <a:p>
            <a:r>
              <a:rPr lang="sl-SI" dirty="0" smtClean="0"/>
              <a:t>Pri nižji dozi se lahko po daljšem latentnem obdobju pojavijo manj težke posledice.</a:t>
            </a:r>
          </a:p>
          <a:p>
            <a:r>
              <a:rPr lang="sl-SI" dirty="0" smtClean="0"/>
              <a:t>Višja kot je doza, krajše je latentno obdobje.</a:t>
            </a:r>
            <a:endParaRPr lang="sl-SI" dirty="0"/>
          </a:p>
        </p:txBody>
      </p:sp>
      <p:pic>
        <p:nvPicPr>
          <p:cNvPr id="24578" name="Picture 2" descr="http://media.kunst-fuer-alle.de/img/41/m/41_00010085~paracelsus---portrait---c--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836712"/>
            <a:ext cx="2533650" cy="3429001"/>
          </a:xfrm>
          <a:prstGeom prst="rect">
            <a:avLst/>
          </a:prstGeom>
          <a:noFill/>
        </p:spPr>
      </p:pic>
      <p:pic>
        <p:nvPicPr>
          <p:cNvPr id="24580" name="Picture 4" descr="http://www.swisstox.ch/swisstox-wAssets/img/startseite/paracelsus_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797" y="4365104"/>
            <a:ext cx="3330203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Osnova preprečevanja je ocena tveganja.</a:t>
            </a:r>
          </a:p>
          <a:p>
            <a:r>
              <a:rPr lang="sl-SI" dirty="0" smtClean="0"/>
              <a:t>Opredeliti moramo </a:t>
            </a:r>
          </a:p>
          <a:p>
            <a:pPr lvl="1"/>
            <a:r>
              <a:rPr lang="sl-SI" dirty="0" smtClean="0"/>
              <a:t>Dejavnike, ki vplivajo na vnos prvine, </a:t>
            </a:r>
          </a:p>
          <a:p>
            <a:pPr lvl="2"/>
            <a:r>
              <a:rPr lang="sl-SI" dirty="0" smtClean="0"/>
              <a:t>Koncentracija snovi</a:t>
            </a:r>
          </a:p>
          <a:p>
            <a:pPr lvl="2"/>
            <a:r>
              <a:rPr lang="sl-SI" dirty="0" smtClean="0"/>
              <a:t>Kemične in fiziološke lastnosti snovi in tal</a:t>
            </a:r>
          </a:p>
          <a:p>
            <a:pPr lvl="2"/>
            <a:r>
              <a:rPr lang="sl-SI" dirty="0" smtClean="0"/>
              <a:t>Velikost delcev</a:t>
            </a:r>
          </a:p>
          <a:p>
            <a:pPr lvl="2"/>
            <a:r>
              <a:rPr lang="sl-SI" dirty="0" smtClean="0"/>
              <a:t>Fiziološki dejavniki: starost in stanje prehranjenosti</a:t>
            </a:r>
          </a:p>
          <a:p>
            <a:pPr lvl="2"/>
            <a:r>
              <a:rPr lang="sl-SI" dirty="0" smtClean="0"/>
              <a:t>Obstoječe bolezni</a:t>
            </a:r>
          </a:p>
          <a:p>
            <a:pPr lvl="2"/>
            <a:r>
              <a:rPr lang="sl-SI" dirty="0" smtClean="0"/>
              <a:t>Genetski zapis</a:t>
            </a:r>
          </a:p>
          <a:p>
            <a:pPr lvl="1"/>
            <a:r>
              <a:rPr lang="sl-SI" dirty="0" smtClean="0"/>
              <a:t>Kritični organ,</a:t>
            </a:r>
          </a:p>
          <a:p>
            <a:pPr lvl="2"/>
            <a:r>
              <a:rPr lang="sl-SI" dirty="0" smtClean="0"/>
              <a:t>Tisti, kjer se najprej pokažejo škodljivi  učinki </a:t>
            </a:r>
          </a:p>
          <a:p>
            <a:pPr lvl="1"/>
            <a:r>
              <a:rPr lang="sl-SI" dirty="0" smtClean="0"/>
              <a:t>Kritično dozo, </a:t>
            </a:r>
          </a:p>
          <a:p>
            <a:pPr lvl="2"/>
            <a:r>
              <a:rPr lang="sl-SI" dirty="0" smtClean="0"/>
              <a:t>Koncentracija, pri kateri se pokažejo prvi škodljivi učinki v kritičnem organu posameznika ali populacije</a:t>
            </a:r>
          </a:p>
          <a:p>
            <a:pPr lvl="1"/>
            <a:r>
              <a:rPr lang="sl-SI" dirty="0" smtClean="0"/>
              <a:t>Kritične učinke in </a:t>
            </a:r>
          </a:p>
          <a:p>
            <a:pPr lvl="1"/>
            <a:r>
              <a:rPr lang="sl-SI" dirty="0" smtClean="0"/>
              <a:t>Biološko razpolovno dobo.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Pomembno je poiskati različne občutjive kemične in biološke kazalce za zgodnje odkrivanje učinkov kovin v kritičnem organu.</a:t>
            </a:r>
          </a:p>
          <a:p>
            <a:r>
              <a:rPr lang="sl-SI" dirty="0" smtClean="0"/>
              <a:t>Vsaka kovina, in včasih vsaka speciacija kovine, je edinstvena glede na kritični organ in toksičnost.</a:t>
            </a:r>
          </a:p>
          <a:p>
            <a:pPr lvl="1"/>
            <a:r>
              <a:rPr lang="sl-SI" dirty="0" smtClean="0"/>
              <a:t>Živosrebrni hlapi in metilno Hg prizadenejo možgane, anorganske oblike Hg pa ledvice. </a:t>
            </a:r>
          </a:p>
          <a:p>
            <a:r>
              <a:rPr lang="sl-SI" dirty="0" smtClean="0"/>
              <a:t>Na nekem geografskem območju moramo poznati koncentracije kovin v vodi, zraku in tleh, da lahko razumemo toksičnost prvin in vlogo geologije.</a:t>
            </a:r>
          </a:p>
          <a:p>
            <a:pPr lvl="1"/>
            <a:r>
              <a:rPr lang="sl-SI" dirty="0" smtClean="0"/>
              <a:t>Snov</a:t>
            </a:r>
          </a:p>
          <a:p>
            <a:pPr lvl="1"/>
            <a:r>
              <a:rPr lang="sl-SI" dirty="0" smtClean="0"/>
              <a:t>Koncentracija in količina</a:t>
            </a:r>
          </a:p>
          <a:p>
            <a:pPr lvl="1"/>
            <a:r>
              <a:rPr lang="sl-SI" dirty="0" smtClean="0"/>
              <a:t>Razmere izpostavljenosti</a:t>
            </a:r>
          </a:p>
          <a:p>
            <a:pPr lvl="1"/>
            <a:r>
              <a:rPr lang="sl-SI" dirty="0" smtClean="0"/>
              <a:t>Vrsta kamnin/tal</a:t>
            </a:r>
          </a:p>
          <a:p>
            <a:pPr lvl="1"/>
            <a:r>
              <a:rPr lang="sl-SI" dirty="0" smtClean="0"/>
              <a:t>Vulkanska in rudarska dejavnost</a:t>
            </a:r>
          </a:p>
          <a:p>
            <a:pPr lvl="1"/>
            <a:r>
              <a:rPr lang="sl-SI" dirty="0" smtClean="0"/>
              <a:t>Biorazpoložljivost</a:t>
            </a:r>
          </a:p>
          <a:p>
            <a:pPr lvl="1"/>
            <a:r>
              <a:rPr lang="sl-SI" dirty="0" smtClean="0"/>
              <a:t>Učinki na zdravje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892480" cy="1772816"/>
          </a:xfrm>
        </p:spPr>
        <p:txBody>
          <a:bodyPr/>
          <a:lstStyle/>
          <a:p>
            <a:r>
              <a:rPr lang="sl-SI" dirty="0" smtClean="0"/>
              <a:t>Če rastline vsrkavajo kovino, ta lahko privede do izpostavljenost ljudi.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Picture 3" descr="C:\Users\uporabnik\Documents\sola\geomedicina\Chapter_8_ta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16987"/>
            <a:ext cx="7009242" cy="564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B. Nevrotoksičnost</a:t>
            </a:r>
            <a:endParaRPr lang="sl-S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l-SI" dirty="0" smtClean="0"/>
              <a:t>Nevrotoksičnost nastane, ko se zaradi izpostavitve naravnim ali umetnim strupenim substancam (nevrotoksini) spremeni normalno delovanje živčnega sistema tako, da se poškoduje živčno tkivo, kar sčasoma pripelje do motenj v delovanju ali celo do uničenja nevronov, ključnih celic, ki prenašajo signale v možgane in druge dele živčnega sistema.</a:t>
            </a:r>
          </a:p>
          <a:p>
            <a:pPr lvl="1"/>
            <a:r>
              <a:rPr lang="sl-SI" dirty="0" smtClean="0"/>
              <a:t>Živosrebrni hlapi in metilno živo srebro</a:t>
            </a:r>
          </a:p>
          <a:p>
            <a:pPr lvl="1"/>
            <a:r>
              <a:rPr lang="sl-SI" dirty="0" smtClean="0"/>
              <a:t>Kadmij</a:t>
            </a:r>
          </a:p>
          <a:p>
            <a:pPr lvl="1"/>
            <a:r>
              <a:rPr lang="sl-SI" dirty="0" smtClean="0"/>
              <a:t>Interferenca Cd s Ca ali Zn</a:t>
            </a:r>
          </a:p>
          <a:p>
            <a:pPr lvl="1"/>
            <a:r>
              <a:rPr lang="sl-SI" dirty="0" smtClean="0"/>
              <a:t>Svinec zlasti pri otrocih</a:t>
            </a: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C. Rakotvornost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Epidemološke raziskave in odkritja tumorjev v določenih organih, so pokazale karcinogenost nekaterih kovin in metaloidov (As) pri ljudeh, živalih in rastlinah. </a:t>
            </a:r>
            <a:endParaRPr lang="sl-SI" dirty="0"/>
          </a:p>
        </p:txBody>
      </p:sp>
      <p:pic>
        <p:nvPicPr>
          <p:cNvPr id="26626" name="Picture 2" descr="C:\Users\uporabnik\Documents\sola\geomedicina\Chapter_8_tab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0253"/>
            <a:ext cx="9144000" cy="3807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3. Obrambni mehanizmi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V celici je več mest, kamor se lahko vežejo kovine.</a:t>
            </a:r>
          </a:p>
          <a:p>
            <a:r>
              <a:rPr lang="sl-SI" dirty="0" smtClean="0"/>
              <a:t>Zato obstaja več mehanizmov obrambe celice pred toksičnimi učinki:</a:t>
            </a:r>
          </a:p>
          <a:p>
            <a:pPr lvl="1"/>
            <a:r>
              <a:rPr lang="sl-SI" dirty="0" smtClean="0"/>
              <a:t>Beljakovine, ki vežejo kovine</a:t>
            </a:r>
          </a:p>
          <a:p>
            <a:pPr lvl="1"/>
            <a:r>
              <a:rPr lang="sl-SI" dirty="0" smtClean="0"/>
              <a:t>Mesto v celici</a:t>
            </a:r>
          </a:p>
          <a:p>
            <a:pPr lvl="1"/>
            <a:r>
              <a:rPr lang="sl-SI" dirty="0" smtClean="0"/>
              <a:t>Metalotionein v citoplazmi/jedru</a:t>
            </a:r>
          </a:p>
          <a:p>
            <a:pPr lvl="1"/>
            <a:r>
              <a:rPr lang="sl-SI" dirty="0" smtClean="0"/>
              <a:t>Telesca, ki v ledvicah vežejo Pb</a:t>
            </a:r>
          </a:p>
          <a:p>
            <a:pPr lvl="1"/>
            <a:r>
              <a:rPr lang="sl-SI" dirty="0" smtClean="0"/>
              <a:t>Razstrupljanje z vezavo na glutatioin ali amino kisline</a:t>
            </a:r>
          </a:p>
          <a:p>
            <a:pPr lvl="1"/>
            <a:r>
              <a:rPr lang="sl-SI" dirty="0" smtClean="0"/>
              <a:t>Sprememba pH v lizosomih</a:t>
            </a:r>
          </a:p>
          <a:p>
            <a:pPr lvl="1"/>
            <a:r>
              <a:rPr lang="sl-SI" dirty="0" smtClean="0"/>
              <a:t>Inerakcije med kovinami (Se-Hg, Cd-Zn)</a:t>
            </a:r>
          </a:p>
          <a:p>
            <a:pPr lvl="1"/>
            <a:r>
              <a:rPr lang="sl-SI" dirty="0" smtClean="0"/>
              <a:t>Vnos beljakovin</a:t>
            </a:r>
          </a:p>
          <a:p>
            <a:pPr lvl="1"/>
            <a:r>
              <a:rPr lang="sl-SI" dirty="0" smtClean="0"/>
              <a:t>Status železa</a:t>
            </a:r>
          </a:p>
          <a:p>
            <a:pPr lvl="1"/>
            <a:r>
              <a:rPr lang="sl-SI" dirty="0" smtClean="0"/>
              <a:t>Genetski polimorfizem</a:t>
            </a:r>
          </a:p>
          <a:p>
            <a:pPr lvl="1"/>
            <a:r>
              <a:rPr lang="sl-SI" dirty="0" smtClean="0"/>
              <a:t>Metilacija</a:t>
            </a:r>
          </a:p>
          <a:p>
            <a:pPr lvl="1"/>
            <a:r>
              <a:rPr lang="sl-SI" dirty="0" smtClean="0"/>
              <a:t>Demetilacija</a:t>
            </a:r>
            <a:endParaRPr lang="sl-S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A. Pomen različnih beljakovin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Celice pred toksini ščitijo beljakovine kot so reaktivne kisikove spojine (ROS) in beljakovine toplotnega šoka (HSP).</a:t>
            </a:r>
          </a:p>
          <a:p>
            <a:r>
              <a:rPr lang="sl-SI" dirty="0" smtClean="0"/>
              <a:t>Normalno so v celicah na nizkih osnovnih nivojih, a se ob izpostavljenosti kovinam, dvignejo.</a:t>
            </a:r>
          </a:p>
          <a:p>
            <a:r>
              <a:rPr lang="sl-SI" dirty="0" smtClean="0"/>
              <a:t>Večina organizmov ima gene kodirane za metalotioneine (MTs), ki so sposobni vezave težkih kovin.</a:t>
            </a:r>
          </a:p>
          <a:p>
            <a:r>
              <a:rPr lang="sl-SI" dirty="0" smtClean="0"/>
              <a:t>Ob izpostavljenosti kovinam elementi regulacije kovin (MRE), prisotni v MT in faktorji kovinskega prepisa (MTF-1) uravnavajo mehanizem indukcije teh beljakovin.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sl-SI" dirty="0" smtClean="0"/>
              <a:t>Geografska porazdelitev slednih prvin in kovin v naravi lahko pojasni naravno pomanjkanje in toksičnost, ki zajemata endemičen pojav zdravstvenih težav, bolezni in neželenih učinkov.</a:t>
            </a:r>
          </a:p>
          <a:p>
            <a:r>
              <a:rPr lang="sl-SI" dirty="0" smtClean="0"/>
              <a:t>Pri človeku je v normalnih razmerah prehransko pomanjkanje lahko posledica okoljskih, socioloških in genetskih vplivov.</a:t>
            </a:r>
          </a:p>
          <a:p>
            <a:r>
              <a:rPr lang="sl-SI" dirty="0" smtClean="0"/>
              <a:t>Znaki pomanjkanja združujejo več sočasnih učinkov.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B. Metalotionein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Metalotioneini so družina beljakovin v citosolu, bogatih s cisteinom, ki lahko absorbirajo 7 kovinskih ionov (Zn 225nm, Cd 250 nm, Cu 275 nm, Hg 300 nm).</a:t>
            </a:r>
          </a:p>
          <a:p>
            <a:r>
              <a:rPr lang="sl-SI" dirty="0" smtClean="0"/>
              <a:t>Štiri izoformne skupine so MT-1, -2, -3 in -4.</a:t>
            </a:r>
          </a:p>
          <a:p>
            <a:r>
              <a:rPr lang="sl-SI" dirty="0" smtClean="0"/>
              <a:t>Sesalci imajo MT-1 in -2 skoraj v vseh tkivih.</a:t>
            </a:r>
          </a:p>
          <a:p>
            <a:r>
              <a:rPr lang="sl-SI" dirty="0"/>
              <a:t> </a:t>
            </a:r>
            <a:r>
              <a:rPr lang="sl-SI" dirty="0" smtClean="0"/>
              <a:t>MT imajo pomembno vlogo pri homeostaziji in presnovi bistvenih prvin kot sta Zn in Cu.</a:t>
            </a:r>
          </a:p>
          <a:p>
            <a:r>
              <a:rPr lang="sl-SI" dirty="0" smtClean="0"/>
              <a:t>Lahko detoksificirajo strupene učinke neesencialnih prvin kot sta Cd in Hg in ščitijo pred toksičnostjo kovin.</a:t>
            </a:r>
          </a:p>
          <a:p>
            <a:r>
              <a:rPr lang="sl-SI" dirty="0" smtClean="0"/>
              <a:t>Skladiščijo kovine.</a:t>
            </a:r>
          </a:p>
          <a:p>
            <a:r>
              <a:rPr lang="sl-SI" dirty="0" smtClean="0"/>
              <a:t>Ščitijo pred oksidacijskim stresom in imajo vlogo pri rasti in delitvi celic.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B. Metalotionein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MT so biomarkerji za onesnaženje s toksičnimi prvinami tako na okoljskem kot individualnem nivoju.</a:t>
            </a:r>
          </a:p>
          <a:p>
            <a:r>
              <a:rPr lang="sl-SI" dirty="0" smtClean="0"/>
              <a:t>Količina kovine v MT je odvisna vrste tkiva  in stopnje izpostavljenosti kovini.</a:t>
            </a:r>
          </a:p>
          <a:p>
            <a:r>
              <a:rPr lang="sl-SI" dirty="0" smtClean="0"/>
              <a:t>MT nivo v ledvicah in jetrih je lahko kazalec okoljske izpostavljenosti Cd, Zn in Cu.</a:t>
            </a:r>
          </a:p>
          <a:p>
            <a:pPr lvl="1"/>
            <a:r>
              <a:rPr lang="sl-SI" dirty="0" smtClean="0"/>
              <a:t>Izredno dolga biološka razpolovna doba Cd (15 – 20 let) je morda razlog, da se veže v znotrajcelični MT in ga tako organizem zaščiti pred njegovo toksičnostjo.</a:t>
            </a: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4. Biološki monitoring kovin in slednih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r>
              <a:rPr lang="sl-SI" dirty="0" smtClean="0"/>
              <a:t>Primeri:</a:t>
            </a:r>
          </a:p>
          <a:p>
            <a:pPr lvl="1"/>
            <a:r>
              <a:rPr lang="sl-SI" dirty="0" smtClean="0"/>
              <a:t>Pb pri otrocih in nosečnicah</a:t>
            </a:r>
          </a:p>
          <a:p>
            <a:pPr lvl="1"/>
            <a:r>
              <a:rPr lang="sl-SI" dirty="0" smtClean="0"/>
              <a:t>Hg pri ljudeh z amalgamskimi plombami</a:t>
            </a:r>
          </a:p>
          <a:p>
            <a:pPr lvl="1"/>
            <a:r>
              <a:rPr lang="sl-SI" dirty="0" smtClean="0"/>
              <a:t>Težke kovine v mlečnih zobeh</a:t>
            </a:r>
          </a:p>
          <a:p>
            <a:pPr lvl="1"/>
            <a:r>
              <a:rPr lang="sl-SI" dirty="0" smtClean="0"/>
              <a:t>MT v tkivu losov in severnih jelenov kot indikator onesnaženja s Cd</a:t>
            </a:r>
          </a:p>
          <a:p>
            <a:pPr lvl="1"/>
            <a:r>
              <a:rPr lang="sl-SI" dirty="0" smtClean="0"/>
              <a:t>Človeška tkiva pri avtopsiji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4. Biološki monitoring kovin in slednih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Kvaliteta analize biološkega monitoringaje odvisna od več dejavnikov:</a:t>
            </a:r>
          </a:p>
          <a:p>
            <a:pPr lvl="1"/>
            <a:r>
              <a:rPr lang="sl-SI" dirty="0" smtClean="0"/>
              <a:t>Čas zbiranja podatkov</a:t>
            </a:r>
          </a:p>
          <a:p>
            <a:pPr lvl="1"/>
            <a:r>
              <a:rPr lang="sl-SI" dirty="0" smtClean="0"/>
              <a:t>Skladiščenje vzorca</a:t>
            </a:r>
          </a:p>
          <a:p>
            <a:pPr lvl="1"/>
            <a:r>
              <a:rPr lang="sl-SI" dirty="0" smtClean="0"/>
              <a:t>Točnost in natančnost analitike</a:t>
            </a:r>
          </a:p>
          <a:p>
            <a:pPr lvl="1"/>
            <a:r>
              <a:rPr lang="sl-SI" dirty="0" smtClean="0"/>
              <a:t>Fiziološki dejavniki </a:t>
            </a:r>
          </a:p>
          <a:p>
            <a:pPr lvl="2"/>
            <a:r>
              <a:rPr lang="sl-SI" dirty="0" smtClean="0"/>
              <a:t>razlike v biološkem materialu, </a:t>
            </a:r>
          </a:p>
          <a:p>
            <a:pPr lvl="2"/>
            <a:r>
              <a:rPr lang="sl-SI" dirty="0" smtClean="0"/>
              <a:t>starost, </a:t>
            </a:r>
          </a:p>
          <a:p>
            <a:pPr lvl="2"/>
            <a:r>
              <a:rPr lang="sl-SI" dirty="0" smtClean="0"/>
              <a:t>prehrana, </a:t>
            </a:r>
          </a:p>
          <a:p>
            <a:pPr lvl="2"/>
            <a:r>
              <a:rPr lang="sl-SI" dirty="0" smtClean="0"/>
              <a:t>kajenje, </a:t>
            </a:r>
          </a:p>
          <a:p>
            <a:pPr lvl="2"/>
            <a:r>
              <a:rPr lang="sl-SI" dirty="0" smtClean="0"/>
              <a:t>pitje alkohola, </a:t>
            </a:r>
          </a:p>
          <a:p>
            <a:pPr lvl="2"/>
            <a:r>
              <a:rPr lang="sl-SI" dirty="0" smtClean="0"/>
              <a:t>izpostavljenost drugim snovem in zdravilom, ki lahko vplivajo na presnovo, </a:t>
            </a:r>
          </a:p>
          <a:p>
            <a:pPr lvl="2"/>
            <a:r>
              <a:rPr lang="sl-SI" dirty="0" smtClean="0"/>
              <a:t>odvisnost kinetike prvine od vrste organizma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4. Biološki monitoring kovin in slednih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sl-SI" dirty="0" smtClean="0"/>
              <a:t>Največji problem je zunanja kontaminacija pri vzorčenju in shranjevanju vzorcev.</a:t>
            </a:r>
          </a:p>
          <a:p>
            <a:pPr lvl="1"/>
            <a:r>
              <a:rPr lang="sl-SI" dirty="0" smtClean="0"/>
              <a:t>Kadilci naj ne pobirajo vzorcev za onesnaženje s Cd</a:t>
            </a:r>
          </a:p>
          <a:p>
            <a:pPr lvl="1"/>
            <a:r>
              <a:rPr lang="sl-SI" dirty="0" smtClean="0"/>
              <a:t>Pri vzorčenju za Zn in Al ne smemo uporabljati popudranih rokavic za enkratno uporabo</a:t>
            </a:r>
          </a:p>
          <a:p>
            <a:pPr lvl="1"/>
            <a:r>
              <a:rPr lang="sl-SI" dirty="0" smtClean="0"/>
              <a:t>Priporočljiva je uporana kremenovih nožev</a:t>
            </a:r>
            <a:endParaRPr lang="sl-SI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5. Nekatere prvine</a:t>
            </a:r>
            <a:br>
              <a:rPr lang="sl-SI" dirty="0" smtClean="0"/>
            </a:br>
            <a:r>
              <a:rPr lang="sl-SI" dirty="0" smtClean="0"/>
              <a:t>A. Aluminij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r>
              <a:rPr lang="sl-SI" dirty="0" smtClean="0"/>
              <a:t>Je v več človeških organih, vključno s pljuči,</a:t>
            </a:r>
          </a:p>
          <a:p>
            <a:r>
              <a:rPr lang="sl-SI" dirty="0" smtClean="0"/>
              <a:t>Zaradi vdihavanja Al pride do pljučne fibroze.</a:t>
            </a:r>
          </a:p>
          <a:p>
            <a:r>
              <a:rPr lang="sl-SI" dirty="0" smtClean="0"/>
              <a:t>Večinoma se izloči z urinom; poškodbe ledvic lahko povzročijo njegovo zadrževanje.</a:t>
            </a:r>
          </a:p>
          <a:p>
            <a:r>
              <a:rPr lang="sl-SI" dirty="0" smtClean="0"/>
              <a:t>Zdravljenje kronične odpovedi ledvic z dializo lahko povzroči povišane koncentracije Al.</a:t>
            </a:r>
          </a:p>
          <a:p>
            <a:r>
              <a:rPr lang="sl-SI" dirty="0" smtClean="0"/>
              <a:t>Vloga Al pri Alzheimerjevi bolezni je še kontraverzna.</a:t>
            </a: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B. Antimon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/>
          <a:lstStyle/>
          <a:p>
            <a:r>
              <a:rPr lang="sl-SI" dirty="0" smtClean="0"/>
              <a:t>Pojavlja se v V in III valenčnem stanju in ima podobno kemične značilnosti kot arzen, s katerim se geološko pojavlja skupaj.</a:t>
            </a:r>
          </a:p>
          <a:p>
            <a:r>
              <a:rPr lang="sl-SI" dirty="0" smtClean="0"/>
              <a:t>Dnevno ga s hrano zaužijemo 10 </a:t>
            </a:r>
            <a:r>
              <a:rPr lang="el-GR" dirty="0" smtClean="0"/>
              <a:t>μ</a:t>
            </a:r>
            <a:r>
              <a:rPr lang="sl-SI" dirty="0" smtClean="0"/>
              <a:t>g.</a:t>
            </a:r>
          </a:p>
          <a:p>
            <a:r>
              <a:rPr lang="sl-SI" dirty="0" smtClean="0"/>
              <a:t>Izpostavljenost Sb je redka.</a:t>
            </a:r>
          </a:p>
          <a:p>
            <a:r>
              <a:rPr lang="sl-SI" dirty="0" smtClean="0"/>
              <a:t>Za monitoring merijo njegovo koncentracijo v krvi in urinu.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C. Arzen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Anorganski As (-3, 0, +3, +5) se lahko pojavi v podzemni pitni vodi (npr. Bangladeš, Madžarska, Kitajska).</a:t>
            </a:r>
          </a:p>
          <a:p>
            <a:r>
              <a:rPr lang="sl-SI" dirty="0" smtClean="0"/>
              <a:t>Njegova toksičnost je odvisna od speciacije.</a:t>
            </a:r>
          </a:p>
          <a:p>
            <a:r>
              <a:rPr lang="sl-SI" dirty="0" smtClean="0"/>
              <a:t>Akutna zastrupitev nastopi, ko ga je v krvi nad 10 </a:t>
            </a:r>
            <a:r>
              <a:rPr lang="el-GR" dirty="0" smtClean="0"/>
              <a:t>μ</a:t>
            </a:r>
            <a:r>
              <a:rPr lang="sl-SI" dirty="0" smtClean="0"/>
              <a:t>L</a:t>
            </a:r>
            <a:r>
              <a:rPr lang="sl-SI" baseline="30000" dirty="0" smtClean="0"/>
              <a:t>-1 </a:t>
            </a:r>
            <a:r>
              <a:rPr lang="sl-SI" dirty="0" smtClean="0"/>
              <a:t>v obliki anorganskega arzena in presnovkov.</a:t>
            </a:r>
          </a:p>
          <a:p>
            <a:r>
              <a:rPr lang="sl-SI" dirty="0" smtClean="0"/>
              <a:t>Biotransformacija arzenita v arzenat ter metilacija so odvisni od pH.</a:t>
            </a:r>
          </a:p>
          <a:p>
            <a:r>
              <a:rPr lang="sl-SI" dirty="0" smtClean="0"/>
              <a:t>Organski As, zlasti arzenobetain se koncentrira v ribah.</a:t>
            </a:r>
          </a:p>
          <a:p>
            <a:r>
              <a:rPr lang="sl-SI" dirty="0" smtClean="0"/>
              <a:t>Arzen vsebujejo insekticidi, zato ga lahko povičane količine vsebuje vino iz špricanega grozdja.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D. Kadmij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Običajno se pojavlja skupaj s cinkom.</a:t>
            </a:r>
          </a:p>
          <a:p>
            <a:r>
              <a:rPr lang="sl-SI" dirty="0" smtClean="0"/>
              <a:t>Visoke koncentracije najdemo v sulfidnih rudah, nekaj ga vsebujejo tla, kamnine, premog in mineralna gnojila.</a:t>
            </a:r>
          </a:p>
          <a:p>
            <a:r>
              <a:rPr lang="sl-SI" dirty="0" smtClean="0"/>
              <a:t>Ljudje smo mu izpostavljeni pri rudarjenju, taljenju, gorenju fosilnih goriv in industrijski rabi.</a:t>
            </a:r>
          </a:p>
          <a:p>
            <a:r>
              <a:rPr lang="sl-SI" dirty="0" smtClean="0"/>
              <a:t>Zardi aktivnega vnosa je lahko povišan v nekaterih rastlinah npr. v tobaku.</a:t>
            </a:r>
          </a:p>
          <a:p>
            <a:r>
              <a:rPr lang="sl-SI" dirty="0" smtClean="0"/>
              <a:t>Kadilci imajo zato v primerjavi z nekadilci za 2x povečano količino Cd v krvi.</a:t>
            </a:r>
          </a:p>
          <a:p>
            <a:r>
              <a:rPr lang="sl-SI" dirty="0" smtClean="0"/>
              <a:t>Uvrščen je med rakotvorne snovi.</a:t>
            </a:r>
          </a:p>
          <a:p>
            <a:endParaRPr lang="sl-SI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anazawa-med.ac.jp/~pubhealt/cadmium2/itaiitai-e/fig1-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05907"/>
            <a:ext cx="4716016" cy="34520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l-SI" dirty="0" smtClean="0"/>
              <a:t>D. Kadmij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ovzroča okvare ledvic (proteinuria in kalciuria) in kosti (itai itai, zmanjšana kostna gostota).</a:t>
            </a:r>
          </a:p>
          <a:p>
            <a:r>
              <a:rPr lang="sl-SI" dirty="0" smtClean="0"/>
              <a:t>Za biomonitoring ga merijo v krvi in urinu.</a:t>
            </a:r>
          </a:p>
          <a:p>
            <a:r>
              <a:rPr lang="sl-SI" dirty="0" smtClean="0"/>
              <a:t>Povišan Cd v urinu lahko odkrijemo šele po tem, ko so ledvica že poškodovana; </a:t>
            </a:r>
          </a:p>
          <a:p>
            <a:r>
              <a:rPr lang="sl-SI" dirty="0" smtClean="0"/>
              <a:t>takrat je za zdravljenje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lahko že prepozno.</a:t>
            </a:r>
            <a:endParaRPr lang="sl-SI" dirty="0"/>
          </a:p>
        </p:txBody>
      </p:sp>
      <p:pic>
        <p:nvPicPr>
          <p:cNvPr id="28676" name="Picture 4" descr="http://ic.ucsc.edu/~flegal/etox80e/Images/itai-it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034554"/>
            <a:ext cx="2267744" cy="3823446"/>
          </a:xfrm>
          <a:prstGeom prst="rect">
            <a:avLst/>
          </a:prstGeom>
          <a:noFill/>
        </p:spPr>
      </p:pic>
      <p:pic>
        <p:nvPicPr>
          <p:cNvPr id="28678" name="Picture 6" descr="http://www.kanazawa-med.ac.jp/~pubhealt/cadmium2/itaiitai-e/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302065"/>
            <a:ext cx="2339751" cy="155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 fiziološkimi poskusi in multivariatno analizo rezultatov lahko določimo, kakšen je biološki pomenom nekega hranila in kakšne napake v delovanju organizma lahko povzroči njegova neustrezna količina.</a:t>
            </a:r>
          </a:p>
          <a:p>
            <a:r>
              <a:rPr lang="sl-SI" dirty="0" smtClean="0"/>
              <a:t>Poskusi odzivanja na količino snovi (dose response) so osnova razumevanja vloge hranil v fiziologiji človeka ter bioloških posledic pomanjkanj.</a:t>
            </a:r>
          </a:p>
          <a:p>
            <a:r>
              <a:rPr lang="sl-SI" dirty="0" smtClean="0"/>
              <a:t>Pomanjkanje določenih mineralov v tleh je lahko vzrok bolezni cele populacije.</a:t>
            </a:r>
          </a:p>
          <a:p>
            <a:pPr lvl="1"/>
            <a:r>
              <a:rPr lang="sl-SI" dirty="0" smtClean="0"/>
              <a:t>Pomanjkanje cinka v Iranu</a:t>
            </a:r>
          </a:p>
          <a:p>
            <a:pPr lvl="1"/>
            <a:r>
              <a:rPr lang="sl-SI" dirty="0" smtClean="0"/>
              <a:t>Pomanjkanje selena na Kitajskem (Keshanska bolezen)</a:t>
            </a:r>
          </a:p>
          <a:p>
            <a:endParaRPr lang="sl-SI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sl-SI" dirty="0" smtClean="0"/>
              <a:t>E. Krom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32048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Cr</a:t>
            </a:r>
            <a:r>
              <a:rPr lang="sl-SI" baseline="30000" dirty="0" smtClean="0"/>
              <a:t>3+</a:t>
            </a:r>
            <a:r>
              <a:rPr lang="sl-SI" dirty="0" smtClean="0"/>
              <a:t> je za živali bistven, ker sodeluje pri presnovi ogljikovodikov kot faktor tolerance glukoze.</a:t>
            </a:r>
          </a:p>
          <a:p>
            <a:r>
              <a:rPr lang="sl-SI" dirty="0" smtClean="0"/>
              <a:t>Odrasli potrebujemo 0,5 – 2 </a:t>
            </a:r>
            <a:r>
              <a:rPr lang="el-GR" dirty="0" smtClean="0"/>
              <a:t>μ</a:t>
            </a:r>
            <a:r>
              <a:rPr lang="sl-SI" dirty="0" smtClean="0"/>
              <a:t>g absorbilnega Cr</a:t>
            </a:r>
            <a:r>
              <a:rPr lang="sl-SI" baseline="30000" dirty="0" smtClean="0"/>
              <a:t>3+</a:t>
            </a:r>
            <a:r>
              <a:rPr lang="sl-SI" dirty="0" smtClean="0"/>
              <a:t> dnevno, kar pomeni 2 – 8 </a:t>
            </a:r>
            <a:r>
              <a:rPr lang="el-GR" dirty="0" smtClean="0"/>
              <a:t>μ</a:t>
            </a:r>
            <a:r>
              <a:rPr lang="sl-SI" dirty="0" smtClean="0"/>
              <a:t>g s hrano.</a:t>
            </a:r>
          </a:p>
          <a:p>
            <a:r>
              <a:rPr lang="sl-SI" dirty="0" smtClean="0"/>
              <a:t>Cr</a:t>
            </a:r>
            <a:r>
              <a:rPr lang="sl-SI" baseline="30000" dirty="0" smtClean="0"/>
              <a:t>6+</a:t>
            </a:r>
            <a:r>
              <a:rPr lang="sl-SI" dirty="0" smtClean="0"/>
              <a:t> je zelo strupen in povzroča akutno in kronično zastrupitev.</a:t>
            </a:r>
          </a:p>
          <a:p>
            <a:r>
              <a:rPr lang="sl-SI" dirty="0" smtClean="0"/>
              <a:t>Je alergen, vpliva na kožo, pljuča in ledvica.</a:t>
            </a:r>
          </a:p>
          <a:p>
            <a:r>
              <a:rPr lang="sl-SI" dirty="0" smtClean="0"/>
              <a:t>Je rakotvoren.</a:t>
            </a:r>
            <a:endParaRPr lang="sl-SI" dirty="0"/>
          </a:p>
        </p:txBody>
      </p:sp>
      <p:pic>
        <p:nvPicPr>
          <p:cNvPr id="44036" name="Picture 4" descr="http://stephenleahy.files.wordpress.com/2008/11/chromium-a-carcinogenic-commonly-used-in-the-tanning-industry-noraiakheda-kanpur-india-photo-by-blacksmith-institute-s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68303"/>
            <a:ext cx="3888432" cy="2589697"/>
          </a:xfrm>
          <a:prstGeom prst="rect">
            <a:avLst/>
          </a:prstGeom>
          <a:noFill/>
        </p:spPr>
      </p:pic>
      <p:pic>
        <p:nvPicPr>
          <p:cNvPr id="44038" name="Picture 6" descr="http://2.bp.blogspot.com/-gWmAWWdCORQ/TkRNu8eAIYI/AAAAAAAAEJM/UQk_AYgRfMc/s1600/DSC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2843808" cy="2132856"/>
          </a:xfrm>
          <a:prstGeom prst="rect">
            <a:avLst/>
          </a:prstGeom>
          <a:noFill/>
        </p:spPr>
      </p:pic>
      <p:pic>
        <p:nvPicPr>
          <p:cNvPr id="44034" name="Picture 2" descr="http://ecofriends.org/reports/images/003Ground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F. Kobalt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Kobalt je bistevna prvina vitamina B</a:t>
            </a:r>
            <a:r>
              <a:rPr lang="sl-SI" baseline="-25000" dirty="0" smtClean="0"/>
              <a:t>12</a:t>
            </a:r>
            <a:r>
              <a:rPr lang="sl-SI" dirty="0" smtClean="0"/>
              <a:t>, ki sodeluje v več reakcijah prenosa metila.</a:t>
            </a:r>
          </a:p>
          <a:p>
            <a:r>
              <a:rPr lang="sl-SI" dirty="0" smtClean="0"/>
              <a:t>25% ga absorbira prebavni trakt; izloči se z urinom.</a:t>
            </a:r>
          </a:p>
          <a:p>
            <a:r>
              <a:rPr lang="sl-SI" dirty="0"/>
              <a:t>Zastrupitve</a:t>
            </a:r>
            <a:r>
              <a:rPr lang="sl-SI" dirty="0" smtClean="0"/>
              <a:t>, </a:t>
            </a:r>
            <a:r>
              <a:rPr lang="nb-NO" dirty="0" smtClean="0"/>
              <a:t>izzvane </a:t>
            </a:r>
            <a:r>
              <a:rPr lang="nb-NO" dirty="0"/>
              <a:t>v glavnem z </a:t>
            </a:r>
            <a:r>
              <a:rPr lang="nb-NO" dirty="0" smtClean="0"/>
              <a:t>vdihavanjem</a:t>
            </a:r>
            <a:r>
              <a:rPr lang="sl-SI" dirty="0" smtClean="0"/>
              <a:t> prašnih </a:t>
            </a:r>
            <a:r>
              <a:rPr lang="sl-SI" dirty="0"/>
              <a:t>delcev kobalta</a:t>
            </a:r>
            <a:r>
              <a:rPr lang="sl-SI" dirty="0" smtClean="0"/>
              <a:t>, se kažejo </a:t>
            </a:r>
            <a:r>
              <a:rPr lang="sl-SI" dirty="0"/>
              <a:t>podobno </a:t>
            </a:r>
            <a:r>
              <a:rPr lang="sl-SI" dirty="0" smtClean="0"/>
              <a:t>kot pri </a:t>
            </a:r>
            <a:r>
              <a:rPr lang="sl-SI" dirty="0"/>
              <a:t>njegovem pomanjkanju </a:t>
            </a:r>
            <a:r>
              <a:rPr lang="sl-SI" dirty="0" smtClean="0"/>
              <a:t>s propadanjem živčevja </a:t>
            </a:r>
            <a:r>
              <a:rPr lang="sl-SI" dirty="0"/>
              <a:t>v </a:t>
            </a:r>
            <a:r>
              <a:rPr lang="sl-SI" dirty="0" smtClean="0"/>
              <a:t>hrbtenjači, pokažejo se </a:t>
            </a:r>
            <a:r>
              <a:rPr lang="sl-SI" dirty="0"/>
              <a:t>tudi </a:t>
            </a:r>
            <a:r>
              <a:rPr lang="sl-SI" dirty="0" smtClean="0"/>
              <a:t>učinki na </a:t>
            </a:r>
            <a:r>
              <a:rPr lang="sl-SI" dirty="0"/>
              <a:t>srce: nepravilno </a:t>
            </a:r>
            <a:r>
              <a:rPr lang="sl-SI" dirty="0" smtClean="0"/>
              <a:t>utripanje in </a:t>
            </a:r>
            <a:r>
              <a:rPr lang="sl-SI" dirty="0"/>
              <a:t>odmiranje </a:t>
            </a:r>
            <a:r>
              <a:rPr lang="sl-SI" dirty="0" smtClean="0"/>
              <a:t>srčne mišice</a:t>
            </a:r>
            <a:r>
              <a:rPr lang="sl-SI" dirty="0"/>
              <a:t>.</a:t>
            </a:r>
            <a:endParaRPr lang="sl-SI" dirty="0" smtClean="0"/>
          </a:p>
          <a:p>
            <a:r>
              <a:rPr lang="sl-SI" dirty="0" smtClean="0"/>
              <a:t>Dodajanje Co v pivo je povzročilo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endemični izbruh kardiomiopatije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(bolezni srčne mišice) pri pivcih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 piva v Kanadi.</a:t>
            </a:r>
          </a:p>
          <a:p>
            <a:endParaRPr lang="sl-SI" dirty="0"/>
          </a:p>
        </p:txBody>
      </p:sp>
      <p:pic>
        <p:nvPicPr>
          <p:cNvPr id="43010" name="Picture 2" descr="http://www.erichweinberg.com/hip-recall/sites/default/files/images/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367" y="4221089"/>
            <a:ext cx="3210633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G. Baker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 telo ga vnašamo s hrano in vodo.</a:t>
            </a:r>
          </a:p>
          <a:p>
            <a:r>
              <a:rPr lang="sl-SI" dirty="0" smtClean="0"/>
              <a:t>Uporabljamo ga za kuhinjsko posode, cevovode, gnojila, škropila, barve in prehranske dodatke.</a:t>
            </a:r>
          </a:p>
          <a:p>
            <a:r>
              <a:rPr lang="sl-SI" dirty="0" smtClean="0"/>
              <a:t>Biološko razpoložljiv baker se lahko nakopiči v tkivu nekaterih rastlin in živali.</a:t>
            </a:r>
          </a:p>
          <a:p>
            <a:r>
              <a:rPr lang="sl-SI" dirty="0" smtClean="0"/>
              <a:t>Odrasla oseba dnevno zaužije 1 – 2 mg Cu.</a:t>
            </a:r>
          </a:p>
          <a:p>
            <a:r>
              <a:rPr lang="sl-SI" dirty="0" smtClean="0"/>
              <a:t>Največ ga je v mesu, jetrih, ostrigah, ribah, polnozrnatih žitih, oreščkih in čokoladi.</a:t>
            </a:r>
          </a:p>
          <a:p>
            <a:r>
              <a:rPr lang="sl-SI" dirty="0" smtClean="0"/>
              <a:t>30 – 40% vnešenega bakra absorbira črevesje, od koder ga albumin prenese v jetra.</a:t>
            </a:r>
          </a:p>
          <a:p>
            <a:r>
              <a:rPr lang="sl-SI" dirty="0" smtClean="0"/>
              <a:t>Veže se v encime ali ceruloplazmin ter gre tako v kri.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G. Baker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1044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 citoplazmi je vezan na MT, prebitek se izloči v žolč ter v blato.</a:t>
            </a:r>
          </a:p>
          <a:p>
            <a:r>
              <a:rPr lang="sl-SI" dirty="0" smtClean="0"/>
              <a:t>Previsoka količina Zn lahko zniža vnos Cu.</a:t>
            </a:r>
          </a:p>
          <a:p>
            <a:r>
              <a:rPr lang="sl-SI" dirty="0" smtClean="0"/>
              <a:t>Količino Cu v tkivih uravnava homeostazija.</a:t>
            </a:r>
          </a:p>
          <a:p>
            <a:r>
              <a:rPr lang="sl-SI" dirty="0" smtClean="0"/>
              <a:t>V nenormalnih pogojih (Wilsonova in Menkesova bolezen) je izločanje v žolč ali kri ovirano in se začne nabirati v jetrih (Indijanska jetrna ciroza).</a:t>
            </a:r>
          </a:p>
          <a:p>
            <a:r>
              <a:rPr lang="sl-SI" dirty="0" smtClean="0"/>
              <a:t>Pomanjkane bakra povzroča bolezni srca.</a:t>
            </a:r>
          </a:p>
          <a:p>
            <a:endParaRPr lang="sl-SI" dirty="0"/>
          </a:p>
        </p:txBody>
      </p:sp>
      <p:pic>
        <p:nvPicPr>
          <p:cNvPr id="46082" name="Picture 2" descr="http://medicine-science.com/wp-content/uploads/2011/08/Menkes-Dis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19734"/>
            <a:ext cx="2297832" cy="1838266"/>
          </a:xfrm>
          <a:prstGeom prst="rect">
            <a:avLst/>
          </a:prstGeom>
          <a:noFill/>
        </p:spPr>
      </p:pic>
      <p:pic>
        <p:nvPicPr>
          <p:cNvPr id="46084" name="Picture 4" descr="http://bjo.bmj.com/content/86/1/114.1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2573890" cy="1700808"/>
          </a:xfrm>
          <a:prstGeom prst="rect">
            <a:avLst/>
          </a:prstGeom>
          <a:noFill/>
        </p:spPr>
      </p:pic>
      <p:pic>
        <p:nvPicPr>
          <p:cNvPr id="46086" name="Picture 6" descr="http://uconnladybug.files.wordpress.com/2010/08/pepp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941168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G. Baker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Cu v vodi vpliva na njen okus in naj bi bil v nekaterih deželah vzrok za drisko in želodčne težave, lasje se lahko obarvajo modro-zeleno.</a:t>
            </a:r>
          </a:p>
          <a:p>
            <a:r>
              <a:rPr lang="sl-SI" dirty="0" smtClean="0"/>
              <a:t>Bakrene vodovodne cevi so načeloma varne; problem laho postane povečana biorazpoložljivost zaradi kislega dežja.</a:t>
            </a:r>
          </a:p>
          <a:p>
            <a:r>
              <a:rPr lang="sl-SI" dirty="0" smtClean="0"/>
              <a:t>Priporočljivo je pustiti vodo teči nekaj časa, pred uporabo.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H. Jod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/>
          <a:lstStyle/>
          <a:p>
            <a:r>
              <a:rPr lang="sl-SI" dirty="0" smtClean="0"/>
              <a:t>1990 je milijardo ljudi ogrožalo pomanjkanje joda (IDD), 211 milijonov golšavost in 5,1 milijona kretenizem.</a:t>
            </a:r>
          </a:p>
          <a:p>
            <a:r>
              <a:rPr lang="sl-SI" dirty="0" smtClean="0"/>
              <a:t>Pomanjkanje jod vpliva na delovanje ščitnice.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8130" name="Picture 2" descr="http://howshealth.com/wp-content/uploads/2010/11/creti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93686"/>
            <a:ext cx="4067944" cy="346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porabnik\Documents\sola\geomedicina\Chapter_8_tab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121"/>
            <a:ext cx="4283968" cy="6741880"/>
          </a:xfrm>
          <a:prstGeom prst="rect">
            <a:avLst/>
          </a:prstGeom>
          <a:noFill/>
        </p:spPr>
      </p:pic>
      <p:pic>
        <p:nvPicPr>
          <p:cNvPr id="49155" name="Picture 3" descr="C:\Users\uporabnik\Documents\sola\geomedicina\Chapter_8_tab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65925"/>
            <a:ext cx="4499992" cy="679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H. Jod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IDD endemična področja so danes npr. Indija in Zaire, kjer pri 10% novorojenčkov zasledijo povišan TSH (hormon, ki pospešuje rast ščitnice).</a:t>
            </a:r>
          </a:p>
          <a:p>
            <a:r>
              <a:rPr lang="sl-SI" dirty="0" smtClean="0"/>
              <a:t>Za aktivacijo nekaterih jodovih encimov je potreben selen.</a:t>
            </a:r>
          </a:p>
          <a:p>
            <a:r>
              <a:rPr lang="sl-SI" dirty="0" smtClean="0"/>
              <a:t>Nizka vsebost Se in I v tleh lahko povzroči sočasno pomanjkanje obeh (Afrika, zahodna Kitajska).</a:t>
            </a:r>
          </a:p>
          <a:p>
            <a:r>
              <a:rPr lang="sl-SI" dirty="0" smtClean="0"/>
              <a:t>Tudi pomanjkanje cinka morda vpliva na delovanje ščitnice.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H. Jod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Odrasli potrebujejo najmanj 50 -75 </a:t>
            </a:r>
            <a:r>
              <a:rPr lang="el-GR" dirty="0" smtClean="0"/>
              <a:t>μ</a:t>
            </a:r>
            <a:r>
              <a:rPr lang="sl-SI" dirty="0" smtClean="0"/>
              <a:t>g I dnevno, priporočljiva vrednost je 150 </a:t>
            </a:r>
            <a:r>
              <a:rPr lang="el-GR" dirty="0" smtClean="0"/>
              <a:t>μ</a:t>
            </a:r>
            <a:r>
              <a:rPr lang="sl-SI" dirty="0" smtClean="0"/>
              <a:t>g in 220 </a:t>
            </a:r>
            <a:r>
              <a:rPr lang="el-GR" dirty="0" smtClean="0"/>
              <a:t>μ</a:t>
            </a:r>
            <a:r>
              <a:rPr lang="sl-SI" dirty="0" smtClean="0"/>
              <a:t>g med nosečnostjo.</a:t>
            </a:r>
          </a:p>
          <a:p>
            <a:r>
              <a:rPr lang="sl-SI" dirty="0" smtClean="0"/>
              <a:t>Jod je v morski hrani ter rastlinah gnojenih z gnojili, ki vsebujejo morske produkte.</a:t>
            </a:r>
          </a:p>
          <a:p>
            <a:r>
              <a:rPr lang="sl-SI" dirty="0" smtClean="0"/>
              <a:t>Dodajajo ga v sol in vodovode, vendar na ta način ne pride do prebivalstva, ki se oskrbuje lokalno.</a:t>
            </a:r>
          </a:p>
          <a:p>
            <a:r>
              <a:rPr lang="sl-SI" dirty="0" smtClean="0"/>
              <a:t>Dodajajo ga v obliki tablet, olja in injekcijami.</a:t>
            </a:r>
          </a:p>
          <a:p>
            <a:r>
              <a:rPr lang="sl-SI" dirty="0" smtClean="0"/>
              <a:t>Na Kitajskem ga ponekod dodajajo v vodo za namakanje polj.</a:t>
            </a:r>
            <a:endParaRPr lang="sl-S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I.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l-SI" dirty="0" smtClean="0"/>
              <a:t>Železo je bistvena prvina v človeški prehrani, a je lahko toksično.</a:t>
            </a:r>
          </a:p>
          <a:p>
            <a:r>
              <a:rPr lang="sl-SI" dirty="0" smtClean="0"/>
              <a:t>Dnevne potrebe Fe so odvisne od starosti, spola, fiziološkega stanja in </a:t>
            </a:r>
            <a:r>
              <a:rPr lang="sl-SI" dirty="0" err="1" smtClean="0"/>
              <a:t>biorazpoložljivosti</a:t>
            </a:r>
            <a:r>
              <a:rPr lang="sl-SI" dirty="0" smtClean="0"/>
              <a:t> (10–30 mg).</a:t>
            </a:r>
          </a:p>
          <a:p>
            <a:r>
              <a:rPr lang="sl-SI" dirty="0" smtClean="0"/>
              <a:t>Železo je lahko smrtno nevarno že pri oralnem zaužitju 40 mg na kg teže, običajno pa med 200 in 250 mg na kg teže.</a:t>
            </a:r>
          </a:p>
          <a:p>
            <a:r>
              <a:rPr lang="sl-SI" dirty="0" smtClean="0"/>
              <a:t>Kronično predoziranje je posledica genskih motenj (</a:t>
            </a:r>
            <a:r>
              <a:rPr lang="sl-SI" dirty="0" err="1" smtClean="0"/>
              <a:t>hemokromatoza</a:t>
            </a:r>
            <a:r>
              <a:rPr lang="sl-SI" dirty="0" smtClean="0"/>
              <a:t>), kjer je absorpcija zvečana, in bolezni, ki zahtevajo pogoste transfuzije.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r>
              <a:rPr lang="sl-SI" sz="3000" dirty="0" smtClean="0"/>
              <a:t>V razvitem svetu se kmetje večinoma zavedajo teh problemov in občasno analizirajo sestavo tal ter po potrebi dodajajo hranila.</a:t>
            </a:r>
          </a:p>
          <a:p>
            <a:r>
              <a:rPr lang="sl-SI" sz="3000" dirty="0" smtClean="0"/>
              <a:t>Primarno pomanjkanje hranil je posledica slabih gospodarskih razmer, navad in izbire hrane, ki omejujejo njeno pestrost in s tem razpoložljivost hranil.</a:t>
            </a:r>
          </a:p>
          <a:p>
            <a:r>
              <a:rPr lang="sl-SI" sz="3000" dirty="0" smtClean="0"/>
              <a:t>Pogojeno (drugotno) pomanjkanje povzročajo dejavniki, ki niso posledica prehrane, zlasti bolezni in iatrogenih (z zdravili povzročenih) vzrokov, ki vplivajo na absorbcijo, uporabo ali zadrževalni čas hranil.</a:t>
            </a:r>
          </a:p>
          <a:p>
            <a:r>
              <a:rPr lang="sl-SI" sz="3000" dirty="0" smtClean="0"/>
              <a:t>Predvsem med revnim prebivalstvom je vzrok boleznim pomanjkanja kombinacija primarnega in sekundarnega dejavnika.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Pomanjkanje železa pesti 80% svetovnega prebivalstva oz. 5 milijard; od tega sta 2 milijardi anemični.</a:t>
            </a:r>
          </a:p>
          <a:p>
            <a:r>
              <a:rPr lang="sl-SI" dirty="0" smtClean="0"/>
              <a:t>Kritična skupina so otroci in ženske v rodnem obdobju.</a:t>
            </a:r>
          </a:p>
          <a:p>
            <a:r>
              <a:rPr lang="sl-SI" dirty="0" smtClean="0"/>
              <a:t>Tveganje povečujejo nizek družbeno ekonomski položaj, visoka količina </a:t>
            </a:r>
            <a:r>
              <a:rPr lang="sl-SI" dirty="0" err="1" smtClean="0"/>
              <a:t>fitatov</a:t>
            </a:r>
            <a:r>
              <a:rPr lang="sl-SI" dirty="0" smtClean="0"/>
              <a:t> ter drugih zaviralcev absorpcije železa v hrani, majhna količina zaužitega mesa in kronična izguba krvi.</a:t>
            </a:r>
          </a:p>
          <a:p>
            <a:r>
              <a:rPr lang="sl-SI" dirty="0" smtClean="0"/>
              <a:t>Pomanjkanje železa povzroča številna odstopanja.</a:t>
            </a:r>
          </a:p>
          <a:p>
            <a:r>
              <a:rPr lang="sl-SI" dirty="0" smtClean="0"/>
              <a:t>Težko je dokazati neposredno zvezo, ker ob pomanjkanju železa v prehrani običajno primanjkuje tudi drugih slednih prvin.</a:t>
            </a:r>
            <a:endParaRPr lang="sl-S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0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572000" cy="45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3347864" cy="4525963"/>
          </a:xfrm>
        </p:spPr>
        <p:txBody>
          <a:bodyPr/>
          <a:lstStyle/>
          <a:p>
            <a:r>
              <a:rPr lang="sl-SI" dirty="0" smtClean="0"/>
              <a:t>Primeri kemičnih učinkov pomanjkanja železa v celicah.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7127"/>
            <a:ext cx="5652120" cy="66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8908"/>
            <a:ext cx="4932040" cy="373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5353"/>
            <a:ext cx="4716016" cy="66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sola\geomedicina\Chapter_8_tab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3087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I.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Novorojenčki imajo prvih 4 – 6 mesecev zadostno zalogo železa.</a:t>
            </a:r>
          </a:p>
          <a:p>
            <a:r>
              <a:rPr lang="sl-SI" dirty="0" smtClean="0"/>
              <a:t>Do 2 leta jih potem ogroža pomanjkanje železa, ker njihova prehrana (žitarice) ne vsebuje dovolj </a:t>
            </a:r>
            <a:r>
              <a:rPr lang="sl-SI" dirty="0" err="1" smtClean="0"/>
              <a:t>biorazpoložljivega</a:t>
            </a:r>
            <a:r>
              <a:rPr lang="sl-SI" dirty="0" smtClean="0"/>
              <a:t> železa, njihova rast pa je hitra.</a:t>
            </a:r>
          </a:p>
          <a:p>
            <a:r>
              <a:rPr lang="sl-SI" dirty="0" smtClean="0"/>
              <a:t>Dnevno potrebujejo 100 </a:t>
            </a:r>
            <a:r>
              <a:rPr lang="sl-SI" dirty="0" smtClean="0">
                <a:sym typeface="Symbol"/>
              </a:rPr>
              <a:t>g/kg, kar je 4x toliko kot ženska v času menstruacije.</a:t>
            </a:r>
          </a:p>
          <a:p>
            <a:r>
              <a:rPr lang="sl-SI" dirty="0" smtClean="0">
                <a:sym typeface="Symbol"/>
              </a:rPr>
              <a:t>V puberteti, ko je rast hitra, dečki potrebujejo 20%, deklice pa 30% več železa kot ženska v času menstruacije.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21374"/>
            <a:ext cx="7452320" cy="31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I. Železo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/>
          <a:lstStyle/>
          <a:p>
            <a:r>
              <a:rPr lang="sl-SI" dirty="0" smtClean="0">
                <a:sym typeface="Symbol"/>
              </a:rPr>
              <a:t>Nosečnost in dojenje ponovno povečata potrebo po železu.</a:t>
            </a:r>
          </a:p>
          <a:p>
            <a:r>
              <a:rPr lang="sl-SI" dirty="0" smtClean="0">
                <a:sym typeface="Symbol"/>
              </a:rPr>
              <a:t>V primeru več zaporednih nosečnosti in ob prehrani s polnozrnatimi žitaricami in stročnicami ter brez rdečega mesa, lahko postane pomanjkanje železa izredno resno.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I. Železo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Večina železa v hrani (ne-</a:t>
            </a:r>
            <a:r>
              <a:rPr lang="sl-SI" dirty="0" err="1" smtClean="0"/>
              <a:t>hem</a:t>
            </a:r>
            <a:r>
              <a:rPr lang="sl-SI" dirty="0" smtClean="0"/>
              <a:t>; Fe</a:t>
            </a:r>
            <a:r>
              <a:rPr lang="sl-SI" baseline="30000" dirty="0" smtClean="0"/>
              <a:t>3+</a:t>
            </a:r>
            <a:r>
              <a:rPr lang="sl-SI" dirty="0" smtClean="0"/>
              <a:t>) je vezanega na beljakovine in le 1 - 5% </a:t>
            </a:r>
            <a:r>
              <a:rPr lang="sl-SI" dirty="0" err="1" smtClean="0"/>
              <a:t>biorazpoložljivega</a:t>
            </a:r>
            <a:r>
              <a:rPr lang="sl-SI" dirty="0" smtClean="0"/>
              <a:t>.</a:t>
            </a:r>
          </a:p>
          <a:p>
            <a:r>
              <a:rPr lang="sl-SI" dirty="0" smtClean="0"/>
              <a:t>Meso vsebuje Fe-</a:t>
            </a:r>
            <a:r>
              <a:rPr lang="sl-SI" dirty="0" err="1" smtClean="0"/>
              <a:t>protoporfirin</a:t>
            </a:r>
            <a:r>
              <a:rPr lang="sl-SI" dirty="0" smtClean="0"/>
              <a:t> (</a:t>
            </a:r>
            <a:r>
              <a:rPr lang="sl-SI" dirty="0" err="1" smtClean="0"/>
              <a:t>hem</a:t>
            </a:r>
            <a:r>
              <a:rPr lang="sl-SI" dirty="0" smtClean="0"/>
              <a:t>), ki je 15 – 35% razpoložljiv in v rdeče mesu 50% razpoložljiv.</a:t>
            </a:r>
          </a:p>
          <a:p>
            <a:r>
              <a:rPr lang="sl-SI" dirty="0" smtClean="0"/>
              <a:t>Neprebavljive snovi (</a:t>
            </a:r>
            <a:r>
              <a:rPr lang="sl-SI" dirty="0" err="1" smtClean="0"/>
              <a:t>fitati</a:t>
            </a:r>
            <a:r>
              <a:rPr lang="sl-SI" dirty="0" smtClean="0"/>
              <a:t>, žitarice, stročnice, fenoli, oksalati, alkalne gline) vežejo Fe</a:t>
            </a:r>
            <a:r>
              <a:rPr lang="sl-SI" baseline="30000" dirty="0" smtClean="0"/>
              <a:t>2+ </a:t>
            </a:r>
            <a:r>
              <a:rPr lang="sl-SI" dirty="0" smtClean="0"/>
              <a:t>in preprečijo absorpcijo.</a:t>
            </a:r>
          </a:p>
          <a:p>
            <a:r>
              <a:rPr lang="sl-SI" dirty="0" smtClean="0"/>
              <a:t>Kalcij prepreči absorpcijo </a:t>
            </a:r>
            <a:r>
              <a:rPr lang="sl-SI" dirty="0" err="1" smtClean="0"/>
              <a:t>hem</a:t>
            </a:r>
            <a:r>
              <a:rPr lang="sl-SI" dirty="0" smtClean="0"/>
              <a:t> in ne-</a:t>
            </a:r>
            <a:r>
              <a:rPr lang="sl-SI" dirty="0" err="1" smtClean="0"/>
              <a:t>hem</a:t>
            </a:r>
            <a:r>
              <a:rPr lang="sl-SI" dirty="0" smtClean="0"/>
              <a:t> železa.</a:t>
            </a:r>
          </a:p>
          <a:p>
            <a:r>
              <a:rPr lang="sl-SI" dirty="0" smtClean="0"/>
              <a:t>Absorpcijo ne-</a:t>
            </a:r>
            <a:r>
              <a:rPr lang="sl-SI" dirty="0" err="1" smtClean="0"/>
              <a:t>hem</a:t>
            </a:r>
            <a:r>
              <a:rPr lang="sl-SI" dirty="0" smtClean="0"/>
              <a:t> železa pospešujejo </a:t>
            </a:r>
            <a:r>
              <a:rPr lang="sl-SI" dirty="0" err="1" smtClean="0"/>
              <a:t>cistein</a:t>
            </a:r>
            <a:r>
              <a:rPr lang="sl-SI" dirty="0" smtClean="0"/>
              <a:t> iz mesa, askorbinska kislina in druge organske kisline.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J. Svinec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Svinec je v kamninah in tleh vezan v organskih in anorganskih spojinah, ki so za človeka različno strupene.</a:t>
            </a:r>
          </a:p>
          <a:p>
            <a:r>
              <a:rPr lang="sl-SI" dirty="0" smtClean="0"/>
              <a:t>Uporablja(</a:t>
            </a:r>
            <a:r>
              <a:rPr lang="sl-SI" dirty="0" err="1" smtClean="0"/>
              <a:t>lo</a:t>
            </a:r>
            <a:r>
              <a:rPr lang="sl-SI" dirty="0" smtClean="0"/>
              <a:t>) se ga (je) v barvah, keramiki in pripomočkih za kuho.</a:t>
            </a:r>
          </a:p>
          <a:p>
            <a:r>
              <a:rPr lang="sl-SI" dirty="0" smtClean="0"/>
              <a:t>Izpostavljeni smo mu preko hrane in vode.</a:t>
            </a:r>
          </a:p>
          <a:p>
            <a:r>
              <a:rPr lang="sl-SI" dirty="0" smtClean="0"/>
              <a:t>Pri otrocih ima </a:t>
            </a:r>
            <a:r>
              <a:rPr lang="sl-SI" dirty="0" err="1" smtClean="0"/>
              <a:t>nevrotoksične</a:t>
            </a:r>
            <a:r>
              <a:rPr lang="sl-SI" dirty="0" smtClean="0"/>
              <a:t> učinke.</a:t>
            </a:r>
          </a:p>
          <a:p>
            <a:r>
              <a:rPr lang="sl-SI" dirty="0" smtClean="0"/>
              <a:t>Pri odraslih vpliva na sintezo hemoglobina in zvišanje cinkovega </a:t>
            </a:r>
            <a:r>
              <a:rPr lang="sl-SI" dirty="0" err="1" smtClean="0"/>
              <a:t>protoporfirina</a:t>
            </a:r>
            <a:r>
              <a:rPr lang="sl-SI" dirty="0" smtClean="0"/>
              <a:t> v krvi.</a:t>
            </a:r>
          </a:p>
          <a:p>
            <a:r>
              <a:rPr lang="sl-SI" dirty="0" smtClean="0"/>
              <a:t>Akutna kronična zastrupitev z anorganskim Pb nastopi pri odraslih pri &lt;100</a:t>
            </a:r>
            <a:r>
              <a:rPr lang="sl-SI" dirty="0" smtClean="0">
                <a:sym typeface="Symbol"/>
              </a:rPr>
              <a:t>g na liter krvi, pri otrocih pri 40 g na liter krvi.</a:t>
            </a:r>
          </a:p>
          <a:p>
            <a:r>
              <a:rPr lang="sl-SI" dirty="0" smtClean="0">
                <a:sym typeface="Symbol"/>
              </a:rPr>
              <a:t>Organski Pb sledimo z monitoringom urina.</a:t>
            </a:r>
            <a:endParaRPr lang="sl-SI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K. Mangan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Mangan je bistvena prvina za več encimov.</a:t>
            </a:r>
          </a:p>
          <a:p>
            <a:r>
              <a:rPr lang="sl-SI" dirty="0" smtClean="0"/>
              <a:t>Dnevna potreba je 30 – 50 </a:t>
            </a:r>
            <a:r>
              <a:rPr lang="sl-SI" dirty="0" smtClean="0">
                <a:sym typeface="Symbol"/>
              </a:rPr>
              <a:t>gkg</a:t>
            </a:r>
            <a:r>
              <a:rPr lang="sl-SI" baseline="30000" dirty="0" smtClean="0">
                <a:sym typeface="Symbol"/>
              </a:rPr>
              <a:t>-1</a:t>
            </a:r>
            <a:r>
              <a:rPr lang="sl-SI" dirty="0" smtClean="0">
                <a:sym typeface="Symbol"/>
              </a:rPr>
              <a:t>.</a:t>
            </a:r>
          </a:p>
          <a:p>
            <a:r>
              <a:rPr lang="sl-SI" dirty="0" smtClean="0">
                <a:sym typeface="Symbol"/>
              </a:rPr>
              <a:t>Stopnja absorpcije je odvisna od količine, kemijske oblike in prisotnosti drugih kovin (Fe, Cu) v hrani.</a:t>
            </a:r>
          </a:p>
          <a:p>
            <a:r>
              <a:rPr lang="sl-SI" dirty="0" smtClean="0">
                <a:sym typeface="Symbol"/>
              </a:rPr>
              <a:t>Biološki razpolovni čas v človeku je 12 – 35 dni.</a:t>
            </a:r>
          </a:p>
          <a:p>
            <a:r>
              <a:rPr lang="sl-SI" dirty="0" smtClean="0">
                <a:sym typeface="Symbol"/>
              </a:rPr>
              <a:t>Večinoma ga izločimo z žolčem.</a:t>
            </a:r>
          </a:p>
          <a:p>
            <a:r>
              <a:rPr lang="sl-SI" dirty="0" smtClean="0">
                <a:sym typeface="Symbol"/>
              </a:rPr>
              <a:t>Ni zelo strupen, a povišane količine lahko vplivajo na možgane in pljuča.</a:t>
            </a:r>
          </a:p>
          <a:p>
            <a:r>
              <a:rPr lang="sl-SI" dirty="0" smtClean="0">
                <a:sym typeface="Symbol"/>
              </a:rPr>
              <a:t>Rudarji, ki vdihavajo MnO</a:t>
            </a:r>
            <a:r>
              <a:rPr lang="sl-SI" baseline="-25000" dirty="0" smtClean="0">
                <a:sym typeface="Symbol"/>
              </a:rPr>
              <a:t>2</a:t>
            </a:r>
            <a:r>
              <a:rPr lang="sl-SI" dirty="0" smtClean="0">
                <a:sym typeface="Symbol"/>
              </a:rPr>
              <a:t> prah lahko zbolijo za boleznijo možganov, podobno Parkinsonovi.</a:t>
            </a:r>
            <a:endParaRPr lang="sl-SI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L. Živo srebro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Večinoma se v metilni obliki akumulira v ribah.</a:t>
            </a:r>
          </a:p>
          <a:p>
            <a:r>
              <a:rPr lang="sl-SI" dirty="0" smtClean="0"/>
              <a:t>Povzroča </a:t>
            </a:r>
            <a:r>
              <a:rPr lang="sl-SI" dirty="0" err="1" smtClean="0"/>
              <a:t>nevrovedenjske</a:t>
            </a:r>
            <a:r>
              <a:rPr lang="sl-SI" dirty="0" smtClean="0"/>
              <a:t> motnje.</a:t>
            </a:r>
          </a:p>
          <a:p>
            <a:r>
              <a:rPr lang="sl-SI" dirty="0" err="1" smtClean="0"/>
              <a:t>Hg</a:t>
            </a:r>
            <a:r>
              <a:rPr lang="sl-SI" dirty="0" smtClean="0"/>
              <a:t> hlapom smo izpostavljeni zaradi amalgamskih plomb. Poročajo o zastrupitvah zobozdravnikov, tehnikov in tudi pacientov.</a:t>
            </a:r>
          </a:p>
          <a:p>
            <a:r>
              <a:rPr lang="sl-SI" dirty="0" smtClean="0"/>
              <a:t>80% iz plomb sproščenih hlapov pride v pljuča  in od tam manjši del v centralni živčni sistem, večino pa ga izločimo z urinom.</a:t>
            </a:r>
          </a:p>
          <a:p>
            <a:r>
              <a:rPr lang="sl-SI" dirty="0" smtClean="0"/>
              <a:t>Kazalec akutne ali kronične izpostavljenosti </a:t>
            </a:r>
            <a:r>
              <a:rPr lang="sl-SI" dirty="0" err="1" smtClean="0"/>
              <a:t>Hg</a:t>
            </a:r>
            <a:r>
              <a:rPr lang="sl-SI" dirty="0" smtClean="0"/>
              <a:t> je kri, kjer ne sme presegati 4 </a:t>
            </a:r>
            <a:r>
              <a:rPr lang="sl-SI" dirty="0" smtClean="0">
                <a:sym typeface="Symbol"/>
              </a:rPr>
              <a:t>g/l.</a:t>
            </a:r>
          </a:p>
          <a:p>
            <a:r>
              <a:rPr lang="sl-SI" dirty="0" smtClean="0">
                <a:sym typeface="Symbol"/>
              </a:rPr>
              <a:t>Monitoring lahko izvajamo tudi na vzorcih urina.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8259"/>
            <a:ext cx="9144000" cy="28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808313"/>
          </a:xfrm>
        </p:spPr>
        <p:txBody>
          <a:bodyPr>
            <a:normAutofit/>
          </a:bodyPr>
          <a:lstStyle/>
          <a:p>
            <a:r>
              <a:rPr lang="sl-SI" dirty="0" smtClean="0"/>
              <a:t>Spremebam v eko- in bioloških sistemih ter njihovo povezavo z izpostavljenostjo, sledimo z okoljskim in biološkim monitoringom.</a:t>
            </a:r>
          </a:p>
          <a:p>
            <a:r>
              <a:rPr lang="sl-SI" dirty="0" smtClean="0"/>
              <a:t>Monitoring lahko zajema način izpostavljenosti, doze in učinke.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M. Molibden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r>
              <a:rPr lang="sl-SI" dirty="0" smtClean="0"/>
              <a:t>Je bistvena prvina za rastline in živali.</a:t>
            </a:r>
          </a:p>
          <a:p>
            <a:r>
              <a:rPr lang="sl-SI" dirty="0" smtClean="0"/>
              <a:t>Dojenčki naj bi ga zaužili 0,04mg dnevno, otroci 0,025 – 0,15 mg in odrasli 0,075 – 0,25 mg.</a:t>
            </a:r>
          </a:p>
          <a:p>
            <a:r>
              <a:rPr lang="sl-SI" dirty="0" smtClean="0"/>
              <a:t>Na Švedskem so zasledili obolelost losov zaradi interference bakra in molibdena.</a:t>
            </a:r>
            <a:endParaRPr lang="sl-SI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N.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Selen je bistvena prvina.</a:t>
            </a:r>
          </a:p>
          <a:p>
            <a:r>
              <a:rPr lang="sl-SI" dirty="0" smtClean="0"/>
              <a:t>Ima pozitivne učinke pri boleznih ožilja in je skupaj s česnom </a:t>
            </a:r>
            <a:r>
              <a:rPr lang="sl-SI" dirty="0" err="1" smtClean="0"/>
              <a:t>antikarcinogen</a:t>
            </a:r>
            <a:r>
              <a:rPr lang="sl-SI" dirty="0" smtClean="0"/>
              <a:t>.</a:t>
            </a:r>
          </a:p>
          <a:p>
            <a:r>
              <a:rPr lang="sl-SI" dirty="0" smtClean="0"/>
              <a:t>V nekaterih predelih sveta so tla s Se revna, ali pa zaradi kislega dežja ni </a:t>
            </a:r>
            <a:r>
              <a:rPr lang="sl-SI" dirty="0" err="1" smtClean="0"/>
              <a:t>biorapoložljiv</a:t>
            </a:r>
            <a:r>
              <a:rPr lang="sl-SI" dirty="0" smtClean="0"/>
              <a:t> (Švedska, Nova Zelandija, Finska, deli Kitajske).</a:t>
            </a:r>
          </a:p>
          <a:p>
            <a:r>
              <a:rPr lang="sl-SI" dirty="0" smtClean="0"/>
              <a:t>Pomanjkanje nastopi, ko ga dnevno v telo vnesemo pod 10 </a:t>
            </a:r>
            <a:r>
              <a:rPr lang="sl-SI" dirty="0" smtClean="0">
                <a:sym typeface="Symbol"/>
              </a:rPr>
              <a:t>g; priporočljiva doza je 55 – 70 g.</a:t>
            </a:r>
          </a:p>
          <a:p>
            <a:r>
              <a:rPr lang="sl-SI" dirty="0" smtClean="0">
                <a:sym typeface="Symbol"/>
              </a:rPr>
              <a:t>Odraža se s težavami mišic in srca (</a:t>
            </a:r>
            <a:r>
              <a:rPr lang="sl-SI" dirty="0" err="1" smtClean="0">
                <a:sym typeface="Symbol"/>
              </a:rPr>
              <a:t>Keshanska</a:t>
            </a:r>
            <a:r>
              <a:rPr lang="sl-SI" dirty="0" smtClean="0">
                <a:sym typeface="Symbol"/>
              </a:rPr>
              <a:t> bolezen), okostja (</a:t>
            </a:r>
            <a:r>
              <a:rPr lang="sl-SI" dirty="0" err="1" smtClean="0">
                <a:sym typeface="Symbol"/>
              </a:rPr>
              <a:t>Kashin</a:t>
            </a:r>
            <a:r>
              <a:rPr lang="sl-SI" dirty="0" smtClean="0">
                <a:sym typeface="Symbol"/>
              </a:rPr>
              <a:t>-Beck bolezen), </a:t>
            </a:r>
            <a:r>
              <a:rPr lang="sl-SI" dirty="0" smtClean="0">
                <a:sym typeface="Symbol"/>
              </a:rPr>
              <a:t>astmo, rakom, revmatizmom in senilnostjo.</a:t>
            </a:r>
            <a:endParaRPr lang="sl-SI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N. Selen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 Ponekod je njegova količina izredno visoka (Venezuela, deli Kitajske).</a:t>
            </a:r>
          </a:p>
          <a:p>
            <a:r>
              <a:rPr lang="sl-SI" dirty="0" smtClean="0"/>
              <a:t>Toksičen postane pri vnosih 500 </a:t>
            </a:r>
            <a:r>
              <a:rPr lang="sl-SI" dirty="0" smtClean="0">
                <a:sym typeface="Symbol"/>
              </a:rPr>
              <a:t>g dnevno.</a:t>
            </a:r>
          </a:p>
          <a:p>
            <a:r>
              <a:rPr lang="sl-SI" dirty="0" smtClean="0">
                <a:sym typeface="Symbol"/>
              </a:rPr>
              <a:t>Odraža se z razdraženjem prebavil, izgubo las, okvari živčevja in jeter.</a:t>
            </a:r>
            <a:endParaRPr lang="sl-SI" dirty="0" smtClean="0"/>
          </a:p>
          <a:p>
            <a:r>
              <a:rPr lang="sl-SI" dirty="0" smtClean="0"/>
              <a:t>Povišan vnos Se povzroča pojav kariesa, zadah z vonjem po česnu in modrimi pikami na nohtih.</a:t>
            </a:r>
          </a:p>
          <a:p>
            <a:r>
              <a:rPr lang="sl-SI" dirty="0" smtClean="0"/>
              <a:t>Zastrupitev živine s selenom zdravimo z dodajanjem arzena.</a:t>
            </a:r>
            <a:endParaRPr lang="sl-SI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sl-SI" dirty="0" smtClean="0"/>
              <a:t>O. Talij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Talij nastopa v I in III valenčni obliki.</a:t>
            </a:r>
          </a:p>
          <a:p>
            <a:r>
              <a:rPr lang="sl-SI" dirty="0" smtClean="0"/>
              <a:t>Njegove soli so izredno toksične.</a:t>
            </a:r>
          </a:p>
          <a:p>
            <a:r>
              <a:rPr lang="sl-SI" dirty="0" smtClean="0"/>
              <a:t>Njegova </a:t>
            </a:r>
            <a:r>
              <a:rPr lang="sl-SI" dirty="0" err="1" smtClean="0"/>
              <a:t>biorazpoložljivost</a:t>
            </a:r>
            <a:r>
              <a:rPr lang="sl-SI" dirty="0" smtClean="0"/>
              <a:t> v tleh se zviša, ko se zniža pH.</a:t>
            </a:r>
          </a:p>
          <a:p>
            <a:r>
              <a:rPr lang="sl-SI" dirty="0" smtClean="0"/>
              <a:t>Lahko se izpira v podzemno in površinsko vodo.</a:t>
            </a:r>
          </a:p>
          <a:p>
            <a:r>
              <a:rPr lang="sl-SI" dirty="0" smtClean="0"/>
              <a:t>Kopiči se v vodnih organizmih; rastline ga zlahka črpajo s koreninami.</a:t>
            </a:r>
          </a:p>
          <a:p>
            <a:r>
              <a:rPr lang="sl-SI" dirty="0" smtClean="0"/>
              <a:t>Oralna doza Tl</a:t>
            </a:r>
            <a:r>
              <a:rPr lang="sl-SI" baseline="30000" dirty="0" smtClean="0"/>
              <a:t>+</a:t>
            </a:r>
            <a:r>
              <a:rPr lang="sl-SI" dirty="0" smtClean="0"/>
              <a:t> 20 -60 mg je smrtna v enem tednu.</a:t>
            </a:r>
          </a:p>
          <a:p>
            <a:r>
              <a:rPr lang="sl-SI" dirty="0" smtClean="0"/>
              <a:t>Tl</a:t>
            </a:r>
            <a:r>
              <a:rPr lang="sl-SI" baseline="30000" dirty="0" smtClean="0"/>
              <a:t>3+ </a:t>
            </a:r>
            <a:r>
              <a:rPr lang="sl-SI" dirty="0" smtClean="0"/>
              <a:t>je manj akutno toksičen.</a:t>
            </a:r>
          </a:p>
          <a:p>
            <a:r>
              <a:rPr lang="sl-SI" dirty="0" smtClean="0"/>
              <a:t>Zastrupitev povzroča vzdraženost prebavi in kratkotrajne poškodbe živčevja, dolgotrajno pa spremembo kemizma krvi, ki škoduje jetrom, ledvicam, črevesju ter izgubo las.</a:t>
            </a:r>
            <a:endParaRPr lang="sl-SI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P. Cink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Cink je bistvena prvina, ki jo užijemo z vodo in hrano v obliki soli ali organskih kompleksov.</a:t>
            </a:r>
          </a:p>
          <a:p>
            <a:r>
              <a:rPr lang="sl-SI" dirty="0" smtClean="0"/>
              <a:t>Dnevno ga potrebujemo 0,3 </a:t>
            </a:r>
            <a:r>
              <a:rPr lang="sl-SI" dirty="0" err="1" smtClean="0"/>
              <a:t>mgkg</a:t>
            </a:r>
            <a:r>
              <a:rPr lang="sl-SI" baseline="30000" dirty="0" smtClean="0"/>
              <a:t>-1</a:t>
            </a:r>
            <a:r>
              <a:rPr lang="sl-SI" dirty="0" smtClean="0"/>
              <a:t>, najvišji dovoljen vnos pa je 1 </a:t>
            </a:r>
            <a:r>
              <a:rPr lang="sl-SI" dirty="0" err="1" smtClean="0"/>
              <a:t>mgkg</a:t>
            </a:r>
            <a:r>
              <a:rPr lang="sl-SI" baseline="30000" dirty="0" smtClean="0"/>
              <a:t>-1</a:t>
            </a:r>
            <a:r>
              <a:rPr lang="sl-SI" dirty="0" smtClean="0"/>
              <a:t>.</a:t>
            </a:r>
          </a:p>
          <a:p>
            <a:r>
              <a:rPr lang="sl-SI" dirty="0" smtClean="0"/>
              <a:t>V vodi iz cevovodov je lahko njegova količina zvišana zaradi raztapljanja.</a:t>
            </a:r>
          </a:p>
          <a:p>
            <a:r>
              <a:rPr lang="sl-SI" dirty="0" smtClean="0"/>
              <a:t>Če količina presega 3mgl</a:t>
            </a:r>
            <a:r>
              <a:rPr lang="sl-SI" baseline="30000" dirty="0" smtClean="0"/>
              <a:t>-1</a:t>
            </a:r>
            <a:r>
              <a:rPr lang="sl-SI" dirty="0" smtClean="0"/>
              <a:t>, ni več primerna za pitje.</a:t>
            </a:r>
          </a:p>
          <a:p>
            <a:r>
              <a:rPr lang="sl-SI" dirty="0" smtClean="0"/>
              <a:t>Pomanjkanje cinka se pojavi, če ga v prehrani ni dovolj </a:t>
            </a:r>
            <a:r>
              <a:rPr lang="sl-SI" dirty="0" err="1" smtClean="0"/>
              <a:t>biorazpoložljivega</a:t>
            </a:r>
            <a:r>
              <a:rPr lang="sl-SI" dirty="0" smtClean="0"/>
              <a:t> (žitarice, vlaknine).</a:t>
            </a:r>
          </a:p>
          <a:p>
            <a:r>
              <a:rPr lang="sl-SI" dirty="0" smtClean="0"/>
              <a:t>Merimo ga v krvnem serumu oz. preverimo število obrokov rdečega mesa tedensko.</a:t>
            </a:r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8017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Toksičnost je lahko posledica visoke biorazpoložljivosti, speciacije, interakcije slednih prvin v okolju ali pogojev izpostavljenosti.</a:t>
            </a:r>
          </a:p>
          <a:p>
            <a:r>
              <a:rPr lang="sl-SI" dirty="0" smtClean="0"/>
              <a:t>Esencialnost in toksičnost prvin mora biti uravnotežena.</a:t>
            </a:r>
          </a:p>
          <a:p>
            <a:r>
              <a:rPr lang="sl-SI" dirty="0" smtClean="0"/>
              <a:t>Prvi znaki toksičnosti so spremembe celičnih funkcij.</a:t>
            </a:r>
          </a:p>
          <a:p>
            <a:r>
              <a:rPr lang="sl-SI" dirty="0" smtClean="0"/>
              <a:t>Sledijo poškodbe organov, ki se odražajo kot bolezen.</a:t>
            </a:r>
          </a:p>
          <a:p>
            <a:r>
              <a:rPr lang="sl-SI" dirty="0" smtClean="0"/>
              <a:t>Ob nizki vsebnosti bistvenih hranil se toksičnost lahko pojavi pri nižji koncentraciji škodljive prvine.</a:t>
            </a:r>
          </a:p>
          <a:p>
            <a:r>
              <a:rPr lang="sl-SI" dirty="0" smtClean="0"/>
              <a:t>Toksičnost lahko nastane zaradi pretiranega uživanja prehranskih dopolnil.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Bistvene prvine lahko postanejo škodljive, če jih je preveč, če je njihova speciacija ali način vnosa drugačen od običajne fiziološke poti.</a:t>
            </a:r>
          </a:p>
          <a:p>
            <a:r>
              <a:rPr lang="sl-SI" dirty="0" smtClean="0"/>
              <a:t>Nizka količina železa ter nizek vnos beljakovin, kalcija in cinka, lahko zvišajo toksičnost strupenih kovin kot sta kadmij in svinec.</a:t>
            </a:r>
          </a:p>
          <a:p>
            <a:r>
              <a:rPr lang="sl-SI" dirty="0" smtClean="0"/>
              <a:t>Na količino kovin v okolju vpliva tudi človek.</a:t>
            </a:r>
          </a:p>
          <a:p>
            <a:pPr lvl="1"/>
            <a:r>
              <a:rPr lang="sl-SI" dirty="0" smtClean="0"/>
              <a:t>Industrija</a:t>
            </a:r>
          </a:p>
          <a:p>
            <a:pPr lvl="1"/>
            <a:r>
              <a:rPr lang="sl-SI" dirty="0" smtClean="0"/>
              <a:t>Recikliranje baterij in elektronike (Cd, Hg, Ga, In)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 smtClean="0"/>
              <a:t>Izpusti SO</a:t>
            </a:r>
            <a:r>
              <a:rPr lang="sl-SI" baseline="-25000" dirty="0" smtClean="0"/>
              <a:t>x</a:t>
            </a:r>
            <a:r>
              <a:rPr lang="sl-SI" dirty="0" smtClean="0"/>
              <a:t> in NO</a:t>
            </a:r>
            <a:r>
              <a:rPr lang="sl-SI" baseline="-25000" dirty="0" smtClean="0"/>
              <a:t>x </a:t>
            </a:r>
            <a:r>
              <a:rPr lang="sl-SI" dirty="0" smtClean="0"/>
              <a:t>zakisajo tla in jezera, kar spremeni mobilnost in kemizem kovin ter povzroči  večjo toksičnost kot bi jo imele prvotne snovi.</a:t>
            </a:r>
          </a:p>
          <a:p>
            <a:pPr lvl="1"/>
            <a:r>
              <a:rPr lang="sl-SI" dirty="0" smtClean="0"/>
              <a:t>Al, As, Cd in Hg so v kislem okolju bolj mobilni, Se manj.</a:t>
            </a:r>
          </a:p>
          <a:p>
            <a:pPr lvl="1"/>
            <a:r>
              <a:rPr lang="sl-SI" dirty="0" smtClean="0"/>
              <a:t>V ribah se zviša količina Hg, zaradi večje biorazpoložljivosti metilnega živega srebra.</a:t>
            </a:r>
          </a:p>
          <a:p>
            <a:r>
              <a:rPr lang="sl-SI" dirty="0" smtClean="0"/>
              <a:t>Nekatere kemične reakcije (metilacija, demetilacija) lahko spremenijo toksičnost Hg in As.</a:t>
            </a:r>
          </a:p>
          <a:p>
            <a:pPr lvl="1"/>
            <a:r>
              <a:rPr lang="sl-SI" dirty="0" smtClean="0"/>
              <a:t>Bakterije in B</a:t>
            </a:r>
            <a:r>
              <a:rPr lang="sl-SI" baseline="-25000" dirty="0" smtClean="0"/>
              <a:t>12</a:t>
            </a:r>
            <a:r>
              <a:rPr lang="sl-SI" dirty="0" smtClean="0"/>
              <a:t> lahko metilirajo Hg v sedimentih.</a:t>
            </a:r>
          </a:p>
          <a:p>
            <a:pPr lvl="1"/>
            <a:r>
              <a:rPr lang="sl-SI" dirty="0" smtClean="0"/>
              <a:t>Metilno živo srebro je najnevarnejše za človeka, ker se zlahka absorbira (99%) in se kopiči v možganih.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porabnik\Documents\sola\geomedicina\Chapter_8_f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56895" cy="3404986"/>
          </a:xfrm>
          <a:prstGeom prst="rect">
            <a:avLst/>
          </a:prstGeom>
          <a:noFill/>
        </p:spPr>
      </p:pic>
      <p:pic>
        <p:nvPicPr>
          <p:cNvPr id="2052" name="Picture 4" descr="http://toxipedia.org/download/attachments/10419/mercury%20cyc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247" y="2799791"/>
            <a:ext cx="5390753" cy="4058209"/>
          </a:xfrm>
          <a:prstGeom prst="rect">
            <a:avLst/>
          </a:prstGeom>
          <a:noFill/>
        </p:spPr>
      </p:pic>
      <p:pic>
        <p:nvPicPr>
          <p:cNvPr id="2054" name="Picture 6" descr="pink dise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31485"/>
            <a:ext cx="3203848" cy="3126515"/>
          </a:xfrm>
          <a:prstGeom prst="rect">
            <a:avLst/>
          </a:prstGeom>
          <a:noFill/>
        </p:spPr>
      </p:pic>
      <p:pic>
        <p:nvPicPr>
          <p:cNvPr id="2058" name="Picture 10" descr="Homeopathic remedy for mercury poiso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40" y="1"/>
            <a:ext cx="208756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3404</Words>
  <Application>Microsoft Office PowerPoint</Application>
  <PresentationFormat>On-screen Show (4:3)</PresentationFormat>
  <Paragraphs>305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BIOLOŠKI ODZIV NA PRVINE</vt:lpstr>
      <vt:lpstr>1. Uvod</vt:lpstr>
      <vt:lpstr>1. Uvod</vt:lpstr>
      <vt:lpstr>1. Uvod</vt:lpstr>
      <vt:lpstr>1. Uvod</vt:lpstr>
      <vt:lpstr>1. Uvod</vt:lpstr>
      <vt:lpstr>1. Uvod</vt:lpstr>
      <vt:lpstr>1. Uvod</vt:lpstr>
      <vt:lpstr>Slide 9</vt:lpstr>
      <vt:lpstr>1. Uvod</vt:lpstr>
      <vt:lpstr>2. Kovine in geookolje</vt:lpstr>
      <vt:lpstr>A. Toksičnost</vt:lpstr>
      <vt:lpstr>Slide 13</vt:lpstr>
      <vt:lpstr>Slide 14</vt:lpstr>
      <vt:lpstr>Slide 15</vt:lpstr>
      <vt:lpstr>B. Nevrotoksičnost</vt:lpstr>
      <vt:lpstr>C. Rakotvornost</vt:lpstr>
      <vt:lpstr>3. Obrambni mehanizmi</vt:lpstr>
      <vt:lpstr>A. Pomen različnih beljakovin</vt:lpstr>
      <vt:lpstr>B. Metalotionein</vt:lpstr>
      <vt:lpstr>B. Metalotionein</vt:lpstr>
      <vt:lpstr>4. Biološki monitoring kovin in slednih prvin</vt:lpstr>
      <vt:lpstr>4. Biološki monitoring kovin in slednih prvin</vt:lpstr>
      <vt:lpstr>4. Biološki monitoring kovin in slednih prvin</vt:lpstr>
      <vt:lpstr>5. Nekatere prvine A. Aluminij</vt:lpstr>
      <vt:lpstr>B. Antimon</vt:lpstr>
      <vt:lpstr>C. Arzen</vt:lpstr>
      <vt:lpstr>D. Kadmij</vt:lpstr>
      <vt:lpstr>D. Kadmij</vt:lpstr>
      <vt:lpstr>E. Krom</vt:lpstr>
      <vt:lpstr>F. Kobalt</vt:lpstr>
      <vt:lpstr>G. Baker</vt:lpstr>
      <vt:lpstr>G. Baker</vt:lpstr>
      <vt:lpstr>G. Baker</vt:lpstr>
      <vt:lpstr>H. Jod</vt:lpstr>
      <vt:lpstr>Slide 36</vt:lpstr>
      <vt:lpstr>H. Jod</vt:lpstr>
      <vt:lpstr>H. Jod</vt:lpstr>
      <vt:lpstr>I. Železo</vt:lpstr>
      <vt:lpstr>I. Železo</vt:lpstr>
      <vt:lpstr>Slide 41</vt:lpstr>
      <vt:lpstr>Slide 42</vt:lpstr>
      <vt:lpstr>Slide 43</vt:lpstr>
      <vt:lpstr>I. Železo</vt:lpstr>
      <vt:lpstr>I. Železo</vt:lpstr>
      <vt:lpstr>I. Železo</vt:lpstr>
      <vt:lpstr>J. Svinec</vt:lpstr>
      <vt:lpstr>K. Mangan</vt:lpstr>
      <vt:lpstr>L. Živo srebro</vt:lpstr>
      <vt:lpstr>M. Molibden</vt:lpstr>
      <vt:lpstr>N. Selen</vt:lpstr>
      <vt:lpstr>N. Selen</vt:lpstr>
      <vt:lpstr>O. Talij</vt:lpstr>
      <vt:lpstr>P. Cink</vt:lpstr>
      <vt:lpstr>Slide 55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BIOLOŠKI ODZIV PRVIN</dc:title>
  <dc:creator>uporabnik</dc:creator>
  <cp:lastModifiedBy>nina</cp:lastModifiedBy>
  <cp:revision>104</cp:revision>
  <dcterms:created xsi:type="dcterms:W3CDTF">2012-03-01T06:39:01Z</dcterms:created>
  <dcterms:modified xsi:type="dcterms:W3CDTF">2012-03-08T11:29:22Z</dcterms:modified>
</cp:coreProperties>
</file>