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9" r:id="rId33"/>
    <p:sldId id="287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208-AFE6-485F-AEC5-BE50D908CE7F}" type="datetimeFigureOut">
              <a:rPr lang="sl-SI" smtClean="0"/>
              <a:pPr/>
              <a:t>24.2.2012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3267-5245-49B8-849D-F759D6C2CAF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208-AFE6-485F-AEC5-BE50D908CE7F}" type="datetimeFigureOut">
              <a:rPr lang="sl-SI" smtClean="0"/>
              <a:pPr/>
              <a:t>24.2.2012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3267-5245-49B8-849D-F759D6C2CAF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208-AFE6-485F-AEC5-BE50D908CE7F}" type="datetimeFigureOut">
              <a:rPr lang="sl-SI" smtClean="0"/>
              <a:pPr/>
              <a:t>24.2.2012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3267-5245-49B8-849D-F759D6C2CAF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208-AFE6-485F-AEC5-BE50D908CE7F}" type="datetimeFigureOut">
              <a:rPr lang="sl-SI" smtClean="0"/>
              <a:pPr/>
              <a:t>24.2.2012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3267-5245-49B8-849D-F759D6C2CAF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208-AFE6-485F-AEC5-BE50D908CE7F}" type="datetimeFigureOut">
              <a:rPr lang="sl-SI" smtClean="0"/>
              <a:pPr/>
              <a:t>24.2.2012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3267-5245-49B8-849D-F759D6C2CAF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208-AFE6-485F-AEC5-BE50D908CE7F}" type="datetimeFigureOut">
              <a:rPr lang="sl-SI" smtClean="0"/>
              <a:pPr/>
              <a:t>24.2.2012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3267-5245-49B8-849D-F759D6C2CAF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208-AFE6-485F-AEC5-BE50D908CE7F}" type="datetimeFigureOut">
              <a:rPr lang="sl-SI" smtClean="0"/>
              <a:pPr/>
              <a:t>24.2.2012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3267-5245-49B8-849D-F759D6C2CAF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208-AFE6-485F-AEC5-BE50D908CE7F}" type="datetimeFigureOut">
              <a:rPr lang="sl-SI" smtClean="0"/>
              <a:pPr/>
              <a:t>24.2.2012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3267-5245-49B8-849D-F759D6C2CAF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208-AFE6-485F-AEC5-BE50D908CE7F}" type="datetimeFigureOut">
              <a:rPr lang="sl-SI" smtClean="0"/>
              <a:pPr/>
              <a:t>24.2.2012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3267-5245-49B8-849D-F759D6C2CAF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208-AFE6-485F-AEC5-BE50D908CE7F}" type="datetimeFigureOut">
              <a:rPr lang="sl-SI" smtClean="0"/>
              <a:pPr/>
              <a:t>24.2.2012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3267-5245-49B8-849D-F759D6C2CAF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208-AFE6-485F-AEC5-BE50D908CE7F}" type="datetimeFigureOut">
              <a:rPr lang="sl-SI" smtClean="0"/>
              <a:pPr/>
              <a:t>24.2.2012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3267-5245-49B8-849D-F759D6C2CAF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5C208-AFE6-485F-AEC5-BE50D908CE7F}" type="datetimeFigureOut">
              <a:rPr lang="sl-SI" smtClean="0"/>
              <a:pPr/>
              <a:t>24.2.2012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53267-5245-49B8-849D-F759D6C2CAFD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//upload.wikimedia.org/wikipedia/commons/3/31/Adenosintriphosphat_protoniert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//upload.wikimedia.org/wikipedia/commons/c/c9/1wpg_opm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//upload.wikimedia.org/wikipedia/commons/a/a5/Scheme_sodium-potassium_pump-en.sv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5/5a/Parietal_cells.j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//upload.wikimedia.org/wikipedia/en/a/aa/VATPase-en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hyperlink" Target="//upload.wikimedia.org/wikipedia/commons/f/fd/2bl2.gi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CHONPS.sv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//upload.wikimedia.org/wikipedia/commons/b/be/Heme_b.sv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alcium" TargetMode="External"/><Relationship Id="rId13" Type="http://schemas.openxmlformats.org/officeDocument/2006/relationships/hyperlink" Target="http://en.wikipedia.org/wiki/Sodium" TargetMode="External"/><Relationship Id="rId3" Type="http://schemas.openxmlformats.org/officeDocument/2006/relationships/hyperlink" Target="http://en.wikipedia.org/wiki/Oxygen" TargetMode="External"/><Relationship Id="rId7" Type="http://schemas.openxmlformats.org/officeDocument/2006/relationships/hyperlink" Target="http://en.wikipedia.org/wiki/Nitrogen" TargetMode="External"/><Relationship Id="rId12" Type="http://schemas.openxmlformats.org/officeDocument/2006/relationships/hyperlink" Target="http://en.wikipedia.org/wiki/Chlorine" TargetMode="External"/><Relationship Id="rId2" Type="http://schemas.openxmlformats.org/officeDocument/2006/relationships/hyperlink" Target="http://en.wikipedia.org/wiki/Composition_of_the_human_body" TargetMode="Externa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Hydrogen" TargetMode="External"/><Relationship Id="rId11" Type="http://schemas.openxmlformats.org/officeDocument/2006/relationships/hyperlink" Target="http://en.wikipedia.org/wiki/Sulfur" TargetMode="External"/><Relationship Id="rId5" Type="http://schemas.openxmlformats.org/officeDocument/2006/relationships/hyperlink" Target="http://en.wikipedia.org/wiki/Organic_compound" TargetMode="External"/><Relationship Id="rId15" Type="http://schemas.openxmlformats.org/officeDocument/2006/relationships/image" Target="../media/image3.png"/><Relationship Id="rId10" Type="http://schemas.openxmlformats.org/officeDocument/2006/relationships/hyperlink" Target="http://en.wikipedia.org/wiki/Potassium" TargetMode="External"/><Relationship Id="rId4" Type="http://schemas.openxmlformats.org/officeDocument/2006/relationships/hyperlink" Target="http://en.wikipedia.org/wiki/Carbon" TargetMode="External"/><Relationship Id="rId9" Type="http://schemas.openxmlformats.org/officeDocument/2006/relationships/hyperlink" Target="http://en.wikipedia.org/wiki/Phosphorus" TargetMode="External"/><Relationship Id="rId14" Type="http://schemas.openxmlformats.org/officeDocument/2006/relationships/hyperlink" Target="http://en.wikipedia.org/wiki/Magnesiu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trontium" TargetMode="External"/><Relationship Id="rId13" Type="http://schemas.openxmlformats.org/officeDocument/2006/relationships/hyperlink" Target="http://en.wikipedia.org/wiki/Lanthanum" TargetMode="External"/><Relationship Id="rId18" Type="http://schemas.openxmlformats.org/officeDocument/2006/relationships/hyperlink" Target="http://en.wikipedia.org/wiki/Cerium" TargetMode="External"/><Relationship Id="rId26" Type="http://schemas.openxmlformats.org/officeDocument/2006/relationships/hyperlink" Target="http://en.wikipedia.org/wiki/Iodine" TargetMode="External"/><Relationship Id="rId3" Type="http://schemas.openxmlformats.org/officeDocument/2006/relationships/hyperlink" Target="http://en.wikipedia.org/wiki/Iron" TargetMode="External"/><Relationship Id="rId21" Type="http://schemas.openxmlformats.org/officeDocument/2006/relationships/hyperlink" Target="http://en.wikipedia.org/wiki/Arsenic" TargetMode="External"/><Relationship Id="rId7" Type="http://schemas.openxmlformats.org/officeDocument/2006/relationships/hyperlink" Target="http://en.wikipedia.org/wiki/Zirconium" TargetMode="External"/><Relationship Id="rId12" Type="http://schemas.openxmlformats.org/officeDocument/2006/relationships/hyperlink" Target="http://en.wikipedia.org/wiki/Niobium" TargetMode="External"/><Relationship Id="rId17" Type="http://schemas.openxmlformats.org/officeDocument/2006/relationships/hyperlink" Target="http://en.wikipedia.org/wiki/Boron" TargetMode="External"/><Relationship Id="rId25" Type="http://schemas.openxmlformats.org/officeDocument/2006/relationships/hyperlink" Target="http://en.wikipedia.org/wiki/Manganese" TargetMode="External"/><Relationship Id="rId2" Type="http://schemas.openxmlformats.org/officeDocument/2006/relationships/hyperlink" Target="http://en.wikipedia.org/wiki/Composition_of_the_human_body" TargetMode="External"/><Relationship Id="rId16" Type="http://schemas.openxmlformats.org/officeDocument/2006/relationships/hyperlink" Target="http://en.wikipedia.org/wiki/Cadmium" TargetMode="External"/><Relationship Id="rId20" Type="http://schemas.openxmlformats.org/officeDocument/2006/relationships/hyperlink" Target="http://en.wikipedia.org/wiki/Vanadiu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Silicon" TargetMode="External"/><Relationship Id="rId11" Type="http://schemas.openxmlformats.org/officeDocument/2006/relationships/hyperlink" Target="http://en.wikipedia.org/wiki/Lead" TargetMode="External"/><Relationship Id="rId24" Type="http://schemas.openxmlformats.org/officeDocument/2006/relationships/hyperlink" Target="http://en.wikipedia.org/wiki/Selenium" TargetMode="External"/><Relationship Id="rId5" Type="http://schemas.openxmlformats.org/officeDocument/2006/relationships/hyperlink" Target="http://en.wikipedia.org/wiki/Zinc" TargetMode="External"/><Relationship Id="rId15" Type="http://schemas.openxmlformats.org/officeDocument/2006/relationships/hyperlink" Target="http://en.wikipedia.org/wiki/Aluminium" TargetMode="External"/><Relationship Id="rId23" Type="http://schemas.openxmlformats.org/officeDocument/2006/relationships/hyperlink" Target="http://en.wikipedia.org/wiki/Mercury_(element)" TargetMode="External"/><Relationship Id="rId10" Type="http://schemas.openxmlformats.org/officeDocument/2006/relationships/hyperlink" Target="http://en.wikipedia.org/wiki/Bromine" TargetMode="External"/><Relationship Id="rId19" Type="http://schemas.openxmlformats.org/officeDocument/2006/relationships/hyperlink" Target="http://en.wikipedia.org/wiki/Barium" TargetMode="External"/><Relationship Id="rId4" Type="http://schemas.openxmlformats.org/officeDocument/2006/relationships/hyperlink" Target="http://en.wikipedia.org/wiki/Fluorine" TargetMode="External"/><Relationship Id="rId9" Type="http://schemas.openxmlformats.org/officeDocument/2006/relationships/hyperlink" Target="http://en.wikipedia.org/wiki/Rubidium" TargetMode="External"/><Relationship Id="rId14" Type="http://schemas.openxmlformats.org/officeDocument/2006/relationships/hyperlink" Target="http://en.wikipedia.org/wiki/Copper" TargetMode="External"/><Relationship Id="rId22" Type="http://schemas.openxmlformats.org/officeDocument/2006/relationships/hyperlink" Target="http://en.wikipedia.org/wiki/Tin" TargetMode="External"/><Relationship Id="rId27" Type="http://schemas.openxmlformats.org/officeDocument/2006/relationships/hyperlink" Target="http://en.wikipedia.org/wiki/Nicke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ithium" TargetMode="External"/><Relationship Id="rId13" Type="http://schemas.openxmlformats.org/officeDocument/2006/relationships/hyperlink" Target="http://en.wikipedia.org/wiki/Uranium" TargetMode="External"/><Relationship Id="rId18" Type="http://schemas.openxmlformats.org/officeDocument/2006/relationships/hyperlink" Target="http://en.wikipedia.org/wiki/Tantalum" TargetMode="External"/><Relationship Id="rId26" Type="http://schemas.openxmlformats.org/officeDocument/2006/relationships/hyperlink" Target="http://en.wikipedia.org/wiki/Tungsten" TargetMode="External"/><Relationship Id="rId3" Type="http://schemas.openxmlformats.org/officeDocument/2006/relationships/hyperlink" Target="http://en.wikipedia.org/wiki/Gold" TargetMode="External"/><Relationship Id="rId21" Type="http://schemas.openxmlformats.org/officeDocument/2006/relationships/hyperlink" Target="http://en.wikipedia.org/wiki/Gallium" TargetMode="External"/><Relationship Id="rId7" Type="http://schemas.openxmlformats.org/officeDocument/2006/relationships/hyperlink" Target="http://en.wikipedia.org/wiki/Antimony" TargetMode="External"/><Relationship Id="rId12" Type="http://schemas.openxmlformats.org/officeDocument/2006/relationships/hyperlink" Target="http://en.wikipedia.org/wiki/Silver" TargetMode="External"/><Relationship Id="rId17" Type="http://schemas.openxmlformats.org/officeDocument/2006/relationships/hyperlink" Target="http://en.wikipedia.org/wiki/Samarium" TargetMode="External"/><Relationship Id="rId25" Type="http://schemas.openxmlformats.org/officeDocument/2006/relationships/hyperlink" Target="http://en.wikipedia.org/wiki/Thallium" TargetMode="External"/><Relationship Id="rId2" Type="http://schemas.openxmlformats.org/officeDocument/2006/relationships/hyperlink" Target="http://en.wikipedia.org/wiki/Composition_of_the_human_body" TargetMode="External"/><Relationship Id="rId16" Type="http://schemas.openxmlformats.org/officeDocument/2006/relationships/hyperlink" Target="http://en.wikipedia.org/wiki/Indium" TargetMode="External"/><Relationship Id="rId20" Type="http://schemas.openxmlformats.org/officeDocument/2006/relationships/hyperlink" Target="http://en.wikipedia.org/wiki/Germaniu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Tellurium" TargetMode="External"/><Relationship Id="rId11" Type="http://schemas.openxmlformats.org/officeDocument/2006/relationships/hyperlink" Target="http://en.wikipedia.org/wiki/Cobalt" TargetMode="External"/><Relationship Id="rId24" Type="http://schemas.openxmlformats.org/officeDocument/2006/relationships/hyperlink" Target="http://en.wikipedia.org/wiki/Bismuth" TargetMode="External"/><Relationship Id="rId5" Type="http://schemas.openxmlformats.org/officeDocument/2006/relationships/hyperlink" Target="http://en.wikipedia.org/wiki/Titanium" TargetMode="External"/><Relationship Id="rId15" Type="http://schemas.openxmlformats.org/officeDocument/2006/relationships/hyperlink" Target="http://en.wikipedia.org/wiki/Radium" TargetMode="External"/><Relationship Id="rId23" Type="http://schemas.openxmlformats.org/officeDocument/2006/relationships/hyperlink" Target="http://en.wikipedia.org/wiki/Thorium" TargetMode="External"/><Relationship Id="rId10" Type="http://schemas.openxmlformats.org/officeDocument/2006/relationships/hyperlink" Target="http://en.wikipedia.org/wiki/Caesium" TargetMode="External"/><Relationship Id="rId19" Type="http://schemas.openxmlformats.org/officeDocument/2006/relationships/hyperlink" Target="http://en.wikipedia.org/wiki/Yttrium" TargetMode="External"/><Relationship Id="rId4" Type="http://schemas.openxmlformats.org/officeDocument/2006/relationships/hyperlink" Target="http://en.wikipedia.org/wiki/Molybdenum" TargetMode="External"/><Relationship Id="rId9" Type="http://schemas.openxmlformats.org/officeDocument/2006/relationships/hyperlink" Target="http://en.wikipedia.org/wiki/Chromium" TargetMode="External"/><Relationship Id="rId14" Type="http://schemas.openxmlformats.org/officeDocument/2006/relationships/hyperlink" Target="http://en.wikipedia.org/wiki/Beryllium" TargetMode="External"/><Relationship Id="rId22" Type="http://schemas.openxmlformats.org/officeDocument/2006/relationships/hyperlink" Target="http://en.wikipedia.org/wiki/Scandiu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BIOLOŠKI VIDIK VNOSA PRVIN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2. Splošni vidiki vnosa prvin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/>
              <a:t>Proces vnosa je odvisen od zapletenosti živega organizma.</a:t>
            </a:r>
          </a:p>
          <a:p>
            <a:r>
              <a:rPr lang="sl-SI" dirty="0" smtClean="0"/>
              <a:t>Pri človeku se vnos začne v prebavnem traktu, pretežno v dvanajstniku in prvem delu jejunuma (teščega črevesa).</a:t>
            </a:r>
          </a:p>
          <a:p>
            <a:r>
              <a:rPr lang="sl-SI" dirty="0" smtClean="0"/>
              <a:t>Vnešene prvine se preko črevesne sluznice prenesejo do krvnega obtoka, ki jih prenese do jeter, kjer se prvine izločijo in prenesejo v glavni krvni obtok.</a:t>
            </a:r>
          </a:p>
          <a:p>
            <a:r>
              <a:rPr lang="sl-SI" dirty="0" smtClean="0"/>
              <a:t>Ta jih prenese do organov, ki jih bodo uporabi in vstopijo v njihove celice.</a:t>
            </a:r>
          </a:p>
          <a:p>
            <a:r>
              <a:rPr lang="sl-SI" dirty="0" smtClean="0"/>
              <a:t>Če v celici ne najdejo končnega cilja, se nadaljuje transport preko dodatnih celičnih membran.</a:t>
            </a:r>
          </a:p>
          <a:p>
            <a:pPr lvl="1"/>
            <a:r>
              <a:rPr lang="sl-SI" dirty="0" smtClean="0"/>
              <a:t>Celica ali organel ne smeta biti popolnoma odprta ali zaprta proti okolici. </a:t>
            </a:r>
          </a:p>
          <a:p>
            <a:pPr lvl="1"/>
            <a:r>
              <a:rPr lang="sl-SI" dirty="0" smtClean="0"/>
              <a:t>Celična notranjost mora biti zavarovana pred toksini, a mora sprejemati presnovke (metabolite) in izločati odpadne snovi.</a:t>
            </a:r>
          </a:p>
          <a:p>
            <a:pPr lvl="1"/>
            <a:r>
              <a:rPr lang="sl-SI" dirty="0" smtClean="0"/>
              <a:t>Zapletena membranska struktura uravnava ta prenos.</a:t>
            </a:r>
          </a:p>
          <a:p>
            <a:pPr lvl="1"/>
            <a:endParaRPr lang="sl-SI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2.bp.blogspot.com/_bRtKIy7DaMQ/TIxoD45kvKI/AAAAAAAAAK4/GtDnwioM9zw/s1600/GI-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3. Termodinamika prenosa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sl-SI" dirty="0" smtClean="0"/>
              <a:t>Spomnimo se:</a:t>
            </a:r>
          </a:p>
          <a:p>
            <a:endParaRPr lang="sl-SI" dirty="0" smtClean="0"/>
          </a:p>
          <a:p>
            <a:r>
              <a:rPr lang="sl-SI" dirty="0" smtClean="0"/>
              <a:t>Proces je termodinamično ugoden, kadar je </a:t>
            </a:r>
            <a:r>
              <a:rPr lang="el-GR" dirty="0" smtClean="0"/>
              <a:t>Δ</a:t>
            </a:r>
            <a:r>
              <a:rPr lang="sl-SI" dirty="0" smtClean="0"/>
              <a:t>G &lt; 0, torej ko je C</a:t>
            </a:r>
            <a:r>
              <a:rPr lang="sl-SI" baseline="-25000" dirty="0" smtClean="0"/>
              <a:t>2</a:t>
            </a:r>
            <a:r>
              <a:rPr lang="sl-SI" dirty="0" smtClean="0"/>
              <a:t> &lt; C</a:t>
            </a:r>
            <a:r>
              <a:rPr lang="sl-SI" baseline="-25000" dirty="0" smtClean="0"/>
              <a:t>1</a:t>
            </a:r>
            <a:r>
              <a:rPr lang="sl-SI" dirty="0" smtClean="0"/>
              <a:t>.</a:t>
            </a:r>
          </a:p>
          <a:p>
            <a:r>
              <a:rPr lang="sl-SI" dirty="0" smtClean="0"/>
              <a:t>Zaradi prenosa snovi C</a:t>
            </a:r>
            <a:r>
              <a:rPr lang="sl-SI" baseline="-25000" dirty="0" smtClean="0"/>
              <a:t>1</a:t>
            </a:r>
            <a:r>
              <a:rPr lang="sl-SI" dirty="0" smtClean="0"/>
              <a:t> toliko časa narašča, dokler ni C</a:t>
            </a:r>
            <a:r>
              <a:rPr lang="sl-SI" baseline="-25000" dirty="0" smtClean="0"/>
              <a:t>2</a:t>
            </a:r>
            <a:r>
              <a:rPr lang="sl-SI" dirty="0" smtClean="0"/>
              <a:t> = C</a:t>
            </a:r>
            <a:r>
              <a:rPr lang="sl-SI" baseline="-25000" dirty="0" smtClean="0"/>
              <a:t>1</a:t>
            </a:r>
            <a:r>
              <a:rPr lang="sl-SI" dirty="0" smtClean="0"/>
              <a:t> in je sistem v ravnotežju ter </a:t>
            </a:r>
            <a:r>
              <a:rPr lang="el-GR" dirty="0" smtClean="0"/>
              <a:t>Δ</a:t>
            </a:r>
            <a:r>
              <a:rPr lang="sl-SI" dirty="0" smtClean="0"/>
              <a:t>G = 0.</a:t>
            </a:r>
          </a:p>
          <a:p>
            <a:r>
              <a:rPr lang="sl-SI" dirty="0" smtClean="0"/>
              <a:t>To ravnotežje je končno stanje, ki se mu približuje prenos skozi membrano.</a:t>
            </a:r>
          </a:p>
          <a:p>
            <a:r>
              <a:rPr lang="sl-SI" dirty="0" smtClean="0"/>
              <a:t>Koncentracija snovi na zunanji in notranji strani membrane je takrat enaka.</a:t>
            </a:r>
          </a:p>
          <a:p>
            <a:endParaRPr lang="sl-SI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03848" y="1124744"/>
          <a:ext cx="2376264" cy="1096737"/>
        </p:xfrm>
        <a:graphic>
          <a:graphicData uri="http://schemas.openxmlformats.org/presentationml/2006/ole">
            <p:oleObj spid="_x0000_s24577" name="Equation" r:id="rId3" imgW="825480" imgH="38088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sl-SI" dirty="0" smtClean="0"/>
              <a:t>3. Termodinamika prenosa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Uravnoteženju se je mogoče izogniti pod tremi pogoji, pomembnimi za obnašanje membran.</a:t>
            </a:r>
          </a:p>
          <a:p>
            <a:pPr marL="971550" lvl="1" indent="-514350">
              <a:buFont typeface="+mj-lt"/>
              <a:buAutoNum type="arabicPeriod"/>
            </a:pPr>
            <a:r>
              <a:rPr lang="sl-SI" dirty="0" smtClean="0"/>
              <a:t>Snov lahko vežejo makromolekule, prisotne le na eni strani membrane.</a:t>
            </a:r>
          </a:p>
          <a:p>
            <a:pPr marL="971550" lvl="1" indent="-514350">
              <a:buFont typeface="+mj-lt"/>
              <a:buAutoNum type="arabicPeriod"/>
            </a:pPr>
            <a:r>
              <a:rPr lang="sl-SI" dirty="0" smtClean="0"/>
              <a:t>Snov se lahko po prehodu membrane kemično spremeni.</a:t>
            </a:r>
          </a:p>
          <a:p>
            <a:pPr marL="971550" lvl="1" indent="-514350">
              <a:buFont typeface="+mj-lt"/>
              <a:buAutoNum type="arabicPeriod"/>
            </a:pPr>
            <a:r>
              <a:rPr lang="sl-SI" dirty="0" smtClean="0"/>
              <a:t>Snov je lahko bolj koncentrirana v celici kot izven nje, a je več snovi v celici vezane na makromolekule ali se lahko spremeni. Ta vezani del ne vstopa v ravnotežno enačbo.</a:t>
            </a:r>
          </a:p>
          <a:p>
            <a:pPr marL="1371600" lvl="2" indent="-514350"/>
            <a:r>
              <a:rPr lang="sl-SI" dirty="0" smtClean="0"/>
              <a:t>Primer: meritve bodo kazale, da je koncentracija molekularnega kisika v krvni plazmi nižja kot v rdečih krvničkah.  A je v rdečih krvničkah vključen tudi del, vezan na hemoglobin.  Uravnotežena pa je količina prostega kisika!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/>
          <a:lstStyle/>
          <a:p>
            <a:r>
              <a:rPr lang="sl-SI" dirty="0" smtClean="0"/>
              <a:t>3. Termodinamika prenosa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Razporeditev ionov na obeh straneh membrane pogosto določa električni potencial.</a:t>
            </a:r>
          </a:p>
          <a:p>
            <a:r>
              <a:rPr lang="sl-SI" dirty="0" smtClean="0"/>
              <a:t>Negativno nabita notranjost celice privlači katione in izloča anione.</a:t>
            </a:r>
          </a:p>
          <a:p>
            <a:r>
              <a:rPr lang="sl-SI" dirty="0" smtClean="0"/>
              <a:t>Sprememba proste energije transporta preko membrane je tako:</a:t>
            </a:r>
          </a:p>
          <a:p>
            <a:endParaRPr lang="sl-SI" dirty="0" smtClean="0"/>
          </a:p>
          <a:p>
            <a:r>
              <a:rPr lang="sl-SI" dirty="0" smtClean="0"/>
              <a:t>Kjer je Z naboj iona, F Faradayeva konstanta in </a:t>
            </a:r>
            <a:r>
              <a:rPr lang="el-GR" dirty="0" smtClean="0"/>
              <a:t>Δψ</a:t>
            </a:r>
            <a:r>
              <a:rPr lang="sl-SI" dirty="0" smtClean="0"/>
              <a:t> transmembranski električni potencial.</a:t>
            </a:r>
          </a:p>
          <a:p>
            <a:r>
              <a:rPr lang="sl-SI" dirty="0" smtClean="0"/>
              <a:t>Kationi vstopajo v celico z negativnim notranjim nabojem glede na zunanjost, ko je Z pozitiven in </a:t>
            </a:r>
            <a:r>
              <a:rPr lang="el-GR" dirty="0" smtClean="0"/>
              <a:t>Δψ</a:t>
            </a:r>
            <a:r>
              <a:rPr lang="sl-SI" dirty="0" smtClean="0"/>
              <a:t> negativen.</a:t>
            </a:r>
          </a:p>
          <a:p>
            <a:endParaRPr lang="sl-SI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635896" y="3429000"/>
          <a:ext cx="3692525" cy="1096963"/>
        </p:xfrm>
        <a:graphic>
          <a:graphicData uri="http://schemas.openxmlformats.org/presentationml/2006/ole">
            <p:oleObj spid="_x0000_s25602" name="Equation" r:id="rId3" imgW="1282680" imgH="38088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sl-SI" dirty="0" smtClean="0"/>
              <a:t>3. Termodinamika prenosa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V večini celic je razlika v koncentracijah ionov, na obeh straneh membrane, več kot desetkratna.</a:t>
            </a:r>
          </a:p>
          <a:p>
            <a:r>
              <a:rPr lang="sl-SI" dirty="0" smtClean="0"/>
              <a:t>V biologiji je zato aktivni transport proces, ki zahteva največ energije.</a:t>
            </a:r>
          </a:p>
          <a:p>
            <a:r>
              <a:rPr lang="sl-SI" dirty="0" smtClean="0"/>
              <a:t>V dejanskih razmerah se tako enačba spremeni v:</a:t>
            </a:r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kjer </a:t>
            </a:r>
            <a:r>
              <a:rPr lang="el-GR" dirty="0" smtClean="0"/>
              <a:t>Δ</a:t>
            </a:r>
            <a:r>
              <a:rPr lang="sl-SI" dirty="0" smtClean="0"/>
              <a:t>G’ ustreza termodinamično ugodni reakciji.</a:t>
            </a:r>
          </a:p>
          <a:p>
            <a:r>
              <a:rPr lang="sl-SI" dirty="0" smtClean="0"/>
              <a:t>Primer takih okoliščin je, ko prenos snovi spremlja hidroliza ATP (adenozin trifosfat).</a:t>
            </a:r>
          </a:p>
          <a:p>
            <a:r>
              <a:rPr lang="sl-SI" dirty="0" smtClean="0"/>
              <a:t>Preko membrane zato lahko prihaja do prenosa snovi tudi takrat, ko koncentracijski gradient ni ugoden.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2339752" y="3356992"/>
          <a:ext cx="3290887" cy="1096963"/>
        </p:xfrm>
        <a:graphic>
          <a:graphicData uri="http://schemas.openxmlformats.org/presentationml/2006/ole">
            <p:oleObj spid="_x0000_s26628" name="Equation" r:id="rId3" imgW="1143000" imgH="38088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3. Termodinamika prenosa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r>
              <a:rPr lang="sl-SI" dirty="0" smtClean="0"/>
              <a:t>Mehanizmi prenosa snovi skozi membrano:</a:t>
            </a:r>
          </a:p>
          <a:p>
            <a:pPr>
              <a:buNone/>
            </a:pPr>
            <a:endParaRPr lang="sl-SI" dirty="0" smtClean="0"/>
          </a:p>
          <a:p>
            <a:pPr marL="914400" lvl="1" indent="-514350">
              <a:buFont typeface="+mj-lt"/>
              <a:buAutoNum type="alphaUcPeriod"/>
            </a:pPr>
            <a:r>
              <a:rPr lang="sl-SI" dirty="0" smtClean="0"/>
              <a:t>Pasivni prenos: Difuzija</a:t>
            </a:r>
          </a:p>
          <a:p>
            <a:pPr marL="914400" lvl="1" indent="-514350">
              <a:buFont typeface="+mj-lt"/>
              <a:buAutoNum type="alphaUcPeriod"/>
            </a:pPr>
            <a:r>
              <a:rPr lang="sl-SI" dirty="0" smtClean="0"/>
              <a:t>Olajšan prenos: Pospešena difuzija</a:t>
            </a:r>
          </a:p>
          <a:p>
            <a:pPr marL="914400" lvl="1" indent="-514350">
              <a:buFont typeface="+mj-lt"/>
              <a:buAutoNum type="alphaUcPeriod"/>
            </a:pPr>
            <a:r>
              <a:rPr lang="sl-SI" dirty="0" smtClean="0"/>
              <a:t>Tri splošne vrste prenosa</a:t>
            </a:r>
          </a:p>
          <a:p>
            <a:pPr marL="914400" lvl="1" indent="-514350">
              <a:buFont typeface="+mj-lt"/>
              <a:buAutoNum type="alphaUcPeriod"/>
            </a:pPr>
            <a:r>
              <a:rPr lang="sl-SI" dirty="0" smtClean="0"/>
              <a:t>Aktivni prenos: Prenos v nasprotni smeri koncentracijskega gradienta</a:t>
            </a:r>
          </a:p>
          <a:p>
            <a:pPr marL="914400" lvl="1" indent="-514350">
              <a:buFont typeface="+mj-lt"/>
              <a:buAutoNum type="alphaUcPeriod"/>
            </a:pPr>
            <a:r>
              <a:rPr lang="sl-SI" dirty="0" smtClean="0"/>
              <a:t>Vrste transportnih ATPaz</a:t>
            </a:r>
          </a:p>
          <a:p>
            <a:pPr marL="914400" lvl="1" indent="-514350">
              <a:buFont typeface="+mj-lt"/>
              <a:buAutoNum type="alphaUcPeriod"/>
            </a:pPr>
            <a:r>
              <a:rPr lang="sl-SI" dirty="0" smtClean="0"/>
              <a:t>Ionske črpalke</a:t>
            </a:r>
          </a:p>
          <a:p>
            <a:pPr marL="514350" indent="-514350">
              <a:buFont typeface="+mj-lt"/>
              <a:buAutoNum type="alphaUcPeriod"/>
            </a:pPr>
            <a:endParaRPr lang="sl-SI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/>
          <a:lstStyle/>
          <a:p>
            <a:r>
              <a:rPr lang="sl-SI" dirty="0" smtClean="0"/>
              <a:t>A. Pasivni prenos: Difuzija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Pojavi se zaradi naključnega prhajanja molekul skozi membrano – molekularna difuzija.</a:t>
            </a:r>
          </a:p>
          <a:p>
            <a:r>
              <a:rPr lang="sl-SI" dirty="0" smtClean="0"/>
              <a:t>Med pasivnim transportom je na koncu koncentracija snovi na obeh straneh membrane enaka.</a:t>
            </a:r>
          </a:p>
          <a:p>
            <a:r>
              <a:rPr lang="sl-SI" dirty="0" smtClean="0"/>
              <a:t>Hitrost transporta skozi membrano J </a:t>
            </a:r>
          </a:p>
          <a:p>
            <a:pPr>
              <a:buNone/>
            </a:pPr>
            <a:r>
              <a:rPr lang="sl-SI" dirty="0" smtClean="0"/>
              <a:t>	(mol cm</a:t>
            </a:r>
            <a:r>
              <a:rPr lang="sl-SI" baseline="30000" dirty="0" smtClean="0"/>
              <a:t>-2</a:t>
            </a:r>
            <a:r>
              <a:rPr lang="sl-SI" dirty="0" smtClean="0"/>
              <a:t>s</a:t>
            </a:r>
            <a:r>
              <a:rPr lang="sl-SI" baseline="30000" dirty="0" smtClean="0"/>
              <a:t>-1</a:t>
            </a:r>
            <a:r>
              <a:rPr lang="sl-SI" dirty="0" smtClean="0"/>
              <a:t>) je sorazmerna </a:t>
            </a:r>
          </a:p>
          <a:p>
            <a:pPr>
              <a:buNone/>
            </a:pPr>
            <a:r>
              <a:rPr lang="sl-SI" dirty="0" smtClean="0"/>
              <a:t>	razliki koncentracij:</a:t>
            </a:r>
          </a:p>
          <a:p>
            <a:r>
              <a:rPr lang="sl-SI" dirty="0" smtClean="0"/>
              <a:t>kjer </a:t>
            </a:r>
            <a:r>
              <a:rPr lang="sl-SI" dirty="0" smtClean="0"/>
              <a:t>je </a:t>
            </a:r>
            <a:r>
              <a:rPr lang="sl-SI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sl-SI" dirty="0" smtClean="0"/>
              <a:t> debelina membrane, D</a:t>
            </a:r>
            <a:r>
              <a:rPr lang="sl-SI" baseline="-25000" dirty="0" smtClean="0"/>
              <a:t>1</a:t>
            </a:r>
            <a:r>
              <a:rPr lang="sl-SI" dirty="0" smtClean="0"/>
              <a:t> difuzijski koeficient snovi v membrani in K porazdelitveni koeficient razprševane snovi med maščobo in vodo (razmerje topnosti snovi v maščobi in vodi).</a:t>
            </a:r>
            <a:endParaRPr lang="sl-SI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652120" y="3857578"/>
          <a:ext cx="3168352" cy="1068841"/>
        </p:xfrm>
        <a:graphic>
          <a:graphicData uri="http://schemas.openxmlformats.org/presentationml/2006/ole">
            <p:oleObj spid="_x0000_s27650" name="Equation" r:id="rId3" imgW="1054080" imgH="35532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A. Pasivni prenos: Difuzija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sl-SI" dirty="0" smtClean="0"/>
              <a:t>K ima za ione in hidrofilne snovi zelo nizko vrednost.</a:t>
            </a:r>
          </a:p>
          <a:p>
            <a:r>
              <a:rPr lang="sl-SI" dirty="0" smtClean="0"/>
              <a:t>Difuzija takih snovi skozi maščobno ovojnico je zato izredno počasna.</a:t>
            </a:r>
          </a:p>
          <a:p>
            <a:r>
              <a:rPr lang="sl-SI" dirty="0" smtClean="0"/>
              <a:t>D</a:t>
            </a:r>
            <a:r>
              <a:rPr lang="sl-SI" baseline="-25000" dirty="0" smtClean="0"/>
              <a:t>1</a:t>
            </a:r>
            <a:r>
              <a:rPr lang="sl-SI" dirty="0" smtClean="0"/>
              <a:t> ni enak difuzijskemu koeficientu D, ki bi ga ista molekula imela v vodni raztopini.</a:t>
            </a:r>
          </a:p>
          <a:p>
            <a:r>
              <a:rPr lang="sl-SI" dirty="0" smtClean="0"/>
              <a:t>Odvisen je od velikosti in oblike molekule ter viskoznosti maščobne membrane.</a:t>
            </a:r>
          </a:p>
          <a:p>
            <a:r>
              <a:rPr lang="sl-SI" dirty="0" smtClean="0"/>
              <a:t>K, D</a:t>
            </a:r>
            <a:r>
              <a:rPr lang="sl-SI" baseline="-25000" dirty="0" smtClean="0"/>
              <a:t>1</a:t>
            </a:r>
            <a:r>
              <a:rPr lang="sl-SI" dirty="0" smtClean="0"/>
              <a:t> in točne debeline membrane običajno ne poznamo, zato hitrost opišemo s koeficientom prepustnosti P, ki ga lahko eksperimentalno merimo.</a:t>
            </a:r>
            <a:endParaRPr lang="sl-SI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059832" y="6165304"/>
          <a:ext cx="3281193" cy="692696"/>
        </p:xfrm>
        <a:graphic>
          <a:graphicData uri="http://schemas.openxmlformats.org/presentationml/2006/ole">
            <p:oleObj spid="_x0000_s29698" name="Equation" r:id="rId3" imgW="901440" imgH="190440" progId="Equation.3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r>
              <a:rPr lang="sl-SI" dirty="0" smtClean="0"/>
              <a:t>A. Pasivni prenos: Difuzija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Izrazimo ga v cm/s:</a:t>
            </a:r>
          </a:p>
          <a:p>
            <a:pPr>
              <a:buNone/>
            </a:pPr>
            <a:endParaRPr lang="sl-SI" dirty="0" smtClean="0"/>
          </a:p>
          <a:p>
            <a:r>
              <a:rPr lang="sl-SI" dirty="0" smtClean="0"/>
              <a:t>Ioni imajo nizke vrednosti P, ker so njihovi porazdelitveni koeficienti K majhni.</a:t>
            </a:r>
          </a:p>
          <a:p>
            <a:r>
              <a:rPr lang="sl-SI" dirty="0" smtClean="0"/>
              <a:t>Iz še nepojasnjenih </a:t>
            </a:r>
          </a:p>
          <a:p>
            <a:pPr>
              <a:buNone/>
            </a:pPr>
            <a:r>
              <a:rPr lang="sl-SI" dirty="0" smtClean="0"/>
              <a:t>	razlogov biološke </a:t>
            </a:r>
          </a:p>
          <a:p>
            <a:pPr>
              <a:buNone/>
            </a:pPr>
            <a:r>
              <a:rPr lang="sl-SI" dirty="0" smtClean="0"/>
              <a:t>	membrane niso zelo </a:t>
            </a:r>
          </a:p>
          <a:p>
            <a:pPr>
              <a:buNone/>
            </a:pPr>
            <a:r>
              <a:rPr lang="sl-SI" dirty="0" smtClean="0"/>
              <a:t>	izrazite bariere </a:t>
            </a:r>
          </a:p>
          <a:p>
            <a:pPr>
              <a:buNone/>
            </a:pPr>
            <a:r>
              <a:rPr lang="sl-SI" dirty="0" smtClean="0"/>
              <a:t>	za vodo, kar je izredna </a:t>
            </a:r>
          </a:p>
          <a:p>
            <a:pPr>
              <a:buNone/>
            </a:pPr>
            <a:r>
              <a:rPr lang="sl-SI" dirty="0" smtClean="0"/>
              <a:t>	prednost pri izmenjavi </a:t>
            </a:r>
          </a:p>
          <a:p>
            <a:pPr>
              <a:buNone/>
            </a:pPr>
            <a:r>
              <a:rPr lang="sl-SI" dirty="0" smtClean="0"/>
              <a:t>	vode z okolico.</a:t>
            </a:r>
            <a:endParaRPr lang="sl-SI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923928" y="980728"/>
          <a:ext cx="1652398" cy="1128468"/>
        </p:xfrm>
        <a:graphic>
          <a:graphicData uri="http://schemas.openxmlformats.org/presentationml/2006/ole">
            <p:oleObj spid="_x0000_s28675" name="Equation" r:id="rId3" imgW="520560" imgH="355320" progId="Equation.3">
              <p:embed/>
            </p:oleObj>
          </a:graphicData>
        </a:graphic>
      </p:graphicFrame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2250" y="3140968"/>
            <a:ext cx="496175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0. Uvod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Uporaba prvine v organizmu je odvisna od njenega vnosa vanj.</a:t>
            </a:r>
          </a:p>
          <a:p>
            <a:r>
              <a:rPr lang="sl-SI" dirty="0" smtClean="0"/>
              <a:t>Snovi iz geološke </a:t>
            </a:r>
            <a:r>
              <a:rPr lang="sl-SI" dirty="0" smtClean="0"/>
              <a:t>podlage </a:t>
            </a:r>
            <a:r>
              <a:rPr lang="sl-SI" dirty="0" smtClean="0"/>
              <a:t>preko tal in rastlin vstopajo v živali.</a:t>
            </a:r>
          </a:p>
          <a:p>
            <a:r>
              <a:rPr lang="sl-SI" dirty="0" smtClean="0"/>
              <a:t>Organizem potrebuje ~ 20 naravnih kemijskih prvin.</a:t>
            </a:r>
          </a:p>
          <a:p>
            <a:r>
              <a:rPr lang="sl-SI" dirty="0" smtClean="0"/>
              <a:t>Med evolucijo so se razvili mehanizmi vnosa in uporabe prvin v organizmih, ki so specifični za določene vrste.</a:t>
            </a:r>
          </a:p>
          <a:p>
            <a:r>
              <a:rPr lang="sl-SI" dirty="0" smtClean="0"/>
              <a:t>Organizmi so večinoma učinkovito sposobni zavrniti prvine, ki zanje niso esencialne (bistvene) ali celo škodljive.</a:t>
            </a:r>
            <a:endParaRPr lang="sl-SI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sl-SI" dirty="0" smtClean="0"/>
              <a:t>B. Olajšan prenos: Pospešena difuzija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sl-SI" dirty="0" smtClean="0"/>
              <a:t>Funkcionalne in presnovne (metabolične) potrebe celice pogosto zahtevajo prenos, učinkovitejši od pasivne difuzije.</a:t>
            </a:r>
          </a:p>
          <a:p>
            <a:r>
              <a:rPr lang="sl-SI" dirty="0" smtClean="0"/>
              <a:t>Premeščanje katabolično proizvedenega CO</a:t>
            </a:r>
            <a:r>
              <a:rPr lang="sl-SI" baseline="-25000" dirty="0" smtClean="0"/>
              <a:t>2</a:t>
            </a:r>
            <a:r>
              <a:rPr lang="sl-SI" dirty="0" smtClean="0"/>
              <a:t> je povezano z izmenjavo HCO</a:t>
            </a:r>
            <a:r>
              <a:rPr lang="sl-SI" baseline="-25000" dirty="0" smtClean="0"/>
              <a:t>3</a:t>
            </a:r>
            <a:r>
              <a:rPr lang="sl-SI" baseline="30000" dirty="0" smtClean="0"/>
              <a:t>- </a:t>
            </a:r>
            <a:r>
              <a:rPr lang="sl-SI" dirty="0" smtClean="0"/>
              <a:t> in Cl</a:t>
            </a:r>
            <a:r>
              <a:rPr lang="sl-SI" baseline="30000" dirty="0" smtClean="0"/>
              <a:t>-</a:t>
            </a:r>
            <a:r>
              <a:rPr lang="sl-SI" dirty="0" smtClean="0"/>
              <a:t> iz rdečih krvničk.</a:t>
            </a:r>
          </a:p>
          <a:p>
            <a:r>
              <a:rPr lang="sl-SI" dirty="0" smtClean="0"/>
              <a:t>Koeficienti prepustnosti Cl</a:t>
            </a:r>
            <a:r>
              <a:rPr lang="sl-SI" baseline="30000" dirty="0" smtClean="0"/>
              <a:t>-</a:t>
            </a:r>
          </a:p>
          <a:p>
            <a:pPr>
              <a:buNone/>
            </a:pPr>
            <a:r>
              <a:rPr lang="sl-SI" baseline="30000" dirty="0" smtClean="0"/>
              <a:t>	</a:t>
            </a:r>
            <a:r>
              <a:rPr lang="sl-SI" dirty="0" smtClean="0"/>
              <a:t> in HCO</a:t>
            </a:r>
            <a:r>
              <a:rPr lang="sl-SI" baseline="-25000" dirty="0" smtClean="0"/>
              <a:t>3</a:t>
            </a:r>
            <a:r>
              <a:rPr lang="sl-SI" baseline="30000" dirty="0" smtClean="0"/>
              <a:t>-</a:t>
            </a:r>
            <a:r>
              <a:rPr lang="sl-SI" dirty="0" smtClean="0"/>
              <a:t> v membranah </a:t>
            </a:r>
          </a:p>
          <a:p>
            <a:pPr>
              <a:buNone/>
            </a:pPr>
            <a:r>
              <a:rPr lang="sl-SI" dirty="0" smtClean="0"/>
              <a:t>	eritrocitov so 10 milijonkrat </a:t>
            </a:r>
          </a:p>
          <a:p>
            <a:pPr>
              <a:buNone/>
            </a:pPr>
            <a:r>
              <a:rPr lang="sl-SI" dirty="0" smtClean="0"/>
              <a:t>	večji kot v čistih maščobnih </a:t>
            </a:r>
          </a:p>
          <a:p>
            <a:pPr>
              <a:buNone/>
            </a:pPr>
            <a:r>
              <a:rPr lang="sl-SI" dirty="0" smtClean="0"/>
              <a:t>	membranah!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810552"/>
            <a:ext cx="4067944" cy="304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 lvl="1"/>
            <a:r>
              <a:rPr lang="sl-SI" dirty="0" smtClean="0"/>
              <a:t>Katabolizem je razgradnja presnovnih produktov do enostavnejših molekul. Telo uporablja katabolne procese zlasti za razstruplajnje in pridobivanje energije.</a:t>
            </a:r>
          </a:p>
          <a:p>
            <a:pPr lvl="1"/>
            <a:r>
              <a:rPr lang="sl-SI" dirty="0" smtClean="0"/>
              <a:t>CO</a:t>
            </a:r>
            <a:r>
              <a:rPr lang="sl-SI" baseline="-25000" dirty="0" smtClean="0"/>
              <a:t>2 </a:t>
            </a:r>
            <a:r>
              <a:rPr lang="sl-SI" dirty="0" smtClean="0"/>
              <a:t>v dihalnih tkivih vstopi v eritrocite, kjer ga ogljikova anhidraza in od cinka odvisni encim, pretvorita v HCO</a:t>
            </a:r>
            <a:r>
              <a:rPr lang="sl-SI" baseline="-25000" dirty="0" smtClean="0"/>
              <a:t>3</a:t>
            </a:r>
            <a:r>
              <a:rPr lang="sl-SI" baseline="30000" dirty="0" smtClean="0"/>
              <a:t>-</a:t>
            </a:r>
            <a:r>
              <a:rPr lang="sl-SI" dirty="0" smtClean="0"/>
              <a:t>. </a:t>
            </a:r>
          </a:p>
          <a:p>
            <a:pPr lvl="1"/>
            <a:r>
              <a:rPr lang="sl-SI" dirty="0" smtClean="0"/>
              <a:t>Ta izstopi iz rdeče krvničke (eritrocite) in vanjo vstopi Cl</a:t>
            </a:r>
            <a:r>
              <a:rPr lang="sl-SI" baseline="30000" dirty="0" smtClean="0"/>
              <a:t>-</a:t>
            </a:r>
            <a:r>
              <a:rPr lang="sl-SI" dirty="0" smtClean="0"/>
              <a:t>.</a:t>
            </a:r>
          </a:p>
          <a:p>
            <a:pPr lvl="1"/>
            <a:r>
              <a:rPr lang="sl-SI" dirty="0" smtClean="0"/>
              <a:t>V plazmi se HCO</a:t>
            </a:r>
            <a:r>
              <a:rPr lang="sl-SI" baseline="-25000" dirty="0" smtClean="0"/>
              <a:t>3</a:t>
            </a:r>
            <a:r>
              <a:rPr lang="sl-SI" baseline="30000" dirty="0" smtClean="0"/>
              <a:t>-</a:t>
            </a:r>
            <a:r>
              <a:rPr lang="sl-SI" dirty="0" smtClean="0"/>
              <a:t> prenese v pljuča, kjer vstopi v eritrocit, iz  katerega izstopi Cl</a:t>
            </a:r>
            <a:r>
              <a:rPr lang="sl-SI" baseline="30000" dirty="0" smtClean="0"/>
              <a:t>-</a:t>
            </a:r>
            <a:r>
              <a:rPr lang="sl-SI" dirty="0" smtClean="0"/>
              <a:t>.</a:t>
            </a:r>
          </a:p>
          <a:p>
            <a:pPr lvl="1"/>
            <a:r>
              <a:rPr lang="sl-SI" dirty="0" smtClean="0"/>
              <a:t>V eritrocitu HCO</a:t>
            </a:r>
            <a:r>
              <a:rPr lang="sl-SI" baseline="-25000" dirty="0" smtClean="0"/>
              <a:t>3</a:t>
            </a:r>
            <a:r>
              <a:rPr lang="sl-SI" baseline="30000" dirty="0" smtClean="0"/>
              <a:t>-</a:t>
            </a:r>
            <a:r>
              <a:rPr lang="sl-SI" dirty="0" smtClean="0"/>
              <a:t> s </a:t>
            </a:r>
          </a:p>
          <a:p>
            <a:pPr lvl="1">
              <a:buNone/>
            </a:pPr>
            <a:r>
              <a:rPr lang="sl-SI" dirty="0" smtClean="0"/>
              <a:t>	pomočjo ogljikove </a:t>
            </a:r>
          </a:p>
          <a:p>
            <a:pPr lvl="1">
              <a:buNone/>
            </a:pPr>
            <a:r>
              <a:rPr lang="sl-SI" dirty="0" smtClean="0"/>
              <a:t>	anhidraze preide v </a:t>
            </a:r>
          </a:p>
          <a:p>
            <a:pPr lvl="1">
              <a:buNone/>
            </a:pPr>
            <a:r>
              <a:rPr lang="sl-SI" dirty="0" smtClean="0"/>
              <a:t>	CO</a:t>
            </a:r>
            <a:r>
              <a:rPr lang="sl-SI" baseline="-25000" dirty="0" smtClean="0"/>
              <a:t>2</a:t>
            </a:r>
            <a:r>
              <a:rPr lang="sl-SI" dirty="0" smtClean="0"/>
              <a:t>, zapusti celico in </a:t>
            </a:r>
          </a:p>
          <a:p>
            <a:pPr lvl="1">
              <a:buNone/>
            </a:pPr>
            <a:r>
              <a:rPr lang="sl-SI" dirty="0" smtClean="0"/>
              <a:t>	se izdiha.</a:t>
            </a:r>
          </a:p>
          <a:p>
            <a:pPr lvl="1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5" name="Picture 4" descr="http://static.ddmcdn.com/gif/heart-pump-bloo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6" y="3645024"/>
            <a:ext cx="4962125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5" y="724927"/>
            <a:ext cx="5076056" cy="613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B. Olajšan prenos: Pospešena difuzija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sl-SI" dirty="0" smtClean="0"/>
              <a:t>Poznamo dve osnovni </a:t>
            </a:r>
          </a:p>
          <a:p>
            <a:pPr>
              <a:buNone/>
            </a:pPr>
            <a:r>
              <a:rPr lang="sl-SI" dirty="0" smtClean="0"/>
              <a:t>	vrsti pospešenega </a:t>
            </a:r>
          </a:p>
          <a:p>
            <a:pPr>
              <a:buNone/>
            </a:pPr>
            <a:r>
              <a:rPr lang="sl-SI" dirty="0" smtClean="0"/>
              <a:t>	prenosa:</a:t>
            </a:r>
          </a:p>
          <a:p>
            <a:pPr marL="971550" lvl="1" indent="-514350">
              <a:buFont typeface="+mj-lt"/>
              <a:buAutoNum type="alphaUcPeriod"/>
            </a:pPr>
            <a:r>
              <a:rPr lang="sl-SI" dirty="0" smtClean="0"/>
              <a:t>Pore iz </a:t>
            </a:r>
          </a:p>
          <a:p>
            <a:pPr marL="971550" lvl="1" indent="-514350">
              <a:buNone/>
            </a:pPr>
            <a:r>
              <a:rPr lang="sl-SI" dirty="0" smtClean="0"/>
              <a:t>	transmembranskih </a:t>
            </a:r>
          </a:p>
          <a:p>
            <a:pPr marL="971550" lvl="1" indent="-514350">
              <a:buNone/>
            </a:pPr>
            <a:r>
              <a:rPr lang="sl-SI" dirty="0" smtClean="0"/>
              <a:t>	beljakovin</a:t>
            </a:r>
          </a:p>
          <a:p>
            <a:pPr marL="1371600" lvl="2" indent="-514350"/>
            <a:r>
              <a:rPr lang="sl-SI" dirty="0" smtClean="0"/>
              <a:t>Tako deluje hitri </a:t>
            </a:r>
          </a:p>
          <a:p>
            <a:pPr marL="1371600" lvl="2" indent="-514350">
              <a:buNone/>
            </a:pPr>
            <a:r>
              <a:rPr lang="sl-SI" dirty="0" smtClean="0"/>
              <a:t>	prenos Cl</a:t>
            </a:r>
            <a:r>
              <a:rPr lang="sl-SI" baseline="30000" dirty="0" smtClean="0"/>
              <a:t>-</a:t>
            </a:r>
            <a:r>
              <a:rPr lang="sl-SI" dirty="0" smtClean="0"/>
              <a:t> in HCO</a:t>
            </a:r>
            <a:r>
              <a:rPr lang="sl-SI" baseline="-25000" dirty="0" smtClean="0"/>
              <a:t>3</a:t>
            </a:r>
            <a:r>
              <a:rPr lang="sl-SI" baseline="30000" dirty="0" smtClean="0"/>
              <a:t>-</a:t>
            </a:r>
            <a:endParaRPr lang="sl-SI" dirty="0" smtClean="0"/>
          </a:p>
          <a:p>
            <a:pPr marL="971550" lvl="1" indent="-514350">
              <a:buFont typeface="+mj-lt"/>
              <a:buAutoNum type="alphaUcPeriod" startAt="2"/>
            </a:pPr>
            <a:r>
              <a:rPr lang="sl-SI" dirty="0" smtClean="0"/>
              <a:t>Transmembranske </a:t>
            </a:r>
          </a:p>
          <a:p>
            <a:pPr marL="971550" lvl="1" indent="-514350">
              <a:buNone/>
            </a:pPr>
            <a:r>
              <a:rPr lang="sl-SI" dirty="0" smtClean="0"/>
              <a:t>	prenašalne molekule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B. Olajšan prenos: Pospešena difuzija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sl-SI" dirty="0" smtClean="0"/>
              <a:t>Pri </a:t>
            </a:r>
            <a:r>
              <a:rPr lang="sl-SI" b="1" dirty="0" smtClean="0"/>
              <a:t>prenosu s pomočjo por </a:t>
            </a:r>
            <a:r>
              <a:rPr lang="sl-SI" dirty="0" smtClean="0"/>
              <a:t>v  membrani sodelujejo npr. beljakovine, ki služijo kot kanal za anione v celični steni.</a:t>
            </a:r>
          </a:p>
          <a:p>
            <a:pPr marL="514350" indent="-514350"/>
            <a:r>
              <a:rPr lang="sl-SI" dirty="0" smtClean="0"/>
              <a:t>Membrano za nekajkrat raztegnejo.</a:t>
            </a:r>
          </a:p>
          <a:p>
            <a:pPr marL="514350" indent="-514350"/>
            <a:r>
              <a:rPr lang="sl-SI" dirty="0" smtClean="0"/>
              <a:t>Vnos in iznos snovi (Cl</a:t>
            </a:r>
            <a:r>
              <a:rPr lang="sl-SI" baseline="30000" dirty="0" smtClean="0"/>
              <a:t>-</a:t>
            </a:r>
            <a:r>
              <a:rPr lang="sl-SI" dirty="0" smtClean="0"/>
              <a:t> ↔ HCO</a:t>
            </a:r>
            <a:r>
              <a:rPr lang="sl-SI" baseline="-25000" dirty="0" smtClean="0"/>
              <a:t>3</a:t>
            </a:r>
            <a:r>
              <a:rPr lang="sl-SI" baseline="30000" dirty="0" smtClean="0"/>
              <a:t>-</a:t>
            </a:r>
            <a:r>
              <a:rPr lang="sl-SI" dirty="0" smtClean="0"/>
              <a:t>) je uravnotežen, ko ene snovi ni, se ustavi prenos druge.</a:t>
            </a:r>
          </a:p>
          <a:p>
            <a:pPr marL="514350" indent="-514350"/>
            <a:r>
              <a:rPr lang="sl-SI" dirty="0" smtClean="0"/>
              <a:t>Beljakovina v membrano ne naredi luknje, temveč selektivno prepušča ione v razmerju 1:1.</a:t>
            </a:r>
          </a:p>
          <a:p>
            <a:pPr marL="514350" indent="-514350"/>
            <a:r>
              <a:rPr lang="sl-SI" dirty="0" smtClean="0"/>
              <a:t>Za prenos O</a:t>
            </a:r>
            <a:r>
              <a:rPr lang="sl-SI" baseline="-25000" dirty="0" smtClean="0"/>
              <a:t>2</a:t>
            </a:r>
            <a:r>
              <a:rPr lang="sl-SI" dirty="0" smtClean="0"/>
              <a:t> ali CO</a:t>
            </a:r>
            <a:r>
              <a:rPr lang="sl-SI" baseline="-25000" dirty="0" smtClean="0"/>
              <a:t>2</a:t>
            </a:r>
            <a:r>
              <a:rPr lang="sl-SI" dirty="0" smtClean="0"/>
              <a:t> olajšan prenos ni potreben, saj majhne nepolarne molekule skozi membrano prehajajo dovolj hitro z difuzijo.</a:t>
            </a:r>
          </a:p>
          <a:p>
            <a:pPr marL="514350" indent="-514350"/>
            <a:endParaRPr lang="sl-SI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B. Olajšan prenos: Pospešena difuzija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pPr marL="514350" indent="-514350">
              <a:buFont typeface="+mj-lt"/>
              <a:buAutoNum type="alphaUcPeriod" startAt="2"/>
            </a:pPr>
            <a:r>
              <a:rPr lang="sl-SI" dirty="0" smtClean="0"/>
              <a:t>Primer s </a:t>
            </a:r>
            <a:r>
              <a:rPr lang="sl-SI" b="1" dirty="0" smtClean="0"/>
              <a:t>prenašalno molekulo olajšanega prenosa </a:t>
            </a:r>
            <a:r>
              <a:rPr lang="sl-SI" dirty="0" smtClean="0"/>
              <a:t>je npr. antibiotik valinomicin, ki ima zunanji ovoje s številnimi metilnimi skupinami in je zato hidrofoben.</a:t>
            </a:r>
          </a:p>
          <a:p>
            <a:pPr marL="514350" indent="-514350"/>
            <a:r>
              <a:rPr lang="sl-SI" dirty="0" smtClean="0"/>
              <a:t>V notranjosti ima kisikove in dušikove skupine, ki lahko vežejo  v kelat le K</a:t>
            </a:r>
            <a:r>
              <a:rPr lang="sl-SI" baseline="30000" dirty="0" smtClean="0"/>
              <a:t>+</a:t>
            </a:r>
            <a:r>
              <a:rPr lang="sl-SI" dirty="0" smtClean="0"/>
              <a:t>. </a:t>
            </a:r>
          </a:p>
          <a:p>
            <a:pPr marL="514350" indent="-514350"/>
            <a:r>
              <a:rPr lang="sl-SI" dirty="0" smtClean="0"/>
              <a:t>Zaradi hidrifobne zunanjosti, za razliko od samega K</a:t>
            </a:r>
            <a:r>
              <a:rPr lang="sl-SI" baseline="30000" dirty="0" smtClean="0"/>
              <a:t>+</a:t>
            </a:r>
            <a:r>
              <a:rPr lang="sl-SI" dirty="0" smtClean="0"/>
              <a:t>, zlahka prehaja skozi membrano.</a:t>
            </a:r>
          </a:p>
          <a:p>
            <a:pPr marL="514350" indent="-514350"/>
            <a:endParaRPr lang="sl-SI" dirty="0" smtClean="0"/>
          </a:p>
          <a:p>
            <a:pPr marL="514350" indent="-514350">
              <a:buNone/>
            </a:pPr>
            <a:endParaRPr lang="sl-SI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B. Olajšan prenos: Pospešena difuzija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sl-SI" dirty="0" smtClean="0"/>
              <a:t>Merljiva razlika med pasivnim in pospešenim transportom je poleg hitrosti prenosa nasičenje, ki je značilnost pospešenega prenosa.</a:t>
            </a:r>
          </a:p>
          <a:p>
            <a:r>
              <a:rPr lang="sl-SI" dirty="0" smtClean="0"/>
              <a:t>V membrani je določeno končno število por oz. prenašalcev, ki vsak lahko sočasno prenaša le en ion.</a:t>
            </a:r>
          </a:p>
          <a:p>
            <a:r>
              <a:rPr lang="sl-SI" dirty="0" smtClean="0"/>
              <a:t>Nasičenje nastopi, ko so zasedene vse prenašalne zmogljivosti.</a:t>
            </a:r>
          </a:p>
          <a:p>
            <a:r>
              <a:rPr lang="sl-SI" dirty="0" smtClean="0"/>
              <a:t>Hitrost prenosa se približa maksimalni, ko je koncentracija substrata visoka.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porabnik\Documents\sola\geomedicina\Chapter_5_fig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746" y="1412776"/>
            <a:ext cx="5070254" cy="43924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B. Olajšan prenos: Pospešena difuzija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sl-SI" dirty="0" smtClean="0"/>
              <a:t>V</a:t>
            </a:r>
            <a:r>
              <a:rPr lang="sl-SI" baseline="-25000" dirty="0" smtClean="0"/>
              <a:t>0</a:t>
            </a:r>
            <a:r>
              <a:rPr lang="sl-SI" dirty="0" smtClean="0"/>
              <a:t> je začetna hitrost prenosa v membrano, pri zunaji koncentraciji [S]</a:t>
            </a:r>
            <a:r>
              <a:rPr lang="sl-SI" baseline="-25000" dirty="0" smtClean="0"/>
              <a:t>out</a:t>
            </a:r>
            <a:r>
              <a:rPr lang="sl-SI" dirty="0" smtClean="0"/>
              <a:t>.</a:t>
            </a:r>
          </a:p>
          <a:p>
            <a:r>
              <a:rPr lang="sl-SI" dirty="0" smtClean="0"/>
              <a:t>V</a:t>
            </a:r>
            <a:r>
              <a:rPr lang="sl-SI" baseline="-25000" dirty="0" smtClean="0"/>
              <a:t>max</a:t>
            </a:r>
            <a:r>
              <a:rPr lang="sl-SI" dirty="0" smtClean="0"/>
              <a:t> je najvišja </a:t>
            </a:r>
          </a:p>
          <a:p>
            <a:pPr>
              <a:buNone/>
            </a:pPr>
            <a:r>
              <a:rPr lang="sl-SI" dirty="0" smtClean="0"/>
              <a:t>	hitrost prenosa snovi.</a:t>
            </a:r>
          </a:p>
          <a:p>
            <a:r>
              <a:rPr lang="sl-SI" dirty="0" smtClean="0"/>
              <a:t>K</a:t>
            </a:r>
            <a:r>
              <a:rPr lang="sl-SI" baseline="-25000" dirty="0" smtClean="0"/>
              <a:t>tr</a:t>
            </a:r>
            <a:r>
              <a:rPr lang="sl-SI" dirty="0" smtClean="0"/>
              <a:t> je koncentracija </a:t>
            </a:r>
          </a:p>
          <a:p>
            <a:pPr>
              <a:buNone/>
            </a:pPr>
            <a:r>
              <a:rPr lang="sl-SI" dirty="0" smtClean="0"/>
              <a:t>	snovi, ko je prenašalec </a:t>
            </a:r>
          </a:p>
          <a:p>
            <a:pPr>
              <a:buNone/>
            </a:pPr>
            <a:r>
              <a:rPr lang="sl-SI" dirty="0" smtClean="0"/>
              <a:t>	pol-nasičen. </a:t>
            </a:r>
          </a:p>
          <a:p>
            <a:pPr>
              <a:buNone/>
            </a:pPr>
            <a:endParaRPr lang="sl-SI" dirty="0" smtClean="0"/>
          </a:p>
          <a:p>
            <a:r>
              <a:rPr lang="sl-SI" dirty="0" smtClean="0">
                <a:solidFill>
                  <a:srgbClr val="FF0000"/>
                </a:solidFill>
              </a:rPr>
              <a:t>Pasivni in olajšan prenos sta difuzija in ne zahtevata energije!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Users\uporabnik\Documents\sola\geomedicina\Chapter_5_fig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43667"/>
            <a:ext cx="5004048" cy="25214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C. Tri splošne vrste prenosa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Ugotovljeni so trije načini prenosa skozi membrano.</a:t>
            </a:r>
          </a:p>
          <a:p>
            <a:r>
              <a:rPr lang="sl-SI" dirty="0" smtClean="0"/>
              <a:t>Odvisni so od števila snovi in smeri njihovega prenosa.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Uniportni prenos</a:t>
            </a:r>
          </a:p>
          <a:p>
            <a:pPr marL="914400" lvl="1" indent="-514350"/>
            <a:r>
              <a:rPr lang="sl-SI" dirty="0" smtClean="0"/>
              <a:t>Prenaša se le ena snov</a:t>
            </a:r>
          </a:p>
          <a:p>
            <a:pPr marL="1314450" lvl="2" indent="-514350"/>
            <a:r>
              <a:rPr lang="sl-SI" dirty="0" smtClean="0"/>
              <a:t>Glukoza v rdečo krvničko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Antiportni prenos</a:t>
            </a:r>
          </a:p>
          <a:p>
            <a:pPr marL="914400" lvl="1" indent="-514350"/>
            <a:r>
              <a:rPr lang="sl-SI" dirty="0" smtClean="0"/>
              <a:t>Ena snov se prenaša v, druga </a:t>
            </a:r>
          </a:p>
          <a:p>
            <a:pPr marL="914400" lvl="1" indent="-514350">
              <a:buNone/>
            </a:pPr>
            <a:r>
              <a:rPr lang="sl-SI" dirty="0" smtClean="0"/>
              <a:t>	sočasno iz </a:t>
            </a:r>
          </a:p>
          <a:p>
            <a:pPr marL="1314450" lvl="2" indent="-514350"/>
            <a:r>
              <a:rPr lang="sl-SI" dirty="0" smtClean="0"/>
              <a:t>Band 3 ali anionski izmenjevalec 1 beljakovina, kjer se en ion vnaša, drugi iznaša.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Simportni prenos</a:t>
            </a:r>
          </a:p>
          <a:p>
            <a:pPr marL="914400" lvl="1" indent="-514350"/>
            <a:r>
              <a:rPr lang="sl-SI" dirty="0" smtClean="0"/>
              <a:t>Sočasen prenos dveh snovi</a:t>
            </a:r>
          </a:p>
          <a:p>
            <a:pPr marL="1314450" lvl="2" indent="-514350"/>
            <a:r>
              <a:rPr lang="sl-SI" dirty="0" smtClean="0"/>
              <a:t>Glukoza in nekatere aminokisline se simportno prenašajo z Na</a:t>
            </a:r>
            <a:r>
              <a:rPr lang="sl-SI" baseline="30000" dirty="0" smtClean="0"/>
              <a:t>+</a:t>
            </a:r>
            <a:r>
              <a:rPr lang="sl-SI" baseline="-25000" dirty="0" smtClean="0"/>
              <a:t>. </a:t>
            </a:r>
            <a:r>
              <a:rPr lang="sl-SI" dirty="0" smtClean="0"/>
              <a:t>Izkoristijo gradient, ki ga v plazmi membrane ustvari Na</a:t>
            </a:r>
            <a:r>
              <a:rPr lang="sl-SI" baseline="30000" dirty="0" smtClean="0"/>
              <a:t>+</a:t>
            </a:r>
            <a:r>
              <a:rPr lang="sl-SI" dirty="0" smtClean="0"/>
              <a:t> , K</a:t>
            </a:r>
            <a:r>
              <a:rPr lang="sl-SI" baseline="30000" dirty="0" smtClean="0"/>
              <a:t>+</a:t>
            </a:r>
            <a:r>
              <a:rPr lang="sl-SI" dirty="0" smtClean="0"/>
              <a:t> -ATPaza.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r>
              <a:rPr lang="sl-SI" dirty="0" smtClean="0"/>
              <a:t>D. Aktivni prenos: Prenos v nasprotni smeri koncentracijskega gradienta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797152"/>
          </a:xfrm>
        </p:spPr>
        <p:txBody>
          <a:bodyPr/>
          <a:lstStyle/>
          <a:p>
            <a:r>
              <a:rPr lang="sl-SI" dirty="0" smtClean="0"/>
              <a:t>Prenos, nasproten kemičnemu gradientu je termodinamično neugoden (∆G &gt; O), a pogosto nujen (npr. zadrževanje Ca</a:t>
            </a:r>
            <a:r>
              <a:rPr lang="sl-SI" baseline="30000" dirty="0" smtClean="0"/>
              <a:t>2+</a:t>
            </a:r>
            <a:r>
              <a:rPr lang="sl-SI" dirty="0" smtClean="0"/>
              <a:t> v mišicah).</a:t>
            </a:r>
          </a:p>
          <a:p>
            <a:r>
              <a:rPr lang="sl-SI" dirty="0" smtClean="0"/>
              <a:t>Poteka lahko le, če je vezan na proces, ki je termodinamično ugoden – absorpcija svetlobe, oksidacija, razpad ATP ali sočasen prenos snovi v smeri njenega kemičnega gradienta.</a:t>
            </a:r>
          </a:p>
          <a:p>
            <a:r>
              <a:rPr lang="sl-SI" dirty="0" smtClean="0"/>
              <a:t>Aktivni prenos je lahko primaren ali sekundaren.</a:t>
            </a:r>
          </a:p>
          <a:p>
            <a:endParaRPr lang="sl-SI" dirty="0" smtClean="0"/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biochem.arizona.edu/classes/bioc462/462a/NOTES/LIPIDS/Fig12_30PrimSecActiveTrans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36692"/>
            <a:ext cx="4932040" cy="312130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D. Aktivni prenos: Prenos v nasprotni smeri koncentracijskega gradienta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r>
              <a:rPr lang="sl-SI" dirty="0" smtClean="0"/>
              <a:t>Pri primarnem aktivnem transportu lahko snov potuje v nasprotni smeri gradienta zaradi energije, sproščene s hidrolizo ATP.</a:t>
            </a:r>
          </a:p>
          <a:p>
            <a:r>
              <a:rPr lang="sl-SI" dirty="0" smtClean="0"/>
              <a:t>Pri sekundarnem aktivnem transportu, gradient iona X (pogosto  Na</a:t>
            </a:r>
            <a:r>
              <a:rPr lang="sl-SI" baseline="30000" dirty="0" smtClean="0"/>
              <a:t>+</a:t>
            </a:r>
            <a:r>
              <a:rPr lang="sl-SI" dirty="0" smtClean="0"/>
              <a:t>) zagotavlja primarni aktivni transport.</a:t>
            </a:r>
            <a:r>
              <a:rPr lang="sl-SI" baseline="-25000" dirty="0" smtClean="0"/>
              <a:t> </a:t>
            </a:r>
            <a:r>
              <a:rPr lang="sl-SI" dirty="0" smtClean="0"/>
              <a:t>Prenos X daje</a:t>
            </a:r>
          </a:p>
          <a:p>
            <a:pPr>
              <a:buNone/>
            </a:pPr>
            <a:r>
              <a:rPr lang="sl-SI" dirty="0" smtClean="0"/>
              <a:t>    energijo za sočasen </a:t>
            </a:r>
          </a:p>
          <a:p>
            <a:pPr>
              <a:buNone/>
            </a:pPr>
            <a:r>
              <a:rPr lang="sl-SI" dirty="0" smtClean="0"/>
              <a:t>	prenos druge snovi S, </a:t>
            </a:r>
          </a:p>
          <a:p>
            <a:pPr>
              <a:buNone/>
            </a:pPr>
            <a:r>
              <a:rPr lang="sl-SI" dirty="0" smtClean="0"/>
              <a:t>	v smeri nasprotni </a:t>
            </a:r>
          </a:p>
          <a:p>
            <a:pPr>
              <a:buNone/>
            </a:pPr>
            <a:r>
              <a:rPr lang="sl-SI" dirty="0" smtClean="0"/>
              <a:t>	njenemu gradientu.</a:t>
            </a:r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00846"/>
            <a:ext cx="7406406" cy="315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1. Bistvenost (esencialnost) prvin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sl-SI" dirty="0" smtClean="0"/>
              <a:t>Položaj prvin v periodnem sistemu določa in  pojasnjuje njihovo obnašanje.</a:t>
            </a:r>
          </a:p>
          <a:p>
            <a:r>
              <a:rPr lang="sl-SI" dirty="0" smtClean="0"/>
              <a:t>V vseh bioloških sistemih prevladuje 11 prvin, ki so približno stalne.</a:t>
            </a:r>
          </a:p>
          <a:p>
            <a:r>
              <a:rPr lang="sl-SI" dirty="0" smtClean="0"/>
              <a:t>Gradijo 99,9% človeškega telesa.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D. Aktivni prenos: Prenos v nasprotni smeri koncentracijskega gradienta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r>
              <a:rPr lang="sl-SI" dirty="0" smtClean="0"/>
              <a:t>Za iznos Ca</a:t>
            </a:r>
            <a:r>
              <a:rPr lang="sl-SI" baseline="30000" dirty="0" smtClean="0"/>
              <a:t>2+</a:t>
            </a:r>
            <a:r>
              <a:rPr lang="sl-SI" dirty="0" smtClean="0"/>
              <a:t> iz celice je potrebno 9,1 kJ energije.</a:t>
            </a:r>
          </a:p>
          <a:p>
            <a:r>
              <a:rPr lang="sl-SI" dirty="0" smtClean="0"/>
              <a:t>Koliko energije je potrebno za premik enega iona je odvisno od  elektrokemičnega potenciala ali vsote kemičnih in električnih gradientov.</a:t>
            </a:r>
          </a:p>
          <a:p>
            <a:r>
              <a:rPr lang="sl-SI" dirty="0" smtClean="0"/>
              <a:t>Večina celic vzdržuje več kot 10x razliko med koncentracijami ionov v plazmi ali znotrajceličnimi membranami.</a:t>
            </a:r>
          </a:p>
          <a:p>
            <a:r>
              <a:rPr lang="sl-SI" dirty="0" smtClean="0"/>
              <a:t>Za večino celic in tkiv je aktivni prenos glavni porabnik energije.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E. Vrste transportnih </a:t>
            </a:r>
            <a:r>
              <a:rPr lang="sl-SI" dirty="0" err="1" smtClean="0"/>
              <a:t>ATPaz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r>
              <a:rPr lang="sl-SI" dirty="0" err="1" smtClean="0"/>
              <a:t>ATPaza</a:t>
            </a:r>
            <a:r>
              <a:rPr lang="sl-SI" dirty="0" smtClean="0"/>
              <a:t> je e</a:t>
            </a:r>
            <a:r>
              <a:rPr lang="sv-SE" dirty="0" smtClean="0"/>
              <a:t>ncim</a:t>
            </a:r>
            <a:r>
              <a:rPr lang="sv-SE" dirty="0" smtClean="0"/>
              <a:t>, ki katalizira hidrolizo APT-ja v ADP in fosfat</a:t>
            </a:r>
            <a:r>
              <a:rPr lang="sv-SE" dirty="0" smtClean="0"/>
              <a:t>.</a:t>
            </a:r>
            <a:endParaRPr lang="sl-SI" dirty="0" smtClean="0"/>
          </a:p>
          <a:p>
            <a:pPr>
              <a:buNone/>
            </a:pPr>
            <a:r>
              <a:rPr lang="sl-SI" dirty="0" smtClean="0"/>
              <a:t>                                   →                                 + </a:t>
            </a:r>
            <a:r>
              <a:rPr lang="sl-SI" sz="2400" dirty="0" err="1" smtClean="0"/>
              <a:t>P</a:t>
            </a:r>
            <a:r>
              <a:rPr lang="sl-SI" sz="2400" baseline="-25000" dirty="0" err="1" smtClean="0"/>
              <a:t>i</a:t>
            </a:r>
            <a:endParaRPr lang="sl-SI" dirty="0" smtClean="0"/>
          </a:p>
          <a:p>
            <a:pPr>
              <a:buNone/>
            </a:pPr>
            <a:endParaRPr lang="sl-SI" dirty="0" smtClean="0"/>
          </a:p>
          <a:p>
            <a:r>
              <a:rPr lang="sl-SI" dirty="0" smtClean="0"/>
              <a:t>Štirje </a:t>
            </a:r>
            <a:r>
              <a:rPr lang="sl-SI" dirty="0" smtClean="0"/>
              <a:t>poznani tipi </a:t>
            </a:r>
            <a:r>
              <a:rPr lang="sl-SI" dirty="0" err="1" smtClean="0"/>
              <a:t>ATPaze</a:t>
            </a:r>
            <a:r>
              <a:rPr lang="sl-SI" dirty="0" smtClean="0"/>
              <a:t> so </a:t>
            </a:r>
            <a:endParaRPr lang="sl-SI" dirty="0" smtClean="0"/>
          </a:p>
          <a:p>
            <a:pPr lvl="1"/>
            <a:r>
              <a:rPr lang="sl-SI" dirty="0" smtClean="0"/>
              <a:t>P tip, </a:t>
            </a:r>
          </a:p>
          <a:p>
            <a:pPr lvl="1"/>
            <a:r>
              <a:rPr lang="sl-SI" dirty="0" smtClean="0"/>
              <a:t>V tip, </a:t>
            </a:r>
          </a:p>
          <a:p>
            <a:pPr lvl="1"/>
            <a:r>
              <a:rPr lang="sl-SI" dirty="0" smtClean="0"/>
              <a:t>F tip in </a:t>
            </a:r>
          </a:p>
          <a:p>
            <a:pPr lvl="1"/>
            <a:r>
              <a:rPr lang="sl-SI" dirty="0" smtClean="0"/>
              <a:t>multipli </a:t>
            </a:r>
            <a:r>
              <a:rPr lang="sl-SI" dirty="0" smtClean="0"/>
              <a:t>prenašalci </a:t>
            </a:r>
          </a:p>
          <a:p>
            <a:pPr lvl="2"/>
            <a:r>
              <a:rPr lang="sl-SI" dirty="0" smtClean="0"/>
              <a:t>zadnji </a:t>
            </a:r>
            <a:r>
              <a:rPr lang="sl-SI" dirty="0" smtClean="0"/>
              <a:t>ne sodeluje pri prenosu </a:t>
            </a:r>
            <a:r>
              <a:rPr lang="sl-SI" dirty="0" smtClean="0"/>
              <a:t>prvin</a:t>
            </a:r>
          </a:p>
        </p:txBody>
      </p:sp>
      <p:pic>
        <p:nvPicPr>
          <p:cNvPr id="57346" name="Picture 2" descr="File:Adenosintriphosphat protoniert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060848"/>
            <a:ext cx="2808312" cy="1384997"/>
          </a:xfrm>
          <a:prstGeom prst="rect">
            <a:avLst/>
          </a:prstGeom>
          <a:noFill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916832"/>
            <a:ext cx="2642989" cy="153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D:\sola\geomedicina\Chapter_5_tab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-13401"/>
            <a:ext cx="5904656" cy="6871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>
            <a:normAutofit/>
          </a:bodyPr>
          <a:lstStyle/>
          <a:p>
            <a:r>
              <a:rPr lang="sl-SI" sz="3600" dirty="0" smtClean="0"/>
              <a:t>P-tip </a:t>
            </a:r>
            <a:r>
              <a:rPr lang="sl-SI" sz="3600" dirty="0" err="1" smtClean="0"/>
              <a:t>ATPaze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361459"/>
          </a:xfrm>
        </p:spPr>
        <p:txBody>
          <a:bodyPr/>
          <a:lstStyle/>
          <a:p>
            <a:r>
              <a:rPr lang="sl-SI" dirty="0" smtClean="0"/>
              <a:t>P-tip </a:t>
            </a:r>
            <a:r>
              <a:rPr lang="sl-SI" dirty="0" err="1" smtClean="0"/>
              <a:t>ATPaze</a:t>
            </a:r>
            <a:r>
              <a:rPr lang="sl-SI" dirty="0" smtClean="0"/>
              <a:t> so najbolj vsestranski prenašalci.</a:t>
            </a:r>
          </a:p>
          <a:p>
            <a:r>
              <a:rPr lang="sl-SI" dirty="0" smtClean="0"/>
              <a:t>Prenašajo katione in se v transportnem ciklu reverzibilno </a:t>
            </a:r>
            <a:r>
              <a:rPr lang="sl-SI" dirty="0" err="1" smtClean="0"/>
              <a:t>fosforilirajo</a:t>
            </a:r>
            <a:r>
              <a:rPr lang="sl-SI" dirty="0" smtClean="0"/>
              <a:t> z ATP.</a:t>
            </a:r>
          </a:p>
          <a:p>
            <a:r>
              <a:rPr lang="sl-SI" dirty="0" smtClean="0"/>
              <a:t>Vsi so sestavljene beljakovine.</a:t>
            </a:r>
          </a:p>
          <a:p>
            <a:r>
              <a:rPr lang="sl-SI" dirty="0" smtClean="0"/>
              <a:t>Na</a:t>
            </a:r>
            <a:r>
              <a:rPr lang="sl-SI" baseline="30000" dirty="0" smtClean="0"/>
              <a:t>+</a:t>
            </a:r>
            <a:r>
              <a:rPr lang="sl-SI" dirty="0" smtClean="0"/>
              <a:t>, K</a:t>
            </a:r>
            <a:r>
              <a:rPr lang="sl-SI" baseline="30000" dirty="0" smtClean="0"/>
              <a:t>+</a:t>
            </a:r>
            <a:r>
              <a:rPr lang="sl-SI" dirty="0" smtClean="0"/>
              <a:t>-</a:t>
            </a:r>
            <a:r>
              <a:rPr lang="sl-SI" dirty="0" err="1" smtClean="0"/>
              <a:t>ATPaza</a:t>
            </a:r>
            <a:r>
              <a:rPr lang="sl-SI" dirty="0" smtClean="0"/>
              <a:t> ja </a:t>
            </a:r>
            <a:r>
              <a:rPr lang="sl-SI" dirty="0" err="1" smtClean="0"/>
              <a:t>antiporter</a:t>
            </a:r>
            <a:r>
              <a:rPr lang="sl-SI" dirty="0" smtClean="0"/>
              <a:t> za Na</a:t>
            </a:r>
            <a:r>
              <a:rPr lang="sl-SI" baseline="30000" dirty="0" smtClean="0"/>
              <a:t>+</a:t>
            </a:r>
            <a:r>
              <a:rPr lang="sl-SI" dirty="0" smtClean="0"/>
              <a:t> in K</a:t>
            </a:r>
            <a:r>
              <a:rPr lang="sl-SI" baseline="30000" dirty="0" smtClean="0"/>
              <a:t>+</a:t>
            </a:r>
            <a:r>
              <a:rPr lang="sl-SI" dirty="0" smtClean="0"/>
              <a:t>, Ca</a:t>
            </a:r>
            <a:r>
              <a:rPr lang="sl-SI" baseline="30000" dirty="0" smtClean="0"/>
              <a:t>2+</a:t>
            </a:r>
            <a:r>
              <a:rPr lang="sl-SI" dirty="0" smtClean="0"/>
              <a:t>-</a:t>
            </a:r>
            <a:r>
              <a:rPr lang="sl-SI" dirty="0" err="1" smtClean="0"/>
              <a:t>ATPaza</a:t>
            </a:r>
            <a:r>
              <a:rPr lang="sl-SI" dirty="0" smtClean="0"/>
              <a:t> </a:t>
            </a:r>
            <a:r>
              <a:rPr lang="sl-SI" dirty="0" err="1" smtClean="0"/>
              <a:t>uniporter</a:t>
            </a:r>
            <a:r>
              <a:rPr lang="sl-SI" dirty="0" smtClean="0"/>
              <a:t> za Ca</a:t>
            </a:r>
            <a:r>
              <a:rPr lang="sl-SI" baseline="30000" dirty="0" smtClean="0"/>
              <a:t>2</a:t>
            </a:r>
            <a:r>
              <a:rPr lang="sl-SI" baseline="30000" dirty="0" smtClean="0"/>
              <a:t>+</a:t>
            </a:r>
            <a:r>
              <a:rPr lang="sl-SI" dirty="0" smtClean="0"/>
              <a:t>.</a:t>
            </a:r>
          </a:p>
          <a:p>
            <a:endParaRPr lang="sl-SI" dirty="0"/>
          </a:p>
        </p:txBody>
      </p:sp>
      <p:pic>
        <p:nvPicPr>
          <p:cNvPr id="56322" name="Picture 2" descr="File:1wpg opm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499587"/>
            <a:ext cx="2483768" cy="3358413"/>
          </a:xfrm>
          <a:prstGeom prst="rect">
            <a:avLst/>
          </a:prstGeom>
          <a:noFill/>
        </p:spPr>
      </p:pic>
      <p:pic>
        <p:nvPicPr>
          <p:cNvPr id="56324" name="Picture 4" descr="File:Scheme sodium-potassium pump-en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56583"/>
            <a:ext cx="5796136" cy="2601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sl-SI" sz="3600" dirty="0" smtClean="0"/>
              <a:t>P-tip </a:t>
            </a:r>
            <a:r>
              <a:rPr lang="sl-SI" sz="3600" dirty="0" err="1" smtClean="0"/>
              <a:t>ATPaze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r>
              <a:rPr lang="sl-SI" dirty="0" smtClean="0"/>
              <a:t>Preko plazemske membrane v </a:t>
            </a:r>
            <a:r>
              <a:rPr lang="sl-SI" dirty="0" err="1" smtClean="0"/>
              <a:t>acidogenih</a:t>
            </a:r>
            <a:r>
              <a:rPr lang="sl-SI" dirty="0" smtClean="0"/>
              <a:t> celicah želodca sesalcev črpajo H</a:t>
            </a:r>
            <a:r>
              <a:rPr lang="sl-SI" baseline="30000" dirty="0" smtClean="0"/>
              <a:t>+</a:t>
            </a:r>
            <a:r>
              <a:rPr lang="sl-SI" dirty="0" smtClean="0"/>
              <a:t> in K</a:t>
            </a:r>
            <a:r>
              <a:rPr lang="sl-SI" baseline="30000" dirty="0" smtClean="0"/>
              <a:t>+</a:t>
            </a:r>
            <a:r>
              <a:rPr lang="sl-SI" dirty="0" smtClean="0"/>
              <a:t> ter skrbijo za nastanek solne </a:t>
            </a:r>
            <a:r>
              <a:rPr lang="sl-SI" dirty="0" smtClean="0"/>
              <a:t>kisline.</a:t>
            </a:r>
          </a:p>
          <a:p>
            <a:pPr lvl="1"/>
            <a:r>
              <a:rPr lang="sl-SI" dirty="0" smtClean="0"/>
              <a:t>Solna kislina </a:t>
            </a:r>
            <a:r>
              <a:rPr lang="sl-SI" dirty="0" smtClean="0"/>
              <a:t>povzroči </a:t>
            </a:r>
            <a:r>
              <a:rPr lang="sl-SI" dirty="0" smtClean="0"/>
              <a:t>odvitje </a:t>
            </a:r>
            <a:r>
              <a:rPr lang="sl-SI" dirty="0" smtClean="0"/>
              <a:t>beljakovin, </a:t>
            </a:r>
            <a:r>
              <a:rPr lang="sl-SI" dirty="0" smtClean="0"/>
              <a:t>s čemer pripomore k njihovi lažji </a:t>
            </a:r>
            <a:r>
              <a:rPr lang="sl-SI" dirty="0" smtClean="0"/>
              <a:t>razgradnji in </a:t>
            </a:r>
            <a:r>
              <a:rPr lang="sl-SI" dirty="0" smtClean="0"/>
              <a:t>deluje baktericidno.</a:t>
            </a:r>
            <a:endParaRPr lang="sl-SI" dirty="0" smtClean="0"/>
          </a:p>
          <a:p>
            <a:endParaRPr lang="sl-SI" dirty="0" smtClean="0"/>
          </a:p>
          <a:p>
            <a:pPr>
              <a:buNone/>
            </a:pPr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Bakterije jo uporabljajo za iznos toksičnih kovin kot so Cu</a:t>
            </a:r>
            <a:r>
              <a:rPr lang="sl-SI" baseline="30000" dirty="0" smtClean="0"/>
              <a:t>2+</a:t>
            </a:r>
            <a:r>
              <a:rPr lang="sl-SI" dirty="0" smtClean="0"/>
              <a:t>, Cd</a:t>
            </a:r>
            <a:r>
              <a:rPr lang="sl-SI" baseline="30000" dirty="0" smtClean="0"/>
              <a:t>2+</a:t>
            </a:r>
            <a:r>
              <a:rPr lang="sl-SI" dirty="0" smtClean="0"/>
              <a:t> </a:t>
            </a:r>
            <a:r>
              <a:rPr lang="sl-SI" dirty="0" smtClean="0"/>
              <a:t>in Hg</a:t>
            </a:r>
            <a:r>
              <a:rPr lang="sl-SI" baseline="30000" dirty="0" smtClean="0"/>
              <a:t>2+</a:t>
            </a:r>
            <a:r>
              <a:rPr lang="sl-SI" dirty="0" smtClean="0"/>
              <a:t>.</a:t>
            </a:r>
            <a:endParaRPr lang="sl-SI" dirty="0" smtClean="0"/>
          </a:p>
        </p:txBody>
      </p:sp>
      <p:pic>
        <p:nvPicPr>
          <p:cNvPr id="69634" name="Picture 2" descr="Slika:Parietal cell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84984"/>
            <a:ext cx="2651448" cy="1988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File:VATPase-e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431782"/>
            <a:ext cx="2699792" cy="34262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/>
          </a:bodyPr>
          <a:lstStyle/>
          <a:p>
            <a:r>
              <a:rPr lang="sl-SI" sz="3600" dirty="0" smtClean="0"/>
              <a:t>V-tip </a:t>
            </a:r>
            <a:r>
              <a:rPr lang="sl-SI" sz="3600" dirty="0" err="1" smtClean="0"/>
              <a:t>ATPaze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r>
              <a:rPr lang="sl-SI" dirty="0" smtClean="0"/>
              <a:t>V-tip </a:t>
            </a:r>
            <a:r>
              <a:rPr lang="sl-SI" dirty="0" err="1" smtClean="0"/>
              <a:t>ATPaze</a:t>
            </a:r>
            <a:r>
              <a:rPr lang="sl-SI" dirty="0" smtClean="0"/>
              <a:t> delujejo kot protonske črpalke.</a:t>
            </a:r>
          </a:p>
          <a:p>
            <a:r>
              <a:rPr lang="sl-SI" dirty="0" smtClean="0"/>
              <a:t>V vakuolah (vrsta celičnega organela) gliv in višjih rastlin vzdržuje pH med 3 in 6.</a:t>
            </a:r>
          </a:p>
          <a:p>
            <a:r>
              <a:rPr lang="sl-SI" dirty="0" smtClean="0"/>
              <a:t>Enako vlogo zakisanja ima v lizosomih, </a:t>
            </a:r>
            <a:r>
              <a:rPr lang="sl-SI" dirty="0" err="1" smtClean="0"/>
              <a:t>endosomih</a:t>
            </a:r>
            <a:r>
              <a:rPr lang="sl-SI" dirty="0" smtClean="0"/>
              <a:t>,</a:t>
            </a:r>
            <a:r>
              <a:rPr lang="sl-SI" dirty="0" smtClean="0"/>
              <a:t> Golgijevem aparatu in </a:t>
            </a:r>
            <a:r>
              <a:rPr lang="sl-SI" dirty="0" err="1" smtClean="0"/>
              <a:t>sekrecijskem</a:t>
            </a:r>
            <a:r>
              <a:rPr lang="sl-SI" dirty="0" smtClean="0"/>
              <a:t> </a:t>
            </a:r>
            <a:r>
              <a:rPr lang="sl-SI" dirty="0" err="1" smtClean="0"/>
              <a:t>veziklu</a:t>
            </a:r>
            <a:r>
              <a:rPr lang="sl-SI" dirty="0" smtClean="0"/>
              <a:t> živalskih celic.</a:t>
            </a:r>
          </a:p>
          <a:p>
            <a:r>
              <a:rPr lang="sl-SI" dirty="0" smtClean="0"/>
              <a:t>Sestavlja jih sestavljena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err="1" smtClean="0"/>
              <a:t>transmembrana</a:t>
            </a:r>
            <a:r>
              <a:rPr lang="sl-SI" dirty="0" smtClean="0"/>
              <a:t> s kanalom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za protone in perifernim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delom  za vezavo ATP in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delovanje  </a:t>
            </a:r>
            <a:r>
              <a:rPr lang="sl-SI" dirty="0" err="1" smtClean="0"/>
              <a:t>ATPaze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71684" name="Picture 4" descr="File:2bl2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5140820"/>
            <a:ext cx="2247528" cy="1717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r>
              <a:rPr lang="sl-SI" sz="3600" dirty="0" smtClean="0">
                <a:solidFill>
                  <a:prstClr val="black"/>
                </a:solidFill>
              </a:rPr>
              <a:t>F-tip </a:t>
            </a:r>
            <a:r>
              <a:rPr lang="sl-SI" sz="3600" dirty="0" err="1" smtClean="0">
                <a:solidFill>
                  <a:prstClr val="black"/>
                </a:solidFill>
              </a:rPr>
              <a:t>ATPaze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sl-SI" dirty="0" smtClean="0"/>
              <a:t>F-tip </a:t>
            </a:r>
            <a:r>
              <a:rPr lang="sl-SI" dirty="0" err="1" smtClean="0"/>
              <a:t>ATPaza</a:t>
            </a:r>
            <a:r>
              <a:rPr lang="sl-SI" dirty="0" smtClean="0"/>
              <a:t> je dejavnik vezave energije.</a:t>
            </a:r>
          </a:p>
          <a:p>
            <a:r>
              <a:rPr lang="sl-SI" dirty="0" smtClean="0"/>
              <a:t>Katalizira prenos protonov navzgor in navzdol.</a:t>
            </a:r>
          </a:p>
          <a:p>
            <a:r>
              <a:rPr lang="sl-SI" dirty="0" smtClean="0"/>
              <a:t>Prenos navzgor poganja hidroliza ATP, prenos navzdol pa sintezo ATP.</a:t>
            </a:r>
            <a:endParaRPr lang="sl-SI" dirty="0"/>
          </a:p>
        </p:txBody>
      </p:sp>
      <p:pic>
        <p:nvPicPr>
          <p:cNvPr id="72706" name="Picture 2" descr="http://journals.prous.com/journals/dnp/20061903/html/dn190139/images/fi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7"/>
            <a:ext cx="5719566" cy="2924944"/>
          </a:xfrm>
          <a:prstGeom prst="rect">
            <a:avLst/>
          </a:prstGeom>
          <a:noFill/>
        </p:spPr>
      </p:pic>
      <p:pic>
        <p:nvPicPr>
          <p:cNvPr id="72708" name="Picture 4" descr="http://www.mpibpc.mpg.de/home/grubmueller/projects/ForceProbeMD/ATPase/bild1/F1-ATPase-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1024" y="3645024"/>
            <a:ext cx="3212976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D:\sola\geomedicina\Chapter_5_fig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137" y="3645024"/>
            <a:ext cx="4438864" cy="32129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F. Ionske črpalke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r>
              <a:rPr lang="sl-SI" dirty="0" smtClean="0"/>
              <a:t>Na</a:t>
            </a:r>
            <a:r>
              <a:rPr lang="sl-SI" baseline="30000" dirty="0" smtClean="0"/>
              <a:t>+</a:t>
            </a:r>
            <a:r>
              <a:rPr lang="sl-SI" dirty="0" smtClean="0"/>
              <a:t>-K</a:t>
            </a:r>
            <a:r>
              <a:rPr lang="sl-SI" baseline="30000" dirty="0" smtClean="0"/>
              <a:t>+</a:t>
            </a:r>
            <a:r>
              <a:rPr lang="sl-SI" dirty="0" smtClean="0"/>
              <a:t> črpalka v živalskih celicah vzdržuje koncentracijski gradient Na</a:t>
            </a:r>
            <a:r>
              <a:rPr lang="sl-SI" baseline="30000" dirty="0" smtClean="0"/>
              <a:t>+</a:t>
            </a:r>
            <a:r>
              <a:rPr lang="sl-SI" dirty="0" smtClean="0"/>
              <a:t> na notranji in zunanji strani celice na 12 in 145 </a:t>
            </a:r>
            <a:r>
              <a:rPr lang="sl-SI" dirty="0" err="1" smtClean="0"/>
              <a:t>mM</a:t>
            </a:r>
            <a:r>
              <a:rPr lang="sl-SI" dirty="0" smtClean="0"/>
              <a:t>.</a:t>
            </a:r>
          </a:p>
          <a:p>
            <a:r>
              <a:rPr lang="sl-SI" dirty="0" smtClean="0"/>
              <a:t>Sočasno ohranja koncentracijo K</a:t>
            </a:r>
            <a:r>
              <a:rPr lang="sl-SI" baseline="30000" dirty="0" smtClean="0"/>
              <a:t>+</a:t>
            </a:r>
            <a:r>
              <a:rPr lang="sl-SI" dirty="0" smtClean="0"/>
              <a:t> v celici na 140 </a:t>
            </a:r>
            <a:r>
              <a:rPr lang="sl-SI" dirty="0" err="1" smtClean="0"/>
              <a:t>mM</a:t>
            </a:r>
            <a:r>
              <a:rPr lang="sl-SI" dirty="0" smtClean="0"/>
              <a:t> in zunaj nje na 4mM.</a:t>
            </a:r>
          </a:p>
          <a:p>
            <a:r>
              <a:rPr lang="sl-SI" dirty="0" smtClean="0"/>
              <a:t>Gonilo črpalke je </a:t>
            </a:r>
            <a:r>
              <a:rPr lang="sl-SI" dirty="0" smtClean="0"/>
              <a:t>Na</a:t>
            </a:r>
            <a:r>
              <a:rPr lang="sl-SI" baseline="30000" dirty="0" smtClean="0"/>
              <a:t>+</a:t>
            </a:r>
            <a:r>
              <a:rPr lang="sl-SI" dirty="0" smtClean="0"/>
              <a:t>-K</a:t>
            </a:r>
            <a:r>
              <a:rPr lang="sl-SI" baseline="30000" dirty="0" smtClean="0"/>
              <a:t>+</a:t>
            </a:r>
            <a:r>
              <a:rPr lang="sl-SI" dirty="0" smtClean="0"/>
              <a:t>-</a:t>
            </a:r>
            <a:r>
              <a:rPr lang="sl-SI" dirty="0" err="1" smtClean="0"/>
              <a:t>ATPaza</a:t>
            </a:r>
            <a:r>
              <a:rPr lang="sl-SI" dirty="0" smtClean="0"/>
              <a:t>, 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s sočasnim razpadom ATP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in gibanjem Na</a:t>
            </a:r>
            <a:r>
              <a:rPr lang="sl-SI" baseline="30000" dirty="0" smtClean="0"/>
              <a:t>+</a:t>
            </a:r>
            <a:r>
              <a:rPr lang="sl-SI" dirty="0" smtClean="0"/>
              <a:t> in K</a:t>
            </a:r>
            <a:r>
              <a:rPr lang="sl-SI" baseline="30000" dirty="0" smtClean="0"/>
              <a:t>+</a:t>
            </a:r>
            <a:r>
              <a:rPr lang="sl-SI" dirty="0" smtClean="0"/>
              <a:t> </a:t>
            </a:r>
            <a:r>
              <a:rPr lang="sl-SI" dirty="0" smtClean="0"/>
              <a:t>v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obrati smeri njunih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elektrokemičnih gradientov.</a:t>
            </a:r>
            <a:endParaRPr lang="sl-SI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D:\sola\geomedicina\Chapter_5_fig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4037" y="2204864"/>
            <a:ext cx="5769964" cy="41764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F. Ionske črpalke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Črpalka prenese </a:t>
            </a:r>
            <a:r>
              <a:rPr lang="sl-SI" dirty="0" smtClean="0"/>
              <a:t>v celico </a:t>
            </a:r>
            <a:r>
              <a:rPr lang="sl-SI" dirty="0" smtClean="0"/>
              <a:t>dva K</a:t>
            </a:r>
            <a:r>
              <a:rPr lang="sl-SI" baseline="30000" dirty="0" smtClean="0"/>
              <a:t>+</a:t>
            </a:r>
            <a:r>
              <a:rPr lang="sl-SI" dirty="0" smtClean="0"/>
              <a:t> in iz nje tri Na</a:t>
            </a:r>
            <a:r>
              <a:rPr lang="sl-SI" baseline="30000" dirty="0" smtClean="0"/>
              <a:t>+</a:t>
            </a:r>
            <a:r>
              <a:rPr lang="sl-SI" dirty="0" smtClean="0"/>
              <a:t>, </a:t>
            </a:r>
            <a:r>
              <a:rPr lang="sl-SI" dirty="0" smtClean="0"/>
              <a:t>na </a:t>
            </a:r>
            <a:r>
              <a:rPr lang="sl-SI" dirty="0" smtClean="0"/>
              <a:t>račun razpada ene molekule ATP v ADP in prosti fosforjev ion (</a:t>
            </a:r>
            <a:r>
              <a:rPr lang="sl-SI" dirty="0" err="1" smtClean="0"/>
              <a:t>P</a:t>
            </a:r>
            <a:r>
              <a:rPr lang="sl-SI" baseline="-25000" dirty="0" err="1" smtClean="0"/>
              <a:t>i</a:t>
            </a:r>
            <a:r>
              <a:rPr lang="sl-SI" dirty="0" smtClean="0"/>
              <a:t>).</a:t>
            </a:r>
          </a:p>
          <a:p>
            <a:r>
              <a:rPr lang="sl-SI" dirty="0" smtClean="0"/>
              <a:t>Je P-tip </a:t>
            </a:r>
            <a:r>
              <a:rPr lang="sl-SI" dirty="0" err="1" smtClean="0"/>
              <a:t>ATPaza</a:t>
            </a:r>
            <a:r>
              <a:rPr lang="sl-SI" dirty="0" smtClean="0"/>
              <a:t>.</a:t>
            </a:r>
          </a:p>
          <a:p>
            <a:r>
              <a:rPr lang="sl-SI" dirty="0" smtClean="0"/>
              <a:t>V večini celic je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koncentracija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ATP mnogo višja od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koncentracij ADP in </a:t>
            </a:r>
            <a:r>
              <a:rPr lang="sl-SI" dirty="0" err="1" smtClean="0"/>
              <a:t>P</a:t>
            </a:r>
            <a:r>
              <a:rPr lang="sl-SI" baseline="-25000" dirty="0" err="1" smtClean="0"/>
              <a:t>i</a:t>
            </a:r>
            <a:r>
              <a:rPr lang="sl-SI" dirty="0" smtClean="0"/>
              <a:t>,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 zato je dovolj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razpoložljive energije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za prenos.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F. Ionske črpalke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sl-SI" dirty="0" smtClean="0"/>
              <a:t>Koncentracija Ca</a:t>
            </a:r>
            <a:r>
              <a:rPr lang="sl-SI" baseline="30000" dirty="0" smtClean="0"/>
              <a:t>2+</a:t>
            </a:r>
            <a:r>
              <a:rPr lang="sl-SI" dirty="0" smtClean="0"/>
              <a:t> v citosolu celic je  bistveno nižja kot zunaj nje in v celici kot celoti.</a:t>
            </a:r>
          </a:p>
          <a:p>
            <a:r>
              <a:rPr lang="sl-SI" dirty="0" smtClean="0"/>
              <a:t>Nizka koncentracija Ca</a:t>
            </a:r>
            <a:r>
              <a:rPr lang="sl-SI" baseline="30000" dirty="0" smtClean="0"/>
              <a:t>2+</a:t>
            </a:r>
            <a:r>
              <a:rPr lang="sl-SI" dirty="0" smtClean="0"/>
              <a:t> je nujna zato, da se ne veže z anorganskimi fosfati v relativno netopne kalcijeve fosfate.</a:t>
            </a:r>
          </a:p>
          <a:p>
            <a:r>
              <a:rPr lang="sl-SI" dirty="0" smtClean="0"/>
              <a:t>Vzdrževanje nizke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koncentracije Ca</a:t>
            </a:r>
            <a:r>
              <a:rPr lang="sl-SI" baseline="30000" dirty="0" smtClean="0"/>
              <a:t>2+</a:t>
            </a:r>
            <a:r>
              <a:rPr lang="sl-SI" dirty="0" smtClean="0"/>
              <a:t> v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citosolu zagotavlja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Ca</a:t>
            </a:r>
            <a:r>
              <a:rPr lang="sl-SI" baseline="30000" dirty="0" smtClean="0"/>
              <a:t>2+</a:t>
            </a:r>
            <a:r>
              <a:rPr lang="sl-SI" dirty="0" smtClean="0"/>
              <a:t>-črpalka, ki je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P-tip </a:t>
            </a:r>
            <a:r>
              <a:rPr lang="sl-SI" dirty="0" err="1" smtClean="0"/>
              <a:t>ATPaza</a:t>
            </a:r>
            <a:r>
              <a:rPr lang="sl-SI" dirty="0" smtClean="0"/>
              <a:t>.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75778" name="Picture 2" descr="http://www.spring8.or.jp/en/news_publications/publications/sp8_brochure/img/Ca_pump-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409321"/>
            <a:ext cx="4962128" cy="3448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sl-SI" dirty="0" smtClean="0"/>
              <a:t>1. Bistvenost (esencialnost) prvin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/>
              <a:t>Glavne (major) </a:t>
            </a:r>
            <a:r>
              <a:rPr lang="sl-SI" dirty="0" smtClean="0"/>
              <a:t>prvine: </a:t>
            </a:r>
            <a:endParaRPr lang="sl-SI" dirty="0" smtClean="0"/>
          </a:p>
          <a:p>
            <a:pPr lvl="1"/>
            <a:r>
              <a:rPr lang="sl-SI" dirty="0" smtClean="0"/>
              <a:t>99%</a:t>
            </a:r>
          </a:p>
          <a:p>
            <a:pPr lvl="1"/>
            <a:r>
              <a:rPr lang="sl-SI" dirty="0" smtClean="0"/>
              <a:t> H, C, N, O</a:t>
            </a:r>
          </a:p>
          <a:p>
            <a:pPr lvl="1"/>
            <a:r>
              <a:rPr lang="sl-SI" dirty="0" smtClean="0"/>
              <a:t>Vse so nekovine.</a:t>
            </a:r>
          </a:p>
          <a:p>
            <a:r>
              <a:rPr lang="sl-SI" dirty="0" smtClean="0"/>
              <a:t>Stranske (minor) prvine ali </a:t>
            </a:r>
            <a:r>
              <a:rPr lang="sl-SI" dirty="0" smtClean="0"/>
              <a:t>elektroliti: </a:t>
            </a:r>
            <a:endParaRPr lang="sl-SI" dirty="0" smtClean="0"/>
          </a:p>
          <a:p>
            <a:pPr lvl="1"/>
            <a:r>
              <a:rPr lang="sl-SI" dirty="0" smtClean="0"/>
              <a:t>0,9%</a:t>
            </a:r>
          </a:p>
          <a:p>
            <a:pPr lvl="1"/>
            <a:r>
              <a:rPr lang="sl-SI" dirty="0" smtClean="0"/>
              <a:t>Na, Mg, P, S, Cl, K, Ca</a:t>
            </a:r>
          </a:p>
          <a:p>
            <a:pPr lvl="1"/>
            <a:r>
              <a:rPr lang="sl-SI" dirty="0" smtClean="0"/>
              <a:t>So kovine in nekovine, s samo enim razpoložljivim oksidacijskim stanjem.</a:t>
            </a:r>
          </a:p>
          <a:p>
            <a:r>
              <a:rPr lang="sl-SI" dirty="0" smtClean="0"/>
              <a:t>Sledne prvine: </a:t>
            </a:r>
            <a:endParaRPr lang="sl-SI" dirty="0" smtClean="0"/>
          </a:p>
          <a:p>
            <a:pPr lvl="1"/>
            <a:r>
              <a:rPr lang="sl-SI" dirty="0" smtClean="0"/>
              <a:t>&lt;100 mg/kg glede na analitsko kemijo oz. v biologiji tiste, ki so izključene </a:t>
            </a:r>
          </a:p>
          <a:p>
            <a:pPr lvl="1"/>
            <a:r>
              <a:rPr lang="sl-SI" dirty="0" smtClean="0"/>
              <a:t>73 do 75 prvin, ki sovpadajo ne glede na analitski in biološki vidik.</a:t>
            </a:r>
          </a:p>
          <a:p>
            <a:pPr lvl="1"/>
            <a:r>
              <a:rPr lang="sl-SI" dirty="0" smtClean="0"/>
              <a:t>Bistvene sledne prvine so večinoma kovine, z izjemo nekovin Se in I.</a:t>
            </a:r>
          </a:p>
          <a:p>
            <a:pPr lvl="1"/>
            <a:r>
              <a:rPr lang="sl-SI" dirty="0" smtClean="0"/>
              <a:t>B (bistven zlasti za rastline) in Si sta ne-reducirajoči nekovini.</a:t>
            </a:r>
          </a:p>
          <a:p>
            <a:endParaRPr lang="sl-SI" dirty="0" smtClean="0"/>
          </a:p>
        </p:txBody>
      </p:sp>
      <p:pic>
        <p:nvPicPr>
          <p:cNvPr id="4" name="Picture 2" descr="http://wpcontent.answcdn.com/wikipedia/commons/thumb/a/a9/CHONPS.svg/300px-CHONPS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744416" cy="1672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4. Vnos in uravnavanje železa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Železo je življenjskega pomena za vse žive organizme, ker je bistveno v veliko presnovnih procesih.</a:t>
            </a:r>
          </a:p>
          <a:p>
            <a:pPr lvl="1"/>
            <a:r>
              <a:rPr lang="sl-SI" dirty="0" smtClean="0"/>
              <a:t>Prenos kisika</a:t>
            </a:r>
          </a:p>
          <a:p>
            <a:pPr lvl="1"/>
            <a:r>
              <a:rPr lang="sl-SI" dirty="0" smtClean="0"/>
              <a:t>Sinteza DNK</a:t>
            </a:r>
          </a:p>
          <a:p>
            <a:pPr lvl="1"/>
            <a:r>
              <a:rPr lang="sl-SI" dirty="0" smtClean="0"/>
              <a:t>Prenos elektronov</a:t>
            </a:r>
          </a:p>
          <a:p>
            <a:r>
              <a:rPr lang="sl-SI" dirty="0" smtClean="0"/>
              <a:t>V naravi je obilno, a večinoma v netopnem Fe</a:t>
            </a:r>
            <a:r>
              <a:rPr lang="sl-SI" baseline="30000" dirty="0" smtClean="0"/>
              <a:t>3+</a:t>
            </a:r>
            <a:r>
              <a:rPr lang="sl-SI" dirty="0" smtClean="0"/>
              <a:t> hidroksidu Fe(OH)</a:t>
            </a:r>
            <a:r>
              <a:rPr lang="sl-SI" baseline="-25000" dirty="0" smtClean="0"/>
              <a:t>3</a:t>
            </a:r>
            <a:r>
              <a:rPr lang="sl-SI" dirty="0" smtClean="0"/>
              <a:t>.</a:t>
            </a:r>
          </a:p>
          <a:p>
            <a:r>
              <a:rPr lang="sl-SI" dirty="0" smtClean="0"/>
              <a:t>Organizmi morajo zato raztopiti </a:t>
            </a:r>
            <a:r>
              <a:rPr lang="sl-SI" dirty="0" smtClean="0"/>
              <a:t>Fe</a:t>
            </a:r>
            <a:r>
              <a:rPr lang="sl-SI" baseline="30000" dirty="0" smtClean="0"/>
              <a:t>3</a:t>
            </a:r>
            <a:r>
              <a:rPr lang="sl-SI" baseline="30000" dirty="0" smtClean="0"/>
              <a:t>+</a:t>
            </a:r>
            <a:r>
              <a:rPr lang="sl-SI" dirty="0" smtClean="0"/>
              <a:t>, da ga lahko uporabijo.</a:t>
            </a:r>
          </a:p>
          <a:p>
            <a:r>
              <a:rPr lang="sl-SI" dirty="0" smtClean="0"/>
              <a:t>Obstaja več načinov (</a:t>
            </a:r>
            <a:r>
              <a:rPr lang="sl-SI" dirty="0" smtClean="0"/>
              <a:t> </a:t>
            </a:r>
            <a:r>
              <a:rPr lang="sl-SI" dirty="0" smtClean="0"/>
              <a:t>npr. </a:t>
            </a:r>
            <a:r>
              <a:rPr lang="sl-SI" dirty="0" err="1" smtClean="0"/>
              <a:t>siderofori</a:t>
            </a:r>
            <a:r>
              <a:rPr lang="sl-SI" dirty="0" smtClean="0"/>
              <a:t>).</a:t>
            </a:r>
            <a:endParaRPr lang="sl-SI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D:\sola\geomedicina\Chapter_5_fig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2126" y="2996953"/>
            <a:ext cx="5441875" cy="38610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4. Vnos in uravnavanje železa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r>
              <a:rPr lang="sl-SI" dirty="0" smtClean="0"/>
              <a:t>Regulacija vnosa železa iz hrane se dogaja v črevesju.</a:t>
            </a:r>
          </a:p>
          <a:p>
            <a:r>
              <a:rPr lang="sl-SI" dirty="0" smtClean="0"/>
              <a:t>Železo vstopi v </a:t>
            </a:r>
            <a:r>
              <a:rPr lang="sl-SI" dirty="0" err="1" smtClean="0"/>
              <a:t>enterocite</a:t>
            </a:r>
            <a:r>
              <a:rPr lang="sl-SI" dirty="0" smtClean="0"/>
              <a:t> (epitelne celice) tankega črevesa iz hrane in krvne plazme.</a:t>
            </a:r>
          </a:p>
          <a:p>
            <a:r>
              <a:rPr lang="sl-SI" dirty="0" err="1" smtClean="0"/>
              <a:t>Enterociti</a:t>
            </a:r>
            <a:r>
              <a:rPr lang="sl-SI" dirty="0" smtClean="0"/>
              <a:t> nastanejo v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err="1" smtClean="0"/>
              <a:t>Liberkühnovi</a:t>
            </a:r>
            <a:r>
              <a:rPr lang="sl-SI" dirty="0" smtClean="0"/>
              <a:t> kripti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(žleza) in se premikajo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proti vrhu </a:t>
            </a:r>
            <a:r>
              <a:rPr lang="sl-SI" dirty="0" err="1" smtClean="0"/>
              <a:t>vilusa</a:t>
            </a:r>
            <a:r>
              <a:rPr lang="sl-SI" dirty="0" smtClean="0"/>
              <a:t> </a:t>
            </a:r>
            <a:r>
              <a:rPr lang="sl-SI" dirty="0" smtClean="0"/>
              <a:t>in po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2 – 3 dneh odmrejo v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črevesnem lumnu (svetlini).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Slika:Heme b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539993"/>
            <a:ext cx="3203848" cy="33180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sl-SI" dirty="0" smtClean="0"/>
              <a:t>4. Vnos in uravnavanje železa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V črevesni svetlini je železo v obliki Fe</a:t>
            </a:r>
            <a:r>
              <a:rPr lang="sl-SI" baseline="30000" dirty="0" smtClean="0"/>
              <a:t>2+</a:t>
            </a:r>
            <a:r>
              <a:rPr lang="sl-SI" dirty="0" smtClean="0"/>
              <a:t> in Fe</a:t>
            </a:r>
            <a:r>
              <a:rPr lang="sl-SI" baseline="30000" dirty="0" smtClean="0"/>
              <a:t>3+</a:t>
            </a:r>
            <a:r>
              <a:rPr lang="sl-SI" dirty="0" smtClean="0"/>
              <a:t> soli.</a:t>
            </a:r>
          </a:p>
          <a:p>
            <a:r>
              <a:rPr lang="sl-SI" dirty="0" smtClean="0"/>
              <a:t>Ker Fe</a:t>
            </a:r>
            <a:r>
              <a:rPr lang="sl-SI" baseline="30000" dirty="0" smtClean="0"/>
              <a:t>3+ </a:t>
            </a:r>
            <a:r>
              <a:rPr lang="sl-SI" dirty="0" smtClean="0"/>
              <a:t>postane netopen pri pH &gt; 3, ga morajo </a:t>
            </a:r>
            <a:r>
              <a:rPr lang="sl-SI" dirty="0" err="1" smtClean="0"/>
              <a:t>amino</a:t>
            </a:r>
            <a:r>
              <a:rPr lang="sl-SI" dirty="0" smtClean="0"/>
              <a:t> kisline in sladkorji reducirati ali </a:t>
            </a:r>
            <a:r>
              <a:rPr lang="sl-SI" dirty="0" err="1" smtClean="0"/>
              <a:t>kelirati</a:t>
            </a:r>
            <a:r>
              <a:rPr lang="sl-SI" dirty="0" smtClean="0"/>
              <a:t>, da se lahko učinkovito absorbira.</a:t>
            </a:r>
          </a:p>
          <a:p>
            <a:r>
              <a:rPr lang="sl-SI" dirty="0" smtClean="0"/>
              <a:t>Večina </a:t>
            </a:r>
            <a:r>
              <a:rPr lang="sl-SI" dirty="0" smtClean="0"/>
              <a:t>Fe</a:t>
            </a:r>
            <a:r>
              <a:rPr lang="sl-SI" baseline="30000" dirty="0" smtClean="0"/>
              <a:t>2+</a:t>
            </a:r>
            <a:r>
              <a:rPr lang="sl-SI" dirty="0" smtClean="0"/>
              <a:t> </a:t>
            </a:r>
            <a:r>
              <a:rPr lang="sl-SI" dirty="0" smtClean="0"/>
              <a:t>ostane topnega tudi pri pH 7, zato je </a:t>
            </a:r>
            <a:r>
              <a:rPr lang="sl-SI" dirty="0" err="1" smtClean="0"/>
              <a:t>sorbcija</a:t>
            </a:r>
            <a:r>
              <a:rPr lang="sl-SI" dirty="0" smtClean="0"/>
              <a:t> za </a:t>
            </a:r>
            <a:r>
              <a:rPr lang="sl-SI" dirty="0" err="1" smtClean="0"/>
              <a:t>fero</a:t>
            </a:r>
            <a:r>
              <a:rPr lang="sl-SI" dirty="0" smtClean="0"/>
              <a:t> soli učinkovitejša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kot za </a:t>
            </a:r>
            <a:r>
              <a:rPr lang="sl-SI" dirty="0" err="1" smtClean="0"/>
              <a:t>feri</a:t>
            </a:r>
            <a:r>
              <a:rPr lang="sl-SI" dirty="0" smtClean="0"/>
              <a:t> soli.</a:t>
            </a:r>
          </a:p>
          <a:p>
            <a:r>
              <a:rPr lang="sl-SI" dirty="0" smtClean="0"/>
              <a:t>V prehrani je anorgansko železo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večinoma </a:t>
            </a:r>
            <a:r>
              <a:rPr lang="sl-SI" dirty="0" smtClean="0"/>
              <a:t>Fe</a:t>
            </a:r>
            <a:r>
              <a:rPr lang="sl-SI" baseline="30000" dirty="0" smtClean="0"/>
              <a:t>3</a:t>
            </a:r>
            <a:r>
              <a:rPr lang="sl-SI" baseline="30000" dirty="0" smtClean="0"/>
              <a:t>+</a:t>
            </a:r>
            <a:r>
              <a:rPr lang="sl-SI" dirty="0" smtClean="0"/>
              <a:t> </a:t>
            </a:r>
            <a:r>
              <a:rPr lang="sl-SI" dirty="0" smtClean="0"/>
              <a:t>- v večini razvitih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dežel ga je takega ⅔,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⅓ pa ga je v </a:t>
            </a:r>
            <a:r>
              <a:rPr lang="sl-SI" dirty="0" err="1" smtClean="0"/>
              <a:t>hemu</a:t>
            </a:r>
            <a:r>
              <a:rPr lang="sl-SI" dirty="0" smtClean="0"/>
              <a:t>.</a:t>
            </a:r>
            <a:endParaRPr lang="sl-SI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D:\sola\geomedicina\Chapter_5_fig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3" y="1628800"/>
            <a:ext cx="6516217" cy="52292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4. Vnos in uravnavanje železa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sl-SI" dirty="0" smtClean="0"/>
              <a:t>Redukcijo železa uravnava </a:t>
            </a:r>
            <a:r>
              <a:rPr lang="sl-SI" dirty="0" err="1" smtClean="0"/>
              <a:t>ferireduktaza</a:t>
            </a:r>
            <a:r>
              <a:rPr lang="sl-SI" dirty="0" smtClean="0"/>
              <a:t> črevesne sluznice.</a:t>
            </a:r>
          </a:p>
          <a:p>
            <a:r>
              <a:rPr lang="sl-SI" dirty="0" smtClean="0"/>
              <a:t>Obstajajo tudi</a:t>
            </a:r>
          </a:p>
          <a:p>
            <a:pPr>
              <a:buNone/>
            </a:pPr>
            <a:r>
              <a:rPr lang="sl-SI" dirty="0" smtClean="0"/>
              <a:t>	druge, manj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učinkovite poti,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npr. </a:t>
            </a:r>
            <a:r>
              <a:rPr lang="sl-SI" dirty="0" err="1" smtClean="0"/>
              <a:t>paraferitin</a:t>
            </a:r>
            <a:r>
              <a:rPr lang="sl-SI" dirty="0" smtClean="0"/>
              <a:t>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D:\sola\geomedicina\Chapter_5_fig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0043" y="3140969"/>
            <a:ext cx="5723958" cy="371703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4. Vnos in uravnavanje železa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sl-SI" dirty="0" smtClean="0"/>
              <a:t>Vnosi železa, ki ni vezano v </a:t>
            </a:r>
            <a:r>
              <a:rPr lang="sl-SI" dirty="0" err="1" smtClean="0"/>
              <a:t>hem</a:t>
            </a:r>
            <a:endParaRPr lang="sl-SI" dirty="0" smtClean="0"/>
          </a:p>
          <a:p>
            <a:pPr marL="514350" indent="-514350">
              <a:buFont typeface="+mj-lt"/>
              <a:buAutoNum type="alphaUcPeriod"/>
            </a:pPr>
            <a:r>
              <a:rPr lang="sl-SI" dirty="0" smtClean="0"/>
              <a:t>Uvoznik železa: Nramp2</a:t>
            </a:r>
          </a:p>
          <a:p>
            <a:pPr marL="514350" indent="-514350">
              <a:buFont typeface="+mj-lt"/>
              <a:buAutoNum type="alphaUcPeriod"/>
            </a:pPr>
            <a:r>
              <a:rPr lang="sl-SI" dirty="0" smtClean="0"/>
              <a:t>Vnos </a:t>
            </a:r>
            <a:r>
              <a:rPr lang="sl-SI" dirty="0" err="1" smtClean="0"/>
              <a:t>hem</a:t>
            </a:r>
            <a:r>
              <a:rPr lang="sl-SI" dirty="0" smtClean="0"/>
              <a:t> železa</a:t>
            </a:r>
          </a:p>
          <a:p>
            <a:pPr marL="514350" indent="-514350">
              <a:buFont typeface="+mj-lt"/>
              <a:buAutoNum type="alphaUcPeriod"/>
            </a:pPr>
            <a:r>
              <a:rPr lang="sl-SI" dirty="0" smtClean="0"/>
              <a:t>Vnos s posredovanjem </a:t>
            </a:r>
            <a:r>
              <a:rPr lang="sl-SI" dirty="0" err="1" smtClean="0"/>
              <a:t>paraferitina</a:t>
            </a:r>
            <a:endParaRPr lang="sl-SI" dirty="0" smtClean="0"/>
          </a:p>
          <a:p>
            <a:pPr marL="514350" indent="-514350">
              <a:buFont typeface="+mj-lt"/>
              <a:buAutoNum type="alphaUcPeriod"/>
            </a:pPr>
            <a:r>
              <a:rPr lang="sl-SI" dirty="0" smtClean="0"/>
              <a:t>Izvoznik železa: </a:t>
            </a:r>
          </a:p>
          <a:p>
            <a:pPr marL="514350" indent="-514350">
              <a:buNone/>
            </a:pPr>
            <a:r>
              <a:rPr lang="sl-SI" dirty="0" smtClean="0"/>
              <a:t>	</a:t>
            </a:r>
            <a:r>
              <a:rPr lang="sl-SI" dirty="0" err="1" smtClean="0"/>
              <a:t>Feroportin</a:t>
            </a:r>
            <a:r>
              <a:rPr lang="sl-SI" dirty="0" smtClean="0"/>
              <a:t> 1</a:t>
            </a:r>
          </a:p>
          <a:p>
            <a:pPr marL="514350" indent="-514350">
              <a:buFont typeface="+mj-lt"/>
              <a:buAutoNum type="alphaUcPeriod" startAt="6"/>
            </a:pPr>
            <a:r>
              <a:rPr lang="sl-SI" dirty="0" smtClean="0"/>
              <a:t>Regulacija </a:t>
            </a:r>
          </a:p>
          <a:p>
            <a:pPr marL="514350" indent="-514350">
              <a:buNone/>
            </a:pPr>
            <a:r>
              <a:rPr lang="sl-SI" dirty="0" smtClean="0"/>
              <a:t>	</a:t>
            </a:r>
            <a:r>
              <a:rPr lang="sl-SI" dirty="0" err="1" smtClean="0"/>
              <a:t>absorbcije</a:t>
            </a:r>
            <a:r>
              <a:rPr lang="sl-SI" dirty="0" smtClean="0"/>
              <a:t> </a:t>
            </a:r>
          </a:p>
          <a:p>
            <a:pPr marL="514350" indent="-514350">
              <a:buNone/>
            </a:pPr>
            <a:r>
              <a:rPr lang="sl-SI" dirty="0" smtClean="0"/>
              <a:t>	</a:t>
            </a:r>
            <a:r>
              <a:rPr lang="sl-SI" dirty="0" smtClean="0"/>
              <a:t>prehranskega </a:t>
            </a:r>
          </a:p>
          <a:p>
            <a:pPr marL="514350" indent="-514350">
              <a:buNone/>
            </a:pPr>
            <a:r>
              <a:rPr lang="sl-SI" dirty="0" smtClean="0"/>
              <a:t>	</a:t>
            </a:r>
            <a:r>
              <a:rPr lang="sl-SI" dirty="0" smtClean="0"/>
              <a:t>železa</a:t>
            </a:r>
          </a:p>
          <a:p>
            <a:pPr marL="514350" indent="-514350">
              <a:buFont typeface="+mj-lt"/>
              <a:buAutoNum type="alphaUcPeriod"/>
            </a:pPr>
            <a:endParaRPr lang="sl-SI" dirty="0" smtClean="0"/>
          </a:p>
          <a:p>
            <a:pPr marL="514350" indent="-514350"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ola\geomedicina\Chapter_5_fig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7320" y="2780928"/>
            <a:ext cx="5516681" cy="407707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4. Vnos in uravnavanje železa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marL="514350" indent="-514350">
              <a:buFont typeface="+mj-lt"/>
              <a:buAutoNum type="alphaUcPeriod" startAt="7"/>
            </a:pPr>
            <a:r>
              <a:rPr lang="sl-SI" dirty="0" smtClean="0"/>
              <a:t>Vnos s posredovanjem </a:t>
            </a:r>
            <a:r>
              <a:rPr lang="sl-SI" dirty="0" err="1" smtClean="0"/>
              <a:t>transferinskega</a:t>
            </a:r>
            <a:r>
              <a:rPr lang="sl-SI" dirty="0" smtClean="0"/>
              <a:t> receptorja</a:t>
            </a:r>
          </a:p>
          <a:p>
            <a:pPr marL="514350" indent="-514350">
              <a:buFont typeface="+mj-lt"/>
              <a:buAutoNum type="alphaUcPeriod" startAt="8"/>
            </a:pPr>
            <a:r>
              <a:rPr lang="sl-SI" dirty="0" err="1" smtClean="0"/>
              <a:t>Transferin</a:t>
            </a:r>
            <a:r>
              <a:rPr lang="sl-SI" dirty="0" smtClean="0"/>
              <a:t> – beljakovina za vezavo in prenos železa</a:t>
            </a:r>
          </a:p>
          <a:p>
            <a:pPr marL="514350" indent="-514350">
              <a:buFont typeface="+mj-lt"/>
              <a:buAutoNum type="alphaUcPeriod" startAt="8"/>
            </a:pPr>
            <a:r>
              <a:rPr lang="sl-SI" dirty="0" smtClean="0"/>
              <a:t>Kontrola presnove železa</a:t>
            </a:r>
          </a:p>
          <a:p>
            <a:pPr marL="514350" indent="-514350">
              <a:buFont typeface="+mj-lt"/>
              <a:buAutoNum type="alphaUcPeriod" startAt="8"/>
            </a:pPr>
            <a:r>
              <a:rPr lang="sl-SI" dirty="0" smtClean="0"/>
              <a:t>Beljakovine za </a:t>
            </a:r>
          </a:p>
          <a:p>
            <a:pPr marL="514350" indent="-514350">
              <a:buNone/>
            </a:pPr>
            <a:r>
              <a:rPr lang="sl-SI" dirty="0" smtClean="0"/>
              <a:t>	</a:t>
            </a:r>
            <a:r>
              <a:rPr lang="sl-SI" dirty="0" smtClean="0"/>
              <a:t>uravnavanje </a:t>
            </a:r>
          </a:p>
          <a:p>
            <a:pPr marL="514350" indent="-514350">
              <a:buNone/>
            </a:pPr>
            <a:r>
              <a:rPr lang="sl-SI" dirty="0" smtClean="0"/>
              <a:t>	</a:t>
            </a:r>
            <a:r>
              <a:rPr lang="sl-SI" dirty="0" smtClean="0"/>
              <a:t>železa </a:t>
            </a:r>
          </a:p>
          <a:p>
            <a:pPr marL="514350" indent="-514350">
              <a:buNone/>
            </a:pPr>
            <a:r>
              <a:rPr lang="sl-SI" dirty="0" smtClean="0"/>
              <a:t>	</a:t>
            </a:r>
            <a:r>
              <a:rPr lang="sl-SI" dirty="0" smtClean="0"/>
              <a:t>in koordinacijo </a:t>
            </a:r>
          </a:p>
          <a:p>
            <a:pPr marL="514350" indent="-514350">
              <a:buNone/>
            </a:pPr>
            <a:r>
              <a:rPr lang="sl-SI" dirty="0" smtClean="0"/>
              <a:t>	</a:t>
            </a:r>
            <a:r>
              <a:rPr lang="sl-SI" dirty="0" smtClean="0"/>
              <a:t>homeostaze </a:t>
            </a:r>
          </a:p>
          <a:p>
            <a:pPr marL="514350" indent="-514350">
              <a:buNone/>
            </a:pPr>
            <a:r>
              <a:rPr lang="sl-SI" dirty="0" smtClean="0"/>
              <a:t>	</a:t>
            </a:r>
            <a:r>
              <a:rPr lang="sl-SI" dirty="0" smtClean="0"/>
              <a:t>železa.</a:t>
            </a:r>
            <a:endParaRPr lang="sl-SI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4. Vnos in </a:t>
            </a:r>
            <a:r>
              <a:rPr lang="sl-SI" dirty="0" smtClean="0"/>
              <a:t>uravnavanje cinka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sl-SI" dirty="0" smtClean="0"/>
              <a:t>Homeostaza </a:t>
            </a:r>
            <a:r>
              <a:rPr lang="sl-SI" dirty="0" smtClean="0"/>
              <a:t>je </a:t>
            </a:r>
            <a:r>
              <a:rPr lang="sl-SI" dirty="0" smtClean="0"/>
              <a:t>fiziološki proces, ki omogoča, da se fiziološki procesi in telesna zgradba organizma kljub večjim spremembam v okolici bistveno ne spreminjajo</a:t>
            </a:r>
            <a:r>
              <a:rPr lang="sl-SI" dirty="0" smtClean="0"/>
              <a:t>.</a:t>
            </a:r>
          </a:p>
          <a:p>
            <a:r>
              <a:rPr lang="sl-SI" dirty="0" smtClean="0"/>
              <a:t>K homeostazi cinka prispeva v različnih okoliščinah več fizioloških procesov.</a:t>
            </a:r>
          </a:p>
          <a:p>
            <a:r>
              <a:rPr lang="sl-SI" dirty="0" smtClean="0"/>
              <a:t>Osrednji je prebavni sistem, zlasti tanko črevo, jetra in slinavka.</a:t>
            </a:r>
          </a:p>
          <a:p>
            <a:r>
              <a:rPr lang="sl-SI" dirty="0" smtClean="0"/>
              <a:t>Za uravnavanje je pomemben proces absorpcije eksogenega in prebavno izločanje endogenega cinka.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sl-SI" dirty="0" smtClean="0"/>
              <a:t>4. Vnos in uravnavanje cinka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r>
              <a:rPr lang="sl-SI" dirty="0" smtClean="0"/>
              <a:t>Evolucijsko so celice razvile učinkovite sisteme vnosa Zn</a:t>
            </a:r>
            <a:r>
              <a:rPr lang="sl-SI" baseline="30000" dirty="0" smtClean="0"/>
              <a:t>2+</a:t>
            </a:r>
            <a:r>
              <a:rPr lang="sl-SI" dirty="0" smtClean="0"/>
              <a:t>, ki omogočajo njegovo kopičenju tudi, če ga je malo.</a:t>
            </a:r>
          </a:p>
          <a:p>
            <a:r>
              <a:rPr lang="sl-SI" dirty="0" smtClean="0"/>
              <a:t>Zn</a:t>
            </a:r>
            <a:r>
              <a:rPr lang="sl-SI" baseline="30000" dirty="0" smtClean="0"/>
              <a:t>2+</a:t>
            </a:r>
            <a:r>
              <a:rPr lang="sl-SI" dirty="0" smtClean="0"/>
              <a:t> preko lipidnih membran vstopi s pomočjo beljakovin z integralnim membranskim prenosom.</a:t>
            </a:r>
          </a:p>
          <a:p>
            <a:r>
              <a:rPr lang="sl-SI" dirty="0" smtClean="0"/>
              <a:t>V </a:t>
            </a:r>
            <a:r>
              <a:rPr lang="sl-SI" dirty="0" err="1" smtClean="0"/>
              <a:t>evkariotski</a:t>
            </a:r>
            <a:r>
              <a:rPr lang="sl-SI" dirty="0" smtClean="0"/>
              <a:t> celici se nato del cinka prenese v organele, kjer sodeluje v različnih od cinka odvisnih encimih in procesih v organelih.</a:t>
            </a:r>
          </a:p>
          <a:p>
            <a:r>
              <a:rPr lang="sl-SI" dirty="0" smtClean="0"/>
              <a:t>Tudi ta tok cinka omogočajo beljakovine v membranah organelov.</a:t>
            </a:r>
          </a:p>
          <a:p>
            <a:pPr>
              <a:buNone/>
            </a:pPr>
            <a:endParaRPr lang="sl-SI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4. Vnos in uravnavanje cinka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r>
              <a:rPr lang="sl-SI" dirty="0" smtClean="0"/>
              <a:t>Cink </a:t>
            </a:r>
            <a:r>
              <a:rPr lang="sl-SI" dirty="0" smtClean="0"/>
              <a:t>se lahko v določenih delih celice uskladišči, kadar ga je na razpolago veliko in se porabi takrat, ko ga primanjkuje.</a:t>
            </a:r>
          </a:p>
          <a:p>
            <a:r>
              <a:rPr lang="sl-SI" dirty="0" smtClean="0"/>
              <a:t>Tudi za ta prenos so potrebni transporterji</a:t>
            </a:r>
            <a:r>
              <a:rPr lang="sl-SI" dirty="0" smtClean="0"/>
              <a:t>.</a:t>
            </a:r>
          </a:p>
          <a:p>
            <a:r>
              <a:rPr lang="sl-SI" dirty="0" smtClean="0"/>
              <a:t>Skupine prenašalcev in regulatorjev cinka so različne v rastlinah in živalih.</a:t>
            </a: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5. </a:t>
            </a:r>
            <a:r>
              <a:rPr lang="sl-SI" dirty="0" smtClean="0"/>
              <a:t>Vnos in </a:t>
            </a:r>
            <a:r>
              <a:rPr lang="sl-SI" dirty="0" smtClean="0"/>
              <a:t>zavračanje bakra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sl-SI" dirty="0" smtClean="0"/>
              <a:t>Prenos in celična presnova bakra je odvisna od vrste membranskih beljakovin in manjših topnih peptidov, ki sestavljajo sistem vzdrževanja njegove homeostaze.</a:t>
            </a:r>
          </a:p>
          <a:p>
            <a:r>
              <a:rPr lang="sl-SI" dirty="0" smtClean="0"/>
              <a:t>Encim </a:t>
            </a:r>
            <a:r>
              <a:rPr lang="sl-SI" dirty="0" err="1" smtClean="0"/>
              <a:t>CuZnSOD</a:t>
            </a:r>
            <a:r>
              <a:rPr lang="sl-SI" dirty="0" smtClean="0"/>
              <a:t> </a:t>
            </a:r>
            <a:r>
              <a:rPr lang="sl-SI" dirty="0" smtClean="0"/>
              <a:t>(</a:t>
            </a:r>
            <a:r>
              <a:rPr lang="sl-SI" dirty="0" err="1" smtClean="0"/>
              <a:t>superoksid</a:t>
            </a:r>
            <a:r>
              <a:rPr lang="sl-SI" dirty="0" smtClean="0"/>
              <a:t> </a:t>
            </a:r>
            <a:r>
              <a:rPr lang="sl-SI" dirty="0" err="1" smtClean="0"/>
              <a:t>dismutaza</a:t>
            </a:r>
            <a:r>
              <a:rPr lang="sl-SI" dirty="0" smtClean="0"/>
              <a:t>) v </a:t>
            </a:r>
            <a:r>
              <a:rPr lang="sl-SI" dirty="0" smtClean="0"/>
              <a:t>citoplazmi katalizira razpad </a:t>
            </a:r>
            <a:r>
              <a:rPr lang="sl-SI" dirty="0" err="1" smtClean="0"/>
              <a:t>superoksidnega</a:t>
            </a:r>
            <a:r>
              <a:rPr lang="sl-SI" dirty="0" smtClean="0"/>
              <a:t> aniona na vodikov </a:t>
            </a:r>
            <a:r>
              <a:rPr lang="sl-SI" dirty="0" smtClean="0"/>
              <a:t>peroksid.</a:t>
            </a:r>
          </a:p>
          <a:p>
            <a:r>
              <a:rPr lang="sl-SI" dirty="0" smtClean="0"/>
              <a:t>Mehanizem deluje, ko je dotok bakra prevelik ter pri normalni bakrovi presnovi.</a:t>
            </a:r>
            <a:endParaRPr lang="sl-S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</p:nvPr>
        </p:nvGraphicFramePr>
        <p:xfrm>
          <a:off x="0" y="3501010"/>
          <a:ext cx="9144000" cy="3356994"/>
        </p:xfrm>
        <a:graphic>
          <a:graphicData uri="http://schemas.openxmlformats.org/drawingml/2006/table">
            <a:tbl>
              <a:tblPr/>
              <a:tblGrid>
                <a:gridCol w="1187624"/>
                <a:gridCol w="1152128"/>
                <a:gridCol w="6804248"/>
              </a:tblGrid>
              <a:tr h="267863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Element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2"/>
                        </a:rPr>
                        <a:t>Mass (kg)[6]</a:t>
                      </a:r>
                      <a:endParaRPr lang="sl-SI" sz="16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Positive health role in mammals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7863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sng" strike="noStrike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3" tooltip="Oxygen"/>
                        </a:rPr>
                        <a:t>Oxygen</a:t>
                      </a:r>
                      <a:endParaRPr lang="sl-SI" sz="16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43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sng" strike="noStrike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3" tooltip="Oxygen"/>
                        </a:rPr>
                        <a:t>Yes (water, electron acceptor) /No (Reactive Oxygen Species)</a:t>
                      </a:r>
                      <a:endParaRPr lang="sl-SI" sz="16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7863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4" tooltip="Carbon"/>
                        </a:rPr>
                        <a:t>Carbon</a:t>
                      </a:r>
                      <a:endParaRPr lang="sl-SI" sz="16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sng" strike="noStrike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5" tooltip="Organic compound"/>
                        </a:rPr>
                        <a:t>Yes (organic compounds are hydrocarbon derivatives)</a:t>
                      </a:r>
                      <a:endParaRPr lang="sl-SI" sz="16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7863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6" tooltip="Hydrogen"/>
                        </a:rPr>
                        <a:t>Hydrogen</a:t>
                      </a:r>
                      <a:endParaRPr lang="sl-SI" sz="16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(e.g. </a:t>
                      </a:r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water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sl-SI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7863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7" tooltip="Nitrogen"/>
                        </a:rPr>
                        <a:t>Nitrogen</a:t>
                      </a:r>
                      <a:endParaRPr lang="sl-SI" sz="16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1,8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(e.g. </a:t>
                      </a:r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DNA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and </a:t>
                      </a:r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amino acids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sl-SI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7863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8" tooltip="Calcium"/>
                        </a:rPr>
                        <a:t>Calcium</a:t>
                      </a:r>
                      <a:endParaRPr lang="sl-SI" sz="16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1.0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(e.g. </a:t>
                      </a:r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Calmodulin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and </a:t>
                      </a:r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Hydroxylapatite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in </a:t>
                      </a:r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bones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sl-SI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9182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9" tooltip="Phosphorus"/>
                        </a:rPr>
                        <a:t>Phosphorus</a:t>
                      </a:r>
                      <a:endParaRPr lang="sl-SI" sz="16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7.8e-1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(e.g. </a:t>
                      </a:r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DNA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and </a:t>
                      </a:r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phosphorylation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sl-SI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7863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10" tooltip="Potassium"/>
                        </a:rPr>
                        <a:t>Potassium</a:t>
                      </a:r>
                      <a:endParaRPr lang="sl-SI" sz="16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1.4e-1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(e.g. </a:t>
                      </a:r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Na</a:t>
                      </a:r>
                      <a:r>
                        <a:rPr lang="sl-SI" sz="1600" b="0" i="0" u="none" strike="noStrike" baseline="30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/K</a:t>
                      </a:r>
                      <a:r>
                        <a:rPr lang="sl-SI" sz="1600" b="0" i="0" u="none" strike="noStrike" baseline="30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-ATPase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sl-SI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7863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11" tooltip="Sulfur"/>
                        </a:rPr>
                        <a:t>Sulfur</a:t>
                      </a:r>
                      <a:endParaRPr lang="sl-SI" sz="16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0.140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(e.g. </a:t>
                      </a:r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Cysteine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and </a:t>
                      </a:r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Methionine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sl-SI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7863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12" tooltip="Chlorine"/>
                        </a:rPr>
                        <a:t>Chlorine</a:t>
                      </a:r>
                      <a:endParaRPr lang="sl-SI" sz="16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0.095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(e.g. </a:t>
                      </a:r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Cl-transporting ATPase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sl-SI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7863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13" tooltip="Sodium"/>
                        </a:rPr>
                        <a:t>Sodium</a:t>
                      </a:r>
                      <a:endParaRPr lang="sl-SI" sz="16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0.100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(e.g. </a:t>
                      </a:r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Na</a:t>
                      </a:r>
                      <a:r>
                        <a:rPr lang="sl-SI" sz="1600" b="0" i="0" u="none" strike="noStrike" baseline="30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/K</a:t>
                      </a:r>
                      <a:r>
                        <a:rPr lang="sl-SI" sz="1600" b="0" i="0" u="none" strike="noStrike" baseline="30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-ATPase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sl-SI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9182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14" tooltip="Magnesium"/>
                        </a:rPr>
                        <a:t>Magnesium</a:t>
                      </a:r>
                      <a:endParaRPr lang="sl-SI" sz="16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0.019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(e.g. binding to </a:t>
                      </a:r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ATP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sl-SI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544458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80099" y="0"/>
            <a:ext cx="3563901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-10"/>
          <a:ext cx="9144000" cy="6904036"/>
        </p:xfrm>
        <a:graphic>
          <a:graphicData uri="http://schemas.openxmlformats.org/drawingml/2006/table">
            <a:tbl>
              <a:tblPr/>
              <a:tblGrid>
                <a:gridCol w="1619672"/>
                <a:gridCol w="1440160"/>
                <a:gridCol w="6084168"/>
              </a:tblGrid>
              <a:tr h="44978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Element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2"/>
                        </a:rPr>
                        <a:t>Mass (kg)[6]</a:t>
                      </a:r>
                      <a:endParaRPr lang="sl-SI" sz="14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Positive health role in mammals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2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3" tooltip="Iron"/>
                        </a:rPr>
                        <a:t>Iron*</a:t>
                      </a:r>
                      <a:endParaRPr lang="sl-SI" sz="14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0.0042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(e.g. </a:t>
                      </a:r>
                      <a:r>
                        <a:rPr lang="sl-SI" sz="1600" b="0" i="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Hemoglobin</a:t>
                      </a:r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sl-SI" sz="1600" b="0" i="0" u="none" strike="noStrike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2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4" tooltip="Fluorine"/>
                        </a:rPr>
                        <a:t>Fluorine</a:t>
                      </a:r>
                      <a:endParaRPr lang="sl-SI" sz="14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0.0026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4" tooltip="Fluorine"/>
                        </a:rPr>
                        <a:t>Yes/No (topically hardens teeth; toxic in higher amounts)</a:t>
                      </a:r>
                      <a:endParaRPr lang="sl-SI" sz="14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2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5" tooltip="Zinc"/>
                        </a:rPr>
                        <a:t>Zinc</a:t>
                      </a:r>
                      <a:endParaRPr lang="sl-SI" sz="14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0.0023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(e.g. </a:t>
                      </a:r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Zinc finger proteins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sl-SI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2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6" tooltip="Silicon"/>
                        </a:rPr>
                        <a:t>Silicon</a:t>
                      </a:r>
                      <a:endParaRPr lang="sl-SI" sz="14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0.0010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6" tooltip="Silicon"/>
                        </a:rPr>
                        <a:t>Yes (probable)</a:t>
                      </a:r>
                      <a:endParaRPr lang="sl-SI" sz="14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2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7" tooltip="Zirconium"/>
                        </a:rPr>
                        <a:t>Zirconium</a:t>
                      </a:r>
                      <a:endParaRPr lang="sl-SI" sz="14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0.000001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2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8" tooltip="Strontium"/>
                        </a:rPr>
                        <a:t>Strontium</a:t>
                      </a:r>
                      <a:endParaRPr lang="sl-SI" sz="14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0.00032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 (?)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2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9" tooltip="Rubidium"/>
                        </a:rPr>
                        <a:t>Rubidium</a:t>
                      </a:r>
                      <a:endParaRPr lang="sl-SI" sz="14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0.00068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9" tooltip="Rubidium"/>
                        </a:rPr>
                        <a:t>No (?)</a:t>
                      </a:r>
                      <a:endParaRPr lang="sl-SI" sz="14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2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10" tooltip="Bromine"/>
                        </a:rPr>
                        <a:t>Bromine</a:t>
                      </a:r>
                      <a:endParaRPr lang="sl-SI" sz="14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0.00026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 (?)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2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11" tooltip="Lead"/>
                        </a:rPr>
                        <a:t>Lead</a:t>
                      </a:r>
                      <a:endParaRPr lang="sl-SI" sz="14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0.00012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 (?) (toxic in higher amounts)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2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12" tooltip="Niobium"/>
                        </a:rPr>
                        <a:t>Niobium</a:t>
                      </a:r>
                      <a:endParaRPr lang="sl-SI" sz="14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0.0000015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2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13" tooltip="Lanthanum"/>
                        </a:rPr>
                        <a:t>Lanthanum</a:t>
                      </a:r>
                      <a:endParaRPr lang="sl-SI" sz="14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8E-07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2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14" tooltip="Copper"/>
                        </a:rPr>
                        <a:t>Copper</a:t>
                      </a:r>
                      <a:endParaRPr lang="sl-SI" sz="14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0.000072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(e.g. </a:t>
                      </a:r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copper proteins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sl-SI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2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15" tooltip="Aluminium"/>
                        </a:rPr>
                        <a:t>Aluminium</a:t>
                      </a:r>
                      <a:endParaRPr lang="sl-SI" sz="14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0.000060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No(?) (toxic?)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2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16" tooltip="Cadmium"/>
                        </a:rPr>
                        <a:t>Cadmium</a:t>
                      </a:r>
                      <a:endParaRPr lang="sl-SI" sz="14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0.000050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No(?) (toxic in higher amounts)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2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17" tooltip="Boron"/>
                        </a:rPr>
                        <a:t>Boron</a:t>
                      </a:r>
                      <a:endParaRPr lang="sl-SI" sz="14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0.000018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17" tooltip="Boron"/>
                        </a:rPr>
                        <a:t>Yes (probable)</a:t>
                      </a:r>
                      <a:endParaRPr lang="sl-SI" sz="14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2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18" tooltip="Cerium"/>
                        </a:rPr>
                        <a:t>Cerium</a:t>
                      </a:r>
                      <a:endParaRPr lang="sl-SI" sz="14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0.000040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2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19" tooltip="Barium"/>
                        </a:rPr>
                        <a:t>Barium</a:t>
                      </a:r>
                      <a:endParaRPr lang="sl-SI" sz="14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0.000022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 (toxic?)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2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20" tooltip="Vanadium"/>
                        </a:rPr>
                        <a:t>Vanadium</a:t>
                      </a:r>
                      <a:endParaRPr lang="sl-SI" sz="14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1.1e-7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20" tooltip="Vanadium"/>
                        </a:rPr>
                        <a:t>Yes (not confirmed)</a:t>
                      </a:r>
                      <a:endParaRPr lang="sl-SI" sz="14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2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21" tooltip="Arsenic"/>
                        </a:rPr>
                        <a:t>Arsenic</a:t>
                      </a:r>
                      <a:endParaRPr lang="sl-SI" sz="14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0.000007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21" tooltip="Arsenic"/>
                        </a:rPr>
                        <a:t>Yes (not confirmed). Toxic in higher amounts</a:t>
                      </a:r>
                      <a:endParaRPr lang="sl-SI" sz="14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2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22" tooltip="Tin"/>
                        </a:rPr>
                        <a:t>Tin</a:t>
                      </a:r>
                      <a:endParaRPr lang="sl-SI" sz="14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0.000020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No(?)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2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23" tooltip="Mercury (element)"/>
                        </a:rPr>
                        <a:t>Mercury</a:t>
                      </a:r>
                      <a:endParaRPr lang="sl-SI" sz="14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0.000006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 (toxic)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2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24" tooltip="Selenium"/>
                        </a:rPr>
                        <a:t>Selenium</a:t>
                      </a:r>
                      <a:endParaRPr lang="sl-SI" sz="14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0.000015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24" tooltip="Selenium"/>
                        </a:rPr>
                        <a:t>Yes/No (toxic in higher amounts)</a:t>
                      </a:r>
                      <a:endParaRPr lang="sl-SI" sz="14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2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25" tooltip="Manganese"/>
                        </a:rPr>
                        <a:t>Manganese</a:t>
                      </a:r>
                      <a:endParaRPr lang="sl-SI" sz="14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0.000012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(e.g. </a:t>
                      </a:r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Mn-SOD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sl-SI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2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26" tooltip="Iodine"/>
                        </a:rPr>
                        <a:t>Iodine</a:t>
                      </a:r>
                      <a:endParaRPr lang="sl-SI" sz="14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0.000020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(e.g. </a:t>
                      </a:r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Thyroxine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sl-SI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2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27" tooltip="Nickel"/>
                        </a:rPr>
                        <a:t>Nickel</a:t>
                      </a:r>
                      <a:endParaRPr lang="sl-SI" sz="14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0.000015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(e.g. </a:t>
                      </a:r>
                      <a:r>
                        <a:rPr lang="sl-SI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urease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sl-SI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7165" marR="7165" marT="7165" marB="71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-15"/>
          <a:ext cx="9144000" cy="6858014"/>
        </p:xfrm>
        <a:graphic>
          <a:graphicData uri="http://schemas.openxmlformats.org/drawingml/2006/table">
            <a:tbl>
              <a:tblPr/>
              <a:tblGrid>
                <a:gridCol w="1244422"/>
                <a:gridCol w="1025625"/>
                <a:gridCol w="6873953"/>
              </a:tblGrid>
              <a:tr h="42661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Element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2"/>
                        </a:rPr>
                        <a:t>Mass (kg)[6]</a:t>
                      </a:r>
                      <a:endParaRPr lang="sl-SI" sz="12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Positive health role in mammals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2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sng" strike="noStrike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3" tooltip="Gold"/>
                        </a:rPr>
                        <a:t>Gold</a:t>
                      </a:r>
                      <a:endParaRPr lang="sl-SI" sz="12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2E-07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531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4" tooltip="Molybdenum"/>
                        </a:rPr>
                        <a:t>Molybdenum</a:t>
                      </a:r>
                      <a:endParaRPr lang="sl-SI" sz="12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0,000005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(e.g. the </a:t>
                      </a:r>
                      <a:r>
                        <a:rPr lang="sl-SI" sz="1400" b="0" i="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molybdenum oxotransferases</a:t>
                      </a:r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l-SI" sz="1400" b="0" i="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Xanthine oxidase</a:t>
                      </a:r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and </a:t>
                      </a:r>
                      <a:r>
                        <a:rPr lang="sl-SI" sz="1400" b="0" i="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Sulfite oxidase</a:t>
                      </a:r>
                      <a:endParaRPr lang="sl-SI" sz="1400" b="0" i="0" u="none" strike="noStrike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2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5" tooltip="Titanium"/>
                        </a:rPr>
                        <a:t>Titanium</a:t>
                      </a:r>
                      <a:endParaRPr lang="sl-SI" sz="12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0.000020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2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6" tooltip="Tellurium"/>
                        </a:rPr>
                        <a:t>Tellurium</a:t>
                      </a:r>
                      <a:endParaRPr lang="sl-SI" sz="12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7E-07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2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7" tooltip="Antimony"/>
                        </a:rPr>
                        <a:t>Antimony</a:t>
                      </a:r>
                      <a:endParaRPr lang="sl-SI" sz="12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0.000002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531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8" tooltip="Lithium"/>
                        </a:rPr>
                        <a:t>Lithium</a:t>
                      </a:r>
                      <a:endParaRPr lang="sl-SI" sz="12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0.000007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Yes (not confirmed). Toxic in high amounts.</a:t>
                      </a:r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l-SI" sz="14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Useful medically (mood stabilizer).</a:t>
                      </a:r>
                      <a:endParaRPr lang="sl-SI" sz="14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2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9" tooltip="Chromium"/>
                        </a:rPr>
                        <a:t>Chromium</a:t>
                      </a:r>
                      <a:endParaRPr lang="sl-SI" sz="12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0.000014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sng" strike="noStrike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9" tooltip="Chromium"/>
                        </a:rPr>
                        <a:t>Yes (not confirmed)</a:t>
                      </a:r>
                      <a:endParaRPr lang="sl-SI" sz="12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2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10" tooltip="Caesium"/>
                        </a:rPr>
                        <a:t>Caesium</a:t>
                      </a:r>
                      <a:endParaRPr lang="sl-SI" sz="12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0,000006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2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11" tooltip="Cobalt"/>
                        </a:rPr>
                        <a:t>Cobalt</a:t>
                      </a:r>
                      <a:endParaRPr lang="sl-SI" sz="12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0.000003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(e.g. </a:t>
                      </a:r>
                      <a:r>
                        <a:rPr lang="sl-SI" sz="1400" b="0" i="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vitamin B</a:t>
                      </a:r>
                      <a:r>
                        <a:rPr lang="sl-SI" sz="1400" b="0" i="0" u="none" strike="noStrike" baseline="-25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sl-SI" sz="14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2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12" tooltip="Silver"/>
                        </a:rPr>
                        <a:t>Silver</a:t>
                      </a:r>
                      <a:endParaRPr lang="sl-SI" sz="12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0.000002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 (toxic)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2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13" tooltip="Uranium"/>
                        </a:rPr>
                        <a:t>Uranium</a:t>
                      </a:r>
                      <a:endParaRPr lang="sl-SI" sz="12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1E-07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 (toxic)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2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14" tooltip="Beryllium"/>
                        </a:rPr>
                        <a:t>Beryllium</a:t>
                      </a:r>
                      <a:endParaRPr lang="sl-SI" sz="12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3.6e-8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 (toxic)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2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15" tooltip="Radium"/>
                        </a:rPr>
                        <a:t>Radium</a:t>
                      </a:r>
                      <a:endParaRPr lang="sl-SI" sz="12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3E-14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 (toxic)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2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16" tooltip="Indium"/>
                        </a:rPr>
                        <a:t>Indium</a:t>
                      </a:r>
                      <a:endParaRPr lang="sl-SI" sz="12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4E-07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2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17" tooltip="Samarium"/>
                        </a:rPr>
                        <a:t>Samarium</a:t>
                      </a:r>
                      <a:endParaRPr lang="sl-SI" sz="12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5.0e-8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2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18" tooltip="Tantalum"/>
                        </a:rPr>
                        <a:t>Tantalum</a:t>
                      </a:r>
                      <a:endParaRPr lang="sl-SI" sz="12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2E-07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2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19" tooltip="Yttrium"/>
                        </a:rPr>
                        <a:t>Yttrium</a:t>
                      </a:r>
                      <a:endParaRPr lang="sl-SI" sz="12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6E-07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2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20" tooltip="Germanium"/>
                        </a:rPr>
                        <a:t>Germanium</a:t>
                      </a:r>
                      <a:endParaRPr lang="sl-SI" sz="12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0.000005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 (?)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2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21" tooltip="Gallium"/>
                        </a:rPr>
                        <a:t>Gallium</a:t>
                      </a:r>
                      <a:endParaRPr lang="sl-SI" sz="12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7E-07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2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22" tooltip="Scandium"/>
                        </a:rPr>
                        <a:t>Scandium</a:t>
                      </a:r>
                      <a:endParaRPr lang="sl-SI" sz="12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2E-07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2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23" tooltip="Thorium"/>
                        </a:rPr>
                        <a:t>Thorium</a:t>
                      </a:r>
                      <a:endParaRPr lang="sl-SI" sz="12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1E-07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 (toxic)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2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24" tooltip="Bismuth"/>
                        </a:rPr>
                        <a:t>Bismuth</a:t>
                      </a:r>
                      <a:endParaRPr lang="sl-SI" sz="12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5E-07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2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25" tooltip="Thallium"/>
                        </a:rPr>
                        <a:t>Thallium</a:t>
                      </a:r>
                      <a:endParaRPr lang="sl-SI" sz="12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5E-07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 (toxic)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2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sng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hlinkClick r:id="rId26" tooltip="Tungsten"/>
                        </a:rPr>
                        <a:t>Tungsten</a:t>
                      </a:r>
                      <a:endParaRPr lang="sl-SI" sz="12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2.0e-8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54" marR="6954" marT="6954" marB="69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sl-SI" dirty="0" smtClean="0"/>
              <a:t>1. Bistvenost (esencialnost) prvin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r>
              <a:rPr lang="sl-SI" dirty="0" smtClean="0"/>
              <a:t>Sledna prvina je bistvena, če velja:</a:t>
            </a:r>
          </a:p>
          <a:p>
            <a:pPr marL="971550" lvl="1" indent="-514350">
              <a:buFont typeface="+mj-lt"/>
              <a:buAutoNum type="arabicPeriod"/>
            </a:pPr>
            <a:r>
              <a:rPr lang="sl-SI" dirty="0" smtClean="0"/>
              <a:t>prisotna je v vseh zdravih tkivih živih bitij,</a:t>
            </a:r>
          </a:p>
          <a:p>
            <a:pPr marL="971550" lvl="1" indent="-514350">
              <a:buFont typeface="+mj-lt"/>
              <a:buAutoNum type="arabicPeriod"/>
            </a:pPr>
            <a:r>
              <a:rPr lang="sl-SI" dirty="0" smtClean="0"/>
              <a:t>njena koncentracija je v različnih živalih približno stalna,</a:t>
            </a:r>
          </a:p>
          <a:p>
            <a:pPr marL="971550" lvl="1" indent="-514350">
              <a:buFont typeface="+mj-lt"/>
              <a:buAutoNum type="arabicPeriod"/>
            </a:pPr>
            <a:r>
              <a:rPr lang="sl-SI" dirty="0" smtClean="0"/>
              <a:t>ne glede na </a:t>
            </a:r>
            <a:r>
              <a:rPr lang="sl-SI" dirty="0" smtClean="0"/>
              <a:t>vrsto organizma, njena </a:t>
            </a:r>
            <a:r>
              <a:rPr lang="sl-SI" dirty="0" smtClean="0"/>
              <a:t>odstranitev </a:t>
            </a:r>
            <a:r>
              <a:rPr lang="sl-SI" dirty="0" smtClean="0"/>
              <a:t>iz sistema povzroči ponovljivo eneka fiziološka in strukturna odstopanja</a:t>
            </a:r>
            <a:r>
              <a:rPr lang="sl-SI" dirty="0" smtClean="0"/>
              <a:t>,</a:t>
            </a:r>
            <a:endParaRPr lang="sl-SI" dirty="0" smtClean="0"/>
          </a:p>
          <a:p>
            <a:pPr marL="971550" lvl="1" indent="-514350">
              <a:buFont typeface="+mj-lt"/>
              <a:buAutoNum type="arabicPeriod"/>
            </a:pPr>
            <a:r>
              <a:rPr lang="sl-SI" dirty="0" smtClean="0"/>
              <a:t>njeno dodajanje </a:t>
            </a:r>
            <a:r>
              <a:rPr lang="sl-SI" dirty="0" smtClean="0"/>
              <a:t>prepreči </a:t>
            </a:r>
            <a:r>
              <a:rPr lang="sl-SI" dirty="0" smtClean="0"/>
              <a:t>ali pozdravi te anomalije,</a:t>
            </a:r>
          </a:p>
          <a:p>
            <a:pPr marL="971550" lvl="1" indent="-514350">
              <a:buFont typeface="+mj-lt"/>
              <a:buAutoNum type="arabicPeriod"/>
            </a:pPr>
            <a:r>
              <a:rPr lang="sl-SI" dirty="0" smtClean="0"/>
              <a:t>zaradi pomanjkanja nastala </a:t>
            </a:r>
            <a:r>
              <a:rPr lang="sl-SI" dirty="0" smtClean="0"/>
              <a:t>odstopanja, </a:t>
            </a:r>
            <a:r>
              <a:rPr lang="sl-SI" dirty="0" smtClean="0"/>
              <a:t>vedno spremljajo določene biokemične spremembe,</a:t>
            </a:r>
          </a:p>
          <a:p>
            <a:pPr marL="971550" lvl="1" indent="-514350">
              <a:buFont typeface="+mj-lt"/>
              <a:buAutoNum type="arabicPeriod"/>
            </a:pPr>
            <a:r>
              <a:rPr lang="sl-SI" dirty="0" smtClean="0"/>
              <a:t>te spremembe lahko preprečimo ali ozdravimo, če preprečimo ali nadomestimo pomanjkanje te prvine</a:t>
            </a:r>
            <a:r>
              <a:rPr lang="sl-SI" dirty="0" smtClean="0"/>
              <a:t>.</a:t>
            </a:r>
            <a:endParaRPr lang="sl-SI" dirty="0" smtClean="0"/>
          </a:p>
          <a:p>
            <a:pPr marL="971550" lvl="1" indent="-514350">
              <a:buFont typeface="+mj-lt"/>
              <a:buAutoNum type="arabicPeriod"/>
            </a:pPr>
            <a:endParaRPr lang="sl-S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1. Bistvenost (esencialnost) prvin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/>
          </a:bodyPr>
          <a:lstStyle/>
          <a:p>
            <a:r>
              <a:rPr lang="sl-SI" dirty="0" smtClean="0"/>
              <a:t>V nekaterih primerih je potrebno navedenih 6 kriterijev nekoliko modificirati.</a:t>
            </a:r>
          </a:p>
          <a:p>
            <a:r>
              <a:rPr lang="sl-SI" dirty="0" smtClean="0"/>
              <a:t>Tehnično esencialnost lažje </a:t>
            </a:r>
            <a:r>
              <a:rPr lang="sl-SI" dirty="0" smtClean="0"/>
              <a:t>dokažemo za prvine, ki so prisotne v višji koncentraciji.</a:t>
            </a:r>
          </a:p>
          <a:p>
            <a:r>
              <a:rPr lang="sl-SI" dirty="0" smtClean="0"/>
              <a:t>Z razvojem analitike se širi nabor bistvenih prvin.</a:t>
            </a:r>
          </a:p>
          <a:p>
            <a:r>
              <a:rPr lang="sl-SI" dirty="0" smtClean="0"/>
              <a:t>Esencialnost prvin temelji na kemiji zgodnjih beljakovin.</a:t>
            </a:r>
          </a:p>
          <a:p>
            <a:r>
              <a:rPr lang="sl-SI" dirty="0" smtClean="0"/>
              <a:t>Večina slednih prvin, bistvenih za živali in rastline, je v prvi vrstici prehodnih (redoks) kovin.</a:t>
            </a:r>
          </a:p>
          <a:p>
            <a:r>
              <a:rPr lang="sl-SI" dirty="0" smtClean="0"/>
              <a:t>Cink ni prehodna kovina in ne sodeluje v redoks reakcijah, je pa pomembna Lewisova kislina (akceptor elektronskega para).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2988</Words>
  <Application>Microsoft Office PowerPoint</Application>
  <PresentationFormat>On-screen Show (4:3)</PresentationFormat>
  <Paragraphs>513</Paragraphs>
  <Slides>49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Equation</vt:lpstr>
      <vt:lpstr>BIOLOŠKI VIDIK VNOSA PRVIN</vt:lpstr>
      <vt:lpstr>0. Uvod</vt:lpstr>
      <vt:lpstr>1. Bistvenost (esencialnost) prvin</vt:lpstr>
      <vt:lpstr>1. Bistvenost (esencialnost) prvin</vt:lpstr>
      <vt:lpstr>Slide 5</vt:lpstr>
      <vt:lpstr>Slide 6</vt:lpstr>
      <vt:lpstr>Slide 7</vt:lpstr>
      <vt:lpstr>1. Bistvenost (esencialnost) prvin</vt:lpstr>
      <vt:lpstr>1. Bistvenost (esencialnost) prvin</vt:lpstr>
      <vt:lpstr>2. Splošni vidiki vnosa prvin</vt:lpstr>
      <vt:lpstr>Slide 11</vt:lpstr>
      <vt:lpstr>3. Termodinamika prenosa</vt:lpstr>
      <vt:lpstr>3. Termodinamika prenosa</vt:lpstr>
      <vt:lpstr>3. Termodinamika prenosa</vt:lpstr>
      <vt:lpstr>3. Termodinamika prenosa</vt:lpstr>
      <vt:lpstr>3. Termodinamika prenosa</vt:lpstr>
      <vt:lpstr>A. Pasivni prenos: Difuzija</vt:lpstr>
      <vt:lpstr>A. Pasivni prenos: Difuzija</vt:lpstr>
      <vt:lpstr>A. Pasivni prenos: Difuzija</vt:lpstr>
      <vt:lpstr>B. Olajšan prenos: Pospešena difuzija</vt:lpstr>
      <vt:lpstr>Slide 21</vt:lpstr>
      <vt:lpstr>B. Olajšan prenos: Pospešena difuzija</vt:lpstr>
      <vt:lpstr>B. Olajšan prenos: Pospešena difuzija</vt:lpstr>
      <vt:lpstr>B. Olajšan prenos: Pospešena difuzija</vt:lpstr>
      <vt:lpstr>B. Olajšan prenos: Pospešena difuzija</vt:lpstr>
      <vt:lpstr>B. Olajšan prenos: Pospešena difuzija</vt:lpstr>
      <vt:lpstr>C. Tri splošne vrste prenosa</vt:lpstr>
      <vt:lpstr>D. Aktivni prenos: Prenos v nasprotni smeri koncentracijskega gradienta </vt:lpstr>
      <vt:lpstr>D. Aktivni prenos: Prenos v nasprotni smeri koncentracijskega gradienta </vt:lpstr>
      <vt:lpstr>D. Aktivni prenos: Prenos v nasprotni smeri koncentracijskega gradienta </vt:lpstr>
      <vt:lpstr>E. Vrste transportnih ATPaz</vt:lpstr>
      <vt:lpstr>Slide 32</vt:lpstr>
      <vt:lpstr>P-tip ATPaze</vt:lpstr>
      <vt:lpstr>P-tip ATPaze</vt:lpstr>
      <vt:lpstr>V-tip ATPaze</vt:lpstr>
      <vt:lpstr>F-tip ATPaze</vt:lpstr>
      <vt:lpstr>F. Ionske črpalke</vt:lpstr>
      <vt:lpstr>F. Ionske črpalke</vt:lpstr>
      <vt:lpstr>F. Ionske črpalke</vt:lpstr>
      <vt:lpstr>4. Vnos in uravnavanje železa</vt:lpstr>
      <vt:lpstr>4. Vnos in uravnavanje železa</vt:lpstr>
      <vt:lpstr>4. Vnos in uravnavanje železa</vt:lpstr>
      <vt:lpstr>4. Vnos in uravnavanje železa</vt:lpstr>
      <vt:lpstr>4. Vnos in uravnavanje železa</vt:lpstr>
      <vt:lpstr>4. Vnos in uravnavanje železa</vt:lpstr>
      <vt:lpstr>4. Vnos in uravnavanje cinka</vt:lpstr>
      <vt:lpstr>4. Vnos in uravnavanje cinka</vt:lpstr>
      <vt:lpstr>4. Vnos in uravnavanje cinka</vt:lpstr>
      <vt:lpstr>5. Vnos in zavračanje bakra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BIOLOŠKI VIDIK VNOSA PRVIN</dc:title>
  <dc:creator>nina</dc:creator>
  <cp:lastModifiedBy>nina</cp:lastModifiedBy>
  <cp:revision>103</cp:revision>
  <dcterms:created xsi:type="dcterms:W3CDTF">2012-02-21T06:16:47Z</dcterms:created>
  <dcterms:modified xsi:type="dcterms:W3CDTF">2012-02-24T12:46:30Z</dcterms:modified>
</cp:coreProperties>
</file>