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7" r:id="rId49"/>
    <p:sldId id="303" r:id="rId50"/>
    <p:sldId id="304" r:id="rId51"/>
    <p:sldId id="305" r:id="rId52"/>
    <p:sldId id="306" r:id="rId53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83D0E70-4B84-45DC-8D2F-82528D40846A}" type="datetimeFigureOut">
              <a:rPr lang="sl-SI"/>
              <a:pPr>
                <a:defRPr/>
              </a:pPr>
              <a:t>26.3.2012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l-SI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sl-SI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67D81F4-17A1-4823-85C9-321BD9D451E1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smtClean="0"/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B463DA-6A92-4D7A-ADBF-1DE74323027B}" type="slidenum">
              <a:rPr lang="sl-SI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A45C0-18A4-45CD-BFEA-707C669A0EDB}" type="datetimeFigureOut">
              <a:rPr lang="sl-SI"/>
              <a:pPr>
                <a:defRPr/>
              </a:pPr>
              <a:t>26.3.2012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F627B-C7BC-492A-A28B-39F4158E3FF5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4BCFF-A01D-42D4-9530-3AFD63B03761}" type="datetimeFigureOut">
              <a:rPr lang="sl-SI"/>
              <a:pPr>
                <a:defRPr/>
              </a:pPr>
              <a:t>26.3.2012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DAEBE-F268-4082-8317-E15386487DF4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C5B0B-07B9-405D-A6D4-4F1F5E258319}" type="datetimeFigureOut">
              <a:rPr lang="sl-SI"/>
              <a:pPr>
                <a:defRPr/>
              </a:pPr>
              <a:t>26.3.2012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B81BD-A321-4367-8E0A-56AA97C32C2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E476C-9E89-483E-9D9D-00EB52A4FB8C}" type="datetimeFigureOut">
              <a:rPr lang="sl-SI"/>
              <a:pPr>
                <a:defRPr/>
              </a:pPr>
              <a:t>26.3.2012</a:t>
            </a:fld>
            <a:endParaRPr lang="sl-SI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88976-67AE-495A-8758-D4EB43C5C1E7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6AABA-0EE7-4A7C-953C-3BE057054E02}" type="datetimeFigureOut">
              <a:rPr lang="sl-SI"/>
              <a:pPr>
                <a:defRPr/>
              </a:pPr>
              <a:t>26.3.2012</a:t>
            </a:fld>
            <a:endParaRPr lang="sl-SI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58E1D-C8BB-4E88-AD33-99A14006557C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9B385-AD4D-4033-B68F-1508899377BC}" type="datetimeFigureOut">
              <a:rPr lang="sl-SI"/>
              <a:pPr>
                <a:defRPr/>
              </a:pPr>
              <a:t>26.3.2012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D37DE-5EA3-4CC0-9C6D-AA02AE331E04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4ECCC-147E-4364-89E4-58DEF1D6B4A9}" type="datetimeFigureOut">
              <a:rPr lang="sl-SI"/>
              <a:pPr>
                <a:defRPr/>
              </a:pPr>
              <a:t>26.3.2012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F1870-9EFE-4CD6-859C-3235F53863F1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11ACC-08D2-44A3-9A5F-AB258A4CEAA8}" type="datetimeFigureOut">
              <a:rPr lang="sl-SI"/>
              <a:pPr>
                <a:defRPr/>
              </a:pPr>
              <a:t>26.3.2012</a:t>
            </a:fld>
            <a:endParaRPr lang="sl-SI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DF5E2-8CDB-4E59-A17E-D46EF39ED374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A4440-543E-4171-9681-EAED9C757B67}" type="datetimeFigureOut">
              <a:rPr lang="sl-SI"/>
              <a:pPr>
                <a:defRPr/>
              </a:pPr>
              <a:t>26.3.2012</a:t>
            </a:fld>
            <a:endParaRPr lang="sl-SI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680C8-B5C8-457A-B605-E0984B77E8F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F16CE-B55D-46BC-8DE0-D4814FAB2746}" type="datetimeFigureOut">
              <a:rPr lang="sl-SI"/>
              <a:pPr>
                <a:defRPr/>
              </a:pPr>
              <a:t>26.3.2012</a:t>
            </a:fld>
            <a:endParaRPr lang="sl-SI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BD14A-DF10-489F-AE46-A6D0C3727524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64B36-1614-488B-8ECD-CE8CBF8056F5}" type="datetimeFigureOut">
              <a:rPr lang="sl-SI"/>
              <a:pPr>
                <a:defRPr/>
              </a:pPr>
              <a:t>26.3.2012</a:t>
            </a:fld>
            <a:endParaRPr lang="sl-SI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6C59B-F4F1-4EE1-807A-911DD4AF37BB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D98D7-BCCE-49A4-B37F-A73451245CBD}" type="datetimeFigureOut">
              <a:rPr lang="sl-SI"/>
              <a:pPr>
                <a:defRPr/>
              </a:pPr>
              <a:t>26.3.2012</a:t>
            </a:fld>
            <a:endParaRPr lang="sl-SI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A2FCD-6CF2-40BE-8090-1166CFF9AF20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F0C38-FB9A-4ABC-A5F8-4E6B725306B8}" type="datetimeFigureOut">
              <a:rPr lang="sl-SI"/>
              <a:pPr>
                <a:defRPr/>
              </a:pPr>
              <a:t>26.3.2012</a:t>
            </a:fld>
            <a:endParaRPr lang="sl-SI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CDDB6-BB57-4E61-99AF-A89CC452D189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sl-SI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26C9214-52E6-4355-BD22-7967F9C9867F}" type="datetimeFigureOut">
              <a:rPr lang="sl-SI"/>
              <a:pPr>
                <a:defRPr/>
              </a:pPr>
              <a:t>26.3.2012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EC0ADB0-E110-4855-B6FF-FDB6C2EA16BF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sl-SI" smtClean="0"/>
              <a:t>BIORAZPOLOŽLJIVOST PRVIN V TLEH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sl-SI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6921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dirty="0" smtClean="0"/>
              <a:t>A. Ključne kemične lastnosti tal – pH 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92150"/>
            <a:ext cx="9144000" cy="616585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l-SI" dirty="0" smtClean="0"/>
              <a:t>pH je najpomembnejši dejavnik, ki določa kemično obnašanje ionov in številne druge procese v tleh.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l-SI" dirty="0" smtClean="0"/>
              <a:t>Redukcijski pogoji (</a:t>
            </a:r>
            <a:r>
              <a:rPr lang="sl-SI" dirty="0" err="1" smtClean="0"/>
              <a:t>oglejevanje</a:t>
            </a:r>
            <a:r>
              <a:rPr lang="sl-SI" dirty="0" smtClean="0"/>
              <a:t>) zvišajo pH, oksidacijski ga znižajo za do dve stopnji.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sl-SI" dirty="0" smtClean="0"/>
              <a:t>Oksidacija pirita v črnih skrilavih </a:t>
            </a:r>
            <a:r>
              <a:rPr lang="sl-SI" dirty="0" err="1" smtClean="0"/>
              <a:t>glinavcih</a:t>
            </a:r>
            <a:r>
              <a:rPr lang="sl-SI" dirty="0" smtClean="0"/>
              <a:t> ali v pretočnih močvirjih, povzroči padec pH, ker nastaneta SO</a:t>
            </a:r>
            <a:r>
              <a:rPr lang="sl-SI" baseline="-25000" dirty="0" smtClean="0"/>
              <a:t>4</a:t>
            </a:r>
            <a:r>
              <a:rPr lang="sl-SI" baseline="30000" dirty="0" smtClean="0"/>
              <a:t>2-</a:t>
            </a:r>
            <a:r>
              <a:rPr lang="sl-SI" dirty="0" smtClean="0"/>
              <a:t> in H</a:t>
            </a:r>
            <a:r>
              <a:rPr lang="sl-SI" baseline="-25000" dirty="0" smtClean="0"/>
              <a:t>2</a:t>
            </a:r>
            <a:r>
              <a:rPr lang="sl-SI" dirty="0" smtClean="0"/>
              <a:t>S.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l-SI" dirty="0" smtClean="0"/>
              <a:t>Al(OH)</a:t>
            </a:r>
            <a:r>
              <a:rPr lang="sl-SI" baseline="30000" dirty="0" smtClean="0"/>
              <a:t>2+</a:t>
            </a:r>
            <a:r>
              <a:rPr lang="sl-SI" dirty="0" smtClean="0"/>
              <a:t>, parcialni tlak CO</a:t>
            </a:r>
            <a:r>
              <a:rPr lang="sl-SI" baseline="-25000" dirty="0" smtClean="0"/>
              <a:t>2</a:t>
            </a:r>
            <a:r>
              <a:rPr lang="sl-SI" dirty="0" smtClean="0"/>
              <a:t> in obarjanje/raztapljanje kalcita </a:t>
            </a:r>
            <a:r>
              <a:rPr lang="sl-SI" dirty="0" err="1" smtClean="0"/>
              <a:t>pufrajo</a:t>
            </a:r>
            <a:r>
              <a:rPr lang="sl-SI" dirty="0" smtClean="0"/>
              <a:t> spremembe pH.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l-SI" dirty="0" smtClean="0"/>
              <a:t>Kljub temu se pH dnevno ali prostorsko lahko spremeni za eno stopnjo zaradi lokalnih razmer.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sl-SI" dirty="0" smtClean="0"/>
              <a:t>V humidni klimi pH z globino narašča zaradi izpiranja baz po profilu.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sl-SI" dirty="0" smtClean="0"/>
              <a:t>V aridnih razmerah pH z globino pada zaradi akumulacije Ca, Na in Mg v površinskih horizontih, zaradi </a:t>
            </a:r>
            <a:r>
              <a:rPr lang="sl-SI" dirty="0" err="1" smtClean="0"/>
              <a:t>evaporacije</a:t>
            </a:r>
            <a:r>
              <a:rPr lang="sl-SI" dirty="0" smtClean="0"/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sl-SI" sz="4000" smtClean="0"/>
              <a:t>A. Ključne kemične lastnosti tal – pH</a:t>
            </a:r>
            <a:r>
              <a:rPr lang="sl-SI" smtClean="0"/>
              <a:t> 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0" y="1412875"/>
            <a:ext cx="9144000" cy="5445125"/>
          </a:xfrm>
        </p:spPr>
        <p:txBody>
          <a:bodyPr/>
          <a:lstStyle/>
          <a:p>
            <a:pPr eaLnBrk="1" hangingPunct="1"/>
            <a:r>
              <a:rPr lang="sl-SI" smtClean="0"/>
              <a:t>Zaradi pufranja aluminija na spodnejm in kalcijevega karbonata na zgornjem delu lestvice, je pH tal običajno med 4 – 8,5.</a:t>
            </a:r>
          </a:p>
          <a:p>
            <a:pPr eaLnBrk="1" hangingPunct="1"/>
            <a:r>
              <a:rPr lang="sl-SI" smtClean="0"/>
              <a:t>V humidnih pogojih je razpon 5 – 7, v aridnih 7 – 9.</a:t>
            </a:r>
          </a:p>
          <a:p>
            <a:pPr eaLnBrk="1" hangingPunct="1"/>
            <a:r>
              <a:rPr lang="sl-SI" smtClean="0"/>
              <a:t>Dvovalentne kationske oblike prvin so v kislih pogojih načeloma bolj mobilne in bolj razpoložljive rastlinam, ker so manj močno absorbirane na trdni del tal.</a:t>
            </a:r>
          </a:p>
          <a:p>
            <a:pPr eaLnBrk="1" hangingPunct="1"/>
            <a:r>
              <a:rPr lang="sl-SI" smtClean="0"/>
              <a:t>pH tal določa topnost organskih snovi, kar lahko vpliva na obnašanje slednih prvin v tleh.</a:t>
            </a:r>
          </a:p>
          <a:p>
            <a:pPr eaLnBrk="1" hangingPunct="1">
              <a:buFont typeface="Arial" charset="0"/>
              <a:buNone/>
            </a:pPr>
            <a:endParaRPr lang="sl-SI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sl-SI" sz="4000" smtClean="0"/>
              <a:t>A. Ključne kemične lastnosti tal – pH</a:t>
            </a:r>
            <a:r>
              <a:rPr lang="sl-SI" smtClean="0"/>
              <a:t> 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0" y="1268413"/>
            <a:ext cx="8893175" cy="5589587"/>
          </a:xfrm>
        </p:spPr>
        <p:txBody>
          <a:bodyPr/>
          <a:lstStyle/>
          <a:p>
            <a:pPr eaLnBrk="1" hangingPunct="1"/>
            <a:r>
              <a:rPr lang="sl-SI" smtClean="0"/>
              <a:t>Z zvišanjem pH do nevtralnosti in višje, se zviša količina DOC (Disolved Organic Carbon – raztopljen organski ogljik), kar spremeni topnost nekaterih prvin, ki z raztopljenimi organskimi snovmi tvorijo kelate.</a:t>
            </a:r>
          </a:p>
          <a:p>
            <a:pPr lvl="1" eaLnBrk="1" hangingPunct="1"/>
            <a:r>
              <a:rPr lang="sl-SI" smtClean="0"/>
              <a:t>Baker in svinec sta vezana na organsko snov in z višanjem pH, v tleh bogatih z organsko snovjo, postaneta razpoložljiva.</a:t>
            </a:r>
          </a:p>
          <a:p>
            <a:pPr eaLnBrk="1" hangingPunct="1">
              <a:buFont typeface="Arial" charset="0"/>
              <a:buNone/>
            </a:pPr>
            <a:endParaRPr lang="sl-SI" smtClean="0"/>
          </a:p>
          <a:p>
            <a:pPr eaLnBrk="1" hangingPunct="1"/>
            <a:endParaRPr lang="sl-SI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sl-SI" sz="4000" smtClean="0"/>
              <a:t>A. Ključne kemične lastnosti tal – pH</a:t>
            </a:r>
            <a:r>
              <a:rPr lang="sl-SI" smtClean="0"/>
              <a:t> 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0" y="1196975"/>
            <a:ext cx="9144000" cy="5661025"/>
          </a:xfrm>
        </p:spPr>
        <p:txBody>
          <a:bodyPr/>
          <a:lstStyle/>
          <a:p>
            <a:pPr eaLnBrk="1" hangingPunct="1"/>
            <a:r>
              <a:rPr lang="sl-SI" smtClean="0"/>
              <a:t>pH vpliva na razpoložljivost/mobilnost prvin, ker vpliva na:</a:t>
            </a:r>
          </a:p>
          <a:p>
            <a:pPr marL="971550" lvl="1" indent="-514350" eaLnBrk="1" hangingPunct="1">
              <a:buFont typeface="Calibri" pitchFamily="34" charset="0"/>
              <a:buAutoNum type="arabicPeriod"/>
            </a:pPr>
            <a:r>
              <a:rPr lang="sl-SI" smtClean="0"/>
              <a:t>Topnost organske snovi v tleh.</a:t>
            </a:r>
          </a:p>
          <a:p>
            <a:pPr marL="971550" lvl="1" indent="-514350" eaLnBrk="1" hangingPunct="1">
              <a:buFont typeface="Calibri" pitchFamily="34" charset="0"/>
              <a:buAutoNum type="arabicPeriod"/>
            </a:pPr>
            <a:r>
              <a:rPr lang="sl-SI" smtClean="0"/>
              <a:t>Speciacijo in topnost prvin v talni raztopini.</a:t>
            </a:r>
          </a:p>
          <a:p>
            <a:pPr marL="971550" lvl="1" indent="-514350" eaLnBrk="1" hangingPunct="1">
              <a:buFont typeface="Calibri" pitchFamily="34" charset="0"/>
              <a:buAutoNum type="arabicPeriod"/>
            </a:pPr>
            <a:r>
              <a:rPr lang="sl-SI" smtClean="0"/>
              <a:t>Polarnost naboja trdnih delcev tal (npr. Fe oksidov), ki imajo različne naboje.</a:t>
            </a:r>
          </a:p>
          <a:p>
            <a:pPr marL="971550" lvl="1" indent="-514350" eaLnBrk="1" hangingPunct="1">
              <a:buFont typeface="Calibri" pitchFamily="34" charset="0"/>
              <a:buAutoNum type="arabicPeriod"/>
            </a:pPr>
            <a:r>
              <a:rPr lang="sl-SI" smtClean="0"/>
              <a:t>Kationsko izmenjevalno kapaciteto (CEC) tal.</a:t>
            </a:r>
          </a:p>
          <a:p>
            <a:pPr marL="971550" lvl="1" indent="-514350" eaLnBrk="1" hangingPunct="1">
              <a:buFont typeface="Calibri" pitchFamily="34" charset="0"/>
              <a:buAutoNum type="arabicPeriod"/>
            </a:pPr>
            <a:r>
              <a:rPr lang="sl-SI" smtClean="0"/>
              <a:t>Raztapljanje določenih oborin in mineralov (npr. kalcita).</a:t>
            </a:r>
          </a:p>
          <a:p>
            <a:pPr marL="971550" lvl="1" indent="-514350" eaLnBrk="1" hangingPunct="1">
              <a:buFont typeface="Calibri" pitchFamily="34" charset="0"/>
              <a:buAutoNum type="arabicPeriod"/>
            </a:pPr>
            <a:r>
              <a:rPr lang="sl-SI" smtClean="0"/>
              <a:t>Mikroorganizme in favno tal.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395288" y="0"/>
            <a:ext cx="8229600" cy="981075"/>
          </a:xfrm>
        </p:spPr>
        <p:txBody>
          <a:bodyPr/>
          <a:lstStyle/>
          <a:p>
            <a:pPr eaLnBrk="1" hangingPunct="1"/>
            <a:r>
              <a:rPr lang="sl-SI" sz="4000" smtClean="0"/>
              <a:t>B. Organska snov v tleh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0" y="1341438"/>
            <a:ext cx="9144000" cy="5516562"/>
          </a:xfrm>
        </p:spPr>
        <p:txBody>
          <a:bodyPr/>
          <a:lstStyle/>
          <a:p>
            <a:pPr eaLnBrk="1" hangingPunct="1"/>
            <a:r>
              <a:rPr lang="sl-SI" smtClean="0"/>
              <a:t>Količina organske snovi v tleh je od &lt;1% v intenzivno kultiviranih obdelovalnih tleh, do &gt;10% v travniških tleh v humidnih pogojih.</a:t>
            </a:r>
          </a:p>
          <a:p>
            <a:pPr eaLnBrk="1" hangingPunct="1"/>
            <a:r>
              <a:rPr lang="sl-SI" smtClean="0"/>
              <a:t>Slabo drenirana (oglejena) tla, nastala na šoti, lahko vsebujejo &gt;70% organske snovi.</a:t>
            </a:r>
          </a:p>
          <a:p>
            <a:pPr eaLnBrk="1" hangingPunct="1"/>
            <a:r>
              <a:rPr lang="sl-SI" smtClean="0"/>
              <a:t>Načeloma je organske snovi manj v bolj suhih podnebnih pogojih kot v vlažnih.</a:t>
            </a:r>
          </a:p>
          <a:p>
            <a:pPr eaLnBrk="1" hangingPunct="1"/>
            <a:r>
              <a:rPr lang="sl-SI" smtClean="0"/>
              <a:t>V naravnih, nekultiviranih tleh, je organska snov vedno nakopičena v zgornjih horizontih.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 eaLnBrk="1" hangingPunct="1"/>
            <a:r>
              <a:rPr lang="sl-SI" sz="4000" smtClean="0"/>
              <a:t>B. Organska snov v tleh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0" y="1341438"/>
            <a:ext cx="9144000" cy="5516562"/>
          </a:xfrm>
        </p:spPr>
        <p:txBody>
          <a:bodyPr/>
          <a:lstStyle/>
          <a:p>
            <a:pPr eaLnBrk="1" hangingPunct="1"/>
            <a:r>
              <a:rPr lang="sl-SI" smtClean="0"/>
              <a:t>Vplivi organske snovi (huminske in nehuminske) na kemične lastnosti tal so:</a:t>
            </a:r>
          </a:p>
          <a:p>
            <a:pPr marL="971550" lvl="1" indent="-514350" eaLnBrk="1" hangingPunct="1">
              <a:buFont typeface="Calibri" pitchFamily="34" charset="0"/>
              <a:buAutoNum type="arabicPeriod"/>
            </a:pPr>
            <a:r>
              <a:rPr lang="sl-SI" smtClean="0"/>
              <a:t>Adsorbcija kationov na negativno nabita mesta, nastala z deprotonizacijo karboksilnih in fenolnih skupin.</a:t>
            </a:r>
          </a:p>
          <a:p>
            <a:pPr marL="971550" lvl="1" indent="-514350" eaLnBrk="1" hangingPunct="1">
              <a:buFont typeface="Calibri" pitchFamily="34" charset="0"/>
              <a:buAutoNum type="arabicPeriod"/>
            </a:pPr>
            <a:r>
              <a:rPr lang="sl-SI" smtClean="0"/>
              <a:t>Mobilnost  in zaščita nekaterih kovinskih ionov pred adsorbcijo, s tvorbo topnih kompleksov (kelatov) s huminskimi snovmi z nizko molekulsko težo (DOC).</a:t>
            </a:r>
          </a:p>
          <a:p>
            <a:pPr marL="971550" lvl="1" indent="-514350" eaLnBrk="1" hangingPunct="1">
              <a:buFont typeface="Calibri" pitchFamily="34" charset="0"/>
              <a:buAutoNum type="arabicPeriod"/>
            </a:pPr>
            <a:r>
              <a:rPr lang="sl-SI" smtClean="0"/>
              <a:t>Zadrževanje veliko prvin s kelacijo v trdnih oblikah humusa z višjo molekulsko težo.</a:t>
            </a:r>
          </a:p>
          <a:p>
            <a:pPr marL="971550" lvl="1" indent="-514350" eaLnBrk="1" hangingPunct="1">
              <a:buFont typeface="Calibri" pitchFamily="34" charset="0"/>
              <a:buAutoNum type="arabicPeriod"/>
            </a:pPr>
            <a:endParaRPr lang="sl-SI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sl-SI" sz="4000" smtClean="0"/>
              <a:t>B. Organska snov v tleh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0" y="1341438"/>
            <a:ext cx="9144000" cy="5516562"/>
          </a:xfrm>
        </p:spPr>
        <p:txBody>
          <a:bodyPr/>
          <a:lstStyle/>
          <a:p>
            <a:pPr eaLnBrk="1" hangingPunct="1"/>
            <a:r>
              <a:rPr lang="sl-SI" smtClean="0"/>
              <a:t>Organska snov je glavni vir C, N, P in S.</a:t>
            </a:r>
          </a:p>
          <a:p>
            <a:pPr eaLnBrk="1" hangingPunct="1"/>
            <a:r>
              <a:rPr lang="sl-SI" smtClean="0"/>
              <a:t>Zaradi delovanja organizmov se lahko sprostijo v obliki izlužljivih ionskih ali plinskih oblik.</a:t>
            </a:r>
          </a:p>
          <a:p>
            <a:pPr eaLnBrk="1" hangingPunct="1"/>
            <a:r>
              <a:rPr lang="sl-SI" smtClean="0"/>
              <a:t>Nekatere prvine – Co, Cu, Hg, Ni, Pb – imajo izredno veliko afiniteto do organske snovi in so v humusu vezane v kelirani obliki.</a:t>
            </a:r>
          </a:p>
          <a:p>
            <a:pPr eaLnBrk="1" hangingPunct="1"/>
            <a:r>
              <a:rPr lang="sl-SI" smtClean="0"/>
              <a:t>Nekatere druge prvine – Cd – so večinoma sorbirane v tleh s kationsko izmenjavo in specifično adsorbcijo in niso močno vezane na trdno organsko snov tal.</a:t>
            </a:r>
          </a:p>
          <a:p>
            <a:pPr eaLnBrk="1" hangingPunct="1"/>
            <a:endParaRPr lang="sl-SI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pPr eaLnBrk="1" hangingPunct="1"/>
            <a:r>
              <a:rPr lang="sl-SI" sz="4000" smtClean="0"/>
              <a:t>C. Kemično aktivni minerali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0" y="1341438"/>
            <a:ext cx="9144000" cy="5516562"/>
          </a:xfrm>
        </p:spPr>
        <p:txBody>
          <a:bodyPr/>
          <a:lstStyle/>
          <a:p>
            <a:pPr eaLnBrk="1" hangingPunct="1"/>
            <a:r>
              <a:rPr lang="sl-SI" smtClean="0"/>
              <a:t>Anorganska snov predstavlja 90% mase tal.</a:t>
            </a:r>
          </a:p>
          <a:p>
            <a:pPr eaLnBrk="1" hangingPunct="1"/>
            <a:r>
              <a:rPr lang="sl-SI" smtClean="0"/>
              <a:t>Adsorbcija in desorbcija ionov na površini močno vpliva na razpoložljivost in mobilnost prvin.</a:t>
            </a:r>
          </a:p>
          <a:p>
            <a:pPr eaLnBrk="1" hangingPunct="1"/>
            <a:r>
              <a:rPr lang="sl-SI" smtClean="0"/>
              <a:t>Pomembne mineralne skupine v tleh:</a:t>
            </a:r>
          </a:p>
          <a:p>
            <a:pPr marL="971550" lvl="1" indent="-514350" eaLnBrk="1" hangingPunct="1">
              <a:buFont typeface="Calibri" pitchFamily="34" charset="0"/>
              <a:buAutoNum type="arabicPeriod"/>
            </a:pPr>
            <a:r>
              <a:rPr lang="sl-SI" smtClean="0"/>
              <a:t>Glineni minerali</a:t>
            </a:r>
          </a:p>
          <a:p>
            <a:pPr marL="971550" lvl="1" indent="-514350" eaLnBrk="1" hangingPunct="1">
              <a:buFont typeface="Calibri" pitchFamily="34" charset="0"/>
              <a:buAutoNum type="arabicPeriod"/>
            </a:pPr>
            <a:r>
              <a:rPr lang="sl-SI" smtClean="0"/>
              <a:t>Fe, Mn in Al oksidi</a:t>
            </a:r>
          </a:p>
          <a:p>
            <a:pPr marL="971550" lvl="1" indent="-514350" eaLnBrk="1" hangingPunct="1">
              <a:buFont typeface="Calibri" pitchFamily="34" charset="0"/>
              <a:buAutoNum type="arabicPeriod"/>
            </a:pPr>
            <a:r>
              <a:rPr lang="sl-SI" smtClean="0"/>
              <a:t>Prosti karbonati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>
          <a:xfrm>
            <a:off x="539750" y="0"/>
            <a:ext cx="8229600" cy="836613"/>
          </a:xfrm>
        </p:spPr>
        <p:txBody>
          <a:bodyPr/>
          <a:lstStyle/>
          <a:p>
            <a:pPr eaLnBrk="1" hangingPunct="1"/>
            <a:r>
              <a:rPr lang="sl-SI" sz="3600" smtClean="0"/>
              <a:t>1. Glineni minerali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5175"/>
            <a:ext cx="9144000" cy="6092825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l-SI" dirty="0" smtClean="0"/>
              <a:t>Imajo relativno veliko površino in na njej negativni naboj, ki privlači katione.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sl-SI" dirty="0" smtClean="0"/>
              <a:t>V </a:t>
            </a:r>
            <a:r>
              <a:rPr lang="sl-SI" dirty="0" err="1" smtClean="0"/>
              <a:t>kaolinitik</a:t>
            </a:r>
            <a:r>
              <a:rPr lang="sl-SI" dirty="0" smtClean="0"/>
              <a:t> so 1:1 paketi med seboj tesno vezani z vodikovimi vezmi. Imajo manjšo površino kot drugi glineni minerali (5 – 40 m</a:t>
            </a:r>
            <a:r>
              <a:rPr lang="sl-SI" baseline="30000" dirty="0" smtClean="0"/>
              <a:t>2</a:t>
            </a:r>
            <a:r>
              <a:rPr lang="sl-SI" dirty="0" smtClean="0"/>
              <a:t>/g) in relativno nizko CEC (3 – 20 </a:t>
            </a:r>
            <a:r>
              <a:rPr lang="sl-SI" dirty="0" err="1" smtClean="0"/>
              <a:t>cmol</a:t>
            </a:r>
            <a:r>
              <a:rPr lang="sl-SI" dirty="0" smtClean="0"/>
              <a:t>/kg).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sl-SI" dirty="0" smtClean="0"/>
              <a:t>V </a:t>
            </a:r>
            <a:r>
              <a:rPr lang="sl-SI" dirty="0" err="1" smtClean="0"/>
              <a:t>illitih</a:t>
            </a:r>
            <a:r>
              <a:rPr lang="sl-SI" dirty="0" smtClean="0"/>
              <a:t> so 2:1 paketi vezani s K</a:t>
            </a:r>
            <a:r>
              <a:rPr lang="sl-SI" baseline="30000" dirty="0" smtClean="0"/>
              <a:t>+</a:t>
            </a:r>
            <a:r>
              <a:rPr lang="sl-SI" dirty="0" smtClean="0"/>
              <a:t> in njuna površina (100 – 200 m</a:t>
            </a:r>
            <a:r>
              <a:rPr lang="sl-SI" baseline="30000" dirty="0" smtClean="0"/>
              <a:t>2</a:t>
            </a:r>
            <a:r>
              <a:rPr lang="sl-SI" dirty="0" smtClean="0"/>
              <a:t>/g) in CEC (10 – 40 </a:t>
            </a:r>
            <a:r>
              <a:rPr lang="sl-SI" dirty="0" err="1" smtClean="0"/>
              <a:t>cmol</a:t>
            </a:r>
            <a:r>
              <a:rPr lang="sl-SI" dirty="0" smtClean="0"/>
              <a:t>/kg)  sta višji.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sl-SI" dirty="0" err="1" smtClean="0"/>
              <a:t>Smektiti</a:t>
            </a:r>
            <a:r>
              <a:rPr lang="sl-SI" dirty="0" smtClean="0"/>
              <a:t> imajo zaradi relativno šibkih </a:t>
            </a:r>
            <a:r>
              <a:rPr lang="sl-SI" dirty="0" err="1" smtClean="0"/>
              <a:t>medpaketnih</a:t>
            </a:r>
            <a:r>
              <a:rPr lang="sl-SI" dirty="0" smtClean="0"/>
              <a:t> vezi največje specifične površine (700 – 800 m</a:t>
            </a:r>
            <a:r>
              <a:rPr lang="sl-SI" baseline="30000" dirty="0" smtClean="0"/>
              <a:t>2</a:t>
            </a:r>
            <a:r>
              <a:rPr lang="sl-SI" dirty="0" smtClean="0"/>
              <a:t>/g) in nabrekajo ob prisotnosti vlage. Njihova CEC je visoka (80 – 120 </a:t>
            </a:r>
            <a:r>
              <a:rPr lang="sl-SI" dirty="0" err="1" smtClean="0"/>
              <a:t>cmol</a:t>
            </a:r>
            <a:r>
              <a:rPr lang="sl-SI" dirty="0" smtClean="0"/>
              <a:t>/kg).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sl-SI" dirty="0" smtClean="0"/>
              <a:t>Vermikuliti imajo srednje veliko površino in CEC (100 – 150 </a:t>
            </a:r>
            <a:r>
              <a:rPr lang="sl-SI" dirty="0" err="1" smtClean="0"/>
              <a:t>cmol</a:t>
            </a:r>
            <a:r>
              <a:rPr lang="sl-SI" dirty="0" smtClean="0"/>
              <a:t>/kg).</a:t>
            </a:r>
            <a:endParaRPr lang="sl-SI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>
          <a:xfrm>
            <a:off x="395288" y="0"/>
            <a:ext cx="8229600" cy="765175"/>
          </a:xfrm>
        </p:spPr>
        <p:txBody>
          <a:bodyPr/>
          <a:lstStyle/>
          <a:p>
            <a:pPr eaLnBrk="1" hangingPunct="1"/>
            <a:r>
              <a:rPr lang="sl-SI" sz="3600" smtClean="0"/>
              <a:t>2. Fe, Mn in Al oksidi</a:t>
            </a:r>
            <a:r>
              <a:rPr lang="sl-SI" smtClean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6613"/>
            <a:ext cx="9144000" cy="6021387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l-SI" dirty="0" smtClean="0"/>
              <a:t>Sveže odloženi oksidi so najbolj aktivni pri </a:t>
            </a:r>
            <a:r>
              <a:rPr lang="sl-SI" dirty="0" err="1" smtClean="0"/>
              <a:t>adsorbciji</a:t>
            </a:r>
            <a:r>
              <a:rPr lang="sl-SI" dirty="0" smtClean="0"/>
              <a:t> in </a:t>
            </a:r>
            <a:r>
              <a:rPr lang="sl-SI" dirty="0" err="1" smtClean="0"/>
              <a:t>koprecipitaciji</a:t>
            </a:r>
            <a:r>
              <a:rPr lang="sl-SI" dirty="0" smtClean="0"/>
              <a:t> prvin.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l-SI" dirty="0" smtClean="0"/>
              <a:t>Najpomembnejši železovi oksidi in hidroksidi so </a:t>
            </a:r>
            <a:r>
              <a:rPr lang="sl-SI" dirty="0" err="1" smtClean="0"/>
              <a:t>ferihidrit</a:t>
            </a:r>
            <a:r>
              <a:rPr lang="sl-SI" dirty="0" smtClean="0"/>
              <a:t>, </a:t>
            </a:r>
            <a:r>
              <a:rPr lang="sl-SI" dirty="0" err="1" smtClean="0"/>
              <a:t>goethit</a:t>
            </a:r>
            <a:r>
              <a:rPr lang="sl-SI" dirty="0" smtClean="0"/>
              <a:t>, hematit in </a:t>
            </a:r>
            <a:r>
              <a:rPr lang="sl-SI" dirty="0" err="1" smtClean="0"/>
              <a:t>lepidokrokit</a:t>
            </a:r>
            <a:r>
              <a:rPr lang="sl-SI" dirty="0" smtClean="0"/>
              <a:t>.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sl-SI" dirty="0" smtClean="0"/>
              <a:t>Fe</a:t>
            </a:r>
            <a:r>
              <a:rPr lang="sl-SI" baseline="30000" dirty="0" smtClean="0"/>
              <a:t>3+</a:t>
            </a:r>
            <a:r>
              <a:rPr lang="sl-SI" dirty="0" smtClean="0"/>
              <a:t> se prvotno obori kot </a:t>
            </a:r>
            <a:r>
              <a:rPr lang="sl-SI" dirty="0" err="1" smtClean="0"/>
              <a:t>ferihidrit</a:t>
            </a:r>
            <a:r>
              <a:rPr lang="sl-SI" dirty="0" smtClean="0"/>
              <a:t>, ki postopno dehidrira v bolj stabilne oblike.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sl-SI" dirty="0" smtClean="0"/>
              <a:t>Zaradi velike površine </a:t>
            </a:r>
            <a:r>
              <a:rPr lang="sl-SI" dirty="0" err="1" smtClean="0"/>
              <a:t>ferihidrit</a:t>
            </a:r>
            <a:r>
              <a:rPr lang="sl-SI" dirty="0" smtClean="0"/>
              <a:t> veže tako katione in anione, zlasti fosfatne (HPO</a:t>
            </a:r>
            <a:r>
              <a:rPr lang="sl-SI" baseline="-25000" dirty="0" smtClean="0"/>
              <a:t>4</a:t>
            </a:r>
            <a:r>
              <a:rPr lang="sl-SI" baseline="30000" dirty="0" smtClean="0"/>
              <a:t>2-</a:t>
            </a:r>
            <a:r>
              <a:rPr lang="sl-SI" dirty="0" smtClean="0"/>
              <a:t>, H</a:t>
            </a:r>
            <a:r>
              <a:rPr lang="sl-SI" baseline="-25000" dirty="0" smtClean="0"/>
              <a:t>2</a:t>
            </a:r>
            <a:r>
              <a:rPr lang="sl-SI" dirty="0" smtClean="0"/>
              <a:t>PO</a:t>
            </a:r>
            <a:r>
              <a:rPr lang="sl-SI" baseline="-25000" dirty="0" smtClean="0"/>
              <a:t>4</a:t>
            </a:r>
            <a:r>
              <a:rPr lang="sl-SI" dirty="0" smtClean="0"/>
              <a:t>) in </a:t>
            </a:r>
            <a:r>
              <a:rPr lang="sl-SI" dirty="0" err="1" smtClean="0"/>
              <a:t>arzenatne</a:t>
            </a:r>
            <a:r>
              <a:rPr lang="sl-SI" dirty="0" smtClean="0"/>
              <a:t> (AsO</a:t>
            </a:r>
            <a:r>
              <a:rPr lang="sl-SI" baseline="-25000" dirty="0" smtClean="0"/>
              <a:t>4</a:t>
            </a:r>
            <a:r>
              <a:rPr lang="sl-SI" baseline="30000" dirty="0" smtClean="0"/>
              <a:t>2-</a:t>
            </a:r>
            <a:r>
              <a:rPr lang="sl-SI" dirty="0" smtClean="0"/>
              <a:t>).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l-SI" dirty="0" err="1" smtClean="0"/>
              <a:t>Gibbsit</a:t>
            </a:r>
            <a:r>
              <a:rPr lang="sl-SI" dirty="0" smtClean="0"/>
              <a:t> je najobičajnejša oblika Al oksida, a je v tleh precej manj obilen kot Fe oksidi.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l-SI" dirty="0" smtClean="0"/>
              <a:t>Tudi Mn oksidov je manj od Fe, a imajo večje </a:t>
            </a:r>
            <a:r>
              <a:rPr lang="sl-SI" dirty="0" err="1" smtClean="0"/>
              <a:t>adsorbcijske</a:t>
            </a:r>
            <a:r>
              <a:rPr lang="sl-SI" dirty="0" smtClean="0"/>
              <a:t> sposobnosti za nekatere katione.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539750" y="0"/>
            <a:ext cx="8229600" cy="1143000"/>
          </a:xfrm>
        </p:spPr>
        <p:txBody>
          <a:bodyPr/>
          <a:lstStyle/>
          <a:p>
            <a:pPr eaLnBrk="1" hangingPunct="1"/>
            <a:r>
              <a:rPr lang="sl-SI" smtClean="0"/>
              <a:t>1. Uvod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0" y="908050"/>
            <a:ext cx="9144000" cy="5949950"/>
          </a:xfrm>
        </p:spPr>
        <p:txBody>
          <a:bodyPr/>
          <a:lstStyle/>
          <a:p>
            <a:pPr eaLnBrk="1" hangingPunct="1"/>
            <a:r>
              <a:rPr lang="sl-SI" smtClean="0"/>
              <a:t>Povezava med geologijo in medicino so tla, naravna vsebnost prvin v njih ter dejavniki, ki  določajo njihovo razpoložljivost rastlinam in živalim.</a:t>
            </a:r>
          </a:p>
          <a:p>
            <a:pPr eaLnBrk="1" hangingPunct="1"/>
            <a:r>
              <a:rPr lang="sl-SI" smtClean="0"/>
              <a:t>Najpomembnejši procesi, ki kontrolirajo razpoložljivost prvin rastlinam, so tisti, ki vplivajo na njihovo sorbcijo in desorbcijo v tleh.</a:t>
            </a:r>
          </a:p>
          <a:p>
            <a:pPr eaLnBrk="1" hangingPunct="1"/>
            <a:r>
              <a:rPr lang="sl-SI" smtClean="0"/>
              <a:t>Sorbcija je skupni izraz za zadrževanje kovinskih ionov na površini trdnih faz tal.</a:t>
            </a:r>
          </a:p>
          <a:p>
            <a:pPr eaLnBrk="1" hangingPunct="1"/>
            <a:r>
              <a:rPr lang="sl-SI" smtClean="0"/>
              <a:t>Desorbcija je sproščanje sorbiranih ionov, zaradi spremembe pH, Eh ali sproščanja koreninskih izločkov (eksudatov).</a:t>
            </a:r>
          </a:p>
          <a:p>
            <a:pPr lvl="1" eaLnBrk="1" hangingPunct="1"/>
            <a:endParaRPr lang="sl-SI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>
          <a:xfrm>
            <a:off x="539750" y="0"/>
            <a:ext cx="8229600" cy="908050"/>
          </a:xfrm>
        </p:spPr>
        <p:txBody>
          <a:bodyPr/>
          <a:lstStyle/>
          <a:p>
            <a:pPr eaLnBrk="1" hangingPunct="1"/>
            <a:r>
              <a:rPr lang="sl-SI" sz="3600" smtClean="0"/>
              <a:t>2. Fe, Mn in Al oksidi</a:t>
            </a:r>
            <a:r>
              <a:rPr lang="sl-SI" smtClean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8050"/>
            <a:ext cx="9144000" cy="594995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l-SI" dirty="0" smtClean="0"/>
              <a:t>V dolgotrajnih oksidacijskih pogojih in/ali visoki temperaturi (</a:t>
            </a:r>
            <a:r>
              <a:rPr lang="sl-SI" dirty="0" err="1" smtClean="0"/>
              <a:t>hidr</a:t>
            </a:r>
            <a:r>
              <a:rPr lang="sl-SI" dirty="0" smtClean="0"/>
              <a:t>)oksidi dehidrirajo in postanejo manj močno nabiti.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l-SI" dirty="0" smtClean="0"/>
              <a:t>Zadrževanje kovinskih ionov na površini oksidov je zato obratno sorazmerno stopnji </a:t>
            </a:r>
            <a:r>
              <a:rPr lang="sl-SI" dirty="0" err="1" smtClean="0"/>
              <a:t>kristaliničnosti</a:t>
            </a:r>
            <a:r>
              <a:rPr lang="sl-SI" dirty="0" smtClean="0"/>
              <a:t> mineralov.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l-SI" dirty="0" err="1" smtClean="0"/>
              <a:t>Adsorbtivne</a:t>
            </a:r>
            <a:r>
              <a:rPr lang="sl-SI" dirty="0" smtClean="0"/>
              <a:t> sposobnosti Fe in Mn oksidov so odvisne od pH, ki odloča, ali so pozitivno ali negativno nabiti.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sl-SI" dirty="0" smtClean="0"/>
              <a:t>V nevtralnih - alkalnih pogojih so v glavnem negativno nabiti,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sl-SI" dirty="0" smtClean="0"/>
              <a:t>v kislih pozitivno.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sl-SI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sl-SI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sl-SI" sz="3600" smtClean="0"/>
              <a:t>2. Fe, Mn in Al oksidi</a:t>
            </a:r>
            <a:r>
              <a:rPr lang="sl-SI" smtClean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5538"/>
            <a:ext cx="9144000" cy="5732462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l-SI" dirty="0" smtClean="0"/>
              <a:t>PZC (</a:t>
            </a:r>
            <a:r>
              <a:rPr lang="sl-SI" dirty="0" err="1" smtClean="0"/>
              <a:t>Point</a:t>
            </a:r>
            <a:r>
              <a:rPr lang="sl-SI" dirty="0" smtClean="0"/>
              <a:t> of </a:t>
            </a:r>
            <a:r>
              <a:rPr lang="sl-SI" dirty="0" err="1" smtClean="0"/>
              <a:t>Zero</a:t>
            </a:r>
            <a:r>
              <a:rPr lang="sl-SI" dirty="0" smtClean="0"/>
              <a:t> </a:t>
            </a:r>
            <a:r>
              <a:rPr lang="sl-SI" dirty="0" err="1" smtClean="0"/>
              <a:t>Charge</a:t>
            </a:r>
            <a:r>
              <a:rPr lang="sl-SI" dirty="0" smtClean="0"/>
              <a:t>) je pH, kjer je naboj nevtralen. Za je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sl-SI" dirty="0" smtClean="0"/>
              <a:t>Fe okside je v pH razponu 7 – 10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sl-SI" dirty="0" err="1" smtClean="0"/>
              <a:t>Gibbsit</a:t>
            </a:r>
            <a:r>
              <a:rPr lang="sl-SI" dirty="0" smtClean="0"/>
              <a:t> 8 – 9,4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sl-SI" dirty="0" smtClean="0"/>
              <a:t>Mn okside 1,5 – 4,6.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l-SI" dirty="0" smtClean="0"/>
              <a:t>Kadar so oksidi mešani z glinenimi minerali, so PZC vrednosti mnogo nižje od navedenih.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l-SI" dirty="0" smtClean="0"/>
              <a:t>Prisotnost kemično aktivnih oblik kovinskih oksidov je zelo odvisna </a:t>
            </a:r>
            <a:r>
              <a:rPr lang="sl-SI" dirty="0" err="1" smtClean="0"/>
              <a:t>dreniranosti</a:t>
            </a:r>
            <a:r>
              <a:rPr lang="sl-SI" dirty="0" smtClean="0"/>
              <a:t> tal.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sl-SI" dirty="0" smtClean="0"/>
              <a:t>Zastajanje vode → redukcijske razmere → redukcija oksidov → mobilizacija Fe in Mn ionov, </a:t>
            </a:r>
            <a:r>
              <a:rPr lang="sl-SI" dirty="0" err="1" smtClean="0"/>
              <a:t>skupja</a:t>
            </a:r>
            <a:r>
              <a:rPr lang="sl-SI" dirty="0" smtClean="0"/>
              <a:t> z ioni, </a:t>
            </a:r>
            <a:r>
              <a:rPr lang="sl-SI" dirty="0" err="1" smtClean="0"/>
              <a:t>sorbiranimi</a:t>
            </a:r>
            <a:r>
              <a:rPr lang="sl-SI" dirty="0" smtClean="0"/>
              <a:t> na površini.</a:t>
            </a:r>
            <a:endParaRPr lang="sl-SI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 eaLnBrk="1" hangingPunct="1"/>
            <a:r>
              <a:rPr lang="sl-SI" sz="3600" smtClean="0"/>
              <a:t>3. Prosti karbonati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5538"/>
            <a:ext cx="9144000" cy="5732462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l-SI" dirty="0" smtClean="0"/>
              <a:t>Karbonati vzdržujejo pH tal med 7 in 8,5.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l-SI" dirty="0" smtClean="0"/>
              <a:t>Na površino lahko vežejo širok razpon kationov in anionov.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sl-SI" dirty="0" smtClean="0"/>
              <a:t>Fosfor je trdno vezan v apatit.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sl-SI" dirty="0" err="1" smtClean="0"/>
              <a:t>Cd</a:t>
            </a:r>
            <a:r>
              <a:rPr lang="sl-SI" dirty="0" smtClean="0"/>
              <a:t> in Zn sta </a:t>
            </a:r>
            <a:r>
              <a:rPr lang="sl-SI" dirty="0" err="1" smtClean="0"/>
              <a:t>sorbirana</a:t>
            </a:r>
            <a:r>
              <a:rPr lang="sl-SI" dirty="0" smtClean="0"/>
              <a:t> in postaneta zato manj mobilna in razpoložljiva.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l-SI" dirty="0" err="1" smtClean="0"/>
              <a:t>Remediacija</a:t>
            </a:r>
            <a:r>
              <a:rPr lang="sl-SI" dirty="0" smtClean="0"/>
              <a:t> z </a:t>
            </a:r>
            <a:r>
              <a:rPr lang="sl-SI" dirty="0" err="1" smtClean="0"/>
              <a:t>Cd</a:t>
            </a:r>
            <a:r>
              <a:rPr lang="sl-SI" dirty="0" smtClean="0"/>
              <a:t>, Cu, Pb in Zn onesnaženih tal pogosto poteka z apnenjem.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l-SI" dirty="0" smtClean="0"/>
              <a:t>V naravnih </a:t>
            </a:r>
            <a:r>
              <a:rPr lang="sl-SI" dirty="0" err="1" smtClean="0"/>
              <a:t>pokarbonatnih</a:t>
            </a:r>
            <a:r>
              <a:rPr lang="sl-SI" dirty="0" smtClean="0"/>
              <a:t> tleh je količina rastlinam razpoložljivega B, Fe, Cu, Mn in Zn pogosto nezadostna za veliko kmetijskih posevkov.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sl-SI" dirty="0" smtClean="0"/>
              <a:t>Takim </a:t>
            </a:r>
            <a:r>
              <a:rPr lang="sl-SI" dirty="0" err="1" smtClean="0"/>
              <a:t>tlem</a:t>
            </a:r>
            <a:r>
              <a:rPr lang="sl-SI" dirty="0" smtClean="0"/>
              <a:t> pogosto dodajajo soli (</a:t>
            </a:r>
            <a:r>
              <a:rPr lang="sl-SI" dirty="0" err="1" smtClean="0"/>
              <a:t>sufate</a:t>
            </a:r>
            <a:r>
              <a:rPr lang="sl-SI" dirty="0" smtClean="0"/>
              <a:t>) Zn, Cu, Mn in Na borate.</a:t>
            </a:r>
            <a:endParaRPr lang="sl-SI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sl-SI" sz="4000" smtClean="0"/>
              <a:t>D. Redoks pogoji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413"/>
            <a:ext cx="9144000" cy="5589587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l-SI" dirty="0" smtClean="0"/>
              <a:t>Na redoks pogoje najbolj vpliva zastajanje vode v tleh.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l-SI" dirty="0" smtClean="0"/>
              <a:t>Redoks pogoji vplivajo na </a:t>
            </a:r>
            <a:r>
              <a:rPr lang="sl-SI" dirty="0" err="1" smtClean="0"/>
              <a:t>speciacijo</a:t>
            </a:r>
            <a:r>
              <a:rPr lang="sl-SI" dirty="0" smtClean="0"/>
              <a:t> C, N, S, Fe, Mn, Cr, Cu, As, Ag, </a:t>
            </a:r>
            <a:r>
              <a:rPr lang="sl-SI" dirty="0" err="1" smtClean="0"/>
              <a:t>Hg</a:t>
            </a:r>
            <a:r>
              <a:rPr lang="sl-SI" dirty="0" smtClean="0"/>
              <a:t> in Pb.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l-SI" dirty="0" smtClean="0"/>
              <a:t>V </a:t>
            </a:r>
            <a:r>
              <a:rPr lang="sl-SI" dirty="0" err="1" smtClean="0"/>
              <a:t>oglejenih</a:t>
            </a:r>
            <a:r>
              <a:rPr lang="sl-SI" dirty="0" smtClean="0"/>
              <a:t> tleh so prvine (Co, Fe, Ni, V, Cu in Mn), ki so normalno </a:t>
            </a:r>
            <a:r>
              <a:rPr lang="sl-SI" dirty="0" err="1" smtClean="0"/>
              <a:t>sorbirane</a:t>
            </a:r>
            <a:r>
              <a:rPr lang="sl-SI" dirty="0" smtClean="0"/>
              <a:t> na Fe okside bolj </a:t>
            </a:r>
            <a:r>
              <a:rPr lang="sl-SI" dirty="0" err="1" smtClean="0"/>
              <a:t>biorazpoložljive</a:t>
            </a:r>
            <a:r>
              <a:rPr lang="sl-SI" dirty="0" smtClean="0"/>
              <a:t> kot v dobro dreniranih tleh.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l-SI" dirty="0" smtClean="0"/>
              <a:t>B, Co, Mo in Zn ob spremembi redoks pogojev ne spremenijo valenčnega stanja, temveč se </a:t>
            </a:r>
            <a:r>
              <a:rPr lang="sl-SI" dirty="0" err="1" smtClean="0"/>
              <a:t>sorbirajo</a:t>
            </a:r>
            <a:r>
              <a:rPr lang="sl-SI" dirty="0" smtClean="0"/>
              <a:t>/</a:t>
            </a:r>
            <a:r>
              <a:rPr lang="sl-SI" dirty="0" err="1" smtClean="0"/>
              <a:t>desorbirajo</a:t>
            </a:r>
            <a:r>
              <a:rPr lang="sl-SI" dirty="0" smtClean="0"/>
              <a:t> in oborijo/raztopijo glede na vpliv redoks razmer na Fe in Mn okside.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sl-SI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 eaLnBrk="1" hangingPunct="1"/>
            <a:r>
              <a:rPr lang="sl-SI" sz="4000" smtClean="0"/>
              <a:t>D. Redoks pogoji</a:t>
            </a:r>
          </a:p>
        </p:txBody>
      </p:sp>
      <p:sp>
        <p:nvSpPr>
          <p:cNvPr id="40962" name="Content Placeholder 2"/>
          <p:cNvSpPr>
            <a:spLocks noGrp="1"/>
          </p:cNvSpPr>
          <p:nvPr>
            <p:ph idx="1"/>
          </p:nvPr>
        </p:nvSpPr>
        <p:spPr>
          <a:xfrm>
            <a:off x="0" y="1412875"/>
            <a:ext cx="9144000" cy="5445125"/>
          </a:xfrm>
        </p:spPr>
        <p:txBody>
          <a:bodyPr/>
          <a:lstStyle/>
          <a:p>
            <a:pPr eaLnBrk="1" hangingPunct="1"/>
            <a:r>
              <a:rPr lang="sl-SI" smtClean="0"/>
              <a:t>V zelo reduktivnih razmerah se nekatere prvine oborijo kot sulfidi, zato postanejo netopne in nerazpoložljive rastlinam.</a:t>
            </a:r>
          </a:p>
          <a:p>
            <a:pPr eaLnBrk="1" hangingPunct="1"/>
            <a:r>
              <a:rPr lang="sl-SI" smtClean="0"/>
              <a:t>V ciklično menjajočih se oksidacijsko-redukcijskih pogojih (namakana riževa polja) se nekateri sulfidi (FeS</a:t>
            </a:r>
            <a:r>
              <a:rPr lang="sl-SI" baseline="-25000" smtClean="0"/>
              <a:t>2</a:t>
            </a:r>
            <a:r>
              <a:rPr lang="sl-SI" smtClean="0"/>
              <a:t>, CdS) oksidirajo in kovinski ioni se sprostijo.</a:t>
            </a:r>
          </a:p>
          <a:p>
            <a:pPr eaLnBrk="1" hangingPunct="1"/>
            <a:r>
              <a:rPr lang="sl-SI" smtClean="0"/>
              <a:t>Oksidacija sulfidov v sulfate povzroči zakisanje tal in nekatere prvine (Cd) postanejo zelo mobilne in biorazpoložljive.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dirty="0" smtClean="0"/>
              <a:t>E. Adsorpcija in </a:t>
            </a:r>
            <a:r>
              <a:rPr lang="sl-SI" dirty="0" err="1" smtClean="0"/>
              <a:t>desorpcija</a:t>
            </a:r>
            <a:r>
              <a:rPr lang="sl-SI" dirty="0" smtClean="0"/>
              <a:t> ionov v tleh</a:t>
            </a:r>
            <a:endParaRPr lang="sl-SI" dirty="0"/>
          </a:p>
        </p:txBody>
      </p:sp>
      <p:sp>
        <p:nvSpPr>
          <p:cNvPr id="41986" name="Content Placeholder 2"/>
          <p:cNvSpPr>
            <a:spLocks noGrp="1"/>
          </p:cNvSpPr>
          <p:nvPr>
            <p:ph idx="1"/>
          </p:nvPr>
        </p:nvSpPr>
        <p:spPr>
          <a:xfrm>
            <a:off x="0" y="1557338"/>
            <a:ext cx="9144000" cy="5300662"/>
          </a:xfrm>
        </p:spPr>
        <p:txBody>
          <a:bodyPr/>
          <a:lstStyle/>
          <a:p>
            <a:pPr eaLnBrk="1" hangingPunct="1"/>
            <a:r>
              <a:rPr lang="sl-SI" smtClean="0"/>
              <a:t>Površine organskih in mineralnih trdnih koloidnih delcev v tleh, lahko zadržijo ione na več različnih načinov:</a:t>
            </a:r>
          </a:p>
          <a:p>
            <a:pPr marL="971550" lvl="1" indent="-514350" eaLnBrk="1" hangingPunct="1">
              <a:buFont typeface="Calibri" pitchFamily="34" charset="0"/>
              <a:buAutoNum type="arabicPeriod"/>
            </a:pPr>
            <a:r>
              <a:rPr lang="sl-SI" smtClean="0"/>
              <a:t>Kationska in anionska izmenjava</a:t>
            </a:r>
          </a:p>
          <a:p>
            <a:pPr marL="971550" lvl="1" indent="-514350" eaLnBrk="1" hangingPunct="1">
              <a:buFont typeface="Calibri" pitchFamily="34" charset="0"/>
              <a:buAutoNum type="arabicPeriod"/>
            </a:pPr>
            <a:r>
              <a:rPr lang="sl-SI" smtClean="0"/>
              <a:t>Specifična adsorpcija</a:t>
            </a:r>
          </a:p>
          <a:p>
            <a:pPr marL="971550" lvl="1" indent="-514350" eaLnBrk="1" hangingPunct="1">
              <a:buFont typeface="Calibri" pitchFamily="34" charset="0"/>
              <a:buAutoNum type="arabicPeriod"/>
            </a:pPr>
            <a:r>
              <a:rPr lang="sl-SI" smtClean="0"/>
              <a:t>Koprecipitacija</a:t>
            </a:r>
          </a:p>
          <a:p>
            <a:pPr marL="971550" lvl="1" indent="-514350" eaLnBrk="1" hangingPunct="1">
              <a:buFont typeface="Calibri" pitchFamily="34" charset="0"/>
              <a:buAutoNum type="arabicPeriod"/>
            </a:pPr>
            <a:r>
              <a:rPr lang="sl-SI" smtClean="0"/>
              <a:t>Netopne oborine </a:t>
            </a:r>
          </a:p>
          <a:p>
            <a:pPr marL="971550" lvl="1" indent="-514350" eaLnBrk="1" hangingPunct="1">
              <a:buFont typeface="Calibri" pitchFamily="34" charset="0"/>
              <a:buAutoNum type="arabicPeriod"/>
            </a:pPr>
            <a:r>
              <a:rPr lang="sl-SI" smtClean="0"/>
              <a:t>Organska kompleksacija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>
          <a:xfrm>
            <a:off x="539750" y="0"/>
            <a:ext cx="8229600" cy="1143000"/>
          </a:xfrm>
        </p:spPr>
        <p:txBody>
          <a:bodyPr/>
          <a:lstStyle/>
          <a:p>
            <a:pPr eaLnBrk="1" hangingPunct="1"/>
            <a:r>
              <a:rPr lang="sl-SI" sz="3600" smtClean="0"/>
              <a:t>1. Kationska in anionska izmenjava</a:t>
            </a:r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>
          <a:xfrm>
            <a:off x="0" y="1412875"/>
            <a:ext cx="9144000" cy="5445125"/>
          </a:xfrm>
        </p:spPr>
        <p:txBody>
          <a:bodyPr/>
          <a:lstStyle/>
          <a:p>
            <a:pPr eaLnBrk="1" hangingPunct="1"/>
            <a:r>
              <a:rPr lang="sl-SI" smtClean="0"/>
              <a:t>Je elektostatičen privlak ionov na nasprotno nabito površino.</a:t>
            </a:r>
          </a:p>
          <a:p>
            <a:pPr eaLnBrk="1" hangingPunct="1"/>
            <a:r>
              <a:rPr lang="sl-SI" smtClean="0"/>
              <a:t>Pojavlja se pri glinenih mineralih, organski snovi in Fe oksidih, pri višjih pH vrednostih.</a:t>
            </a:r>
          </a:p>
          <a:p>
            <a:pPr eaLnBrk="1" hangingPunct="1"/>
            <a:r>
              <a:rPr lang="sl-SI" smtClean="0"/>
              <a:t>Pozitivno nabite površine privlačijo anione Cl</a:t>
            </a:r>
            <a:r>
              <a:rPr lang="sl-SI" baseline="30000" smtClean="0"/>
              <a:t>-</a:t>
            </a:r>
            <a:r>
              <a:rPr lang="sl-SI" smtClean="0"/>
              <a:t>, SO</a:t>
            </a:r>
            <a:r>
              <a:rPr lang="sl-SI" baseline="-25000" smtClean="0"/>
              <a:t>4</a:t>
            </a:r>
            <a:r>
              <a:rPr lang="sl-SI" baseline="30000" smtClean="0"/>
              <a:t>-</a:t>
            </a:r>
            <a:r>
              <a:rPr lang="sl-SI" smtClean="0"/>
              <a:t> in NO</a:t>
            </a:r>
            <a:r>
              <a:rPr lang="sl-SI" baseline="-25000" smtClean="0"/>
              <a:t>3</a:t>
            </a:r>
            <a:r>
              <a:rPr lang="sl-SI" baseline="30000" smtClean="0"/>
              <a:t>-</a:t>
            </a:r>
            <a:r>
              <a:rPr lang="sl-SI" smtClean="0"/>
              <a:t> , ko je pH pod PZC.</a:t>
            </a:r>
          </a:p>
          <a:p>
            <a:pPr eaLnBrk="1" hangingPunct="1"/>
            <a:r>
              <a:rPr lang="sl-SI" smtClean="0"/>
              <a:t>AEC (anionska izmenjevalna kapaciteta) je za seskviokside 30 50 cmol/kg. </a:t>
            </a:r>
          </a:p>
          <a:p>
            <a:pPr eaLnBrk="1" hangingPunct="1"/>
            <a:r>
              <a:rPr lang="sl-SI" smtClean="0"/>
              <a:t>Za katione jo izražamo s CEC.</a:t>
            </a:r>
          </a:p>
          <a:p>
            <a:pPr eaLnBrk="1" hangingPunct="1"/>
            <a:endParaRPr lang="sl-SI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sl-SI" sz="3600" smtClean="0"/>
              <a:t>1. Kationska in anionska izmenjava</a:t>
            </a:r>
          </a:p>
        </p:txBody>
      </p:sp>
      <p:sp>
        <p:nvSpPr>
          <p:cNvPr id="44034" name="Content Placeholder 2"/>
          <p:cNvSpPr>
            <a:spLocks noGrp="1"/>
          </p:cNvSpPr>
          <p:nvPr>
            <p:ph idx="1"/>
          </p:nvPr>
        </p:nvSpPr>
        <p:spPr>
          <a:xfrm>
            <a:off x="0" y="1196975"/>
            <a:ext cx="9144000" cy="5661025"/>
          </a:xfrm>
        </p:spPr>
        <p:txBody>
          <a:bodyPr/>
          <a:lstStyle/>
          <a:p>
            <a:pPr eaLnBrk="1" hangingPunct="1"/>
            <a:r>
              <a:rPr lang="sl-SI" smtClean="0"/>
              <a:t>Kationska izmenjava je reverzibilna, stehiometrična,  uravnava jo difuzija in je do neke mere selektivna za ione.</a:t>
            </a:r>
          </a:p>
          <a:p>
            <a:pPr eaLnBrk="1" hangingPunct="1"/>
            <a:r>
              <a:rPr lang="sl-SI" smtClean="0"/>
              <a:t>Zaradi selektivnosti obstaja zaporedje nadomeščanja kationov, ki ga določajo koncentracija ionov, njihova valenca, stopnja hidratacije in hidrirani radij.</a:t>
            </a:r>
          </a:p>
          <a:p>
            <a:pPr lvl="1" eaLnBrk="1" hangingPunct="1"/>
            <a:r>
              <a:rPr lang="sl-SI" smtClean="0"/>
              <a:t>Višja kot je valenca, večja je moč nadomeščanja iona.</a:t>
            </a:r>
          </a:p>
          <a:p>
            <a:pPr lvl="2" eaLnBrk="1" hangingPunct="1"/>
            <a:r>
              <a:rPr lang="sl-SI" smtClean="0"/>
              <a:t>Izjema je H</a:t>
            </a:r>
            <a:r>
              <a:rPr lang="sl-SI" baseline="30000" smtClean="0"/>
              <a:t>+</a:t>
            </a:r>
            <a:r>
              <a:rPr lang="sl-SI" smtClean="0"/>
              <a:t>, ki se obnaša polivalentno.</a:t>
            </a:r>
          </a:p>
          <a:p>
            <a:pPr lvl="1" eaLnBrk="1" hangingPunct="1"/>
            <a:r>
              <a:rPr lang="sl-SI" smtClean="0"/>
              <a:t>Višja kot je hidratacija, nižja je moč nadomeščanja iona.</a:t>
            </a:r>
          </a:p>
          <a:p>
            <a:pPr eaLnBrk="1" hangingPunct="1">
              <a:buFont typeface="Arial" charset="0"/>
              <a:buNone/>
            </a:pPr>
            <a:endParaRPr lang="sl-SI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sl-SI" sz="3600" smtClean="0"/>
              <a:t>1. Kationska in anionska izmenjava</a:t>
            </a:r>
          </a:p>
        </p:txBody>
      </p:sp>
      <p:sp>
        <p:nvSpPr>
          <p:cNvPr id="45058" name="Content Placeholder 2"/>
          <p:cNvSpPr>
            <a:spLocks noGrp="1"/>
          </p:cNvSpPr>
          <p:nvPr>
            <p:ph idx="1"/>
          </p:nvPr>
        </p:nvSpPr>
        <p:spPr>
          <a:xfrm>
            <a:off x="0" y="1052513"/>
            <a:ext cx="9144000" cy="2089150"/>
          </a:xfrm>
        </p:spPr>
        <p:txBody>
          <a:bodyPr/>
          <a:lstStyle/>
          <a:p>
            <a:pPr eaLnBrk="1" hangingPunct="1"/>
            <a:r>
              <a:rPr lang="sl-SI" smtClean="0"/>
              <a:t>Zaporedje nadomeščanja je:</a:t>
            </a:r>
          </a:p>
          <a:p>
            <a:pPr lvl="1" eaLnBrk="1" hangingPunct="1">
              <a:buFont typeface="Arial" charset="0"/>
              <a:buNone/>
            </a:pPr>
            <a:r>
              <a:rPr lang="sl-SI" smtClean="0"/>
              <a:t>Li</a:t>
            </a:r>
            <a:r>
              <a:rPr lang="sl-SI" baseline="30000" smtClean="0"/>
              <a:t>+</a:t>
            </a:r>
            <a:r>
              <a:rPr lang="sl-SI" smtClean="0"/>
              <a:t> = Na</a:t>
            </a:r>
            <a:r>
              <a:rPr lang="sl-SI" baseline="30000" smtClean="0"/>
              <a:t>+</a:t>
            </a:r>
            <a:r>
              <a:rPr lang="sl-SI" smtClean="0"/>
              <a:t> &gt; K</a:t>
            </a:r>
            <a:r>
              <a:rPr lang="sl-SI" baseline="30000" smtClean="0"/>
              <a:t>+</a:t>
            </a:r>
            <a:r>
              <a:rPr lang="sl-SI" smtClean="0"/>
              <a:t> = NH</a:t>
            </a:r>
            <a:r>
              <a:rPr lang="sl-SI" baseline="-25000" smtClean="0"/>
              <a:t>4</a:t>
            </a:r>
            <a:r>
              <a:rPr lang="sl-SI" baseline="30000" smtClean="0"/>
              <a:t>+</a:t>
            </a:r>
            <a:r>
              <a:rPr lang="sl-SI" smtClean="0"/>
              <a:t> &gt; Rb</a:t>
            </a:r>
            <a:r>
              <a:rPr lang="sl-SI" baseline="30000" smtClean="0"/>
              <a:t>+</a:t>
            </a:r>
            <a:r>
              <a:rPr lang="sl-SI" smtClean="0"/>
              <a:t> &gt; Cs</a:t>
            </a:r>
            <a:r>
              <a:rPr lang="sl-SI" baseline="30000" smtClean="0"/>
              <a:t>+</a:t>
            </a:r>
            <a:r>
              <a:rPr lang="sl-SI" smtClean="0"/>
              <a:t> &gt; Mg</a:t>
            </a:r>
            <a:r>
              <a:rPr lang="sl-SI" baseline="30000" smtClean="0"/>
              <a:t>2+</a:t>
            </a:r>
            <a:r>
              <a:rPr lang="sl-SI" smtClean="0"/>
              <a:t> &gt; Ca</a:t>
            </a:r>
            <a:r>
              <a:rPr lang="sl-SI" baseline="30000" smtClean="0"/>
              <a:t>2+</a:t>
            </a:r>
            <a:r>
              <a:rPr lang="sl-SI" smtClean="0"/>
              <a:t> &gt; Sr</a:t>
            </a:r>
            <a:r>
              <a:rPr lang="sl-SI" baseline="30000" smtClean="0"/>
              <a:t>2+</a:t>
            </a:r>
            <a:r>
              <a:rPr lang="sl-SI" smtClean="0"/>
              <a:t> &gt; Ba</a:t>
            </a:r>
            <a:r>
              <a:rPr lang="sl-SI" baseline="30000" smtClean="0"/>
              <a:t>2+</a:t>
            </a:r>
            <a:r>
              <a:rPr lang="sl-SI" smtClean="0"/>
              <a:t> &gt; La</a:t>
            </a:r>
            <a:r>
              <a:rPr lang="sl-SI" baseline="30000" smtClean="0"/>
              <a:t>3+</a:t>
            </a:r>
            <a:r>
              <a:rPr lang="sl-SI" smtClean="0"/>
              <a:t> = H</a:t>
            </a:r>
            <a:r>
              <a:rPr lang="sl-SI" baseline="30000" smtClean="0"/>
              <a:t>+</a:t>
            </a:r>
            <a:r>
              <a:rPr lang="sl-SI" baseline="-25000" smtClean="0"/>
              <a:t> </a:t>
            </a:r>
            <a:r>
              <a:rPr lang="sl-SI" smtClean="0"/>
              <a:t>= Al</a:t>
            </a:r>
            <a:r>
              <a:rPr lang="sl-SI" baseline="30000" smtClean="0"/>
              <a:t>3+ </a:t>
            </a:r>
            <a:r>
              <a:rPr lang="sl-SI" smtClean="0"/>
              <a:t>&gt; Th</a:t>
            </a:r>
            <a:r>
              <a:rPr lang="sl-SI" baseline="30000" smtClean="0"/>
              <a:t>4+</a:t>
            </a:r>
          </a:p>
          <a:p>
            <a:pPr eaLnBrk="1" hangingPunct="1"/>
            <a:r>
              <a:rPr lang="sl-SI" smtClean="0"/>
              <a:t>Običajno zaporedje nadomeščanja kationov v različnih komponentah tal:</a:t>
            </a:r>
          </a:p>
        </p:txBody>
      </p:sp>
      <p:graphicFrame>
        <p:nvGraphicFramePr>
          <p:cNvPr id="43072" name="Group 64"/>
          <p:cNvGraphicFramePr>
            <a:graphicFrameLocks noGrp="1"/>
          </p:cNvGraphicFramePr>
          <p:nvPr/>
        </p:nvGraphicFramePr>
        <p:xfrm>
          <a:off x="1619250" y="3627438"/>
          <a:ext cx="5400675" cy="3262317"/>
        </p:xfrm>
        <a:graphic>
          <a:graphicData uri="http://schemas.openxmlformats.org/drawingml/2006/table">
            <a:tbl>
              <a:tblPr/>
              <a:tblGrid>
                <a:gridCol w="1873250"/>
                <a:gridCol w="3527425"/>
              </a:tblGrid>
              <a:tr h="328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Montmorillonit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Ca &gt; Pb &gt; Cu &gt; Mg &gt; Cd &gt; Zn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Illit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Pb &gt; Cu &gt; Zn &gt; Ca &gt; Cd &gt; Mg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Kaolinit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Pb &gt; Ca &gt; Cu &gt; Mg &gt; Zn &gt;Cd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Smektit, vermikult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Zn &gt; Mn &gt; Cd &gt; Hg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Ferihidrid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Pb &gt; Cu &gt; Zn &gt; Ni &gt; Co &gt; Sr &gt; Mg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Hematit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Pb &gt; Cu &gt; Zn &gt; Co &gt; Ni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Goethit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Cu &gt; Pb &gt; Zn &gt; Co &gt; Cd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Šota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Pb &gt; Cu &gt; Cd = Zn &gt; Ca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Fulvinska kislina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Fe</a:t>
                      </a:r>
                      <a:r>
                        <a:rPr kumimoji="0" lang="sl-SI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3+</a:t>
                      </a:r>
                      <a:r>
                        <a:rPr kumimoji="0" 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&gt; Cu &gt; Zn &gt; Mn &gt; Ca &gt; Mg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Huminske snovi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Cu &gt; Pb &gt; ZN = Ni &gt; Co &gt; Cd &gt; Mn &gt; Ca &gt; Mg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sl-SI" sz="3600" smtClean="0"/>
              <a:t>1. Kationska in anionska izmenjava</a:t>
            </a:r>
          </a:p>
        </p:txBody>
      </p:sp>
      <p:sp>
        <p:nvSpPr>
          <p:cNvPr id="46082" name="Rectangle 3"/>
          <p:cNvSpPr>
            <a:spLocks noGrp="1"/>
          </p:cNvSpPr>
          <p:nvPr>
            <p:ph type="body" sz="half" idx="1"/>
          </p:nvPr>
        </p:nvSpPr>
        <p:spPr>
          <a:xfrm>
            <a:off x="0" y="1341438"/>
            <a:ext cx="9144000" cy="3887787"/>
          </a:xfrm>
        </p:spPr>
        <p:txBody>
          <a:bodyPr/>
          <a:lstStyle/>
          <a:p>
            <a:pPr eaLnBrk="1" hangingPunct="1"/>
            <a:r>
              <a:rPr lang="sl-SI" smtClean="0"/>
              <a:t>Kovinski ioni z relativno visokim Tf (Cd, Zn)imajo majhno sposobnost nadomeščanja in jih zato površina talnih delcev ne zadrži močno. </a:t>
            </a:r>
          </a:p>
          <a:p>
            <a:pPr eaLnBrk="1" hangingPunct="1"/>
            <a:r>
              <a:rPr lang="sl-SI" smtClean="0"/>
              <a:t>Zato so bolj razpoložljivi rastlinam, lažje pa se tudi izpirajo navzdol po profilu kot ioni z večjo močjo nadomeščanja (Pb, Cu).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sl-SI" smtClean="0"/>
              <a:t>1. Uvod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975"/>
            <a:ext cx="9144000" cy="5661025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l-SI" dirty="0" smtClean="0"/>
              <a:t>Mehanizmi </a:t>
            </a:r>
            <a:r>
              <a:rPr lang="sl-SI" dirty="0" err="1" smtClean="0"/>
              <a:t>sorbcije</a:t>
            </a:r>
            <a:r>
              <a:rPr lang="sl-SI" dirty="0" smtClean="0"/>
              <a:t>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sl-SI" dirty="0" smtClean="0"/>
              <a:t>Ionska izmenjava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sl-SI" dirty="0" smtClean="0"/>
              <a:t>Vezava s kovalentnimi vezmi v ligandih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sl-SI" dirty="0" err="1" smtClean="0"/>
              <a:t>Koprecipitacija</a:t>
            </a:r>
            <a:r>
              <a:rPr lang="sl-SI" dirty="0" smtClean="0"/>
              <a:t> s </a:t>
            </a:r>
            <a:r>
              <a:rPr lang="sl-SI" dirty="0" err="1" smtClean="0"/>
              <a:t>seskvioksidi</a:t>
            </a:r>
            <a:r>
              <a:rPr lang="sl-SI" dirty="0" smtClean="0"/>
              <a:t> in karbonati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sl-SI" dirty="0" smtClean="0"/>
              <a:t>Netopne oborine na površinah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sl-SI" dirty="0" smtClean="0"/>
              <a:t>Organska </a:t>
            </a:r>
            <a:r>
              <a:rPr lang="sl-SI" dirty="0" err="1" smtClean="0"/>
              <a:t>kompleksacija</a:t>
            </a:r>
            <a:endParaRPr lang="sl-SI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l-SI" dirty="0" smtClean="0"/>
              <a:t>Mehanizmi </a:t>
            </a:r>
            <a:r>
              <a:rPr lang="sl-SI" dirty="0" err="1" smtClean="0"/>
              <a:t>sorbcije</a:t>
            </a:r>
            <a:r>
              <a:rPr lang="sl-SI" dirty="0" smtClean="0"/>
              <a:t> so odvisni od: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sl-SI" dirty="0" smtClean="0"/>
              <a:t>Lastnosti, </a:t>
            </a:r>
            <a:r>
              <a:rPr lang="sl-SI" dirty="0" err="1" smtClean="0"/>
              <a:t>speciacija</a:t>
            </a:r>
            <a:r>
              <a:rPr lang="sl-SI" dirty="0" smtClean="0"/>
              <a:t> in koncentracija prvine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sl-SI" dirty="0" smtClean="0"/>
              <a:t>Sestava tal, zlasti relativna količina glinenih mineralov ter Fe, Al in Mn oksidov, kalcita in organske snovi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sl-SI" dirty="0" smtClean="0"/>
              <a:t>Fizikalno-kemičnih razmer v tleh – pH, Eh, koncentracija ostalih ionov.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sl-SI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sl-SI" sz="3600" smtClean="0"/>
              <a:t>2. Specifična adsorbcija</a:t>
            </a:r>
          </a:p>
        </p:txBody>
      </p:sp>
      <p:sp>
        <p:nvSpPr>
          <p:cNvPr id="47106" name="Rectangle 3"/>
          <p:cNvSpPr>
            <a:spLocks noGrp="1"/>
          </p:cNvSpPr>
          <p:nvPr>
            <p:ph type="body" idx="1"/>
          </p:nvPr>
        </p:nvSpPr>
        <p:spPr>
          <a:xfrm>
            <a:off x="0" y="1125538"/>
            <a:ext cx="9144000" cy="57324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l-SI" smtClean="0"/>
              <a:t>Izmenjava kationov več prvin in večine anionov s površinskimi ligandi, ki tvorijo deloma kovalentne vezi z ioni kristalne rešetke.</a:t>
            </a:r>
          </a:p>
          <a:p>
            <a:pPr eaLnBrk="1" hangingPunct="1">
              <a:lnSpc>
                <a:spcPct val="90000"/>
              </a:lnSpc>
            </a:pPr>
            <a:r>
              <a:rPr lang="sl-SI" smtClean="0"/>
              <a:t>Mehanizem je močno odvisen od pH in povezan s hidrolizo sorbiranih ionov.</a:t>
            </a:r>
          </a:p>
          <a:p>
            <a:pPr eaLnBrk="1" hangingPunct="1">
              <a:lnSpc>
                <a:spcPct val="90000"/>
              </a:lnSpc>
            </a:pPr>
            <a:r>
              <a:rPr lang="sl-SI" smtClean="0"/>
              <a:t>Adsorbcijsko obnašanje ionov določa ravnotežna konstanta K reakcije M</a:t>
            </a:r>
            <a:r>
              <a:rPr lang="sl-SI" baseline="30000" smtClean="0"/>
              <a:t>2+</a:t>
            </a:r>
            <a:r>
              <a:rPr lang="sl-SI" smtClean="0"/>
              <a:t> + H</a:t>
            </a:r>
            <a:r>
              <a:rPr lang="sl-SI" baseline="-25000" smtClean="0"/>
              <a:t>2</a:t>
            </a:r>
            <a:r>
              <a:rPr lang="sl-SI" smtClean="0"/>
              <a:t>O = MOH</a:t>
            </a:r>
            <a:r>
              <a:rPr lang="sl-SI" baseline="30000" smtClean="0"/>
              <a:t>+</a:t>
            </a:r>
            <a:r>
              <a:rPr lang="sl-SI" smtClean="0"/>
              <a:t> + H</a:t>
            </a:r>
            <a:r>
              <a:rPr lang="sl-SI" baseline="30000" smtClean="0"/>
              <a:t>+</a:t>
            </a:r>
            <a:r>
              <a:rPr lang="sl-SI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sl-SI" smtClean="0"/>
              <a:t>Specifična adsorbcija narašča z vpadanjem vrednosti K.</a:t>
            </a:r>
          </a:p>
          <a:p>
            <a:pPr eaLnBrk="1" hangingPunct="1">
              <a:lnSpc>
                <a:spcPct val="90000"/>
              </a:lnSpc>
            </a:pPr>
            <a:r>
              <a:rPr lang="sl-SI" smtClean="0"/>
              <a:t>Kadar so vrednosti K enako, bo močneje adsorbiran ion z večjim radijem.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765175"/>
          </a:xfrm>
        </p:spPr>
        <p:txBody>
          <a:bodyPr/>
          <a:lstStyle/>
          <a:p>
            <a:pPr eaLnBrk="1" hangingPunct="1"/>
            <a:r>
              <a:rPr lang="sl-SI" sz="3600" smtClean="0"/>
              <a:t>2. Specifična adsorbcija</a:t>
            </a:r>
          </a:p>
        </p:txBody>
      </p:sp>
      <p:sp>
        <p:nvSpPr>
          <p:cNvPr id="48130" name="Rectangle 3"/>
          <p:cNvSpPr>
            <a:spLocks noGrp="1"/>
          </p:cNvSpPr>
          <p:nvPr>
            <p:ph type="body" idx="1"/>
          </p:nvPr>
        </p:nvSpPr>
        <p:spPr>
          <a:xfrm>
            <a:off x="0" y="692150"/>
            <a:ext cx="9144000" cy="61658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l-SI" sz="2800" smtClean="0"/>
              <a:t>Zaporedje naraščajoče specifične adsorbcije:</a:t>
            </a:r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r>
              <a:rPr lang="sl-SI" sz="2400" smtClean="0"/>
              <a:t>Cd (K=10,1) &lt; Ni (K=9,9) &lt; Co (K=9,7) &lt; Zn (K=9) &lt; Cu (K=7,7) &lt; Pb (K=7,7) &lt; Hg (K=3,4)</a:t>
            </a:r>
          </a:p>
          <a:p>
            <a:pPr eaLnBrk="1" hangingPunct="1">
              <a:lnSpc>
                <a:spcPct val="90000"/>
              </a:lnSpc>
            </a:pPr>
            <a:r>
              <a:rPr lang="sl-SI" sz="2800" smtClean="0"/>
              <a:t>Ioni so s specifično adsorbcijo vezani močneje kot bi bili s kationsko izmenjavo.</a:t>
            </a:r>
          </a:p>
          <a:p>
            <a:pPr eaLnBrk="1" hangingPunct="1">
              <a:lnSpc>
                <a:spcPct val="90000"/>
              </a:lnSpc>
            </a:pPr>
            <a:r>
              <a:rPr lang="sl-SI" sz="2800" smtClean="0"/>
              <a:t>Nekateri ioni niso adsorbirani le na površini, temveč lahko difundirajo v minerale npr. v Fe in Mn okside, illitne in smektitne gline ter v kalcit.</a:t>
            </a:r>
          </a:p>
          <a:p>
            <a:pPr eaLnBrk="1" hangingPunct="1">
              <a:lnSpc>
                <a:spcPct val="90000"/>
              </a:lnSpc>
            </a:pPr>
            <a:r>
              <a:rPr lang="sl-SI" sz="2800" smtClean="0"/>
              <a:t>Hitrost difuzije v mineral narašča s pH do maksimuma, ki je enak ravnotežni konstanti K, ko je M</a:t>
            </a:r>
            <a:r>
              <a:rPr lang="sl-SI" sz="2800" baseline="30000" smtClean="0"/>
              <a:t>2+</a:t>
            </a:r>
            <a:r>
              <a:rPr lang="sl-SI" sz="2800" smtClean="0"/>
              <a:t> + H</a:t>
            </a:r>
            <a:r>
              <a:rPr lang="sl-SI" sz="2800" baseline="-25000" smtClean="0"/>
              <a:t>2</a:t>
            </a:r>
            <a:r>
              <a:rPr lang="sl-SI" sz="2800" smtClean="0"/>
              <a:t>O = MOH</a:t>
            </a:r>
            <a:r>
              <a:rPr lang="sl-SI" sz="2800" baseline="30000" smtClean="0"/>
              <a:t>+</a:t>
            </a:r>
            <a:r>
              <a:rPr lang="sl-SI" sz="2800" smtClean="0"/>
              <a:t> + H</a:t>
            </a:r>
            <a:r>
              <a:rPr lang="sl-SI" sz="2800" baseline="30000" smtClean="0"/>
              <a:t>+ </a:t>
            </a:r>
            <a:r>
              <a:rPr lang="sl-SI" sz="2800" smtClean="0"/>
              <a:t>na površini minerala.</a:t>
            </a:r>
          </a:p>
          <a:p>
            <a:pPr eaLnBrk="1" hangingPunct="1">
              <a:lnSpc>
                <a:spcPct val="90000"/>
              </a:lnSpc>
            </a:pPr>
            <a:r>
              <a:rPr lang="sl-SI" sz="2800" smtClean="0"/>
              <a:t>Nad tem pH je MOH</a:t>
            </a:r>
            <a:r>
              <a:rPr lang="sl-SI" sz="2800" baseline="30000" smtClean="0"/>
              <a:t>+</a:t>
            </a:r>
            <a:r>
              <a:rPr lang="sl-SI" sz="2800" smtClean="0"/>
              <a:t> &gt; M</a:t>
            </a:r>
            <a:r>
              <a:rPr lang="sl-SI" sz="2800" baseline="30000" smtClean="0"/>
              <a:t>2+</a:t>
            </a:r>
            <a:r>
              <a:rPr lang="sl-SI" sz="2800" smtClean="0"/>
              <a:t> in hitrost difuzije vpada, kar je lahko povezano z ionskimi radiji udeleženih ionov.</a:t>
            </a:r>
          </a:p>
          <a:p>
            <a:pPr lvl="1" eaLnBrk="1" hangingPunct="1">
              <a:lnSpc>
                <a:spcPct val="90000"/>
              </a:lnSpc>
            </a:pPr>
            <a:r>
              <a:rPr lang="sl-SI" sz="2400" smtClean="0"/>
              <a:t>Maksimalne hitrosti difuzije Ni, Zn in Cd vpada v navedem vrstnem redu, velikost njihovih radijev pa narašča v obratnem.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sl-SI" sz="3600" smtClean="0"/>
              <a:t>3. Koprecipitacija</a:t>
            </a:r>
          </a:p>
        </p:txBody>
      </p:sp>
      <p:sp>
        <p:nvSpPr>
          <p:cNvPr id="49154" name="Rectangle 3"/>
          <p:cNvSpPr>
            <a:spLocks noGrp="1"/>
          </p:cNvSpPr>
          <p:nvPr>
            <p:ph type="body" idx="1"/>
          </p:nvPr>
        </p:nvSpPr>
        <p:spPr>
          <a:xfrm>
            <a:off x="0" y="1052513"/>
            <a:ext cx="9144000" cy="5805487"/>
          </a:xfrm>
        </p:spPr>
        <p:txBody>
          <a:bodyPr/>
          <a:lstStyle/>
          <a:p>
            <a:pPr eaLnBrk="1" hangingPunct="1"/>
            <a:r>
              <a:rPr lang="sl-SI" smtClean="0"/>
              <a:t>Je sočasno obarjanje prvine ali spojine, skupaj z drugimi prvinami na poljuben način in s poljubno hitrostjo.</a:t>
            </a:r>
          </a:p>
          <a:p>
            <a:pPr eaLnBrk="1" hangingPunct="1"/>
            <a:r>
              <a:rPr lang="sl-SI" smtClean="0"/>
              <a:t>Takšne “mešane” trdne snovi so glineni, minerali, Fe in Mn oksidi ter kalcit, kjer je prišlo do izomorfnega nadomeščanja.</a:t>
            </a:r>
          </a:p>
          <a:p>
            <a:pPr eaLnBrk="1" hangingPunct="1"/>
            <a:r>
              <a:rPr lang="sl-SI" smtClean="0"/>
              <a:t>Poleg koprecipitacije se v kalcitu Ca</a:t>
            </a:r>
            <a:r>
              <a:rPr lang="sl-SI" baseline="30000" smtClean="0"/>
              <a:t>2+</a:t>
            </a:r>
            <a:r>
              <a:rPr lang="sl-SI" smtClean="0"/>
              <a:t> lahko nadomešča tudi z drugimi prvinami, npr. Cd</a:t>
            </a:r>
            <a:r>
              <a:rPr lang="sl-SI" baseline="30000" smtClean="0"/>
              <a:t>2+</a:t>
            </a:r>
            <a:r>
              <a:rPr lang="sl-SI" smtClean="0"/>
              <a:t>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sl-SI" sz="3600" smtClean="0"/>
              <a:t>3. Koprecipitacija</a:t>
            </a:r>
          </a:p>
        </p:txBody>
      </p:sp>
      <p:sp>
        <p:nvSpPr>
          <p:cNvPr id="50178" name="Rectangle 3"/>
          <p:cNvSpPr>
            <a:spLocks noGrp="1"/>
          </p:cNvSpPr>
          <p:nvPr>
            <p:ph type="body" sz="half" idx="1"/>
          </p:nvPr>
        </p:nvSpPr>
        <p:spPr>
          <a:xfrm>
            <a:off x="0" y="1484313"/>
            <a:ext cx="9144000" cy="2736850"/>
          </a:xfrm>
        </p:spPr>
        <p:txBody>
          <a:bodyPr/>
          <a:lstStyle/>
          <a:p>
            <a:pPr eaLnBrk="1" hangingPunct="1"/>
            <a:r>
              <a:rPr lang="sl-SI" smtClean="0"/>
              <a:t>Sledne prvine, ki običajno koprecipitirajo s sekundarnimi minerali v tleh:</a:t>
            </a:r>
          </a:p>
          <a:p>
            <a:pPr eaLnBrk="1" hangingPunct="1">
              <a:buFont typeface="Arial" charset="0"/>
              <a:buNone/>
            </a:pPr>
            <a:endParaRPr lang="sl-SI" sz="2800" smtClean="0"/>
          </a:p>
        </p:txBody>
      </p:sp>
      <p:graphicFrame>
        <p:nvGraphicFramePr>
          <p:cNvPr id="49175" name="Group 23"/>
          <p:cNvGraphicFramePr>
            <a:graphicFrameLocks noGrp="1"/>
          </p:cNvGraphicFramePr>
          <p:nvPr>
            <p:ph sz="half" idx="2"/>
          </p:nvPr>
        </p:nvGraphicFramePr>
        <p:xfrm>
          <a:off x="395288" y="2997200"/>
          <a:ext cx="8229600" cy="2188211"/>
        </p:xfrm>
        <a:graphic>
          <a:graphicData uri="http://schemas.openxmlformats.org/drawingml/2006/table">
            <a:tbl>
              <a:tblPr/>
              <a:tblGrid>
                <a:gridCol w="2868612"/>
                <a:gridCol w="5360988"/>
              </a:tblGrid>
              <a:tr h="519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Fe oksidi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V, Mn, Ni, Cu, Zn, Mo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Mn oksidi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Fe, Co, Ni, Zn, Pb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Kalcit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V, Mn, Fe, Co, Cd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0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Glineni minerali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V, Ni, Co, Cr, Zn, Cu, Pb, Ti, Mn, Fe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sl-SI" sz="3600" smtClean="0"/>
              <a:t>4. Netopne oborine</a:t>
            </a:r>
            <a:r>
              <a:rPr lang="sl-SI" smtClean="0"/>
              <a:t> </a:t>
            </a:r>
          </a:p>
        </p:txBody>
      </p:sp>
      <p:sp>
        <p:nvSpPr>
          <p:cNvPr id="51202" name="Rectangle 3"/>
          <p:cNvSpPr>
            <a:spLocks noGrp="1"/>
          </p:cNvSpPr>
          <p:nvPr>
            <p:ph type="body" idx="1"/>
          </p:nvPr>
        </p:nvSpPr>
        <p:spPr>
          <a:xfrm>
            <a:off x="0" y="1125538"/>
            <a:ext cx="9144000" cy="56165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l-SI" sz="2800" smtClean="0"/>
              <a:t>Če je koncentracija kationov in anionov zadosti visoka, nastanejo netopne oborine, ki vplivajo na uravnavanje koncentracije ionov v raztopini ter na reakcije elektrostatične adsorbcije. Primeri so:</a:t>
            </a:r>
          </a:p>
          <a:p>
            <a:pPr lvl="1" eaLnBrk="1" hangingPunct="1">
              <a:lnSpc>
                <a:spcPct val="90000"/>
              </a:lnSpc>
            </a:pPr>
            <a:r>
              <a:rPr lang="sl-SI" sz="2400" smtClean="0"/>
              <a:t> Ca, Cd in Pb fosfati</a:t>
            </a:r>
          </a:p>
          <a:p>
            <a:pPr lvl="2" eaLnBrk="1" hangingPunct="1">
              <a:lnSpc>
                <a:spcPct val="90000"/>
              </a:lnSpc>
            </a:pPr>
            <a:r>
              <a:rPr lang="sl-SI" sz="2000" smtClean="0"/>
              <a:t>Ca</a:t>
            </a:r>
            <a:r>
              <a:rPr lang="sl-SI" sz="2000" baseline="-25000" smtClean="0"/>
              <a:t>10</a:t>
            </a:r>
            <a:r>
              <a:rPr lang="sl-SI" sz="2000" smtClean="0"/>
              <a:t>(OH)</a:t>
            </a:r>
            <a:r>
              <a:rPr lang="sl-SI" sz="2000" baseline="-25000" smtClean="0"/>
              <a:t>2</a:t>
            </a:r>
            <a:r>
              <a:rPr lang="sl-SI" sz="2000" smtClean="0"/>
              <a:t>(PO</a:t>
            </a:r>
            <a:r>
              <a:rPr lang="sl-SI" sz="2000" baseline="-25000" smtClean="0"/>
              <a:t>4</a:t>
            </a:r>
            <a:r>
              <a:rPr lang="sl-SI" sz="2000" smtClean="0"/>
              <a:t>)</a:t>
            </a:r>
            <a:r>
              <a:rPr lang="sl-SI" sz="2000" baseline="-25000" smtClean="0"/>
              <a:t>6</a:t>
            </a:r>
            <a:r>
              <a:rPr lang="sl-SI" sz="2000" smtClean="0"/>
              <a:t>, Cd(PO</a:t>
            </a:r>
            <a:r>
              <a:rPr lang="sl-SI" sz="2000" baseline="-25000" smtClean="0"/>
              <a:t>4</a:t>
            </a:r>
            <a:r>
              <a:rPr lang="sl-SI" sz="2000" smtClean="0"/>
              <a:t>)</a:t>
            </a:r>
            <a:r>
              <a:rPr lang="sl-SI" sz="2000" baseline="-25000" smtClean="0"/>
              <a:t>3</a:t>
            </a:r>
            <a:r>
              <a:rPr lang="sl-SI" sz="2000" smtClean="0"/>
              <a:t>, Pb</a:t>
            </a:r>
            <a:r>
              <a:rPr lang="sl-SI" sz="2000" baseline="-25000" smtClean="0"/>
              <a:t>5</a:t>
            </a:r>
            <a:r>
              <a:rPr lang="sl-SI" sz="2000" smtClean="0"/>
              <a:t>(PO</a:t>
            </a:r>
            <a:r>
              <a:rPr lang="sl-SI" sz="2000" baseline="-25000" smtClean="0"/>
              <a:t>4</a:t>
            </a:r>
            <a:r>
              <a:rPr lang="sl-SI" sz="2000" smtClean="0"/>
              <a:t>)</a:t>
            </a:r>
            <a:r>
              <a:rPr lang="sl-SI" sz="2000" baseline="-25000" smtClean="0"/>
              <a:t>3</a:t>
            </a:r>
            <a:r>
              <a:rPr lang="sl-SI" sz="2000" smtClean="0"/>
              <a:t>Cl</a:t>
            </a:r>
          </a:p>
          <a:p>
            <a:pPr lvl="1" eaLnBrk="1" hangingPunct="1">
              <a:lnSpc>
                <a:spcPct val="90000"/>
              </a:lnSpc>
            </a:pPr>
            <a:r>
              <a:rPr lang="sl-SI" sz="2400" smtClean="0"/>
              <a:t>Ca, Mg, Na, Cd in Zn karbonati in bikarbonati</a:t>
            </a:r>
          </a:p>
          <a:p>
            <a:pPr lvl="2" eaLnBrk="1" hangingPunct="1">
              <a:lnSpc>
                <a:spcPct val="90000"/>
              </a:lnSpc>
            </a:pPr>
            <a:r>
              <a:rPr lang="sl-SI" sz="2000" smtClean="0"/>
              <a:t>Ca(HCO</a:t>
            </a:r>
            <a:r>
              <a:rPr lang="sl-SI" sz="2000" baseline="-25000" smtClean="0"/>
              <a:t>3</a:t>
            </a:r>
            <a:r>
              <a:rPr lang="sl-SI" sz="2000" smtClean="0"/>
              <a:t>)</a:t>
            </a:r>
            <a:r>
              <a:rPr lang="sl-SI" sz="2000" baseline="-25000" smtClean="0"/>
              <a:t>2</a:t>
            </a:r>
            <a:r>
              <a:rPr lang="sl-SI" sz="2000" smtClean="0"/>
              <a:t>, MgCO</a:t>
            </a:r>
            <a:r>
              <a:rPr lang="sl-SI" sz="2000" baseline="-25000" smtClean="0"/>
              <a:t>3</a:t>
            </a:r>
            <a:r>
              <a:rPr lang="sl-SI" sz="2000" smtClean="0"/>
              <a:t>, Na</a:t>
            </a:r>
            <a:r>
              <a:rPr lang="sl-SI" sz="2000" baseline="-25000" smtClean="0"/>
              <a:t>2</a:t>
            </a:r>
            <a:r>
              <a:rPr lang="sl-SI" sz="2000" smtClean="0"/>
              <a:t>CO</a:t>
            </a:r>
            <a:r>
              <a:rPr lang="sl-SI" sz="2000" baseline="-25000" smtClean="0"/>
              <a:t>3</a:t>
            </a:r>
            <a:r>
              <a:rPr lang="sl-SI" sz="2000" smtClean="0"/>
              <a:t>, CdCO</a:t>
            </a:r>
            <a:r>
              <a:rPr lang="sl-SI" sz="2000" baseline="-25000" smtClean="0"/>
              <a:t>3</a:t>
            </a:r>
            <a:r>
              <a:rPr lang="sl-SI" sz="2000" smtClean="0"/>
              <a:t>, ZnCO</a:t>
            </a:r>
            <a:r>
              <a:rPr lang="sl-SI" sz="2000" baseline="-25000" smtClean="0"/>
              <a:t>3</a:t>
            </a:r>
            <a:endParaRPr lang="sl-SI" sz="2000" smtClean="0"/>
          </a:p>
          <a:p>
            <a:pPr lvl="1" eaLnBrk="1" hangingPunct="1">
              <a:lnSpc>
                <a:spcPct val="90000"/>
              </a:lnSpc>
            </a:pPr>
            <a:r>
              <a:rPr lang="sl-SI" sz="2400" smtClean="0"/>
              <a:t>Fe, Cd in Hg sulfidi</a:t>
            </a:r>
          </a:p>
          <a:p>
            <a:pPr lvl="2" eaLnBrk="1" hangingPunct="1">
              <a:lnSpc>
                <a:spcPct val="90000"/>
              </a:lnSpc>
            </a:pPr>
            <a:r>
              <a:rPr lang="sl-SI" sz="2000" smtClean="0"/>
              <a:t>FeS</a:t>
            </a:r>
            <a:r>
              <a:rPr lang="sl-SI" sz="2000" baseline="-25000" smtClean="0"/>
              <a:t>2</a:t>
            </a:r>
            <a:r>
              <a:rPr lang="sl-SI" sz="2000" smtClean="0"/>
              <a:t>, CdS, HgS, Hg</a:t>
            </a:r>
            <a:r>
              <a:rPr lang="sl-SI" sz="2000" baseline="-25000" smtClean="0"/>
              <a:t>2</a:t>
            </a:r>
            <a:r>
              <a:rPr lang="sl-SI" sz="2000" smtClean="0"/>
              <a:t>S</a:t>
            </a:r>
          </a:p>
          <a:p>
            <a:pPr lvl="1" eaLnBrk="1" hangingPunct="1">
              <a:lnSpc>
                <a:spcPct val="90000"/>
              </a:lnSpc>
            </a:pPr>
            <a:r>
              <a:rPr lang="sl-SI" sz="2400" smtClean="0"/>
              <a:t>Na in Hg kloridi</a:t>
            </a:r>
          </a:p>
          <a:p>
            <a:pPr lvl="2" eaLnBrk="1" hangingPunct="1">
              <a:lnSpc>
                <a:spcPct val="90000"/>
              </a:lnSpc>
            </a:pPr>
            <a:r>
              <a:rPr lang="sl-SI" sz="2000" smtClean="0"/>
              <a:t>NaCl, HgCl</a:t>
            </a:r>
            <a:r>
              <a:rPr lang="sl-SI" sz="2000" baseline="-25000" smtClean="0"/>
              <a:t>2</a:t>
            </a:r>
            <a:endParaRPr lang="sl-SI" sz="2000" smtClean="0"/>
          </a:p>
          <a:p>
            <a:pPr lvl="1" eaLnBrk="1" hangingPunct="1">
              <a:lnSpc>
                <a:spcPct val="90000"/>
              </a:lnSpc>
            </a:pPr>
            <a:r>
              <a:rPr lang="sl-SI" sz="2400" smtClean="0"/>
              <a:t>Feritne oblike Cu, Mo in Zn</a:t>
            </a:r>
          </a:p>
          <a:p>
            <a:pPr lvl="2" eaLnBrk="1" hangingPunct="1">
              <a:lnSpc>
                <a:spcPct val="90000"/>
              </a:lnSpc>
            </a:pPr>
            <a:r>
              <a:rPr lang="sl-SI" sz="2000" smtClean="0"/>
              <a:t>Cu</a:t>
            </a:r>
            <a:r>
              <a:rPr lang="sl-SI" sz="2000" baseline="-25000" smtClean="0"/>
              <a:t>2</a:t>
            </a:r>
            <a:r>
              <a:rPr lang="sl-SI" sz="2000" smtClean="0"/>
              <a:t>Fe</a:t>
            </a:r>
            <a:r>
              <a:rPr lang="sl-SI" sz="2000" baseline="-25000" smtClean="0"/>
              <a:t>2</a:t>
            </a:r>
            <a:r>
              <a:rPr lang="sl-SI" sz="2000" smtClean="0"/>
              <a:t>O</a:t>
            </a:r>
            <a:r>
              <a:rPr lang="sl-SI" sz="2000" baseline="-25000" smtClean="0"/>
              <a:t>4</a:t>
            </a:r>
            <a:r>
              <a:rPr lang="sl-SI" sz="2000" smtClean="0"/>
              <a:t>, Fe</a:t>
            </a:r>
            <a:r>
              <a:rPr lang="sl-SI" sz="2000" baseline="-25000" smtClean="0"/>
              <a:t>2</a:t>
            </a:r>
            <a:r>
              <a:rPr lang="sl-SI" sz="2000" smtClean="0"/>
              <a:t>(MoO</a:t>
            </a:r>
            <a:r>
              <a:rPr lang="sl-SI" sz="2000" baseline="-25000" smtClean="0"/>
              <a:t>4</a:t>
            </a:r>
            <a:r>
              <a:rPr lang="sl-SI" sz="2000" smtClean="0"/>
              <a:t>)</a:t>
            </a:r>
            <a:r>
              <a:rPr lang="sl-SI" sz="2000" baseline="-25000" smtClean="0"/>
              <a:t>3</a:t>
            </a:r>
            <a:r>
              <a:rPr lang="sl-SI" sz="2000" smtClean="0"/>
              <a:t>, ZnFe</a:t>
            </a:r>
            <a:r>
              <a:rPr lang="sl-SI" sz="2000" baseline="-25000" smtClean="0"/>
              <a:t>2</a:t>
            </a:r>
            <a:r>
              <a:rPr lang="sl-SI" sz="2000" smtClean="0"/>
              <a:t>O</a:t>
            </a:r>
            <a:r>
              <a:rPr lang="sl-SI" sz="2000" baseline="-25000" smtClean="0"/>
              <a:t>4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908050"/>
          </a:xfrm>
        </p:spPr>
        <p:txBody>
          <a:bodyPr/>
          <a:lstStyle/>
          <a:p>
            <a:pPr eaLnBrk="1" hangingPunct="1"/>
            <a:r>
              <a:rPr lang="sl-SI" sz="3600" smtClean="0"/>
              <a:t>5. Organska kompleksacija</a:t>
            </a:r>
          </a:p>
        </p:txBody>
      </p:sp>
      <p:sp>
        <p:nvSpPr>
          <p:cNvPr id="52226" name="Rectangle 3"/>
          <p:cNvSpPr>
            <a:spLocks noGrp="1"/>
          </p:cNvSpPr>
          <p:nvPr>
            <p:ph type="body" idx="1"/>
          </p:nvPr>
        </p:nvSpPr>
        <p:spPr>
          <a:xfrm>
            <a:off x="0" y="836613"/>
            <a:ext cx="9144000" cy="6021387"/>
          </a:xfrm>
        </p:spPr>
        <p:txBody>
          <a:bodyPr/>
          <a:lstStyle/>
          <a:p>
            <a:pPr eaLnBrk="1" hangingPunct="1"/>
            <a:r>
              <a:rPr lang="sl-SI" sz="2800" smtClean="0"/>
              <a:t>Huminske snovi oz. njihovi reaktivni deli kot so hidroksilne, fenoksilne in karboksilne skupine, s slednimi prvinami tvorijo kompleksne spojine kot so npr. kelati.</a:t>
            </a:r>
          </a:p>
          <a:p>
            <a:pPr eaLnBrk="1" hangingPunct="1"/>
            <a:r>
              <a:rPr lang="sl-SI" sz="2800" smtClean="0"/>
              <a:t>Stabilnostne konstante kelatov z različnimi prvinami si sledijo v zaporedju:</a:t>
            </a:r>
          </a:p>
          <a:p>
            <a:pPr eaLnBrk="1" hangingPunct="1">
              <a:buFont typeface="Arial" charset="0"/>
              <a:buNone/>
            </a:pPr>
            <a:r>
              <a:rPr lang="sl-SI" sz="2800" smtClean="0"/>
              <a:t>	Cu &gt; Fe = Al &gt; Mn = Co &gt; Zn</a:t>
            </a:r>
          </a:p>
          <a:p>
            <a:pPr eaLnBrk="1" hangingPunct="1"/>
            <a:r>
              <a:rPr lang="sl-SI" sz="2800" smtClean="0"/>
              <a:t>Topne organske spojine z nizko molekusko težo (DOC) huminskega in ne-huminskega izvora tvorijo kelate z mnogo prvinami in tako preperečijo njihovo adsorbcijo na trdne površine.</a:t>
            </a:r>
          </a:p>
          <a:p>
            <a:pPr eaLnBrk="1" hangingPunct="1"/>
            <a:r>
              <a:rPr lang="sl-SI" sz="2800" smtClean="0"/>
              <a:t>Zato se te prvine lažje spirajo navzdol po profilu in so bolj razpoložljive rastlinam.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513"/>
          </a:xfrm>
        </p:spPr>
        <p:txBody>
          <a:bodyPr/>
          <a:lstStyle/>
          <a:p>
            <a:pPr eaLnBrk="1" hangingPunct="1"/>
            <a:r>
              <a:rPr lang="sl-SI" smtClean="0"/>
              <a:t>5. Koncentracije prvin v kamninah, tleh in pridelkih</a:t>
            </a:r>
          </a:p>
        </p:txBody>
      </p:sp>
      <p:sp>
        <p:nvSpPr>
          <p:cNvPr id="53250" name="Rectangle 3"/>
          <p:cNvSpPr>
            <a:spLocks noGrp="1"/>
          </p:cNvSpPr>
          <p:nvPr>
            <p:ph type="body" idx="1"/>
          </p:nvPr>
        </p:nvSpPr>
        <p:spPr>
          <a:xfrm>
            <a:off x="0" y="1268413"/>
            <a:ext cx="9144000" cy="55895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l-SI" sz="3000" smtClean="0"/>
              <a:t>Koncentracije prvin v tleh so zelo različne zaradi različne kemične in mineralne sestave izvornih kamnine ter onesnaženja iz zunanjih virov.</a:t>
            </a:r>
          </a:p>
          <a:p>
            <a:pPr eaLnBrk="1" hangingPunct="1">
              <a:lnSpc>
                <a:spcPct val="90000"/>
              </a:lnSpc>
            </a:pPr>
            <a:r>
              <a:rPr lang="sl-SI" sz="3000" smtClean="0"/>
              <a:t>Močno onesnažena tla lahko vsebujejo nekaj 100 mg/kg Cd, ob tem, da je najvišja dopustna meja  1 -3 mg/kg, nekaj 1000 mg/kg Pb in Zn, kjer je dopustna meja za človeka 125 – 400 mg/kg  Pb in 200 – 300 mg/kg Zn za rastline.</a:t>
            </a:r>
          </a:p>
          <a:p>
            <a:pPr eaLnBrk="1" hangingPunct="1">
              <a:lnSpc>
                <a:spcPct val="90000"/>
              </a:lnSpc>
            </a:pPr>
            <a:r>
              <a:rPr lang="sl-SI" sz="3000" smtClean="0"/>
              <a:t>Območja s tako visokimi koncentracijami so večinoma zelo omejena.</a:t>
            </a:r>
          </a:p>
          <a:p>
            <a:pPr eaLnBrk="1" hangingPunct="1">
              <a:lnSpc>
                <a:spcPct val="90000"/>
              </a:lnSpc>
            </a:pPr>
            <a:r>
              <a:rPr lang="sl-SI" sz="3000" smtClean="0"/>
              <a:t>Morda je eden večjih problemov vnos Cd s fosfatnimi gnojili, ki jih široko uporabljajo v večini sveta.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2875"/>
          </a:xfrm>
        </p:spPr>
        <p:txBody>
          <a:bodyPr/>
          <a:lstStyle/>
          <a:p>
            <a:pPr eaLnBrk="1" hangingPunct="1"/>
            <a:r>
              <a:rPr lang="sl-SI" smtClean="0"/>
              <a:t>6. Biorazpoložljivost prvin rastlinam</a:t>
            </a:r>
          </a:p>
        </p:txBody>
      </p:sp>
      <p:sp>
        <p:nvSpPr>
          <p:cNvPr id="54274" name="Rectangle 3"/>
          <p:cNvSpPr>
            <a:spLocks noGrp="1"/>
          </p:cNvSpPr>
          <p:nvPr>
            <p:ph type="body" idx="1"/>
          </p:nvPr>
        </p:nvSpPr>
        <p:spPr>
          <a:xfrm>
            <a:off x="0" y="1412875"/>
            <a:ext cx="9144000" cy="5445125"/>
          </a:xfrm>
        </p:spPr>
        <p:txBody>
          <a:bodyPr/>
          <a:lstStyle/>
          <a:p>
            <a:pPr eaLnBrk="1" hangingPunct="1"/>
            <a:r>
              <a:rPr lang="sl-SI" smtClean="0"/>
              <a:t>Vnos ionov preko korenin zajema več procesov, vključno koreninsko kationsko izmenjavo, transport znotraj celic s kelacijskimi agenti in drugimi nosilci ter rizosferne učinke.</a:t>
            </a:r>
          </a:p>
          <a:p>
            <a:pPr eaLnBrk="1" hangingPunct="1"/>
            <a:r>
              <a:rPr lang="sl-SI" smtClean="0"/>
              <a:t>Koreninski vnos ionov je odvisen od sproščanja ionov in organskih spojin.</a:t>
            </a:r>
          </a:p>
          <a:p>
            <a:pPr eaLnBrk="1" hangingPunct="1"/>
            <a:r>
              <a:rPr lang="sl-SI" smtClean="0"/>
              <a:t>Ti eksudati (izločki) so različni za različne rastlinske vrste, združbe mikroorganizmov in pogojev rasti rastline (razpoložljivostjo esencialnih prvin).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sl-SI" sz="4000" smtClean="0"/>
              <a:t>A. Rastlinski vnos slednih prvin</a:t>
            </a:r>
            <a:r>
              <a:rPr lang="sl-SI" smtClean="0"/>
              <a:t> </a:t>
            </a:r>
          </a:p>
        </p:txBody>
      </p:sp>
      <p:sp>
        <p:nvSpPr>
          <p:cNvPr id="55298" name="Rectangle 3"/>
          <p:cNvSpPr>
            <a:spLocks noGrp="1"/>
          </p:cNvSpPr>
          <p:nvPr>
            <p:ph type="body" idx="1"/>
          </p:nvPr>
        </p:nvSpPr>
        <p:spPr>
          <a:xfrm>
            <a:off x="0" y="1196975"/>
            <a:ext cx="9144000" cy="56610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l-SI" smtClean="0"/>
              <a:t>Vnos slednih prvin iz tal preko rastlin v živali/človeka je po pomenu takoj za vnosom s pitno vodo.</a:t>
            </a:r>
          </a:p>
          <a:p>
            <a:pPr eaLnBrk="1" hangingPunct="1">
              <a:lnSpc>
                <a:spcPct val="90000"/>
              </a:lnSpc>
            </a:pPr>
            <a:r>
              <a:rPr lang="sl-SI" smtClean="0"/>
              <a:t>Rastline preko korenin vsrkavajo prvine v obliki ionov ali topnih spojin, prisotnih v talni raztopini. </a:t>
            </a:r>
          </a:p>
          <a:p>
            <a:pPr eaLnBrk="1" hangingPunct="1">
              <a:lnSpc>
                <a:spcPct val="90000"/>
              </a:lnSpc>
            </a:pPr>
            <a:r>
              <a:rPr lang="sl-SI" smtClean="0"/>
              <a:t>Količina preko korenin adsorbirane prvine je odvisna od:</a:t>
            </a:r>
          </a:p>
          <a:p>
            <a:pPr lvl="1" eaLnBrk="1" hangingPunct="1">
              <a:lnSpc>
                <a:spcPct val="90000"/>
              </a:lnSpc>
            </a:pPr>
            <a:r>
              <a:rPr lang="sl-SI" smtClean="0"/>
              <a:t>Koncentracije in speciacije prvine v raztopini</a:t>
            </a:r>
          </a:p>
          <a:p>
            <a:pPr lvl="1" eaLnBrk="1" hangingPunct="1">
              <a:lnSpc>
                <a:spcPct val="90000"/>
              </a:lnSpc>
            </a:pPr>
            <a:r>
              <a:rPr lang="sl-SI" smtClean="0"/>
              <a:t>Gibanja prvine iz tal do površine korenin</a:t>
            </a:r>
          </a:p>
          <a:p>
            <a:pPr lvl="1" eaLnBrk="1" hangingPunct="1">
              <a:lnSpc>
                <a:spcPct val="90000"/>
              </a:lnSpc>
            </a:pPr>
            <a:r>
              <a:rPr lang="sl-SI" smtClean="0"/>
              <a:t>Prenosa prvine iz površine korenine v korenino</a:t>
            </a:r>
          </a:p>
          <a:p>
            <a:pPr lvl="1" eaLnBrk="1" hangingPunct="1">
              <a:lnSpc>
                <a:spcPct val="90000"/>
              </a:lnSpc>
            </a:pPr>
            <a:r>
              <a:rPr lang="sl-SI" smtClean="0"/>
              <a:t>Prenosa iz korenine v poganjke.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sl-SI" sz="4000" smtClean="0"/>
              <a:t>A. Rastlinski vnos slednih prvin</a:t>
            </a:r>
          </a:p>
        </p:txBody>
      </p:sp>
      <p:sp>
        <p:nvSpPr>
          <p:cNvPr id="56322" name="Rectangle 3"/>
          <p:cNvSpPr>
            <a:spLocks noGrp="1"/>
          </p:cNvSpPr>
          <p:nvPr>
            <p:ph type="body" idx="1"/>
          </p:nvPr>
        </p:nvSpPr>
        <p:spPr>
          <a:xfrm>
            <a:off x="0" y="981075"/>
            <a:ext cx="9144000" cy="5876925"/>
          </a:xfrm>
        </p:spPr>
        <p:txBody>
          <a:bodyPr/>
          <a:lstStyle/>
          <a:p>
            <a:pPr eaLnBrk="1" hangingPunct="1"/>
            <a:r>
              <a:rPr lang="sl-SI" smtClean="0"/>
              <a:t>Adsorbcijo mobilnih ionov določa skupna količina teh ionov v tleh.</a:t>
            </a:r>
          </a:p>
          <a:p>
            <a:pPr eaLnBrk="1" hangingPunct="1"/>
            <a:r>
              <a:rPr lang="sl-SI" smtClean="0"/>
              <a:t> Če so ioni trdno adsorbirani, je koreninska adsorbcija bolj odvisna od količine korenin in njihove sposobnosti, da se razširijo po čim večji prostornini tal.</a:t>
            </a:r>
          </a:p>
          <a:p>
            <a:pPr eaLnBrk="1" hangingPunct="1"/>
            <a:r>
              <a:rPr lang="sl-SI" smtClean="0"/>
              <a:t>Mikrorize so simbiotske glive, ki učinkovito zvečajo adsorbtivno površino korenin in pomagajo pri vnosu hranil (ortofosfatov, mikrohranil), zlasti ko je njihova koncentracija nizka.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 eaLnBrk="1" hangingPunct="1"/>
            <a:r>
              <a:rPr lang="sl-SI" smtClean="0"/>
              <a:t>1. Uvod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0" y="1125538"/>
            <a:ext cx="9144000" cy="5732462"/>
          </a:xfrm>
        </p:spPr>
        <p:txBody>
          <a:bodyPr/>
          <a:lstStyle/>
          <a:p>
            <a:pPr eaLnBrk="1" hangingPunct="1"/>
            <a:r>
              <a:rPr lang="sl-SI" smtClean="0"/>
              <a:t>Dejavniki rastline, zlasti genotip, pomembno vplivajo na količino akumuliranih prvin v različnih delih rastline.</a:t>
            </a:r>
          </a:p>
          <a:p>
            <a:pPr eaLnBrk="1" hangingPunct="1"/>
            <a:r>
              <a:rPr lang="sl-SI" smtClean="0"/>
              <a:t>Ne glede na tip tal in rastline, se prvine zelo razlikujejo po akumulirani količini.</a:t>
            </a:r>
          </a:p>
          <a:p>
            <a:pPr eaLnBrk="1" hangingPunct="1"/>
            <a:r>
              <a:rPr lang="sl-SI" smtClean="0"/>
              <a:t>Koeficient prenosa (Transfer coeficien) je razmerje med količino prvine v rastlini in tleh.</a:t>
            </a:r>
          </a:p>
          <a:p>
            <a:pPr eaLnBrk="1" hangingPunct="1">
              <a:buFont typeface="Arial" charset="0"/>
              <a:buNone/>
            </a:pPr>
            <a:r>
              <a:rPr lang="sl-SI" smtClean="0"/>
              <a:t>	Tf = M rastlina/M tla</a:t>
            </a:r>
          </a:p>
          <a:p>
            <a:pPr eaLnBrk="1" hangingPunct="1"/>
            <a:r>
              <a:rPr lang="sl-SI" smtClean="0"/>
              <a:t>Nizki koeficieneti pomenijo, da bo prvine lahko primanjkovalo, visoki, da bo lahko toksična.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sl-SI" sz="4000" smtClean="0"/>
              <a:t>A. Rastlinski vnos slednih prvin</a:t>
            </a:r>
          </a:p>
        </p:txBody>
      </p:sp>
      <p:sp>
        <p:nvSpPr>
          <p:cNvPr id="57346" name="Rectangle 3"/>
          <p:cNvSpPr>
            <a:spLocks noGrp="1"/>
          </p:cNvSpPr>
          <p:nvPr>
            <p:ph type="body" idx="1"/>
          </p:nvPr>
        </p:nvSpPr>
        <p:spPr>
          <a:xfrm>
            <a:off x="0" y="981075"/>
            <a:ext cx="9144000" cy="5876925"/>
          </a:xfrm>
        </p:spPr>
        <p:txBody>
          <a:bodyPr/>
          <a:lstStyle/>
          <a:p>
            <a:pPr eaLnBrk="1" hangingPunct="1"/>
            <a:r>
              <a:rPr lang="sl-SI" sz="2800" smtClean="0"/>
              <a:t>CEC koreni je visok zaradi karboksilnih skupin, ki so del mehanizma prenosa ionov iz zunanjega dela korenine v celično membrano (plazmalemo).</a:t>
            </a:r>
          </a:p>
          <a:p>
            <a:pPr eaLnBrk="1" hangingPunct="1"/>
            <a:r>
              <a:rPr lang="sl-SI" sz="2800" smtClean="0"/>
              <a:t>Na koreninski vnos prvin močno vpliva evapotranspiracija; rastline z višjo EVT bodo absorbirale več talne raztopine.</a:t>
            </a:r>
          </a:p>
          <a:p>
            <a:pPr eaLnBrk="1" hangingPunct="1"/>
            <a:r>
              <a:rPr lang="sl-SI" sz="2800" smtClean="0"/>
              <a:t>Absorbcija ionov preko korenin je lahko pasivna ali metabolično aktivna.</a:t>
            </a:r>
          </a:p>
          <a:p>
            <a:pPr eaLnBrk="1" hangingPunct="1"/>
            <a:r>
              <a:rPr lang="sl-SI" sz="2800" smtClean="0"/>
              <a:t>Pasivni vnos je difuzija ionov iz talne raztopine v endodermo korenin. </a:t>
            </a:r>
          </a:p>
          <a:p>
            <a:pPr eaLnBrk="1" hangingPunct="1"/>
            <a:r>
              <a:rPr lang="sl-SI" sz="2800" smtClean="0"/>
              <a:t>Metabolično aktivna absorbcija poteka v smeri nasprotni difuzijskemu gradientu in potrebuje dodatno energijo, zato je zelo občutljivana toksine, ki to lahko preprečijo.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sl-SI" sz="4000" smtClean="0"/>
              <a:t>A. Rastlinski vnos slednih prvin</a:t>
            </a:r>
          </a:p>
        </p:txBody>
      </p:sp>
      <p:sp>
        <p:nvSpPr>
          <p:cNvPr id="58370" name="Rectangle 3"/>
          <p:cNvSpPr>
            <a:spLocks noGrp="1"/>
          </p:cNvSpPr>
          <p:nvPr>
            <p:ph type="body" idx="1"/>
          </p:nvPr>
        </p:nvSpPr>
        <p:spPr>
          <a:xfrm>
            <a:off x="0" y="1052513"/>
            <a:ext cx="9144000" cy="58054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l-SI" smtClean="0"/>
              <a:t>Način vnosa je različen za različne prvine.</a:t>
            </a:r>
          </a:p>
          <a:p>
            <a:pPr lvl="1" eaLnBrk="1" hangingPunct="1">
              <a:lnSpc>
                <a:spcPct val="90000"/>
              </a:lnSpc>
            </a:pPr>
            <a:r>
              <a:rPr lang="sl-SI" smtClean="0"/>
              <a:t>Za Pb je pasiven, za Cu, Mo in Zn metabolično aktiven ali kombinacija obeh.</a:t>
            </a:r>
          </a:p>
          <a:p>
            <a:pPr eaLnBrk="1" hangingPunct="1">
              <a:lnSpc>
                <a:spcPct val="90000"/>
              </a:lnSpc>
            </a:pPr>
            <a:r>
              <a:rPr lang="sl-SI" smtClean="0"/>
              <a:t>Ioni, ki jih korenine vsrkajo na enak način med seboj tekmujejo.</a:t>
            </a:r>
          </a:p>
          <a:p>
            <a:pPr lvl="1" eaLnBrk="1" hangingPunct="1">
              <a:lnSpc>
                <a:spcPct val="90000"/>
              </a:lnSpc>
            </a:pPr>
            <a:r>
              <a:rPr lang="sl-SI" smtClean="0"/>
              <a:t>Absorbcijo Zn omejujeta Cu in H, a ne tudi Mn in Fe</a:t>
            </a:r>
          </a:p>
          <a:p>
            <a:pPr lvl="1" eaLnBrk="1" hangingPunct="1">
              <a:lnSpc>
                <a:spcPct val="90000"/>
              </a:lnSpc>
            </a:pPr>
            <a:r>
              <a:rPr lang="sl-SI" smtClean="0"/>
              <a:t>Vnos Cu omejujejo Zn, NH</a:t>
            </a:r>
            <a:r>
              <a:rPr lang="sl-SI" baseline="-25000" smtClean="0"/>
              <a:t>4</a:t>
            </a:r>
            <a:r>
              <a:rPr lang="sl-SI" baseline="30000" smtClean="0"/>
              <a:t>+</a:t>
            </a:r>
            <a:r>
              <a:rPr lang="sl-SI" smtClean="0"/>
              <a:t>, Ca in K</a:t>
            </a:r>
          </a:p>
          <a:p>
            <a:pPr eaLnBrk="1" hangingPunct="1">
              <a:lnSpc>
                <a:spcPct val="90000"/>
              </a:lnSpc>
            </a:pPr>
            <a:r>
              <a:rPr lang="sl-SI" smtClean="0"/>
              <a:t>Rizosfera je 1 – 2 mm debela plast med korenino in tlemi.</a:t>
            </a:r>
          </a:p>
          <a:p>
            <a:pPr eaLnBrk="1" hangingPunct="1">
              <a:lnSpc>
                <a:spcPct val="90000"/>
              </a:lnSpc>
            </a:pPr>
            <a:r>
              <a:rPr lang="sl-SI" smtClean="0"/>
              <a:t>V njej je intenzivna mikrobiološka in biokemična aktivnost, ker iz korenin dobiva precej organskih snovi, ki so substrat za pestro mikrobno populacijo.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sl-SI" sz="4000" smtClean="0"/>
              <a:t>A. Rastlinski vnos slednih prvin</a:t>
            </a:r>
          </a:p>
        </p:txBody>
      </p:sp>
      <p:sp>
        <p:nvSpPr>
          <p:cNvPr id="59394" name="Rectangle 3"/>
          <p:cNvSpPr>
            <a:spLocks noGrp="1"/>
          </p:cNvSpPr>
          <p:nvPr>
            <p:ph type="body" idx="1"/>
          </p:nvPr>
        </p:nvSpPr>
        <p:spPr>
          <a:xfrm>
            <a:off x="0" y="1196975"/>
            <a:ext cx="9144000" cy="5661025"/>
          </a:xfrm>
        </p:spPr>
        <p:txBody>
          <a:bodyPr/>
          <a:lstStyle/>
          <a:p>
            <a:pPr eaLnBrk="1" hangingPunct="1"/>
            <a:r>
              <a:rPr lang="sl-SI" smtClean="0"/>
              <a:t>Posledica procesov v rizosferi, kot so zakisanje, redoks spremembe in nastanek organskih kompleksov, je da se nekateri ioni, adsorbirani v tleh blizu korenin desorbirajo in postanejo razpoložljivi za vsrkanje v korenine.</a:t>
            </a:r>
          </a:p>
          <a:p>
            <a:pPr lvl="1" eaLnBrk="1" hangingPunct="1"/>
            <a:r>
              <a:rPr lang="sl-SI" smtClean="0"/>
              <a:t>Žitarice, ki jim primanjkuje Fe in/ali Zn imajo izločke, ki iz Al in Mn oksidov mobilizirajo ti dve prvini in prvine, ki koprecipitirajo z njima, vključno Cd in Cu.</a:t>
            </a:r>
          </a:p>
          <a:p>
            <a:pPr lvl="1" eaLnBrk="1" hangingPunct="1"/>
            <a:r>
              <a:rPr lang="sl-SI" smtClean="0"/>
              <a:t>Eksudati korenin tobaka zvečajo absorbcijo Cd in jo zmanjšajo za Fe.</a:t>
            </a:r>
          </a:p>
          <a:p>
            <a:pPr eaLnBrk="1" hangingPunct="1">
              <a:buFont typeface="Arial" charset="0"/>
              <a:buNone/>
            </a:pPr>
            <a:endParaRPr lang="sl-SI" smtClean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sl-SI" sz="4000" smtClean="0"/>
              <a:t>B. Rastlinski vnos glavnih prvin</a:t>
            </a:r>
          </a:p>
        </p:txBody>
      </p:sp>
      <p:sp>
        <p:nvSpPr>
          <p:cNvPr id="60418" name="Rectangle 3"/>
          <p:cNvSpPr>
            <a:spLocks noGrp="1"/>
          </p:cNvSpPr>
          <p:nvPr>
            <p:ph type="body" idx="1"/>
          </p:nvPr>
        </p:nvSpPr>
        <p:spPr>
          <a:xfrm>
            <a:off x="0" y="1052513"/>
            <a:ext cx="9144000" cy="5805487"/>
          </a:xfrm>
        </p:spPr>
        <p:txBody>
          <a:bodyPr/>
          <a:lstStyle/>
          <a:p>
            <a:pPr eaLnBrk="1" hangingPunct="1"/>
            <a:r>
              <a:rPr lang="sl-SI" b="1" smtClean="0"/>
              <a:t>Kalcij</a:t>
            </a:r>
            <a:r>
              <a:rPr lang="sl-SI" smtClean="0"/>
              <a:t> je v rastlinah majhno mobilnost. </a:t>
            </a:r>
          </a:p>
          <a:p>
            <a:pPr lvl="1" eaLnBrk="1" hangingPunct="1"/>
            <a:r>
              <a:rPr lang="sl-SI" smtClean="0"/>
              <a:t>Zato ni nujno, da visoke koncentracije odražajo matabolične zahteve rastline.</a:t>
            </a:r>
          </a:p>
          <a:p>
            <a:pPr lvl="1" eaLnBrk="1" hangingPunct="1"/>
            <a:r>
              <a:rPr lang="sl-SI" smtClean="0"/>
              <a:t>Pomemben je za vzdrževanje celovitosti membran</a:t>
            </a:r>
          </a:p>
          <a:p>
            <a:pPr eaLnBrk="1" hangingPunct="1"/>
            <a:r>
              <a:rPr lang="sl-SI" b="1" smtClean="0"/>
              <a:t>Magnezij</a:t>
            </a:r>
            <a:r>
              <a:rPr lang="sl-SI" smtClean="0"/>
              <a:t> je mobilnejši od kalcija.</a:t>
            </a:r>
          </a:p>
          <a:p>
            <a:pPr lvl="1" eaLnBrk="1" hangingPunct="1"/>
            <a:r>
              <a:rPr lang="sl-SI" smtClean="0"/>
              <a:t>Je sestavni del klorofila</a:t>
            </a:r>
          </a:p>
          <a:p>
            <a:pPr lvl="1" eaLnBrk="1" hangingPunct="1"/>
            <a:r>
              <a:rPr lang="sl-SI" smtClean="0"/>
              <a:t>Na serpentinitnih tleh, kjer je nesorazmerno veliko Mg v primerjav s Ca se je razvila specializirana flora.</a:t>
            </a:r>
          </a:p>
          <a:p>
            <a:pPr eaLnBrk="1" hangingPunct="1"/>
            <a:r>
              <a:rPr lang="sl-SI" b="1" smtClean="0"/>
              <a:t>Žveplo </a:t>
            </a:r>
            <a:r>
              <a:rPr lang="sl-SI" smtClean="0"/>
              <a:t>je vezano v aminokislinah cistein, cistin in metionin ter zato v beljakovinah, ki jih vsebujejo.</a:t>
            </a:r>
            <a:endParaRPr lang="sl-SI" b="1" smtClean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sl-SI" sz="4000" smtClean="0"/>
              <a:t>B. Rastlinski vnos glavnih prvin</a:t>
            </a:r>
          </a:p>
        </p:txBody>
      </p:sp>
      <p:sp>
        <p:nvSpPr>
          <p:cNvPr id="61442" name="Rectangle 3"/>
          <p:cNvSpPr>
            <a:spLocks noGrp="1"/>
          </p:cNvSpPr>
          <p:nvPr>
            <p:ph type="body" idx="1"/>
          </p:nvPr>
        </p:nvSpPr>
        <p:spPr>
          <a:xfrm>
            <a:off x="0" y="981075"/>
            <a:ext cx="9144000" cy="5761038"/>
          </a:xfrm>
        </p:spPr>
        <p:txBody>
          <a:bodyPr/>
          <a:lstStyle/>
          <a:p>
            <a:pPr eaLnBrk="1" hangingPunct="1"/>
            <a:r>
              <a:rPr lang="sl-SI" sz="2800" b="1" smtClean="0"/>
              <a:t>Fosfor</a:t>
            </a:r>
            <a:r>
              <a:rPr lang="sl-SI" sz="2800" smtClean="0"/>
              <a:t> je ključen pri presnovnih procesih, ki vključujejo fosforilacijo (ADP – ATP).</a:t>
            </a:r>
          </a:p>
          <a:p>
            <a:pPr lvl="1" eaLnBrk="1" hangingPunct="1"/>
            <a:r>
              <a:rPr lang="sl-SI" sz="2400" smtClean="0"/>
              <a:t>V talni raztopini je v oblikah HPO</a:t>
            </a:r>
            <a:r>
              <a:rPr lang="sl-SI" sz="2400" baseline="-25000" smtClean="0"/>
              <a:t>4</a:t>
            </a:r>
            <a:r>
              <a:rPr lang="sl-SI" sz="2400" baseline="30000" smtClean="0"/>
              <a:t>2-</a:t>
            </a:r>
            <a:r>
              <a:rPr lang="sl-SI" sz="2400" smtClean="0"/>
              <a:t> in H</a:t>
            </a:r>
            <a:r>
              <a:rPr lang="sl-SI" sz="2400" baseline="-25000" smtClean="0"/>
              <a:t>2</a:t>
            </a:r>
            <a:r>
              <a:rPr lang="sl-SI" sz="2400" smtClean="0"/>
              <a:t>PO</a:t>
            </a:r>
            <a:r>
              <a:rPr lang="sl-SI" sz="2400" baseline="-25000" smtClean="0"/>
              <a:t>4</a:t>
            </a:r>
            <a:r>
              <a:rPr lang="sl-SI" sz="2400" baseline="30000" smtClean="0"/>
              <a:t>-</a:t>
            </a:r>
            <a:r>
              <a:rPr lang="sl-SI" sz="2400" smtClean="0"/>
              <a:t>, a se vnaša večinoma kot H</a:t>
            </a:r>
            <a:r>
              <a:rPr lang="sl-SI" sz="2400" baseline="-25000" smtClean="0"/>
              <a:t>2</a:t>
            </a:r>
            <a:r>
              <a:rPr lang="sl-SI" sz="2400" smtClean="0"/>
              <a:t>PO</a:t>
            </a:r>
            <a:r>
              <a:rPr lang="sl-SI" sz="2400" baseline="-25000" smtClean="0"/>
              <a:t>4</a:t>
            </a:r>
            <a:r>
              <a:rPr lang="sl-SI" sz="2400" baseline="30000" smtClean="0"/>
              <a:t>-</a:t>
            </a:r>
            <a:r>
              <a:rPr lang="sl-SI" sz="2400" smtClean="0"/>
              <a:t>.</a:t>
            </a:r>
          </a:p>
          <a:p>
            <a:pPr lvl="1" eaLnBrk="1" hangingPunct="1"/>
            <a:r>
              <a:rPr lang="sl-SI" sz="2400" smtClean="0"/>
              <a:t>V večini tal je relativno močno vezan na organsko snov in sorbiran na Fe okside (kisla tla) ali kalcit, s katerim v karbonatnih (bazičnih) tleh reagira v apatit.</a:t>
            </a:r>
          </a:p>
          <a:p>
            <a:pPr eaLnBrk="1" hangingPunct="1"/>
            <a:r>
              <a:rPr lang="sl-SI" sz="2800" b="1" smtClean="0"/>
              <a:t>Kalij</a:t>
            </a:r>
            <a:r>
              <a:rPr lang="sl-SI" sz="2800" smtClean="0"/>
              <a:t> je najobilnejši celični kation.</a:t>
            </a:r>
          </a:p>
          <a:p>
            <a:pPr lvl="1" eaLnBrk="1" hangingPunct="1"/>
            <a:r>
              <a:rPr lang="sl-SI" sz="2400" smtClean="0"/>
              <a:t>Pogosto ga rastlinam lahko primanjkuje.</a:t>
            </a:r>
          </a:p>
          <a:p>
            <a:pPr eaLnBrk="1" hangingPunct="1"/>
            <a:r>
              <a:rPr lang="sl-SI" sz="2800" b="1" smtClean="0"/>
              <a:t>Dušik </a:t>
            </a:r>
            <a:r>
              <a:rPr lang="sl-SI" sz="2800" smtClean="0"/>
              <a:t>je četrti najobilnejš element v rastlinah za C, H in N.</a:t>
            </a:r>
          </a:p>
          <a:p>
            <a:pPr lvl="1" eaLnBrk="1" hangingPunct="1"/>
            <a:r>
              <a:rPr lang="sl-SI" sz="2400" smtClean="0"/>
              <a:t>Bistven je v beljakovinah, nukleinskih kislinah, klorofilu in rastnih hormonih.</a:t>
            </a:r>
          </a:p>
          <a:p>
            <a:pPr lvl="1" eaLnBrk="1" hangingPunct="1"/>
            <a:r>
              <a:rPr lang="sl-SI" sz="2400" smtClean="0"/>
              <a:t>Rastline ga absorbirajo kot nitratni ali amonijev ion.</a:t>
            </a:r>
          </a:p>
          <a:p>
            <a:pPr eaLnBrk="1" hangingPunct="1"/>
            <a:endParaRPr lang="sl-SI" sz="2800" smtClean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sl-SI" sz="4000" smtClean="0"/>
              <a:t>C. Razlike v akumulaciji slednih prvin med in znotraj rastlinskih vrst</a:t>
            </a:r>
          </a:p>
        </p:txBody>
      </p:sp>
      <p:sp>
        <p:nvSpPr>
          <p:cNvPr id="62466" name="Rectangle 3"/>
          <p:cNvSpPr>
            <a:spLocks noGrp="1"/>
          </p:cNvSpPr>
          <p:nvPr>
            <p:ph type="body" idx="1"/>
          </p:nvPr>
        </p:nvSpPr>
        <p:spPr>
          <a:xfrm>
            <a:off x="0" y="1268413"/>
            <a:ext cx="9144000" cy="55895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l-SI" dirty="0" err="1" smtClean="0"/>
              <a:t>Najpomembnejš</a:t>
            </a:r>
            <a:r>
              <a:rPr lang="sl-SI" dirty="0" smtClean="0"/>
              <a:t> dejavnik je genotip ali genetska zasnova rastline.</a:t>
            </a:r>
          </a:p>
          <a:p>
            <a:pPr eaLnBrk="1" hangingPunct="1">
              <a:lnSpc>
                <a:spcPct val="90000"/>
              </a:lnSpc>
            </a:pPr>
            <a:r>
              <a:rPr lang="sl-SI" dirty="0" smtClean="0"/>
              <a:t>Razlike obstajajo med družinami, vrstami, varietetami (kultivarji) rastlin.</a:t>
            </a:r>
          </a:p>
          <a:p>
            <a:pPr eaLnBrk="1" hangingPunct="1">
              <a:lnSpc>
                <a:spcPct val="90000"/>
              </a:lnSpc>
            </a:pPr>
            <a:r>
              <a:rPr lang="sl-SI" dirty="0" smtClean="0"/>
              <a:t>Tako so npr. akumulacije </a:t>
            </a:r>
            <a:r>
              <a:rPr lang="sl-SI" dirty="0" err="1" smtClean="0"/>
              <a:t>Cd</a:t>
            </a:r>
            <a:endParaRPr lang="sl-SI" dirty="0" smtClean="0"/>
          </a:p>
          <a:p>
            <a:pPr lvl="1" eaLnBrk="1" hangingPunct="1">
              <a:lnSpc>
                <a:spcPct val="90000"/>
              </a:lnSpc>
            </a:pPr>
            <a:r>
              <a:rPr lang="sl-SI" dirty="0" smtClean="0"/>
              <a:t>Nizke v stročnicah</a:t>
            </a:r>
          </a:p>
          <a:p>
            <a:pPr lvl="1" eaLnBrk="1" hangingPunct="1">
              <a:lnSpc>
                <a:spcPct val="90000"/>
              </a:lnSpc>
            </a:pPr>
            <a:r>
              <a:rPr lang="sl-SI" dirty="0" smtClean="0"/>
              <a:t>Srednje v travah, lilijah, bučevkah</a:t>
            </a:r>
            <a:r>
              <a:rPr lang="sl-SI" smtClean="0"/>
              <a:t>, </a:t>
            </a:r>
            <a:r>
              <a:rPr lang="sl-SI" smtClean="0"/>
              <a:t>kobulnice</a:t>
            </a:r>
            <a:endParaRPr lang="sl-SI" dirty="0" smtClean="0"/>
          </a:p>
          <a:p>
            <a:pPr lvl="1" eaLnBrk="1" hangingPunct="1">
              <a:lnSpc>
                <a:spcPct val="90000"/>
              </a:lnSpc>
            </a:pPr>
            <a:r>
              <a:rPr lang="sl-SI" dirty="0" smtClean="0"/>
              <a:t>Visoka v </a:t>
            </a:r>
            <a:r>
              <a:rPr lang="sl-SI" dirty="0" err="1" smtClean="0"/>
              <a:t>cenopodiacijah</a:t>
            </a:r>
            <a:r>
              <a:rPr lang="sl-SI" dirty="0" smtClean="0"/>
              <a:t>, križnicah, razhudnikovkah in nebinovkah.</a:t>
            </a:r>
          </a:p>
          <a:p>
            <a:pPr eaLnBrk="1" hangingPunct="1">
              <a:lnSpc>
                <a:spcPct val="90000"/>
              </a:lnSpc>
            </a:pPr>
            <a:r>
              <a:rPr lang="sl-SI" dirty="0" err="1" smtClean="0"/>
              <a:t>Durum</a:t>
            </a:r>
            <a:r>
              <a:rPr lang="sl-SI" dirty="0" smtClean="0"/>
              <a:t> pšenica akumulira </a:t>
            </a:r>
            <a:r>
              <a:rPr lang="sl-SI" dirty="0" err="1" smtClean="0"/>
              <a:t>bistvenoveč</a:t>
            </a:r>
            <a:r>
              <a:rPr lang="sl-SI" dirty="0" smtClean="0"/>
              <a:t> </a:t>
            </a:r>
            <a:r>
              <a:rPr lang="sl-SI" dirty="0" err="1" smtClean="0"/>
              <a:t>Cd</a:t>
            </a:r>
            <a:r>
              <a:rPr lang="sl-SI" dirty="0" smtClean="0"/>
              <a:t> od običajne .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/>
          </p:cNvSpPr>
          <p:nvPr>
            <p:ph type="title"/>
          </p:nvPr>
        </p:nvSpPr>
        <p:spPr>
          <a:xfrm>
            <a:off x="0" y="260350"/>
            <a:ext cx="9144000" cy="1143000"/>
          </a:xfrm>
        </p:spPr>
        <p:txBody>
          <a:bodyPr/>
          <a:lstStyle/>
          <a:p>
            <a:pPr eaLnBrk="1" hangingPunct="1"/>
            <a:r>
              <a:rPr lang="sl-SI" sz="4000" smtClean="0"/>
              <a:t>C. Razlike v akumulaciji slednih prvin med in znotraj rastlinskih vrst</a:t>
            </a:r>
          </a:p>
        </p:txBody>
      </p:sp>
      <p:sp>
        <p:nvSpPr>
          <p:cNvPr id="63490" name="Rectangle 3"/>
          <p:cNvSpPr>
            <a:spLocks noGrp="1"/>
          </p:cNvSpPr>
          <p:nvPr>
            <p:ph type="body" idx="1"/>
          </p:nvPr>
        </p:nvSpPr>
        <p:spPr>
          <a:xfrm>
            <a:off x="0" y="1700213"/>
            <a:ext cx="9144000" cy="5157787"/>
          </a:xfrm>
        </p:spPr>
        <p:txBody>
          <a:bodyPr/>
          <a:lstStyle/>
          <a:p>
            <a:pPr eaLnBrk="1" hangingPunct="1"/>
            <a:r>
              <a:rPr lang="sl-SI" smtClean="0"/>
              <a:t>Ni pomembna le količina potencialno toksične prvine v rastlini, temveč predvsem, koliko se je nakopiči v njenih užitnih delih.</a:t>
            </a:r>
          </a:p>
          <a:p>
            <a:pPr eaLnBrk="1" hangingPunct="1"/>
            <a:r>
              <a:rPr lang="sl-SI" smtClean="0"/>
              <a:t>Veliko rastlin kopiči Cd v koreninah, kar pomeni, da so plodovi, semena in listi z njim osiromašeni.</a:t>
            </a:r>
          </a:p>
          <a:p>
            <a:pPr eaLnBrk="1" hangingPunct="1"/>
            <a:r>
              <a:rPr lang="sl-SI" smtClean="0"/>
              <a:t>Druge (solata, korenje, tobak) Cd kopičijo v listih.</a:t>
            </a:r>
          </a:p>
          <a:p>
            <a:pPr eaLnBrk="1" hangingPunct="1">
              <a:buFont typeface="Arial" charset="0"/>
              <a:buNone/>
            </a:pPr>
            <a:endParaRPr lang="sl-SI" smtClean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1438"/>
          </a:xfrm>
        </p:spPr>
        <p:txBody>
          <a:bodyPr/>
          <a:lstStyle/>
          <a:p>
            <a:pPr eaLnBrk="1" hangingPunct="1"/>
            <a:r>
              <a:rPr lang="sl-SI" smtClean="0"/>
              <a:t>7. Sledne prvine v tleh in pridelkih ter zdravje človeka</a:t>
            </a:r>
          </a:p>
        </p:txBody>
      </p:sp>
      <p:sp>
        <p:nvSpPr>
          <p:cNvPr id="64514" name="Rectangle 3"/>
          <p:cNvSpPr>
            <a:spLocks noGrp="1"/>
          </p:cNvSpPr>
          <p:nvPr>
            <p:ph type="body" idx="1"/>
          </p:nvPr>
        </p:nvSpPr>
        <p:spPr>
          <a:xfrm>
            <a:off x="0" y="1196975"/>
            <a:ext cx="9144000" cy="56610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l-SI" smtClean="0">
                <a:latin typeface="Arial" charset="0"/>
              </a:rPr>
              <a:t>Tla, namenjena pridelavi živil lahko postanejo onesnažena s potencialno toksičnimi prvinami.</a:t>
            </a:r>
          </a:p>
          <a:p>
            <a:pPr eaLnBrk="1" hangingPunct="1">
              <a:lnSpc>
                <a:spcPct val="90000"/>
              </a:lnSpc>
            </a:pPr>
            <a:r>
              <a:rPr lang="sl-SI" smtClean="0">
                <a:latin typeface="Arial" charset="0"/>
              </a:rPr>
              <a:t>Anomalno visoke vrednosti slednih in potencialno toksičnih prvin so lahko posledica naravnih danosti – tal nastalih na geološki podlagi z anomalno visokimi koncentracijami teh prvin.</a:t>
            </a:r>
          </a:p>
          <a:p>
            <a:pPr lvl="1" eaLnBrk="1" hangingPunct="1">
              <a:lnSpc>
                <a:spcPct val="90000"/>
              </a:lnSpc>
            </a:pPr>
            <a:r>
              <a:rPr lang="sl-SI" smtClean="0">
                <a:latin typeface="Arial" charset="0"/>
              </a:rPr>
              <a:t>Morski črni skrilavi glinavci so obogateni z As, Cd, Cu, Cr, Hg, Mo, Pb in Zn</a:t>
            </a:r>
          </a:p>
          <a:p>
            <a:pPr lvl="1" eaLnBrk="1" hangingPunct="1">
              <a:lnSpc>
                <a:spcPct val="90000"/>
              </a:lnSpc>
            </a:pPr>
            <a:r>
              <a:rPr lang="sl-SI" smtClean="0">
                <a:latin typeface="Arial" charset="0"/>
              </a:rPr>
              <a:t>Serpentinit je obogaten z Mg, Co, Cr in Ni</a:t>
            </a:r>
          </a:p>
          <a:p>
            <a:pPr eaLnBrk="1" hangingPunct="1">
              <a:lnSpc>
                <a:spcPct val="90000"/>
              </a:lnSpc>
            </a:pPr>
            <a:r>
              <a:rPr lang="sl-SI" smtClean="0">
                <a:latin typeface="Arial" charset="0"/>
              </a:rPr>
              <a:t>Posledice segajo od slabše letine do ogrožanja zdravja ljudi.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7. Sledne prvine v tleh in pridelkih ter zdravje človeka</a:t>
            </a:r>
          </a:p>
        </p:txBody>
      </p:sp>
      <p:sp>
        <p:nvSpPr>
          <p:cNvPr id="69635" name="Rectangle 3"/>
          <p:cNvSpPr>
            <a:spLocks noGrp="1"/>
          </p:cNvSpPr>
          <p:nvPr>
            <p:ph type="body" idx="1"/>
          </p:nvPr>
        </p:nvSpPr>
        <p:spPr>
          <a:xfrm>
            <a:off x="0" y="1844675"/>
            <a:ext cx="9144000" cy="4525963"/>
          </a:xfrm>
        </p:spPr>
        <p:txBody>
          <a:bodyPr/>
          <a:lstStyle/>
          <a:p>
            <a:pPr eaLnBrk="1" hangingPunct="1"/>
            <a:r>
              <a:rPr lang="sl-SI" smtClean="0">
                <a:latin typeface="Arial" charset="0"/>
              </a:rPr>
              <a:t>Največje tveganje za zdravje ljudi, zaradi prehranske poti preko rastlin in živali, sta kadmij in svinec.</a:t>
            </a:r>
          </a:p>
          <a:p>
            <a:pPr eaLnBrk="1" hangingPunct="1"/>
            <a:r>
              <a:rPr lang="sl-SI" smtClean="0">
                <a:latin typeface="Arial" charset="0"/>
              </a:rPr>
              <a:t>&gt;50% celotnega Cd vnesemo v telo z žitaricami, krompirjem in listnato zelenjavo.</a:t>
            </a:r>
          </a:p>
          <a:p>
            <a:pPr eaLnBrk="1" hangingPunct="1"/>
            <a:r>
              <a:rPr lang="sl-SI" smtClean="0">
                <a:latin typeface="Arial" charset="0"/>
              </a:rPr>
              <a:t>S Pb je lahko prekomerno obogaten riž in nekatere vrste prosa (Kitajska).</a:t>
            </a:r>
          </a:p>
          <a:p>
            <a:endParaRPr lang="sl-SI" smtClean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1438"/>
          </a:xfrm>
        </p:spPr>
        <p:txBody>
          <a:bodyPr/>
          <a:lstStyle/>
          <a:p>
            <a:r>
              <a:rPr lang="sl-SI" smtClean="0"/>
              <a:t>7. Sledne prvine v tleh in pridelkih ter zdravje človeka</a:t>
            </a:r>
          </a:p>
        </p:txBody>
      </p:sp>
      <p:sp>
        <p:nvSpPr>
          <p:cNvPr id="65539" name="Rectangle 3"/>
          <p:cNvSpPr>
            <a:spLocks noGrp="1"/>
          </p:cNvSpPr>
          <p:nvPr>
            <p:ph type="body" idx="1"/>
          </p:nvPr>
        </p:nvSpPr>
        <p:spPr>
          <a:xfrm>
            <a:off x="0" y="1196975"/>
            <a:ext cx="9144000" cy="5661025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sl-SI" sz="2800" smtClean="0">
                <a:latin typeface="Arial" charset="0"/>
              </a:rPr>
              <a:t>Primeri vpliva na zdravje zaradi onesnaženih tal: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sl-SI" sz="2800" smtClean="0">
                <a:latin typeface="Arial" charset="0"/>
              </a:rPr>
              <a:t>Zastrupitev otrok s Pb zaradi uživanja s Pb obogatenih tal in hišnega prahu.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Char char="•"/>
            </a:pPr>
            <a:r>
              <a:rPr lang="sl-SI" smtClean="0">
                <a:latin typeface="Arial" charset="0"/>
              </a:rPr>
              <a:t>Vir svinca je lahko barva, vodovodne cevi, tla onesnažena s Pb iz izpušnih plinov, rudarska in metalurška dejavnost.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Char char="•"/>
            </a:pPr>
            <a:r>
              <a:rPr lang="sl-SI" smtClean="0">
                <a:latin typeface="Arial" charset="0"/>
              </a:rPr>
              <a:t>Svinec je v primerjavi z drugimi prvinami (Cd &gt; Cu &gt; Co, Ni &gt; As, Cr &gt; Zn &gt; Mn, Fe &gt; Pb) razmeroma nizko fitotoksičen, zato je zastrupitev s pridelki, ki rastejo na takih tleh malo verjetna.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Char char="•"/>
            </a:pPr>
            <a:r>
              <a:rPr lang="sl-SI" smtClean="0">
                <a:latin typeface="Arial" charset="0"/>
              </a:rPr>
              <a:t>Problem predstavlja neposreden vnos tal in prahu zaradi neoprane hrane in rok ter namernega uživanja tal.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 eaLnBrk="1" hangingPunct="1"/>
            <a:r>
              <a:rPr lang="sl-SI" smtClean="0"/>
              <a:t>2. Nastanek tal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0" y="1196975"/>
            <a:ext cx="9144000" cy="5661025"/>
          </a:xfrm>
        </p:spPr>
        <p:txBody>
          <a:bodyPr/>
          <a:lstStyle/>
          <a:p>
            <a:pPr eaLnBrk="1" hangingPunct="1"/>
            <a:r>
              <a:rPr lang="sl-SI" smtClean="0"/>
              <a:t>Tla nastanejo z interakcijo geološke podlage, klime, vegetacije in topografije.</a:t>
            </a:r>
          </a:p>
          <a:p>
            <a:pPr eaLnBrk="1" hangingPunct="1"/>
            <a:r>
              <a:rPr lang="sl-SI" smtClean="0"/>
              <a:t>Lastnosti talnih horizontov lahko spremenita prisotnost prostega CaCO</a:t>
            </a:r>
            <a:r>
              <a:rPr lang="sl-SI" baseline="-25000" smtClean="0"/>
              <a:t>3</a:t>
            </a:r>
            <a:r>
              <a:rPr lang="sl-SI" smtClean="0"/>
              <a:t> in voda.</a:t>
            </a:r>
          </a:p>
          <a:p>
            <a:pPr eaLnBrk="1" hangingPunct="1"/>
            <a:r>
              <a:rPr lang="sl-SI" smtClean="0"/>
              <a:t>CaCO</a:t>
            </a:r>
            <a:r>
              <a:rPr lang="sl-SI" baseline="-25000" smtClean="0"/>
              <a:t>3</a:t>
            </a:r>
            <a:r>
              <a:rPr lang="sl-SI" smtClean="0"/>
              <a:t> lahko izvira iz apnenca v matični podlagi ali v pol-puščavskih območjih iz obarjanja kalcita v talnih porah.</a:t>
            </a:r>
          </a:p>
          <a:p>
            <a:pPr eaLnBrk="1" hangingPunct="1"/>
            <a:r>
              <a:rPr lang="sl-SI" smtClean="0"/>
              <a:t>Voda je posledica slabe dreniranosti in/ali teksture tal, njihove drobne strukture (glinena frakcija) in povzroča redukcijske razmere v tleh.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/>
          </p:cNvSpPr>
          <p:nvPr>
            <p:ph type="title"/>
          </p:nvPr>
        </p:nvSpPr>
        <p:spPr>
          <a:xfrm>
            <a:off x="0" y="115888"/>
            <a:ext cx="9144000" cy="1296987"/>
          </a:xfrm>
        </p:spPr>
        <p:txBody>
          <a:bodyPr/>
          <a:lstStyle/>
          <a:p>
            <a:r>
              <a:rPr lang="sl-SI" smtClean="0"/>
              <a:t>7. Sledne prvine v tleh in pridelkih ter zdravje človeka</a:t>
            </a:r>
          </a:p>
        </p:txBody>
      </p:sp>
      <p:sp>
        <p:nvSpPr>
          <p:cNvPr id="66563" name="Rectangle 3"/>
          <p:cNvSpPr>
            <a:spLocks noGrp="1"/>
          </p:cNvSpPr>
          <p:nvPr>
            <p:ph type="body" idx="1"/>
          </p:nvPr>
        </p:nvSpPr>
        <p:spPr>
          <a:xfrm>
            <a:off x="0" y="1341438"/>
            <a:ext cx="9036050" cy="532765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 startAt="2"/>
            </a:pPr>
            <a:r>
              <a:rPr lang="sl-SI" smtClean="0">
                <a:latin typeface="Arial" charset="0"/>
              </a:rPr>
              <a:t>Deformacije okostja, poškodbe ledvic in smrt zaradi previsokega vnosa Cd  pri mnogorodnih ženskah v dolini Jinzu na Japonskem – bolezen itai-itai.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Char char="•"/>
            </a:pPr>
            <a:r>
              <a:rPr lang="sl-SI" smtClean="0">
                <a:latin typeface="Arial" charset="0"/>
              </a:rPr>
              <a:t>Rudarjenje in metalurška predelava (Cd, Pb, Zn) v bližini reke Jinzu, s katero namakajo riževa polja.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2"/>
            </a:pPr>
            <a:r>
              <a:rPr lang="sl-SI" smtClean="0">
                <a:latin typeface="Arial" charset="0"/>
              </a:rPr>
              <a:t>Tumorji zaradi zastrupitve z As pri ljudeh, ki so pili onesnaženo vodo in jedli zelenjavo in druga živila pridelana na poljih, namakanih z As obogateno vodo.</a:t>
            </a:r>
          </a:p>
          <a:p>
            <a:pPr marL="609600" indent="-609600">
              <a:lnSpc>
                <a:spcPct val="90000"/>
              </a:lnSpc>
            </a:pPr>
            <a:endParaRPr lang="sl-SI" smtClean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613"/>
          </a:xfrm>
        </p:spPr>
        <p:txBody>
          <a:bodyPr/>
          <a:lstStyle/>
          <a:p>
            <a:r>
              <a:rPr lang="sl-SI" smtClean="0"/>
              <a:t>8. Pomanjkanje bistvenih slednih prvin</a:t>
            </a:r>
          </a:p>
        </p:txBody>
      </p:sp>
      <p:sp>
        <p:nvSpPr>
          <p:cNvPr id="67587" name="Rectangle 3"/>
          <p:cNvSpPr>
            <a:spLocks noGrp="1"/>
          </p:cNvSpPr>
          <p:nvPr>
            <p:ph type="body" idx="1"/>
          </p:nvPr>
        </p:nvSpPr>
        <p:spPr>
          <a:xfrm>
            <a:off x="0" y="765175"/>
            <a:ext cx="9144000" cy="60928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 smtClean="0"/>
              <a:t>V tleh na velikih območjih, kjer gojijo različna žita, riž, koruzo..., ta nimajo zadostne količine cinka.</a:t>
            </a:r>
          </a:p>
          <a:p>
            <a:pPr>
              <a:lnSpc>
                <a:spcPct val="90000"/>
              </a:lnSpc>
            </a:pPr>
            <a:r>
              <a:rPr lang="sl-SI" smtClean="0"/>
              <a:t>Manjša območja so prizadeta zaradi pomanjkanja bora, bakra, železa in mangana v tleh.</a:t>
            </a:r>
          </a:p>
          <a:p>
            <a:pPr>
              <a:lnSpc>
                <a:spcPct val="90000"/>
              </a:lnSpc>
            </a:pPr>
            <a:r>
              <a:rPr lang="sl-SI" smtClean="0"/>
              <a:t>Pomanjkanje hranil se na rastlinah odraža kot kloroza (rumeno obarvanje, zaradi pomanjkanja klorofila), upočasnjena rast, manjši pridelek.</a:t>
            </a:r>
          </a:p>
          <a:p>
            <a:pPr>
              <a:lnSpc>
                <a:spcPct val="90000"/>
              </a:lnSpc>
            </a:pPr>
            <a:r>
              <a:rPr lang="sl-SI" smtClean="0"/>
              <a:t>Pomanjkanje bistvenih prvin je lahko posledica njihove nizke vsebnosti v matični podlagi tal (kremenovi peščenjaki), majhne razpoložljivosti zaradi visokega pH tal, visoke vsebnosti kalcijevega karbonata, visoke količine organske snovi in poplavljenosti.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5538"/>
          </a:xfrm>
        </p:spPr>
        <p:txBody>
          <a:bodyPr/>
          <a:lstStyle/>
          <a:p>
            <a:r>
              <a:rPr lang="sl-SI" smtClean="0"/>
              <a:t>8. Pomanjkanje bistvenih slednih prvin</a:t>
            </a:r>
          </a:p>
        </p:txBody>
      </p:sp>
      <p:sp>
        <p:nvSpPr>
          <p:cNvPr id="68611" name="Rectangle 3"/>
          <p:cNvSpPr>
            <a:spLocks noGrp="1"/>
          </p:cNvSpPr>
          <p:nvPr>
            <p:ph type="body" idx="1"/>
          </p:nvPr>
        </p:nvSpPr>
        <p:spPr>
          <a:xfrm>
            <a:off x="0" y="1268413"/>
            <a:ext cx="9144000" cy="5589587"/>
          </a:xfrm>
        </p:spPr>
        <p:txBody>
          <a:bodyPr/>
          <a:lstStyle/>
          <a:p>
            <a:r>
              <a:rPr lang="sl-SI" smtClean="0"/>
              <a:t>Pomanjkanje bistvenih prvin v tleh je bistveno večji problem kot toksičnost zaradi onesnaženja.</a:t>
            </a:r>
          </a:p>
          <a:p>
            <a:r>
              <a:rPr lang="sl-SI" smtClean="0"/>
              <a:t>V indiji v 45% tal primanjkuje Zn, v 33% B, 8,3% Fe, 4,5% Mn in 3,3% Cu.</a:t>
            </a:r>
          </a:p>
          <a:p>
            <a:r>
              <a:rPr lang="sl-SI" smtClean="0"/>
              <a:t>Posledica ni samo slabši pridelek, temveč tudi pomanjkanje teh prvin v prehrani.</a:t>
            </a:r>
          </a:p>
          <a:p>
            <a:r>
              <a:rPr lang="sl-SI" smtClean="0"/>
              <a:t>Razpoložljivost prvin v nekaterih rastlinah dodatno omejujejo fitati prisotni v vlakninah.</a:t>
            </a:r>
          </a:p>
          <a:p>
            <a:r>
              <a:rPr lang="sl-SI" smtClean="0"/>
              <a:t>Količina fitatov v rastlini se zveča ob uporabi fosfornih gnojil, ki zagotavljajo boljši pridelek.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sl-SI" smtClean="0"/>
              <a:t>3. Prenos prvin med tlemi in rastlino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0" y="1125538"/>
            <a:ext cx="9144000" cy="5732462"/>
          </a:xfrm>
        </p:spPr>
        <p:txBody>
          <a:bodyPr/>
          <a:lstStyle/>
          <a:p>
            <a:pPr eaLnBrk="1" hangingPunct="1"/>
            <a:r>
              <a:rPr lang="sl-SI" smtClean="0"/>
              <a:t>Koeficient prenosa (Tf) ali bioakumulacije (BR) izraža, kako relativno lahek je vnos prvine iz tal v rastlino in akumulacija v njej.</a:t>
            </a:r>
          </a:p>
          <a:p>
            <a:pPr eaLnBrk="1" hangingPunct="1"/>
            <a:r>
              <a:rPr lang="sl-SI" smtClean="0"/>
              <a:t>Kopičenje posameznih slednih prvin je različno glede na vrsto rastline in tudi znotraj vrste, glede na varieteto.</a:t>
            </a:r>
          </a:p>
          <a:p>
            <a:pPr eaLnBrk="1" hangingPunct="1"/>
            <a:r>
              <a:rPr lang="sl-SI" smtClean="0"/>
              <a:t> Prvine z relativno nizkim Tf so večinoma močneje sorbirane na površini trdnih talnih delcev.</a:t>
            </a:r>
          </a:p>
          <a:p>
            <a:pPr eaLnBrk="1" hangingPunct="1"/>
            <a:r>
              <a:rPr lang="sl-SI" smtClean="0"/>
              <a:t>Prvine, ki se v rastlini akumulirajo so zaradi lastnosti ionskih oblik,  manj močno vezane.</a:t>
            </a:r>
          </a:p>
          <a:p>
            <a:pPr eaLnBrk="1" hangingPunct="1"/>
            <a:endParaRPr lang="sl-SI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sl-SI" smtClean="0"/>
              <a:t>3. Prenos prvin med tlemi in rastlino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0" y="1341438"/>
            <a:ext cx="9144000" cy="5516562"/>
          </a:xfrm>
        </p:spPr>
        <p:txBody>
          <a:bodyPr/>
          <a:lstStyle/>
          <a:p>
            <a:pPr eaLnBrk="1" hangingPunct="1"/>
            <a:r>
              <a:rPr lang="sl-SI" smtClean="0"/>
              <a:t>Prvine, ki se ne kopičijo  in so le malo razpoložljive imajo Tf &lt; 0,001:</a:t>
            </a:r>
          </a:p>
          <a:p>
            <a:pPr eaLnBrk="1" hangingPunct="1">
              <a:buFont typeface="Arial" charset="0"/>
              <a:buNone/>
            </a:pPr>
            <a:r>
              <a:rPr lang="sl-SI" smtClean="0"/>
              <a:t>	Ba &gt; Ti &gt; Sc &gt; Zr &gt; Bi &gt; Ga &gt; Fe &gt; Se</a:t>
            </a:r>
          </a:p>
          <a:p>
            <a:pPr eaLnBrk="1" hangingPunct="1"/>
            <a:r>
              <a:rPr lang="sl-SI" smtClean="0"/>
              <a:t>Prvine, ki se malo kopičijo imajo Tf 0,001 – 0,01:</a:t>
            </a:r>
          </a:p>
          <a:p>
            <a:pPr eaLnBrk="1" hangingPunct="1">
              <a:buFont typeface="Arial" charset="0"/>
              <a:buNone/>
            </a:pPr>
            <a:r>
              <a:rPr lang="sl-SI" smtClean="0"/>
              <a:t>	Sb &gt; Be &gt; Cr &gt; I &gt; V &gt; F &gt; Li &gt; Ni &gt; Mn</a:t>
            </a:r>
          </a:p>
          <a:p>
            <a:pPr eaLnBrk="1" hangingPunct="1"/>
            <a:r>
              <a:rPr lang="sl-SI" smtClean="0"/>
              <a:t>Prvine, ki se srednje kopičijo imajo Tf 0,01 – 1:</a:t>
            </a:r>
          </a:p>
          <a:p>
            <a:pPr eaLnBrk="1" hangingPunct="1">
              <a:buFont typeface="Arial" charset="0"/>
              <a:buNone/>
            </a:pPr>
            <a:r>
              <a:rPr lang="sl-SI" smtClean="0"/>
              <a:t>	Co&gt; As &gt; Ge &gt; Te &gt; Ag &gt; Sr &gt; Pb &gt; Cu &gt; Hg &gt; Mo &gt; Zn</a:t>
            </a:r>
          </a:p>
          <a:p>
            <a:pPr eaLnBrk="1" hangingPunct="1"/>
            <a:r>
              <a:rPr lang="sl-SI" smtClean="0"/>
              <a:t>Prvine, ki se močno kopičijo imajo Tf 1  –  10:</a:t>
            </a:r>
          </a:p>
          <a:p>
            <a:pPr eaLnBrk="1" hangingPunct="1">
              <a:buFont typeface="Arial" charset="0"/>
              <a:buNone/>
            </a:pPr>
            <a:r>
              <a:rPr lang="sl-SI" smtClean="0"/>
              <a:t>	Rb &gt; Cs &gt; Br &gt; B &gt; Cd</a:t>
            </a:r>
          </a:p>
          <a:p>
            <a:pPr eaLnBrk="1" hangingPunct="1"/>
            <a:endParaRPr lang="sl-SI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00213"/>
          </a:xfrm>
        </p:spPr>
        <p:txBody>
          <a:bodyPr>
            <a:normAutofit/>
          </a:bodyPr>
          <a:lstStyle/>
          <a:p>
            <a:pPr eaLnBrk="1" hangingPunct="1"/>
            <a:r>
              <a:rPr lang="sl-SI" sz="4200" smtClean="0"/>
              <a:t>4. Kemične lastnosti tal in biorazpoložljivost glavnih in slednih prvin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28775"/>
            <a:ext cx="9144000" cy="5229225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l-SI" dirty="0" smtClean="0"/>
              <a:t>Tla so dinamičen sistem trdne, tekoče in plinaste faze s kratkoročnimi nihanji vlage, temperature, pH in redoks razmer.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l-SI" dirty="0" smtClean="0"/>
              <a:t>V zgornjih horizontih je poleg mineralnega in organskega dela tal, prisotnih veliko različnih populacij mikrobne in </a:t>
            </a:r>
            <a:r>
              <a:rPr lang="sl-SI" dirty="0" err="1" smtClean="0"/>
              <a:t>mezofaune</a:t>
            </a:r>
            <a:r>
              <a:rPr lang="sl-SI" dirty="0" smtClean="0"/>
              <a:t> ter koreninski sistemi različnih rastlin.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l-SI" dirty="0" smtClean="0"/>
              <a:t>Tla se dolgoročno postopno spreminjajo: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sl-SI" dirty="0" smtClean="0"/>
              <a:t>Nižanje količine organske snovi z naraščajočo </a:t>
            </a:r>
            <a:r>
              <a:rPr lang="sl-SI" dirty="0" err="1" smtClean="0"/>
              <a:t>kultivacijo</a:t>
            </a:r>
            <a:r>
              <a:rPr lang="sl-SI" dirty="0" smtClean="0"/>
              <a:t> in/ali dviganjem temperature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sl-SI" dirty="0" smtClean="0"/>
              <a:t>Postopno zakisanje zaradi kislih padavin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l-SI" dirty="0" smtClean="0"/>
              <a:t>Vzorčenje mora upoštevati heterogenost tal!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0350"/>
            <a:ext cx="91440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sl-SI" sz="4200" smtClean="0"/>
              <a:t>4. Kemične lastnosti tal in biorazpoložljivost glavnih in slednih prvin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sl-SI" smtClean="0"/>
              <a:t>Ključne kemične lastnosti tal – pH</a:t>
            </a:r>
          </a:p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sl-SI" smtClean="0"/>
              <a:t>Organska snov v tleh</a:t>
            </a:r>
          </a:p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sl-SI" smtClean="0"/>
              <a:t>Kemično aktivni minerali</a:t>
            </a:r>
          </a:p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sl-SI" smtClean="0"/>
              <a:t>Redoks pogoji</a:t>
            </a:r>
          </a:p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sl-SI" smtClean="0"/>
              <a:t>Adsorbcija in desorbcija ionov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788</TotalTime>
  <Words>4255</Words>
  <Application>Microsoft Office PowerPoint</Application>
  <PresentationFormat>On-screen Show (4:3)</PresentationFormat>
  <Paragraphs>337</Paragraphs>
  <Slides>52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Office Theme</vt:lpstr>
      <vt:lpstr>BIORAZPOLOŽLJIVOST PRVIN V TLEH</vt:lpstr>
      <vt:lpstr>1. Uvod</vt:lpstr>
      <vt:lpstr>1. Uvod</vt:lpstr>
      <vt:lpstr>1. Uvod</vt:lpstr>
      <vt:lpstr>2. Nastanek tal</vt:lpstr>
      <vt:lpstr>3. Prenos prvin med tlemi in rastlino</vt:lpstr>
      <vt:lpstr>3. Prenos prvin med tlemi in rastlino</vt:lpstr>
      <vt:lpstr>4. Kemične lastnosti tal in biorazpoložljivost glavnih in slednih prvin</vt:lpstr>
      <vt:lpstr>4. Kemične lastnosti tal in biorazpoložljivost glavnih in slednih prvin</vt:lpstr>
      <vt:lpstr>A. Ključne kemične lastnosti tal – pH </vt:lpstr>
      <vt:lpstr>A. Ključne kemične lastnosti tal – pH </vt:lpstr>
      <vt:lpstr>A. Ključne kemične lastnosti tal – pH </vt:lpstr>
      <vt:lpstr>A. Ključne kemične lastnosti tal – pH </vt:lpstr>
      <vt:lpstr>B. Organska snov v tleh</vt:lpstr>
      <vt:lpstr>B. Organska snov v tleh</vt:lpstr>
      <vt:lpstr>B. Organska snov v tleh</vt:lpstr>
      <vt:lpstr>C. Kemično aktivni minerali</vt:lpstr>
      <vt:lpstr>1. Glineni minerali</vt:lpstr>
      <vt:lpstr>2. Fe, Mn in Al oksidi </vt:lpstr>
      <vt:lpstr>2. Fe, Mn in Al oksidi </vt:lpstr>
      <vt:lpstr>2. Fe, Mn in Al oksidi </vt:lpstr>
      <vt:lpstr>3. Prosti karbonati</vt:lpstr>
      <vt:lpstr>D. Redoks pogoji</vt:lpstr>
      <vt:lpstr>D. Redoks pogoji</vt:lpstr>
      <vt:lpstr>E. Adsorpcija in desorpcija ionov v tleh</vt:lpstr>
      <vt:lpstr>1. Kationska in anionska izmenjava</vt:lpstr>
      <vt:lpstr>1. Kationska in anionska izmenjava</vt:lpstr>
      <vt:lpstr>1. Kationska in anionska izmenjava</vt:lpstr>
      <vt:lpstr>1. Kationska in anionska izmenjava</vt:lpstr>
      <vt:lpstr>2. Specifična adsorbcija</vt:lpstr>
      <vt:lpstr>2. Specifična adsorbcija</vt:lpstr>
      <vt:lpstr>3. Koprecipitacija</vt:lpstr>
      <vt:lpstr>3. Koprecipitacija</vt:lpstr>
      <vt:lpstr>4. Netopne oborine </vt:lpstr>
      <vt:lpstr>5. Organska kompleksacija</vt:lpstr>
      <vt:lpstr>5. Koncentracije prvin v kamninah, tleh in pridelkih</vt:lpstr>
      <vt:lpstr>6. Biorazpoložljivost prvin rastlinam</vt:lpstr>
      <vt:lpstr>A. Rastlinski vnos slednih prvin </vt:lpstr>
      <vt:lpstr>A. Rastlinski vnos slednih prvin</vt:lpstr>
      <vt:lpstr>A. Rastlinski vnos slednih prvin</vt:lpstr>
      <vt:lpstr>A. Rastlinski vnos slednih prvin</vt:lpstr>
      <vt:lpstr>A. Rastlinski vnos slednih prvin</vt:lpstr>
      <vt:lpstr>B. Rastlinski vnos glavnih prvin</vt:lpstr>
      <vt:lpstr>B. Rastlinski vnos glavnih prvin</vt:lpstr>
      <vt:lpstr>C. Razlike v akumulaciji slednih prvin med in znotraj rastlinskih vrst</vt:lpstr>
      <vt:lpstr>C. Razlike v akumulaciji slednih prvin med in znotraj rastlinskih vrst</vt:lpstr>
      <vt:lpstr>7. Sledne prvine v tleh in pridelkih ter zdravje človeka</vt:lpstr>
      <vt:lpstr>7. Sledne prvine v tleh in pridelkih ter zdravje človeka</vt:lpstr>
      <vt:lpstr>7. Sledne prvine v tleh in pridelkih ter zdravje človeka</vt:lpstr>
      <vt:lpstr>7. Sledne prvine v tleh in pridelkih ter zdravje človeka</vt:lpstr>
      <vt:lpstr>8. Pomanjkanje bistvenih slednih prvin</vt:lpstr>
      <vt:lpstr>8. Pomanjkanje bistvenih slednih prvin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BIORAZPOLOŽLJIVOST PRVIN V TLEH</dc:title>
  <dc:creator>nina</dc:creator>
  <cp:lastModifiedBy>nina</cp:lastModifiedBy>
  <cp:revision>55</cp:revision>
  <dcterms:created xsi:type="dcterms:W3CDTF">2012-03-21T09:11:12Z</dcterms:created>
  <dcterms:modified xsi:type="dcterms:W3CDTF">2012-03-26T06:46:23Z</dcterms:modified>
</cp:coreProperties>
</file>