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F89"/>
    <a:srgbClr val="00A44A"/>
    <a:srgbClr val="007A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4F50-F9AA-48D8-9BA8-8F21EDE029B8}" type="datetimeFigureOut">
              <a:rPr lang="sl-SI" smtClean="0"/>
              <a:pPr/>
              <a:t>12.2.2012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2143-EE81-4796-B727-79A56E36AC4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b/b9/Dvulgaris_micrograph.JP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//upload.wikimedia.org/wikipedia/commons/7/7a/Molybdenum_cofactor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//upload.wikimedia.org/wikipedia/commons/3/33/%28S%29-Thyroxine_Structural_Formulae.pn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KEMIČNI VIDIK VNOSA PRVIN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3. Kemijske omejitve prvotnega življenja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Obilnost in razpoložljivost prvin je omejevala, katere prvine lahko vstopajo v reakcije in postanejo žive celice.</a:t>
            </a:r>
          </a:p>
          <a:p>
            <a:pPr lvl="1"/>
            <a:r>
              <a:rPr lang="sl-SI" dirty="0" err="1" smtClean="0"/>
              <a:t>Li</a:t>
            </a:r>
            <a:r>
              <a:rPr lang="sl-SI" dirty="0" smtClean="0"/>
              <a:t>, </a:t>
            </a:r>
            <a:r>
              <a:rPr lang="sl-SI" dirty="0" err="1" smtClean="0"/>
              <a:t>Be</a:t>
            </a:r>
            <a:r>
              <a:rPr lang="sl-SI" dirty="0" smtClean="0"/>
              <a:t>, B, F in vse prvine z atomskim številom nad 36 so močno omejene zaradi majhne obilnosti.</a:t>
            </a:r>
          </a:p>
          <a:p>
            <a:pPr lvl="1"/>
            <a:r>
              <a:rPr lang="sl-SI" dirty="0" err="1" smtClean="0"/>
              <a:t>Cl</a:t>
            </a:r>
            <a:r>
              <a:rPr lang="sl-SI" dirty="0" smtClean="0"/>
              <a:t> je ves vezan v NaCl in deloma v </a:t>
            </a:r>
            <a:r>
              <a:rPr lang="sl-SI" dirty="0" err="1" smtClean="0"/>
              <a:t>KCl</a:t>
            </a:r>
            <a:r>
              <a:rPr lang="sl-SI" dirty="0" smtClean="0"/>
              <a:t> in MgCl</a:t>
            </a:r>
            <a:r>
              <a:rPr lang="sl-SI" baseline="-25000" dirty="0" smtClean="0"/>
              <a:t>2</a:t>
            </a:r>
            <a:r>
              <a:rPr lang="sl-SI" dirty="0" smtClean="0"/>
              <a:t> – zaradi omejene količine morje ni nasičeno s solmi.</a:t>
            </a:r>
          </a:p>
          <a:p>
            <a:pPr lvl="1"/>
            <a:r>
              <a:rPr lang="sl-SI" dirty="0" smtClean="0"/>
              <a:t>Razpoložljivost omejuje zlasti topnost oksidov in redkeje mešanih oksidov (silikati, fosfati, </a:t>
            </a:r>
            <a:r>
              <a:rPr lang="sl-SI" dirty="0" err="1" smtClean="0"/>
              <a:t>kabonati</a:t>
            </a:r>
            <a:r>
              <a:rPr lang="sl-SI" dirty="0" smtClean="0"/>
              <a:t>) in sulfidov.</a:t>
            </a:r>
          </a:p>
          <a:p>
            <a:pPr lvl="2"/>
            <a:r>
              <a:rPr lang="sl-SI" dirty="0" smtClean="0"/>
              <a:t>Si, P, Al – skupina, Ti – skupina, Ga skupina in del </a:t>
            </a:r>
            <a:r>
              <a:rPr lang="sl-SI" dirty="0" err="1" smtClean="0"/>
              <a:t>Sn</a:t>
            </a:r>
            <a:r>
              <a:rPr lang="sl-SI" dirty="0" smtClean="0"/>
              <a:t> – skupine.</a:t>
            </a:r>
          </a:p>
          <a:p>
            <a:pPr lvl="2"/>
            <a:r>
              <a:rPr lang="sl-SI" dirty="0" smtClean="0"/>
              <a:t>Prehodne kovine, Pb, Sb, Bi</a:t>
            </a:r>
          </a:p>
          <a:p>
            <a:pPr lvl="1"/>
            <a:r>
              <a:rPr lang="sl-SI" dirty="0" smtClean="0"/>
              <a:t>Koncentracijo H</a:t>
            </a:r>
            <a:r>
              <a:rPr lang="sl-SI" baseline="30000" dirty="0" smtClean="0"/>
              <a:t>+</a:t>
            </a:r>
            <a:r>
              <a:rPr lang="sl-SI" dirty="0" smtClean="0"/>
              <a:t> kontrolirajo </a:t>
            </a:r>
            <a:r>
              <a:rPr lang="sl-SI" dirty="0" err="1" smtClean="0"/>
              <a:t>puferni</a:t>
            </a:r>
            <a:r>
              <a:rPr lang="sl-SI" dirty="0" smtClean="0"/>
              <a:t> sistemi.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mework-help-secrets.com/images/periodic-table-rev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3. Kemijske omejitve prvotnega življenja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smtClean="0"/>
              <a:t>Obarjanje sulfidov omejuje koncentracije in topnost prehodnih kovin po </a:t>
            </a:r>
            <a:r>
              <a:rPr lang="sl-SI" dirty="0" err="1" smtClean="0"/>
              <a:t>Irving</a:t>
            </a:r>
            <a:r>
              <a:rPr lang="sl-SI" dirty="0" smtClean="0"/>
              <a:t>-Williamsovi vrsti: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Izven te vrste so najbolj zanimive prvine iz 5., 6. in 16. skupine.</a:t>
            </a:r>
          </a:p>
          <a:p>
            <a:pPr lvl="1"/>
            <a:r>
              <a:rPr lang="sl-SI" dirty="0" smtClean="0"/>
              <a:t>Molibden H</a:t>
            </a:r>
            <a:r>
              <a:rPr lang="sl-SI" baseline="-25000" dirty="0" smtClean="0"/>
              <a:t>2</a:t>
            </a:r>
            <a:r>
              <a:rPr lang="sl-SI" dirty="0" smtClean="0"/>
              <a:t>S reducira in obori se kot MoS</a:t>
            </a:r>
            <a:r>
              <a:rPr lang="sl-SI" baseline="-25000" dirty="0" smtClean="0"/>
              <a:t>2</a:t>
            </a:r>
          </a:p>
          <a:p>
            <a:pPr lvl="1"/>
            <a:r>
              <a:rPr lang="sl-SI" dirty="0" smtClean="0"/>
              <a:t>Volfram ostane topen kot WO</a:t>
            </a:r>
            <a:r>
              <a:rPr lang="sl-SI" baseline="-25000" dirty="0" smtClean="0"/>
              <a:t>4</a:t>
            </a:r>
            <a:r>
              <a:rPr lang="sl-SI" baseline="30000" dirty="0" smtClean="0"/>
              <a:t>2-</a:t>
            </a:r>
            <a:r>
              <a:rPr lang="sl-SI" dirty="0" smtClean="0"/>
              <a:t> ali WS</a:t>
            </a:r>
            <a:r>
              <a:rPr lang="sl-SI" baseline="-25000" dirty="0" smtClean="0"/>
              <a:t>4</a:t>
            </a:r>
            <a:r>
              <a:rPr lang="sl-SI" baseline="30000" dirty="0" smtClean="0"/>
              <a:t>2-</a:t>
            </a:r>
            <a:endParaRPr lang="sl-SI" dirty="0" smtClean="0"/>
          </a:p>
          <a:p>
            <a:pPr lvl="1"/>
            <a:r>
              <a:rPr lang="sl-SI" dirty="0" smtClean="0"/>
              <a:t>Vanadij se reducira, a VO</a:t>
            </a:r>
            <a:r>
              <a:rPr lang="sl-SI" baseline="30000" dirty="0" smtClean="0"/>
              <a:t>2+</a:t>
            </a:r>
            <a:r>
              <a:rPr lang="sl-SI" dirty="0" smtClean="0"/>
              <a:t> ostane topen</a:t>
            </a:r>
          </a:p>
          <a:p>
            <a:pPr lvl="1"/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492896"/>
          <a:ext cx="7920882" cy="12241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Mn</a:t>
                      </a:r>
                      <a:r>
                        <a:rPr lang="sl-SI" sz="2800" baseline="30000" dirty="0" smtClean="0"/>
                        <a:t>2+</a:t>
                      </a:r>
                      <a:endParaRPr lang="sl-SI" sz="2800" dirty="0"/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Fe</a:t>
                      </a:r>
                      <a:r>
                        <a:rPr lang="sl-SI" sz="2800" baseline="30000" dirty="0" smtClean="0"/>
                        <a:t>2+</a:t>
                      </a:r>
                      <a:endParaRPr lang="sl-SI" sz="2800" dirty="0"/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/>
                        <a:t>Co</a:t>
                      </a:r>
                      <a:r>
                        <a:rPr lang="sl-SI" sz="2800" baseline="30000" dirty="0" smtClean="0"/>
                        <a:t>2+</a:t>
                      </a:r>
                      <a:endParaRPr lang="sl-SI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Ni</a:t>
                      </a:r>
                      <a:r>
                        <a:rPr lang="sl-SI" sz="2800" baseline="30000" dirty="0" smtClean="0"/>
                        <a:t>2+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Cu</a:t>
                      </a:r>
                      <a:r>
                        <a:rPr lang="sl-SI" sz="2800" baseline="30000" dirty="0" smtClean="0"/>
                        <a:t>2+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Zn</a:t>
                      </a:r>
                      <a:r>
                        <a:rPr lang="sl-SI" sz="2800" baseline="30000" dirty="0" smtClean="0"/>
                        <a:t>2+</a:t>
                      </a:r>
                      <a:endParaRPr lang="sl-SI" sz="28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&lt;10</a:t>
                      </a:r>
                      <a:r>
                        <a:rPr lang="sl-SI" sz="2800" baseline="30000" dirty="0" smtClean="0"/>
                        <a:t>-6</a:t>
                      </a:r>
                      <a:endParaRPr lang="sl-SI" sz="2800" dirty="0"/>
                    </a:p>
                  </a:txBody>
                  <a:tcPr>
                    <a:solidFill>
                      <a:srgbClr val="00A44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&lt;10</a:t>
                      </a:r>
                      <a:r>
                        <a:rPr lang="sl-SI" sz="2800" baseline="30000" dirty="0" smtClean="0"/>
                        <a:t>-7</a:t>
                      </a:r>
                      <a:endParaRPr lang="sl-SI" sz="2800" dirty="0"/>
                    </a:p>
                  </a:txBody>
                  <a:tcPr>
                    <a:solidFill>
                      <a:srgbClr val="00A44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/>
                        <a:t>&lt;10</a:t>
                      </a:r>
                      <a:r>
                        <a:rPr lang="sl-SI" sz="2800" baseline="30000" dirty="0" smtClean="0"/>
                        <a:t>-10</a:t>
                      </a:r>
                      <a:endParaRPr lang="sl-SI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&lt;10</a:t>
                      </a:r>
                      <a:r>
                        <a:rPr lang="sl-SI" sz="2800" baseline="30000" dirty="0" smtClean="0"/>
                        <a:t>-12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&lt;10</a:t>
                      </a:r>
                      <a:r>
                        <a:rPr lang="sl-SI" sz="2800" baseline="30000" dirty="0" smtClean="0"/>
                        <a:t>-20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&lt;10</a:t>
                      </a:r>
                      <a:r>
                        <a:rPr lang="sl-SI" sz="2800" baseline="30000" dirty="0" smtClean="0"/>
                        <a:t>-15</a:t>
                      </a:r>
                      <a:endParaRPr lang="sl-SI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3. Kemijske omejitve prvotnega življenja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sl-SI" dirty="0" smtClean="0"/>
              <a:t>C, N, H, O, </a:t>
            </a:r>
            <a:r>
              <a:rPr lang="sl-SI" dirty="0" err="1" smtClean="0"/>
              <a:t>Cl</a:t>
            </a:r>
            <a:r>
              <a:rPr lang="sl-SI" dirty="0" smtClean="0"/>
              <a:t> in S so bili v redukcijski atmosferi in v morju razpoložljivi kot nižji oksidi ali hidridi.</a:t>
            </a:r>
          </a:p>
          <a:p>
            <a:r>
              <a:rPr lang="sl-SI" dirty="0" smtClean="0"/>
              <a:t>Fosfor in silicij sta ob prisotnosti dvovalentnih kovinskih ionov v morju ostala delno topna kot HPO</a:t>
            </a:r>
            <a:r>
              <a:rPr lang="sl-SI" baseline="-25000" dirty="0" smtClean="0"/>
              <a:t>4</a:t>
            </a:r>
            <a:r>
              <a:rPr lang="sl-SI" baseline="30000" dirty="0" smtClean="0"/>
              <a:t>2-</a:t>
            </a:r>
            <a:r>
              <a:rPr lang="sl-SI" dirty="0" smtClean="0"/>
              <a:t> in Si(OH)</a:t>
            </a:r>
            <a:r>
              <a:rPr lang="sl-SI" baseline="-25000" dirty="0" smtClean="0"/>
              <a:t>4</a:t>
            </a:r>
            <a:r>
              <a:rPr lang="sl-SI" dirty="0" smtClean="0"/>
              <a:t>.</a:t>
            </a:r>
          </a:p>
          <a:p>
            <a:r>
              <a:rPr lang="sl-SI" dirty="0" smtClean="0"/>
              <a:t>Halogenidi so ostali v obliki običajnih </a:t>
            </a:r>
            <a:r>
              <a:rPr lang="sl-SI" dirty="0" err="1" smtClean="0"/>
              <a:t>halidov</a:t>
            </a:r>
            <a:r>
              <a:rPr lang="sl-SI" dirty="0" smtClean="0"/>
              <a:t>.</a:t>
            </a:r>
          </a:p>
          <a:p>
            <a:r>
              <a:rPr lang="sl-SI" dirty="0" smtClean="0"/>
              <a:t>Selen je edini znatno obilen in razpoložljiv nekovinski element v obliki H</a:t>
            </a:r>
            <a:r>
              <a:rPr lang="sl-SI" baseline="-25000" dirty="0" smtClean="0"/>
              <a:t>2</a:t>
            </a:r>
            <a:r>
              <a:rPr lang="sl-SI" dirty="0" smtClean="0"/>
              <a:t>Se – vsi ostali so redki ali pa se oborijo kot sulfidi.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5973157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3. Kemijske omejitve prvotnega življenja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328592"/>
          </a:xfrm>
        </p:spPr>
        <p:txBody>
          <a:bodyPr/>
          <a:lstStyle/>
          <a:p>
            <a:r>
              <a:rPr lang="sl-SI" dirty="0" smtClean="0"/>
              <a:t>Koncentracije prvin v morju so blizu ravnotežnim vrednostim topnosti, redoks potencialov in formaciji kompleksnih ionov.</a:t>
            </a:r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sl-SI" sz="3200" dirty="0" smtClean="0"/>
              <a:t>Razpoložljive koncentracije v morju</a:t>
            </a:r>
            <a:endParaRPr lang="sl-SI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0"/>
            <a:ext cx="8028385" cy="612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ugs.bio.usyd.edu.au/learning/resources/CAL/Microconcepts/images/Topics/Evolution/prokaryotic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337719"/>
            <a:ext cx="2016224" cy="25202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sl-SI" sz="4000" dirty="0" smtClean="0"/>
              <a:t>4. Prvine, ki so jih verjetno potrebovale primitivne celice</a:t>
            </a:r>
            <a:endParaRPr lang="sl-S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sl-SI" dirty="0" smtClean="0"/>
              <a:t>Anaerobna </a:t>
            </a:r>
            <a:r>
              <a:rPr lang="sl-SI" dirty="0" err="1" smtClean="0"/>
              <a:t>prokariotska</a:t>
            </a:r>
            <a:r>
              <a:rPr lang="sl-SI" dirty="0" smtClean="0"/>
              <a:t> celica v sulfidnem okolju, je verjetno 	podobna zgodnjim oblikam življenja.</a:t>
            </a:r>
          </a:p>
          <a:p>
            <a:r>
              <a:rPr lang="sl-SI" sz="2400" dirty="0" smtClean="0"/>
              <a:t>Zaradi narave reakcijskega </a:t>
            </a:r>
          </a:p>
          <a:p>
            <a:pPr>
              <a:buNone/>
            </a:pPr>
            <a:r>
              <a:rPr lang="sl-SI" sz="2400" dirty="0" smtClean="0"/>
              <a:t>	sistema so podane </a:t>
            </a:r>
          </a:p>
          <a:p>
            <a:pPr>
              <a:buNone/>
            </a:pPr>
            <a:r>
              <a:rPr lang="sl-SI" sz="2400" dirty="0" smtClean="0"/>
              <a:t>	koncentracije prostih </a:t>
            </a:r>
          </a:p>
          <a:p>
            <a:pPr>
              <a:buNone/>
            </a:pPr>
            <a:r>
              <a:rPr lang="sl-SI" sz="2400" dirty="0" smtClean="0"/>
              <a:t>	ionov in ne obilnosti prvin</a:t>
            </a:r>
            <a:r>
              <a:rPr lang="sl-SI" dirty="0" smtClean="0"/>
              <a:t>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05636"/>
            <a:ext cx="4283968" cy="445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4. Prvine, ki so jih verjetno potrebovale primitivne celice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smtClean="0"/>
              <a:t>Porazdelitev prostih kovinskih ionov v vsakem delu celice (ali morja) je metalom.</a:t>
            </a:r>
          </a:p>
          <a:p>
            <a:r>
              <a:rPr lang="sl-SI" dirty="0" smtClean="0"/>
              <a:t> Sestavljen je iz prostega in vezanega dela.</a:t>
            </a:r>
          </a:p>
          <a:p>
            <a:r>
              <a:rPr lang="sl-SI" dirty="0" smtClean="0"/>
              <a:t>Pomembno je, kako</a:t>
            </a:r>
          </a:p>
          <a:p>
            <a:pPr>
              <a:buNone/>
            </a:pPr>
            <a:r>
              <a:rPr lang="sl-SI" dirty="0" smtClean="0"/>
              <a:t>	 hitro se prvine v </a:t>
            </a:r>
          </a:p>
          <a:p>
            <a:pPr>
              <a:buNone/>
            </a:pPr>
            <a:r>
              <a:rPr lang="sl-SI" dirty="0" smtClean="0"/>
              <a:t>	celici lahko </a:t>
            </a:r>
          </a:p>
          <a:p>
            <a:pPr>
              <a:buNone/>
            </a:pPr>
            <a:r>
              <a:rPr lang="sl-SI" dirty="0" smtClean="0"/>
              <a:t>	izmenjujejo.</a:t>
            </a:r>
          </a:p>
          <a:p>
            <a:endParaRPr lang="sl-SI" dirty="0" smtClean="0"/>
          </a:p>
        </p:txBody>
      </p:sp>
      <p:pic>
        <p:nvPicPr>
          <p:cNvPr id="29698" name="Picture 2" descr="D:\sola\geomedicina\Chapter 4_tab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030612"/>
            <a:ext cx="5364088" cy="382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4. Prvine, ki so jih verjetno potrebovale primitivne celice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Koncentracije v prvotnem  morju in citoplazmi so si </a:t>
            </a:r>
          </a:p>
          <a:p>
            <a:pPr>
              <a:buNone/>
            </a:pPr>
            <a:r>
              <a:rPr lang="sl-SI" dirty="0" smtClean="0"/>
              <a:t>	podobne.</a:t>
            </a:r>
          </a:p>
          <a:p>
            <a:pPr lvl="1"/>
            <a:r>
              <a:rPr lang="sl-SI" dirty="0" smtClean="0"/>
              <a:t>Razlike so v Na, </a:t>
            </a:r>
            <a:r>
              <a:rPr lang="sl-SI" dirty="0" err="1" smtClean="0"/>
              <a:t>Cl</a:t>
            </a:r>
            <a:r>
              <a:rPr lang="sl-SI" dirty="0" smtClean="0"/>
              <a:t> in Ca.</a:t>
            </a:r>
          </a:p>
          <a:p>
            <a:r>
              <a:rPr lang="sl-SI" dirty="0" smtClean="0"/>
              <a:t>Bistvene organske spojine in proste anorganske prvine se v citoplazmi, kljub spremembam morja, niso spremenile.</a:t>
            </a:r>
          </a:p>
          <a:p>
            <a:r>
              <a:rPr lang="sl-SI" dirty="0" smtClean="0"/>
              <a:t>Na osnovi sestave prvotnega morja in atmosfere so ustvarile neizogiben, sistem reakcij, z notranjim virom energije, še preden so se pojavile kodirane molekule kot je npr. DNK.</a:t>
            </a:r>
          </a:p>
          <a:p>
            <a:r>
              <a:rPr lang="sl-SI" dirty="0" smtClean="0"/>
              <a:t>Še pred </a:t>
            </a:r>
            <a:r>
              <a:rPr lang="sl-SI" dirty="0" err="1" smtClean="0"/>
              <a:t>Darwinističnim</a:t>
            </a:r>
            <a:r>
              <a:rPr lang="sl-SI" dirty="0" smtClean="0"/>
              <a:t>, je obstajal kemijski izbor?</a:t>
            </a:r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5. Metode proučevanje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Znanje, potrebno za razumevanje, kako različne prvine delujejo v različnih organizmih, lahko razdelimo:</a:t>
            </a:r>
          </a:p>
          <a:p>
            <a:pPr marL="971550" lvl="1" indent="-514350">
              <a:buAutoNum type="arabicPeriod"/>
            </a:pPr>
            <a:r>
              <a:rPr lang="sl-SI" dirty="0" smtClean="0"/>
              <a:t>določitev njihove skupne količine</a:t>
            </a:r>
          </a:p>
          <a:p>
            <a:pPr marL="1073150" lvl="2" indent="-173038"/>
            <a:r>
              <a:rPr lang="sl-SI" dirty="0" smtClean="0"/>
              <a:t>Destruktivna mikroanaliza</a:t>
            </a:r>
          </a:p>
          <a:p>
            <a:pPr lvl="1">
              <a:buNone/>
            </a:pPr>
            <a:r>
              <a:rPr lang="sl-SI" dirty="0" smtClean="0"/>
              <a:t>2. določitev lokacije posamezne prvine </a:t>
            </a:r>
          </a:p>
          <a:p>
            <a:pPr lvl="2"/>
            <a:r>
              <a:rPr lang="sl-SI" dirty="0" smtClean="0"/>
              <a:t> Tomografija z elektronska mikroskopijo v temnem polju	</a:t>
            </a:r>
          </a:p>
          <a:p>
            <a:pPr lvl="2"/>
            <a:r>
              <a:rPr lang="sl-SI" dirty="0" smtClean="0"/>
              <a:t>Analiza s protonskim žarkom</a:t>
            </a:r>
          </a:p>
          <a:p>
            <a:pPr lvl="1">
              <a:buNone/>
            </a:pPr>
            <a:r>
              <a:rPr lang="sl-SI" dirty="0" smtClean="0"/>
              <a:t>3. določitev različno vezanih oblik in koncentracij, vključno s prostimi ioni, na različnih mestih.</a:t>
            </a:r>
          </a:p>
          <a:p>
            <a:pPr lvl="2"/>
            <a:r>
              <a:rPr lang="sl-SI" dirty="0" smtClean="0"/>
              <a:t>Pazljiva ekstrakcija molekul/ionov in mikroanaliza		</a:t>
            </a:r>
          </a:p>
          <a:p>
            <a:pPr lvl="1">
              <a:buNone/>
            </a:pPr>
            <a:r>
              <a:rPr lang="sl-SI" dirty="0" smtClean="0"/>
              <a:t>4. določitev kinetike izmenjave, vključno z vnosom in zavrnitvijo, prostih in vezanih oblik</a:t>
            </a:r>
          </a:p>
          <a:p>
            <a:pPr lvl="2"/>
            <a:r>
              <a:rPr lang="sl-SI" dirty="0" smtClean="0"/>
              <a:t>Radioaktivni izotopi in masna spektroskopija, metode </a:t>
            </a:r>
            <a:r>
              <a:rPr lang="sl-SI" dirty="0" err="1" smtClean="0"/>
              <a:t>encimologije</a:t>
            </a:r>
            <a:endParaRPr lang="sl-SI" dirty="0" smtClean="0"/>
          </a:p>
          <a:p>
            <a:pPr lvl="1">
              <a:buNone/>
            </a:pPr>
            <a:r>
              <a:rPr lang="sl-SI" dirty="0" smtClean="0"/>
              <a:t>5. povezava z organsko sintezo</a:t>
            </a:r>
          </a:p>
          <a:p>
            <a:pPr lvl="2"/>
            <a:r>
              <a:rPr lang="sl-SI" dirty="0" smtClean="0"/>
              <a:t>Poznavanje poti in kontrol organske sinteze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logical_c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2930" y="2492896"/>
            <a:ext cx="5091070" cy="3096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1. Uvod: Osnovna kemija vseh živih celic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sl-SI" dirty="0"/>
              <a:t>D</a:t>
            </a:r>
            <a:r>
              <a:rPr lang="sl-SI" dirty="0" smtClean="0"/>
              <a:t>va osnovna tipa celic:</a:t>
            </a:r>
          </a:p>
          <a:p>
            <a:pPr lvl="1"/>
            <a:r>
              <a:rPr lang="sl-SI" dirty="0" err="1" smtClean="0"/>
              <a:t>Procita</a:t>
            </a:r>
            <a:r>
              <a:rPr lang="sl-SI" dirty="0" smtClean="0"/>
              <a:t> - </a:t>
            </a:r>
            <a:r>
              <a:rPr lang="sl-SI" dirty="0" err="1" smtClean="0"/>
              <a:t>prokariontska</a:t>
            </a:r>
            <a:r>
              <a:rPr lang="sl-SI" dirty="0" smtClean="0"/>
              <a:t> celica</a:t>
            </a:r>
          </a:p>
          <a:p>
            <a:pPr lvl="1"/>
            <a:r>
              <a:rPr lang="sl-SI" dirty="0" err="1" smtClean="0"/>
              <a:t>Evcita</a:t>
            </a:r>
            <a:r>
              <a:rPr lang="sl-SI" dirty="0" smtClean="0"/>
              <a:t> - </a:t>
            </a:r>
            <a:r>
              <a:rPr lang="sl-SI" dirty="0" err="1" smtClean="0"/>
              <a:t>evkariontska</a:t>
            </a:r>
            <a:r>
              <a:rPr lang="sl-SI" dirty="0" smtClean="0"/>
              <a:t> celica</a:t>
            </a:r>
            <a:endParaRPr lang="sl-SI" dirty="0"/>
          </a:p>
          <a:p>
            <a:endParaRPr lang="sl-SI" dirty="0" smtClean="0"/>
          </a:p>
        </p:txBody>
      </p:sp>
      <p:pic>
        <p:nvPicPr>
          <p:cNvPr id="15362" name="Picture 2" descr="http://upload.wikimedia.org/wikipedia/commons/thumb/5/5a/Average_prokaryote_cell-_en.svg/300px-Average_prokaryote_cell-_e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9405"/>
            <a:ext cx="4067944" cy="330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6. Ravnotežna vezava in izmenjava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2088232"/>
          </a:xfrm>
        </p:spPr>
        <p:txBody>
          <a:bodyPr/>
          <a:lstStyle/>
          <a:p>
            <a:r>
              <a:rPr lang="sl-SI" dirty="0" smtClean="0"/>
              <a:t>Vsi procesi – vnos, zavrnitev in sinteza, zahtevajo energijo, ki se je s časom spreminjala.</a:t>
            </a:r>
            <a:endParaRPr lang="sl-SI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079" y="2132856"/>
            <a:ext cx="465392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348880"/>
            <a:ext cx="4427984" cy="45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3200" dirty="0" smtClean="0"/>
              <a:t>Med večino organskih ligandov ali  z anorganskimi anioni z </a:t>
            </a:r>
            <a:r>
              <a:rPr lang="sl-SI" sz="3200" dirty="0" err="1" smtClean="0"/>
              <a:t>nizkovalenčnimi</a:t>
            </a:r>
            <a:r>
              <a:rPr lang="sl-SI" sz="3200" dirty="0" smtClean="0"/>
              <a:t> kationi, se ravnotežje vzpostavi hitro, tudi če so vezi močne. </a:t>
            </a: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ola\geomedicina\Chapter 4_fi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150" y="2636912"/>
            <a:ext cx="4599850" cy="42210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6. Ravnotežna vezava in izmenjava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sl-SI" dirty="0" smtClean="0"/>
              <a:t>Vezavo kovin (Na</a:t>
            </a:r>
            <a:r>
              <a:rPr lang="sl-SI" baseline="30000" dirty="0" smtClean="0"/>
              <a:t>+</a:t>
            </a:r>
            <a:r>
              <a:rPr lang="sl-SI" dirty="0" smtClean="0"/>
              <a:t>, K</a:t>
            </a:r>
            <a:r>
              <a:rPr lang="sl-SI" baseline="30000" dirty="0" smtClean="0"/>
              <a:t>+</a:t>
            </a:r>
            <a:r>
              <a:rPr lang="sl-SI" dirty="0" smtClean="0"/>
              <a:t>, Mg</a:t>
            </a:r>
            <a:r>
              <a:rPr lang="sl-SI" baseline="30000" dirty="0" smtClean="0"/>
              <a:t>2+</a:t>
            </a:r>
            <a:r>
              <a:rPr lang="sl-SI" dirty="0" smtClean="0"/>
              <a:t>, Ca</a:t>
            </a:r>
            <a:r>
              <a:rPr lang="sl-SI" baseline="30000" dirty="0" smtClean="0"/>
              <a:t>2+</a:t>
            </a:r>
            <a:r>
              <a:rPr lang="sl-SI" dirty="0" smtClean="0"/>
              <a:t>,</a:t>
            </a:r>
            <a:r>
              <a:rPr lang="sl-SI" baseline="30000" dirty="0" smtClean="0"/>
              <a:t> </a:t>
            </a:r>
            <a:r>
              <a:rPr lang="sl-SI" dirty="0" smtClean="0"/>
              <a:t>Mn</a:t>
            </a:r>
            <a:r>
              <a:rPr lang="sl-SI" baseline="30000" dirty="0" smtClean="0"/>
              <a:t>2+</a:t>
            </a:r>
            <a:r>
              <a:rPr lang="sl-SI" dirty="0" smtClean="0"/>
              <a:t>, Fe</a:t>
            </a:r>
            <a:r>
              <a:rPr lang="sl-SI" baseline="30000" dirty="0" smtClean="0"/>
              <a:t>2+</a:t>
            </a:r>
            <a:r>
              <a:rPr lang="sl-SI" dirty="0" smtClean="0"/>
              <a:t>, Mo</a:t>
            </a:r>
            <a:r>
              <a:rPr lang="sl-SI" baseline="30000" dirty="0" smtClean="0"/>
              <a:t>2+</a:t>
            </a:r>
            <a:r>
              <a:rPr lang="sl-SI" dirty="0" smtClean="0"/>
              <a:t>, Co</a:t>
            </a:r>
            <a:r>
              <a:rPr lang="sl-SI" baseline="30000" dirty="0" smtClean="0"/>
              <a:t>2+</a:t>
            </a:r>
            <a:r>
              <a:rPr lang="sl-SI" dirty="0" smtClean="0"/>
              <a:t>, Ni</a:t>
            </a:r>
            <a:r>
              <a:rPr lang="sl-SI" baseline="30000" dirty="0" smtClean="0"/>
              <a:t>2+</a:t>
            </a:r>
            <a:r>
              <a:rPr lang="sl-SI" dirty="0" smtClean="0"/>
              <a:t>,</a:t>
            </a:r>
            <a:r>
              <a:rPr lang="sl-SI" baseline="30000" dirty="0" smtClean="0"/>
              <a:t> </a:t>
            </a:r>
            <a:r>
              <a:rPr lang="sl-SI" dirty="0" smtClean="0"/>
              <a:t>Cu</a:t>
            </a:r>
            <a:r>
              <a:rPr lang="sl-SI" baseline="30000" dirty="0" smtClean="0"/>
              <a:t>2+</a:t>
            </a:r>
            <a:r>
              <a:rPr lang="sl-SI" dirty="0" smtClean="0"/>
              <a:t>, Zn</a:t>
            </a:r>
            <a:r>
              <a:rPr lang="sl-SI" baseline="30000" dirty="0" smtClean="0"/>
              <a:t>2+</a:t>
            </a:r>
            <a:r>
              <a:rPr lang="sl-SI" dirty="0" smtClean="0"/>
              <a:t>) </a:t>
            </a:r>
            <a:r>
              <a:rPr lang="sl-SI" baseline="30000" dirty="0" smtClean="0"/>
              <a:t> </a:t>
            </a:r>
            <a:r>
              <a:rPr lang="sl-SI" dirty="0" smtClean="0"/>
              <a:t>v različnih delih celice praviloma določajo ravnotežne konstante.</a:t>
            </a:r>
          </a:p>
          <a:p>
            <a:r>
              <a:rPr lang="sl-SI" dirty="0" smtClean="0"/>
              <a:t>Vzorec za anionske reakcije</a:t>
            </a:r>
          </a:p>
          <a:p>
            <a:pPr>
              <a:buNone/>
            </a:pPr>
            <a:r>
              <a:rPr lang="sl-SI" dirty="0" smtClean="0"/>
              <a:t>	(</a:t>
            </a:r>
            <a:r>
              <a:rPr lang="sl-SI" dirty="0" err="1" smtClean="0"/>
              <a:t>Cl</a:t>
            </a:r>
            <a:r>
              <a:rPr lang="sl-SI" baseline="30000" dirty="0" smtClean="0"/>
              <a:t>-</a:t>
            </a:r>
            <a:r>
              <a:rPr lang="sl-SI" dirty="0" smtClean="0"/>
              <a:t>, HCO</a:t>
            </a:r>
            <a:r>
              <a:rPr lang="sl-SI" baseline="30000" dirty="0" smtClean="0"/>
              <a:t>3-</a:t>
            </a:r>
            <a:r>
              <a:rPr lang="sl-SI" dirty="0" smtClean="0"/>
              <a:t>, NO</a:t>
            </a:r>
            <a:r>
              <a:rPr lang="sl-SI" baseline="-25000" dirty="0" smtClean="0"/>
              <a:t>3</a:t>
            </a:r>
            <a:r>
              <a:rPr lang="sl-SI" baseline="30000" dirty="0" smtClean="0"/>
              <a:t>-</a:t>
            </a:r>
            <a:r>
              <a:rPr lang="sl-SI" dirty="0" smtClean="0"/>
              <a:t>, SO</a:t>
            </a:r>
            <a:r>
              <a:rPr lang="sl-SI" baseline="-25000" dirty="0" smtClean="0"/>
              <a:t>4</a:t>
            </a:r>
            <a:r>
              <a:rPr lang="sl-SI" baseline="30000" dirty="0" smtClean="0"/>
              <a:t>2-</a:t>
            </a:r>
            <a:r>
              <a:rPr lang="sl-SI" dirty="0" smtClean="0"/>
              <a:t>, </a:t>
            </a:r>
          </a:p>
          <a:p>
            <a:pPr>
              <a:buNone/>
            </a:pPr>
            <a:r>
              <a:rPr lang="sl-SI" dirty="0" smtClean="0"/>
              <a:t>	 HPO</a:t>
            </a:r>
            <a:r>
              <a:rPr lang="sl-SI" baseline="-25000" dirty="0" smtClean="0"/>
              <a:t>4</a:t>
            </a:r>
            <a:r>
              <a:rPr lang="sl-SI" baseline="30000" dirty="0" smtClean="0"/>
              <a:t>2-</a:t>
            </a:r>
            <a:r>
              <a:rPr lang="sl-SI" dirty="0" smtClean="0"/>
              <a:t>, MoO</a:t>
            </a:r>
            <a:r>
              <a:rPr lang="sl-SI" baseline="-25000" dirty="0" smtClean="0"/>
              <a:t>4</a:t>
            </a:r>
            <a:r>
              <a:rPr lang="sl-SI" baseline="30000" dirty="0" smtClean="0"/>
              <a:t>2-</a:t>
            </a:r>
            <a:r>
              <a:rPr lang="sl-SI" dirty="0" smtClean="0"/>
              <a:t>, WO</a:t>
            </a:r>
            <a:r>
              <a:rPr lang="sl-SI" baseline="-25000" dirty="0" smtClean="0"/>
              <a:t>4</a:t>
            </a:r>
            <a:r>
              <a:rPr lang="sl-SI" baseline="30000" dirty="0" smtClean="0"/>
              <a:t>2-</a:t>
            </a:r>
            <a:r>
              <a:rPr lang="sl-SI" dirty="0" smtClean="0"/>
              <a:t> in</a:t>
            </a:r>
          </a:p>
          <a:p>
            <a:pPr>
              <a:buNone/>
            </a:pPr>
            <a:r>
              <a:rPr lang="sl-SI" dirty="0" smtClean="0"/>
              <a:t>	Si(OH)</a:t>
            </a:r>
            <a:r>
              <a:rPr lang="sl-SI" baseline="-25000" dirty="0" smtClean="0"/>
              <a:t>4</a:t>
            </a:r>
            <a:r>
              <a:rPr lang="sl-SI" dirty="0" smtClean="0"/>
              <a:t>) je pogosto </a:t>
            </a:r>
          </a:p>
          <a:p>
            <a:pPr>
              <a:buNone/>
            </a:pPr>
            <a:r>
              <a:rPr lang="sl-SI" dirty="0" smtClean="0"/>
              <a:t>	drugačen, ker </a:t>
            </a:r>
          </a:p>
          <a:p>
            <a:pPr>
              <a:buNone/>
            </a:pPr>
            <a:r>
              <a:rPr lang="sl-SI" dirty="0" smtClean="0"/>
              <a:t>	so v organskih molekulah</a:t>
            </a:r>
          </a:p>
          <a:p>
            <a:pPr>
              <a:buNone/>
            </a:pPr>
            <a:r>
              <a:rPr lang="sl-SI" dirty="0" smtClean="0"/>
              <a:t>	lahko vezani kovalentno.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6. Ravnotežna vezava in izmenjava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Ravnotežna vezava kovin v okside in sulfide je omejevala njihovo razpoložljivost v prvotnem okolju.</a:t>
            </a:r>
          </a:p>
          <a:p>
            <a:r>
              <a:rPr lang="sl-SI" dirty="0" smtClean="0"/>
              <a:t>V </a:t>
            </a:r>
            <a:r>
              <a:rPr lang="sl-SI" dirty="0" err="1" smtClean="0"/>
              <a:t>Irving</a:t>
            </a:r>
            <a:r>
              <a:rPr lang="sl-SI" dirty="0" smtClean="0"/>
              <a:t>-Williamsovi vrsti je med Ni</a:t>
            </a:r>
            <a:r>
              <a:rPr lang="sl-SI" baseline="30000" dirty="0" smtClean="0"/>
              <a:t>2+</a:t>
            </a:r>
            <a:r>
              <a:rPr lang="sl-SI" dirty="0" smtClean="0"/>
              <a:t> in Cu</a:t>
            </a:r>
            <a:r>
              <a:rPr lang="sl-SI" baseline="30000" dirty="0" smtClean="0"/>
              <a:t>2+</a:t>
            </a:r>
            <a:r>
              <a:rPr lang="sl-SI" dirty="0" smtClean="0"/>
              <a:t> pri pH = 8 velik skok.</a:t>
            </a:r>
          </a:p>
          <a:p>
            <a:r>
              <a:rPr lang="sl-SI" dirty="0" smtClean="0"/>
              <a:t>Upoštevati moramo tako (ne)topnost oksidov in sulfidov  kot tudi sposobnosti različnih organskih molekul, da kovinske ione reverzibilno vežejo pri pH = 7.</a:t>
            </a:r>
          </a:p>
          <a:p>
            <a:r>
              <a:rPr lang="sl-SI" dirty="0" smtClean="0"/>
              <a:t>Organske molekule imajo ogrodja z </a:t>
            </a:r>
            <a:r>
              <a:rPr lang="sl-SI" dirty="0" err="1" smtClean="0"/>
              <a:t>nezasičenimi</a:t>
            </a:r>
            <a:r>
              <a:rPr lang="sl-SI" dirty="0" smtClean="0"/>
              <a:t> stranskimi verigami, kamor lahko vežejo kovinske ione.</a:t>
            </a:r>
          </a:p>
          <a:p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76056" y="3068960"/>
          <a:ext cx="3852936" cy="609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42156"/>
                <a:gridCol w="642156"/>
                <a:gridCol w="642156"/>
                <a:gridCol w="642156"/>
                <a:gridCol w="642156"/>
                <a:gridCol w="642156"/>
              </a:tblGrid>
              <a:tr h="268796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Mn</a:t>
                      </a:r>
                      <a:r>
                        <a:rPr lang="sl-SI" sz="1400" baseline="30000" dirty="0" smtClean="0"/>
                        <a:t>2+</a:t>
                      </a:r>
                      <a:endParaRPr lang="sl-SI" sz="1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Fe</a:t>
                      </a:r>
                      <a:r>
                        <a:rPr lang="sl-SI" sz="1400" baseline="30000" dirty="0" smtClean="0"/>
                        <a:t>2+</a:t>
                      </a:r>
                      <a:endParaRPr lang="sl-SI" sz="1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/>
                        <a:t>Co</a:t>
                      </a:r>
                      <a:r>
                        <a:rPr lang="sl-SI" sz="1400" baseline="30000" dirty="0" smtClean="0"/>
                        <a:t>2+</a:t>
                      </a:r>
                      <a:endParaRPr lang="sl-SI" sz="1400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Ni</a:t>
                      </a:r>
                      <a:r>
                        <a:rPr lang="sl-SI" sz="1400" baseline="30000" dirty="0" smtClean="0"/>
                        <a:t>2+</a:t>
                      </a:r>
                      <a:endParaRPr lang="sl-SI" sz="1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Cu</a:t>
                      </a:r>
                      <a:r>
                        <a:rPr lang="sl-SI" sz="1400" baseline="30000" dirty="0" smtClean="0"/>
                        <a:t>2+</a:t>
                      </a:r>
                      <a:endParaRPr lang="sl-SI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Zn</a:t>
                      </a:r>
                      <a:r>
                        <a:rPr lang="sl-SI" sz="1400" baseline="30000" dirty="0" smtClean="0"/>
                        <a:t>2+</a:t>
                      </a:r>
                      <a:endParaRPr lang="sl-SI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68796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&lt;10</a:t>
                      </a:r>
                      <a:r>
                        <a:rPr lang="sl-SI" sz="1400" baseline="30000" dirty="0" smtClean="0"/>
                        <a:t>-6</a:t>
                      </a:r>
                      <a:endParaRPr lang="sl-SI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&lt;10</a:t>
                      </a:r>
                      <a:r>
                        <a:rPr lang="sl-SI" sz="1400" baseline="30000" dirty="0" smtClean="0"/>
                        <a:t>-7</a:t>
                      </a:r>
                      <a:endParaRPr lang="sl-SI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/>
                        <a:t>&lt;10</a:t>
                      </a:r>
                      <a:r>
                        <a:rPr lang="sl-SI" sz="1400" baseline="30000" dirty="0" smtClean="0"/>
                        <a:t>-10</a:t>
                      </a:r>
                      <a:endParaRPr lang="sl-SI" sz="14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&lt;10</a:t>
                      </a:r>
                      <a:r>
                        <a:rPr lang="sl-SI" sz="1400" baseline="30000" dirty="0" smtClean="0"/>
                        <a:t>-12</a:t>
                      </a:r>
                      <a:endParaRPr lang="sl-SI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&lt;10</a:t>
                      </a:r>
                      <a:r>
                        <a:rPr lang="sl-SI" sz="1400" baseline="30000" dirty="0" smtClean="0"/>
                        <a:t>-20</a:t>
                      </a:r>
                      <a:endParaRPr lang="sl-SI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&lt;10</a:t>
                      </a:r>
                      <a:r>
                        <a:rPr lang="sl-SI" sz="1400" baseline="30000" dirty="0" smtClean="0"/>
                        <a:t>-15</a:t>
                      </a:r>
                      <a:endParaRPr lang="sl-SI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ola\geomedicina\Chapter 4_fi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8099"/>
            <a:ext cx="6408712" cy="6607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6. Ravnotežna vezava in izmenjava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sl-SI" dirty="0" smtClean="0"/>
              <a:t>Organski ligandi  se obročasto vežejo z osrednjim kovinskim ionom v kelat.</a:t>
            </a:r>
          </a:p>
          <a:p>
            <a:r>
              <a:rPr lang="sl-SI" dirty="0" smtClean="0"/>
              <a:t>Glede na vezni (</a:t>
            </a:r>
            <a:r>
              <a:rPr lang="sl-SI" dirty="0" err="1" smtClean="0"/>
              <a:t>donorski</a:t>
            </a:r>
            <a:r>
              <a:rPr lang="sl-SI" dirty="0" smtClean="0"/>
              <a:t>) atom so ligandi kisikovi, dušikovi ali žveplovi.</a:t>
            </a:r>
          </a:p>
          <a:p>
            <a:r>
              <a:rPr lang="sl-SI" dirty="0" smtClean="0"/>
              <a:t>Pri beljakovinah so optimalni pogoji za vezavo pri pH = 7.</a:t>
            </a:r>
          </a:p>
          <a:p>
            <a:r>
              <a:rPr lang="sl-SI" dirty="0" smtClean="0"/>
              <a:t>Možnost, da celica veže kovino, ni odvisna le od razpoložljivosti kovine v okolju, temveč predvsem od ravnotežnih (veznih) konstant, ki določajo, kdaj je termodinamično ugodneje, da se bo kovina vezala z ligandi v celici in ne v okside in sulfide: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Na</a:t>
            </a:r>
            <a:r>
              <a:rPr lang="sl-SI" baseline="30000" dirty="0" smtClean="0"/>
              <a:t>+ </a:t>
            </a:r>
            <a:r>
              <a:rPr lang="sl-SI" dirty="0" smtClean="0"/>
              <a:t>in K</a:t>
            </a:r>
            <a:r>
              <a:rPr lang="sl-SI" baseline="30000" dirty="0" smtClean="0"/>
              <a:t>+ </a:t>
            </a:r>
            <a:r>
              <a:rPr lang="sl-SI" dirty="0" smtClean="0"/>
              <a:t>s koncentracijo 10</a:t>
            </a:r>
            <a:r>
              <a:rPr lang="sl-SI" baseline="30000" dirty="0" smtClean="0"/>
              <a:t>-1</a:t>
            </a:r>
            <a:r>
              <a:rPr lang="sl-SI" dirty="0" smtClean="0"/>
              <a:t> - 10</a:t>
            </a:r>
            <a:r>
              <a:rPr lang="sl-SI" baseline="30000" dirty="0" smtClean="0"/>
              <a:t>-2 </a:t>
            </a:r>
            <a:r>
              <a:rPr lang="sl-SI" dirty="0" smtClean="0"/>
              <a:t>M lahko v celici zadržijo le fizične pregrade.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Mg</a:t>
            </a:r>
            <a:r>
              <a:rPr lang="sl-SI" baseline="30000" dirty="0" smtClean="0"/>
              <a:t>2+</a:t>
            </a:r>
            <a:r>
              <a:rPr lang="sl-SI" dirty="0" smtClean="0"/>
              <a:t> in Ca</a:t>
            </a:r>
            <a:r>
              <a:rPr lang="sl-SI" baseline="30000" dirty="0" smtClean="0"/>
              <a:t>2+</a:t>
            </a:r>
            <a:r>
              <a:rPr lang="sl-SI" dirty="0" smtClean="0"/>
              <a:t> (10</a:t>
            </a:r>
            <a:r>
              <a:rPr lang="sl-SI" baseline="30000" dirty="0" smtClean="0"/>
              <a:t>-3</a:t>
            </a:r>
            <a:r>
              <a:rPr lang="sl-SI" dirty="0" smtClean="0"/>
              <a:t> - &lt;10</a:t>
            </a:r>
            <a:r>
              <a:rPr lang="sl-SI" baseline="30000" dirty="0" smtClean="0"/>
              <a:t>-6 </a:t>
            </a:r>
            <a:r>
              <a:rPr lang="sl-SI" dirty="0" smtClean="0"/>
              <a:t>M) so v vezani obliki z različnimi O-</a:t>
            </a:r>
            <a:r>
              <a:rPr lang="sl-SI" dirty="0" err="1" smtClean="0"/>
              <a:t>donor</a:t>
            </a:r>
            <a:r>
              <a:rPr lang="sl-SI" dirty="0" smtClean="0"/>
              <a:t> ligandi (a ne s S- in N-).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Ione prehodnih kovin težko zadržijo le O-</a:t>
            </a:r>
            <a:r>
              <a:rPr lang="sl-SI" dirty="0" err="1" smtClean="0"/>
              <a:t>donor</a:t>
            </a:r>
            <a:r>
              <a:rPr lang="sl-SI" dirty="0" smtClean="0"/>
              <a:t> ligandi, a vezava z N- in S-</a:t>
            </a:r>
            <a:r>
              <a:rPr lang="sl-SI" dirty="0" err="1" smtClean="0"/>
              <a:t>donorji</a:t>
            </a:r>
            <a:r>
              <a:rPr lang="sl-SI" dirty="0" smtClean="0"/>
              <a:t>, dovoljuje koncentracije ~ 10</a:t>
            </a:r>
            <a:r>
              <a:rPr lang="sl-SI" baseline="30000" dirty="0" smtClean="0"/>
              <a:t>-6 </a:t>
            </a:r>
            <a:r>
              <a:rPr lang="sl-SI" dirty="0" smtClean="0"/>
              <a:t>M za Mn</a:t>
            </a:r>
            <a:r>
              <a:rPr lang="sl-SI" baseline="30000" dirty="0" smtClean="0"/>
              <a:t>2+</a:t>
            </a:r>
            <a:r>
              <a:rPr lang="sl-SI" dirty="0" smtClean="0"/>
              <a:t> in Fe</a:t>
            </a:r>
            <a:r>
              <a:rPr lang="sl-SI" baseline="30000" dirty="0" smtClean="0"/>
              <a:t>2+</a:t>
            </a:r>
            <a:r>
              <a:rPr lang="sl-SI" dirty="0" smtClean="0"/>
              <a:t> tudi ob prisotnosti H</a:t>
            </a:r>
            <a:r>
              <a:rPr lang="sl-SI" baseline="-25000" dirty="0" smtClean="0"/>
              <a:t>2</a:t>
            </a:r>
            <a:r>
              <a:rPr lang="sl-SI" dirty="0" smtClean="0"/>
              <a:t>S.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Sulfidi prvotnega morja so vezali večino Co</a:t>
            </a:r>
            <a:r>
              <a:rPr lang="sl-SI" baseline="30000" dirty="0" smtClean="0"/>
              <a:t>2+</a:t>
            </a:r>
            <a:r>
              <a:rPr lang="sl-SI" dirty="0" smtClean="0"/>
              <a:t>, Ni</a:t>
            </a:r>
            <a:r>
              <a:rPr lang="sl-SI" baseline="30000" dirty="0" smtClean="0"/>
              <a:t>2+</a:t>
            </a:r>
            <a:r>
              <a:rPr lang="sl-SI" dirty="0" smtClean="0"/>
              <a:t>, Cu</a:t>
            </a:r>
            <a:r>
              <a:rPr lang="sl-SI" baseline="30000" dirty="0" smtClean="0"/>
              <a:t>2+</a:t>
            </a:r>
            <a:r>
              <a:rPr lang="sl-SI" dirty="0" smtClean="0"/>
              <a:t>, </a:t>
            </a:r>
            <a:r>
              <a:rPr lang="sl-SI" dirty="0" err="1" smtClean="0"/>
              <a:t>Cu</a:t>
            </a:r>
            <a:r>
              <a:rPr lang="sl-SI" baseline="30000" dirty="0" smtClean="0"/>
              <a:t>+</a:t>
            </a:r>
            <a:r>
              <a:rPr lang="sl-SI" dirty="0" smtClean="0"/>
              <a:t> in Zn</a:t>
            </a:r>
            <a:r>
              <a:rPr lang="sl-SI" baseline="30000" dirty="0" smtClean="0"/>
              <a:t>2+</a:t>
            </a:r>
            <a:r>
              <a:rPr lang="sl-SI" dirty="0" smtClean="0"/>
              <a:t>, zato je malo načinov, da se vežejo v celici.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Mo se je trdneje vezal v sulfid kot W in V, zato so primitivne celice v organske ligande vezale več </a:t>
            </a:r>
            <a:r>
              <a:rPr lang="sl-SI" dirty="0" err="1" smtClean="0"/>
              <a:t>volframatov</a:t>
            </a:r>
            <a:r>
              <a:rPr lang="sl-SI" dirty="0" smtClean="0"/>
              <a:t> in </a:t>
            </a:r>
            <a:r>
              <a:rPr lang="sl-SI" dirty="0" err="1" smtClean="0"/>
              <a:t>vanadatov</a:t>
            </a:r>
            <a:r>
              <a:rPr lang="sl-SI" dirty="0" smtClean="0"/>
              <a:t> kot </a:t>
            </a:r>
            <a:r>
              <a:rPr lang="sl-SI" dirty="0" err="1" smtClean="0"/>
              <a:t>molibdatov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sl-SI" dirty="0" smtClean="0"/>
              <a:t>Med </a:t>
            </a:r>
            <a:r>
              <a:rPr lang="sl-SI" dirty="0" err="1" smtClean="0"/>
              <a:t>nekovalentno</a:t>
            </a:r>
            <a:r>
              <a:rPr lang="sl-SI" dirty="0" smtClean="0"/>
              <a:t> vezanimi anioni, so kloride (10</a:t>
            </a:r>
            <a:r>
              <a:rPr lang="sl-SI" baseline="30000" dirty="0" smtClean="0"/>
              <a:t>-2 </a:t>
            </a:r>
            <a:r>
              <a:rPr lang="sl-SI" dirty="0" smtClean="0"/>
              <a:t>M)  v celici zadržale fizične membrane, ker je zelo šibko vezan. </a:t>
            </a:r>
          </a:p>
          <a:p>
            <a:pPr marL="514350" indent="-514350"/>
            <a:r>
              <a:rPr lang="sl-SI" dirty="0" smtClean="0"/>
              <a:t>Sulfati prvotno niso bili obstojni, a jih je del ravnotežno (10</a:t>
            </a:r>
            <a:r>
              <a:rPr lang="sl-SI" baseline="30000" dirty="0" smtClean="0"/>
              <a:t>-4 </a:t>
            </a:r>
            <a:r>
              <a:rPr lang="sl-SI" dirty="0" smtClean="0"/>
              <a:t>M) in kinetično vezan s kovalentnimi vezmi. </a:t>
            </a:r>
          </a:p>
          <a:p>
            <a:pPr marL="514350" indent="-514350"/>
            <a:r>
              <a:rPr lang="sl-SI" dirty="0" smtClean="0"/>
              <a:t>Bikarbonat se v celici šibko veže, organski fosfati, močneje.</a:t>
            </a:r>
          </a:p>
          <a:p>
            <a:r>
              <a:rPr lang="sl-SI" dirty="0" smtClean="0"/>
              <a:t>Ravnotežja v vseh sistemih posameznega dela celice so popolnoma kemijska in ne biološka, za razliko od kodirane sinteze beljakovin.</a:t>
            </a:r>
          </a:p>
          <a:p>
            <a:r>
              <a:rPr lang="sl-SI" dirty="0" smtClean="0"/>
              <a:t>Vsaka ravnotežna konstanta je zato značilnost življenja oz. vseh organizmov.</a:t>
            </a:r>
          </a:p>
          <a:p>
            <a:pPr marL="514350" indent="-514350">
              <a:buFont typeface="+mj-lt"/>
              <a:buAutoNum type="arabicPeriod" startAt="6"/>
            </a:pPr>
            <a:endParaRPr lang="sl-SI" dirty="0" smtClean="0"/>
          </a:p>
          <a:p>
            <a:pPr marL="514350" indent="-514350">
              <a:buFont typeface="+mj-lt"/>
              <a:buAutoNum type="arabicPeriod" startAt="6"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ola\geomedicina\Chapter 4_fig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1243979"/>
            <a:ext cx="6660233" cy="561402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sl-SI" dirty="0" smtClean="0"/>
              <a:t>Porazdelitev prostih izmenljivih kovinskih ionov v ravnotežju v celični citoplazmi je značilna za vse oblike življenja in zato zanj osnovna = prosti metalom!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sl-SI" dirty="0" smtClean="0"/>
              <a:t>Ob zadostni koncentraciji ligandov in kovinskih ionov, vsi ligandi vežejo vse kovine. </a:t>
            </a:r>
          </a:p>
          <a:p>
            <a:pPr marL="514350" indent="-514350"/>
            <a:r>
              <a:rPr lang="sl-SI" dirty="0" smtClean="0"/>
              <a:t>Vezne konstante ligandov odločajo, katere kovine se bodo vezale. </a:t>
            </a:r>
          </a:p>
          <a:p>
            <a:pPr marL="514350" indent="-514350"/>
            <a:r>
              <a:rPr lang="sl-SI" dirty="0" smtClean="0"/>
              <a:t>To omogoča, da se vsaka kovina uporabi na izbran funkcionalen način. </a:t>
            </a:r>
          </a:p>
          <a:p>
            <a:pPr marL="514350" indent="-514350"/>
            <a:r>
              <a:rPr lang="sl-SI" dirty="0" smtClean="0"/>
              <a:t>Bistveno je omejiti koncentracijo liganda tako, da ga je po vezavi izbrane kovine, na razpolago zelo malo. </a:t>
            </a:r>
          </a:p>
          <a:p>
            <a:pPr marL="514350" indent="-514350"/>
            <a:r>
              <a:rPr lang="sl-SI" dirty="0" smtClean="0"/>
              <a:t>To preprečuje vezavo napačne kovine.  Celice to dosežejo z omejevanjem nastanka veznih ligandov, na osnovi povratne informacije (</a:t>
            </a:r>
            <a:r>
              <a:rPr lang="sl-SI" dirty="0" err="1" smtClean="0"/>
              <a:t>feedback</a:t>
            </a:r>
            <a:r>
              <a:rPr lang="sl-SI" dirty="0" smtClean="0"/>
              <a:t>)  omejevanja </a:t>
            </a:r>
            <a:r>
              <a:rPr lang="sl-SI" dirty="0" smtClean="0">
                <a:sym typeface="Symbol"/>
              </a:rPr>
              <a:t>M, L </a:t>
            </a:r>
            <a:r>
              <a:rPr lang="sl-SI" dirty="0" smtClean="0"/>
              <a:t> ali </a:t>
            </a:r>
            <a:r>
              <a:rPr lang="sl-SI" dirty="0" smtClean="0">
                <a:sym typeface="Symbol"/>
              </a:rPr>
              <a:t>ML preko DNK.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la\geomedicina\Chapter 4_fig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07851"/>
            <a:ext cx="5004047" cy="445014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285750" lvl="1">
              <a:buFont typeface="Arial" pitchFamily="34" charset="0"/>
              <a:buChar char="•"/>
            </a:pPr>
            <a:r>
              <a:rPr lang="sl-SI" sz="3000" dirty="0" smtClean="0"/>
              <a:t>Molekula ali ion se do določene ravni vgrajuje v celico s črpanjem ali metabolično.</a:t>
            </a:r>
          </a:p>
          <a:p>
            <a:pPr marL="354013" lvl="1">
              <a:buFont typeface="Arial" pitchFamily="34" charset="0"/>
              <a:buChar char="•"/>
            </a:pPr>
            <a:r>
              <a:rPr lang="sl-SI" sz="3000" dirty="0" smtClean="0"/>
              <a:t>Na tej ravni molekula ali ion pošlje povratno informacijo (F) črpalki ali metabolični poti in jo zaustavi.</a:t>
            </a:r>
          </a:p>
          <a:p>
            <a:pPr marL="285750" lvl="1">
              <a:buFont typeface="Arial" pitchFamily="34" charset="0"/>
              <a:buChar char="•"/>
            </a:pPr>
            <a:r>
              <a:rPr lang="sl-SI" sz="3000" dirty="0" smtClean="0"/>
              <a:t>To zagotavlja delovanje celice pri stalni koncentraciji številnih manjših </a:t>
            </a:r>
          </a:p>
          <a:p>
            <a:pPr marL="285750" lvl="1">
              <a:buNone/>
            </a:pPr>
            <a:r>
              <a:rPr lang="sl-SI" sz="3000" dirty="0" smtClean="0"/>
              <a:t>	komponent, vključno </a:t>
            </a:r>
          </a:p>
          <a:p>
            <a:pPr marL="285750" lvl="1">
              <a:buNone/>
            </a:pPr>
            <a:r>
              <a:rPr lang="sl-SI" sz="3000" dirty="0" smtClean="0"/>
              <a:t>	s prostimi kovinskimi </a:t>
            </a:r>
          </a:p>
          <a:p>
            <a:pPr marL="285750" lvl="1">
              <a:buNone/>
            </a:pPr>
            <a:r>
              <a:rPr lang="sl-SI" sz="3000" dirty="0" smtClean="0"/>
              <a:t>	ioni, </a:t>
            </a:r>
            <a:r>
              <a:rPr lang="sl-SI" sz="3000" dirty="0" err="1" smtClean="0"/>
              <a:t>metalomom</a:t>
            </a:r>
            <a:r>
              <a:rPr lang="sl-SI" sz="3000" dirty="0" smtClean="0"/>
              <a:t> in </a:t>
            </a:r>
          </a:p>
          <a:p>
            <a:pPr marL="285750" lvl="1">
              <a:buNone/>
            </a:pPr>
            <a:r>
              <a:rPr lang="sl-SI" sz="3000" dirty="0" smtClean="0"/>
              <a:t>	prostimi mobilnimi </a:t>
            </a:r>
          </a:p>
          <a:p>
            <a:pPr marL="285750" lvl="1">
              <a:buNone/>
            </a:pPr>
            <a:r>
              <a:rPr lang="sl-SI" sz="3000" dirty="0" smtClean="0"/>
              <a:t>	koencimi, ki so del </a:t>
            </a:r>
          </a:p>
          <a:p>
            <a:pPr marL="285750" lvl="1">
              <a:buNone/>
            </a:pPr>
            <a:r>
              <a:rPr lang="sl-SI" sz="3000" dirty="0" smtClean="0"/>
              <a:t>	</a:t>
            </a:r>
            <a:r>
              <a:rPr lang="sl-SI" sz="3000" dirty="0" err="1" smtClean="0"/>
              <a:t>metaboloma</a:t>
            </a:r>
            <a:r>
              <a:rPr lang="sl-SI" sz="3000" dirty="0" smtClean="0"/>
              <a:t>.</a:t>
            </a:r>
            <a:endParaRPr lang="sl-S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685" y="1268760"/>
            <a:ext cx="487031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1. Uvod: Osnovna kemija vseh živih celic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5220072" cy="573325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Vse celice imajo membrano iz maščobe in različnih beljakovinskih molekul, ki obdaja celico in ločuje znotrajcelično okolje od zunanjosti ter nadzoruje pretok snovi v celico in iz nje.</a:t>
            </a:r>
            <a:endParaRPr lang="sl-SI" dirty="0"/>
          </a:p>
          <a:p>
            <a:r>
              <a:rPr lang="sl-SI" dirty="0" smtClean="0"/>
              <a:t>Večino notranjosti predstavlja citoplazma oz. celični sok, v katerem so raztopljene različne snovi.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6. Ravnotežna vezava in izmenjava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sl-SI" dirty="0" smtClean="0"/>
              <a:t>Kemizem v celici se lahko na dva načina izogne omejitvam ravnotežja: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Prehajanje skozi fizične bariere (membrane) lahko spodbudi prvine tako, da  se njihove proste koncentracije zvišajo ali znižajo za 10</a:t>
            </a:r>
            <a:r>
              <a:rPr lang="sl-SI" baseline="30000" dirty="0" smtClean="0"/>
              <a:t>4</a:t>
            </a:r>
            <a:r>
              <a:rPr lang="sl-SI" dirty="0" smtClean="0"/>
              <a:t> glede na okolne vrednosti, medtem ko vsi ioni deloma prodirajo v celico. Zaradi tega ni uravnoteženja z okoljem, je pa znotraj celice.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Tako vezava znotraj celice kot vnos nekovin lahko postaneta ireverzibilna.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6. Ravnotežna vezava in izmenjava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sl-SI" dirty="0" smtClean="0"/>
              <a:t>Življenje se je začelo kot sistem spodbujenih kemijskih reakcij v predelu, kjer je bilo v okolju 20 – 30 razpoložljivih prvin.</a:t>
            </a:r>
          </a:p>
          <a:p>
            <a:r>
              <a:rPr lang="sl-SI" dirty="0" smtClean="0"/>
              <a:t>Od teh so jih celice uporabile okrog 20, preostalo manjšino pa zavrnile.</a:t>
            </a:r>
          </a:p>
          <a:p>
            <a:r>
              <a:rPr lang="sl-SI" dirty="0" smtClean="0"/>
              <a:t>Predel, ki je postal celica, je bil potem samozadosten, a nesposoben razmnoževanja.</a:t>
            </a:r>
          </a:p>
          <a:p>
            <a:r>
              <a:rPr lang="sl-SI" dirty="0" smtClean="0"/>
              <a:t>Te lastnosti življenja niso posledica tekmovanja med organizmi, temveč geoloških in kemičnih omejitev.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sl-SI" dirty="0" smtClean="0"/>
              <a:t>7. Uporabna vrednost prvin v celicah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Ozmotsko in električno ravnotežje</a:t>
            </a:r>
          </a:p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Preprosta kondenzacija in reakcije prenosa energije</a:t>
            </a:r>
          </a:p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Prenos elektronov</a:t>
            </a:r>
          </a:p>
          <a:p>
            <a:pPr lvl="1"/>
            <a:r>
              <a:rPr lang="sl-SI" dirty="0" smtClean="0"/>
              <a:t>Prvotno je v primitivnih celicah le Fe</a:t>
            </a:r>
            <a:r>
              <a:rPr lang="sl-SI" baseline="30000" dirty="0" smtClean="0"/>
              <a:t>2+</a:t>
            </a:r>
            <a:r>
              <a:rPr lang="sl-SI" dirty="0" smtClean="0"/>
              <a:t> sodelovalo pri katalizi bistvenih reakcij (redukcija, ujetje energije s tokom elektronov).</a:t>
            </a:r>
          </a:p>
          <a:p>
            <a:pPr lvl="1"/>
            <a:r>
              <a:rPr lang="sl-SI" dirty="0" smtClean="0"/>
              <a:t>Selektivno so ga zadrževali le S- in N-</a:t>
            </a:r>
            <a:r>
              <a:rPr lang="sl-SI" dirty="0" err="1" smtClean="0"/>
              <a:t>donorji</a:t>
            </a:r>
            <a:r>
              <a:rPr lang="sl-SI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sl-SI" dirty="0" smtClean="0"/>
              <a:t>Prenos atomov kisika</a:t>
            </a:r>
          </a:p>
          <a:p>
            <a:pPr marL="914400" lvl="1" indent="-514350"/>
            <a:r>
              <a:rPr lang="sl-SI" dirty="0" smtClean="0"/>
              <a:t>Železo je bilo bistveno pri eno-elektronskih reakcijah  Fe</a:t>
            </a:r>
            <a:r>
              <a:rPr lang="sl-SI" baseline="30000" dirty="0" smtClean="0"/>
              <a:t>2+</a:t>
            </a:r>
            <a:r>
              <a:rPr lang="sl-SI" dirty="0" smtClean="0"/>
              <a:t> </a:t>
            </a:r>
            <a:r>
              <a:rPr lang="sl-SI" dirty="0" smtClean="0">
                <a:sym typeface="Symbol"/>
              </a:rPr>
              <a:t> Fe</a:t>
            </a:r>
            <a:r>
              <a:rPr lang="sl-SI" baseline="30000" dirty="0" smtClean="0">
                <a:sym typeface="Symbol"/>
              </a:rPr>
              <a:t>3+</a:t>
            </a:r>
            <a:r>
              <a:rPr lang="sl-SI" dirty="0" smtClean="0">
                <a:sym typeface="Symbol"/>
              </a:rPr>
              <a:t>, zlasti v sulfidnem okolju.</a:t>
            </a:r>
          </a:p>
          <a:p>
            <a:pPr marL="914400" lvl="1" indent="-514350"/>
            <a:r>
              <a:rPr lang="sl-SI" dirty="0" smtClean="0">
                <a:sym typeface="Symbol"/>
              </a:rPr>
              <a:t>Večina primitivnih železovih beljakovin so majhne FeS</a:t>
            </a:r>
            <a:r>
              <a:rPr lang="sl-SI" baseline="-25000" dirty="0" smtClean="0">
                <a:sym typeface="Symbol"/>
              </a:rPr>
              <a:t>n </a:t>
            </a:r>
            <a:r>
              <a:rPr lang="sl-SI" dirty="0" smtClean="0">
                <a:sym typeface="Symbol"/>
              </a:rPr>
              <a:t>enote, ki pa ne zmorejo drugih </a:t>
            </a:r>
            <a:r>
              <a:rPr lang="sl-SI" dirty="0" err="1" smtClean="0">
                <a:sym typeface="Symbol"/>
              </a:rPr>
              <a:t>dvo</a:t>
            </a:r>
            <a:r>
              <a:rPr lang="sl-SI" dirty="0" smtClean="0">
                <a:sym typeface="Symbol"/>
              </a:rPr>
              <a:t>-elektronskih oksidacijsko/redukcijskih reakcij prenosa kisika.</a:t>
            </a:r>
          </a:p>
          <a:p>
            <a:pPr marL="914400" lvl="1" indent="-514350"/>
            <a:r>
              <a:rPr lang="sl-SI" dirty="0" smtClean="0">
                <a:sym typeface="Symbol"/>
              </a:rPr>
              <a:t>Take reakcije pri nizkem redoks potencialu katalizirata Mo in  zlasti W. Mo se je večinoma oboril kot sulfid.</a:t>
            </a:r>
            <a:endParaRPr lang="sl-SI" dirty="0" smtClean="0"/>
          </a:p>
          <a:p>
            <a:pPr marL="514350" indent="-514350"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A. Ozmotsko in električno ravnotežje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Osnovna zahteva notranjosti celice je, da se izogne prebitku koncentracije ali naboja, ki jo lahko zaradi </a:t>
            </a:r>
            <a:r>
              <a:rPr lang="sl-SI" dirty="0" err="1" smtClean="0"/>
              <a:t>ozmostskega</a:t>
            </a:r>
            <a:r>
              <a:rPr lang="sl-SI" dirty="0" smtClean="0"/>
              <a:t> ali električnega pritiska destabilizira.</a:t>
            </a:r>
          </a:p>
          <a:p>
            <a:r>
              <a:rPr lang="sl-SI" dirty="0" smtClean="0"/>
              <a:t>Celice so obogatene z organskimi molekulami, zato mora biti koncentracija anorganskih ionov v njih nižja kot v morju.</a:t>
            </a:r>
          </a:p>
          <a:p>
            <a:r>
              <a:rPr lang="sl-SI" dirty="0" smtClean="0"/>
              <a:t>Organske molekule </a:t>
            </a:r>
          </a:p>
          <a:p>
            <a:pPr>
              <a:buNone/>
            </a:pPr>
            <a:r>
              <a:rPr lang="sl-SI" dirty="0" smtClean="0"/>
              <a:t>	so večinoma anioni, </a:t>
            </a:r>
          </a:p>
          <a:p>
            <a:pPr>
              <a:buNone/>
            </a:pPr>
            <a:r>
              <a:rPr lang="sl-SI" dirty="0" smtClean="0"/>
              <a:t>	zato celica zavrača </a:t>
            </a:r>
          </a:p>
          <a:p>
            <a:pPr>
              <a:buNone/>
            </a:pPr>
            <a:r>
              <a:rPr lang="sl-SI" dirty="0" smtClean="0"/>
              <a:t>	večino morskih </a:t>
            </a:r>
          </a:p>
          <a:p>
            <a:pPr>
              <a:buNone/>
            </a:pPr>
            <a:r>
              <a:rPr lang="sl-SI" dirty="0" smtClean="0"/>
              <a:t>	anionov.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47107" name="Picture 3" descr="http://www.allometric.com/tom/courses/protected/KAR/ch04/4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498" y="3429000"/>
            <a:ext cx="5424502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A. Ozmotsko in električno ravnotežje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To doseže s črpanjem Na</a:t>
            </a:r>
            <a:r>
              <a:rPr lang="sl-SI" baseline="30000" dirty="0" smtClean="0"/>
              <a:t>+</a:t>
            </a:r>
            <a:r>
              <a:rPr lang="sl-SI" dirty="0" smtClean="0"/>
              <a:t> in </a:t>
            </a:r>
            <a:r>
              <a:rPr lang="sl-SI" dirty="0" err="1" smtClean="0"/>
              <a:t>Cl</a:t>
            </a:r>
            <a:r>
              <a:rPr lang="sl-SI" baseline="30000" dirty="0" smtClean="0"/>
              <a:t>-</a:t>
            </a:r>
            <a:r>
              <a:rPr lang="sl-SI" dirty="0" smtClean="0"/>
              <a:t> iz ter K</a:t>
            </a:r>
            <a:r>
              <a:rPr lang="sl-SI" baseline="30000" dirty="0" smtClean="0"/>
              <a:t>+ </a:t>
            </a:r>
            <a:r>
              <a:rPr lang="sl-SI" dirty="0" smtClean="0"/>
              <a:t>v celico.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Ca</a:t>
            </a:r>
            <a:r>
              <a:rPr lang="sl-SI" baseline="30000" dirty="0" smtClean="0"/>
              <a:t>2+</a:t>
            </a:r>
            <a:r>
              <a:rPr lang="sl-SI" dirty="0" smtClean="0"/>
              <a:t> mora zavračati, ker z organskimi anioni tvori </a:t>
            </a:r>
            <a:r>
              <a:rPr lang="sl-SI" dirty="0" err="1" smtClean="0"/>
              <a:t>precipitate</a:t>
            </a:r>
            <a:r>
              <a:rPr lang="sl-SI" dirty="0" smtClean="0"/>
              <a:t> in agregate.</a:t>
            </a:r>
          </a:p>
          <a:p>
            <a:r>
              <a:rPr lang="sl-SI" dirty="0" smtClean="0"/>
              <a:t>Večino ostalih prostih in manjših dvovalentnih ionov, z izjemo večjega Mn</a:t>
            </a:r>
            <a:r>
              <a:rPr lang="sl-SI" baseline="30000" dirty="0" smtClean="0"/>
              <a:t>2+</a:t>
            </a:r>
            <a:r>
              <a:rPr lang="sl-SI" dirty="0" smtClean="0"/>
              <a:t> lahko zadrži do omejitvene koncentracije prvotnega morja.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228356" cy="239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B. Preprosta kondenzacija in reakcije prenosa energije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sl-SI" dirty="0" smtClean="0"/>
              <a:t>Kodirana celica je sposobna omejiti proizvodnjo organskih spojin, ki vežejo kovine, na osnovi povratnega odziva v DNK/RNK.</a:t>
            </a:r>
          </a:p>
          <a:p>
            <a:r>
              <a:rPr lang="sl-SI" dirty="0" smtClean="0"/>
              <a:t>Za prvine, ki se hitro izmenjujejo (Mg</a:t>
            </a:r>
            <a:r>
              <a:rPr lang="sl-SI" baseline="30000" dirty="0" smtClean="0"/>
              <a:t>2+</a:t>
            </a:r>
            <a:r>
              <a:rPr lang="sl-SI" dirty="0" smtClean="0"/>
              <a:t>, Ca</a:t>
            </a:r>
            <a:r>
              <a:rPr lang="sl-SI" baseline="30000" dirty="0" smtClean="0"/>
              <a:t>2+</a:t>
            </a:r>
            <a:r>
              <a:rPr lang="sl-SI" dirty="0" smtClean="0"/>
              <a:t>), mora biti vezna konstanta blizu obratne vrednosti koncentracije prostih kovin.</a:t>
            </a:r>
          </a:p>
          <a:p>
            <a:r>
              <a:rPr lang="sl-SI" dirty="0" smtClean="0"/>
              <a:t>Uravnotežen kovinski ion se zato enako veže v vse aktivne beljakovine – encime, nekatere majhne molekule, notranje strani membranskih črpalk, molekule nosilke…</a:t>
            </a:r>
            <a:endParaRPr lang="sl-SI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21088"/>
            <a:ext cx="9144000" cy="2636912"/>
          </a:xfrm>
        </p:spPr>
        <p:txBody>
          <a:bodyPr>
            <a:noAutofit/>
          </a:bodyPr>
          <a:lstStyle/>
          <a:p>
            <a:r>
              <a:rPr lang="sl-SI" sz="2800" dirty="0" smtClean="0"/>
              <a:t>Vezna konstanta Mg</a:t>
            </a:r>
            <a:r>
              <a:rPr lang="sl-SI" sz="2800" baseline="30000" dirty="0" smtClean="0"/>
              <a:t>2+</a:t>
            </a:r>
            <a:r>
              <a:rPr lang="sl-SI" sz="2800" dirty="0" smtClean="0"/>
              <a:t> je blizu 10</a:t>
            </a:r>
            <a:r>
              <a:rPr lang="sl-SI" sz="2800" baseline="30000" dirty="0" smtClean="0"/>
              <a:t>3</a:t>
            </a:r>
            <a:r>
              <a:rPr lang="sl-SI" sz="2800" dirty="0" smtClean="0"/>
              <a:t>M</a:t>
            </a:r>
            <a:r>
              <a:rPr lang="sl-SI" sz="2800" baseline="30000" dirty="0" smtClean="0"/>
              <a:t>-1</a:t>
            </a:r>
            <a:r>
              <a:rPr lang="sl-SI" sz="2800" dirty="0" smtClean="0"/>
              <a:t> za vsa mesta vezave, kar kaže, da so vsa približno pol-nasičena, ker je </a:t>
            </a:r>
            <a:r>
              <a:rPr lang="sl-SI" sz="2800" dirty="0" smtClean="0">
                <a:sym typeface="Symbol"/>
              </a:rPr>
              <a:t>Mg</a:t>
            </a:r>
            <a:r>
              <a:rPr lang="sl-SI" sz="2800" baseline="30000" dirty="0" smtClean="0">
                <a:sym typeface="Symbol"/>
              </a:rPr>
              <a:t>2+</a:t>
            </a:r>
            <a:r>
              <a:rPr lang="sl-SI" sz="2800" dirty="0" smtClean="0">
                <a:sym typeface="Symbol"/>
              </a:rPr>
              <a:t> blizu </a:t>
            </a:r>
            <a:r>
              <a:rPr lang="sl-SI" sz="2800" dirty="0" smtClean="0"/>
              <a:t>10</a:t>
            </a:r>
            <a:r>
              <a:rPr lang="sl-SI" sz="2800" baseline="30000" dirty="0" smtClean="0"/>
              <a:t>-3 </a:t>
            </a:r>
            <a:r>
              <a:rPr lang="sl-SI" sz="2800" dirty="0" smtClean="0"/>
              <a:t>M.</a:t>
            </a:r>
          </a:p>
          <a:p>
            <a:r>
              <a:rPr lang="sl-SI" sz="2800" dirty="0" smtClean="0"/>
              <a:t>To je odlično za odzivanje na spremenljivost </a:t>
            </a:r>
            <a:r>
              <a:rPr lang="sl-SI" sz="2800" dirty="0" smtClean="0">
                <a:sym typeface="Symbol"/>
              </a:rPr>
              <a:t>Mg</a:t>
            </a:r>
            <a:r>
              <a:rPr lang="sl-SI" sz="2800" baseline="30000" dirty="0" smtClean="0">
                <a:sym typeface="Symbol"/>
              </a:rPr>
              <a:t>2+</a:t>
            </a:r>
            <a:r>
              <a:rPr lang="sl-SI" sz="2800" dirty="0" smtClean="0">
                <a:sym typeface="Symbol"/>
              </a:rPr>
              <a:t>, saj sistem deluje najbolj občutljivo kot dinamični pufer, ko je pol-nasičen.</a:t>
            </a:r>
          </a:p>
        </p:txBody>
      </p:sp>
      <p:pic>
        <p:nvPicPr>
          <p:cNvPr id="48130" name="Picture 2" descr="D:\sola\geomedicina\Chapter 4_fig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480719" cy="418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wrap="square">
            <a:normAutofit fontScale="92500" lnSpcReduction="10000"/>
          </a:bodyPr>
          <a:lstStyle/>
          <a:p>
            <a:r>
              <a:rPr lang="sl-SI" dirty="0" smtClean="0">
                <a:sym typeface="Symbol"/>
              </a:rPr>
              <a:t>Aktivnost citoplazme je tesno odvisna od vrednosti Mg</a:t>
            </a:r>
            <a:r>
              <a:rPr lang="sl-SI" baseline="30000" dirty="0" smtClean="0">
                <a:sym typeface="Symbol"/>
              </a:rPr>
              <a:t>2+</a:t>
            </a:r>
            <a:r>
              <a:rPr lang="sl-SI" dirty="0" smtClean="0">
                <a:sym typeface="Symbol"/>
              </a:rPr>
              <a:t> v morju (</a:t>
            </a:r>
            <a:r>
              <a:rPr lang="sl-SI" dirty="0" smtClean="0"/>
              <a:t>10</a:t>
            </a:r>
            <a:r>
              <a:rPr lang="sl-SI" baseline="30000" dirty="0" smtClean="0"/>
              <a:t>-2 </a:t>
            </a:r>
            <a:r>
              <a:rPr lang="sl-SI" dirty="0" smtClean="0"/>
              <a:t>M).</a:t>
            </a:r>
            <a:r>
              <a:rPr lang="sl-SI" dirty="0" smtClean="0">
                <a:sym typeface="Symbol"/>
              </a:rPr>
              <a:t> </a:t>
            </a:r>
          </a:p>
          <a:p>
            <a:r>
              <a:rPr lang="sl-SI" dirty="0" smtClean="0">
                <a:sym typeface="Symbol"/>
              </a:rPr>
              <a:t>Mg</a:t>
            </a:r>
            <a:r>
              <a:rPr lang="sl-SI" baseline="30000" dirty="0" smtClean="0">
                <a:sym typeface="Symbol"/>
              </a:rPr>
              <a:t>2+</a:t>
            </a:r>
            <a:r>
              <a:rPr lang="sl-SI" dirty="0" smtClean="0">
                <a:sym typeface="Symbol"/>
              </a:rPr>
              <a:t> lahko vežejo le O-</a:t>
            </a:r>
            <a:r>
              <a:rPr lang="sl-SI" dirty="0" err="1" smtClean="0">
                <a:sym typeface="Symbol"/>
              </a:rPr>
              <a:t>donorski</a:t>
            </a:r>
            <a:r>
              <a:rPr lang="sl-SI" dirty="0" smtClean="0">
                <a:sym typeface="Symbol"/>
              </a:rPr>
              <a:t> centri, ki zato ne morejo vezati nobenega drugega kovinskega iona, razpoložljivega v celici v koncentraciji, ki je pogojena s koncentracijo v morju.</a:t>
            </a:r>
            <a:endParaRPr lang="sl-SI" dirty="0" smtClean="0"/>
          </a:p>
          <a:p>
            <a:r>
              <a:rPr lang="sl-SI" dirty="0" smtClean="0"/>
              <a:t>Veliko kondenzacijskih reakcij organske sinteze je odvisnih od O-</a:t>
            </a:r>
            <a:r>
              <a:rPr lang="sl-SI" dirty="0" err="1" smtClean="0"/>
              <a:t>donorskih</a:t>
            </a:r>
            <a:r>
              <a:rPr lang="sl-SI" dirty="0" smtClean="0"/>
              <a:t> skupin, katerih približanje  omogoči energija ATP. </a:t>
            </a:r>
          </a:p>
          <a:p>
            <a:r>
              <a:rPr lang="sl-SI" dirty="0" smtClean="0"/>
              <a:t>Tudi ATP ima le O-</a:t>
            </a:r>
            <a:r>
              <a:rPr lang="sl-SI" dirty="0" err="1" smtClean="0"/>
              <a:t>donorske</a:t>
            </a:r>
            <a:r>
              <a:rPr lang="sl-SI" dirty="0" smtClean="0"/>
              <a:t> skupine in se zato lahko aktivira le s kovinskimi ioni.</a:t>
            </a:r>
          </a:p>
          <a:p>
            <a:r>
              <a:rPr lang="sl-SI" dirty="0" smtClean="0"/>
              <a:t>Razpoložljivost kovinskih ionov omejuje njihova topnost ali spodbujeno zavračanje (Ca</a:t>
            </a:r>
            <a:r>
              <a:rPr lang="sl-SI" baseline="30000" dirty="0" smtClean="0"/>
              <a:t>2+</a:t>
            </a:r>
            <a:r>
              <a:rPr lang="sl-SI" dirty="0" smtClean="0"/>
              <a:t>).</a:t>
            </a:r>
          </a:p>
          <a:p>
            <a:r>
              <a:rPr lang="sl-SI" dirty="0" smtClean="0"/>
              <a:t>Mg</a:t>
            </a:r>
            <a:r>
              <a:rPr lang="sl-SI" baseline="30000" dirty="0" smtClean="0"/>
              <a:t>2+</a:t>
            </a:r>
            <a:r>
              <a:rPr lang="sl-SI" dirty="0" smtClean="0"/>
              <a:t> je bil tako edini možni začetni katalizator za večino citoplazemskih aktivnosti.</a:t>
            </a:r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B. Preprosta kondenzacija in reakcije prenosa energije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Vezne konstante K</a:t>
            </a:r>
            <a:r>
              <a:rPr lang="sl-SI" baseline="30000" dirty="0" smtClean="0"/>
              <a:t>+</a:t>
            </a:r>
            <a:r>
              <a:rPr lang="sl-SI" dirty="0" smtClean="0"/>
              <a:t>, Na</a:t>
            </a:r>
            <a:r>
              <a:rPr lang="sl-SI" baseline="30000" dirty="0" smtClean="0"/>
              <a:t>+</a:t>
            </a:r>
            <a:r>
              <a:rPr lang="sl-SI" dirty="0" smtClean="0"/>
              <a:t> in </a:t>
            </a:r>
            <a:r>
              <a:rPr lang="sl-SI" dirty="0" err="1" smtClean="0"/>
              <a:t>Cl</a:t>
            </a:r>
            <a:r>
              <a:rPr lang="sl-SI" baseline="30000" dirty="0" smtClean="0"/>
              <a:t>-</a:t>
            </a:r>
            <a:r>
              <a:rPr lang="sl-SI" dirty="0" smtClean="0"/>
              <a:t> so obratne njihovi koncentraciji v citoplazmi, kar je posledica sestave prvotnega morja in ne kakršnekoli kodirane zahteve.</a:t>
            </a:r>
          </a:p>
          <a:p>
            <a:r>
              <a:rPr lang="sl-SI" dirty="0" smtClean="0"/>
              <a:t>Črpanje Ca</a:t>
            </a:r>
            <a:r>
              <a:rPr lang="sl-SI" baseline="30000" dirty="0" smtClean="0"/>
              <a:t>2+</a:t>
            </a:r>
            <a:r>
              <a:rPr lang="sl-SI" dirty="0" smtClean="0"/>
              <a:t> iz celice je bistveno in ga vzdržuje pod  10</a:t>
            </a:r>
            <a:r>
              <a:rPr lang="sl-SI" baseline="30000" dirty="0" smtClean="0"/>
              <a:t>-6</a:t>
            </a:r>
            <a:r>
              <a:rPr lang="sl-SI" dirty="0" smtClean="0"/>
              <a:t> M oz. pri bolj razvitih celicah na 10</a:t>
            </a:r>
            <a:r>
              <a:rPr lang="sl-SI" baseline="30000" dirty="0" smtClean="0"/>
              <a:t>-8</a:t>
            </a:r>
            <a:r>
              <a:rPr lang="sl-SI" dirty="0" smtClean="0"/>
              <a:t> M.</a:t>
            </a:r>
          </a:p>
          <a:p>
            <a:r>
              <a:rPr lang="sl-SI" dirty="0" smtClean="0"/>
              <a:t> V </a:t>
            </a:r>
            <a:r>
              <a:rPr lang="sl-SI" dirty="0" err="1" smtClean="0"/>
              <a:t>evkariotskih</a:t>
            </a:r>
            <a:r>
              <a:rPr lang="sl-SI" dirty="0" smtClean="0"/>
              <a:t> celicah, ki imajo veliko različnih beljakovin, ki vežejo Ca</a:t>
            </a:r>
            <a:r>
              <a:rPr lang="sl-SI" baseline="30000" dirty="0" smtClean="0"/>
              <a:t>2+</a:t>
            </a:r>
            <a:r>
              <a:rPr lang="sl-SI" dirty="0" smtClean="0"/>
              <a:t>, je Ca</a:t>
            </a:r>
            <a:r>
              <a:rPr lang="sl-SI" baseline="30000" dirty="0" smtClean="0"/>
              <a:t>2+</a:t>
            </a:r>
            <a:r>
              <a:rPr lang="sl-SI" dirty="0" smtClean="0"/>
              <a:t> glavni prenašalec sporočil, saj daje celici s hitrim vstopom in izstopom informacije o zunanjem okolju. </a:t>
            </a:r>
          </a:p>
          <a:p>
            <a:r>
              <a:rPr lang="sl-SI" dirty="0" smtClean="0"/>
              <a:t>Ob vstopu v celico koncentracija Ca</a:t>
            </a:r>
            <a:r>
              <a:rPr lang="sl-SI" baseline="30000" dirty="0" smtClean="0"/>
              <a:t>2+</a:t>
            </a:r>
            <a:r>
              <a:rPr lang="sl-SI" dirty="0" smtClean="0"/>
              <a:t> naraste na 10</a:t>
            </a:r>
            <a:r>
              <a:rPr lang="sl-SI" baseline="30000" dirty="0" smtClean="0"/>
              <a:t>-7</a:t>
            </a:r>
            <a:r>
              <a:rPr lang="sl-SI" dirty="0" smtClean="0"/>
              <a:t> - 10</a:t>
            </a:r>
            <a:r>
              <a:rPr lang="sl-SI" baseline="30000" dirty="0" smtClean="0"/>
              <a:t>-8 </a:t>
            </a:r>
            <a:r>
              <a:rPr lang="sl-SI" dirty="0" smtClean="0"/>
              <a:t>M in se veže na vse odzivne beljakovine, ki jih je približno 10 različnih vrst.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sola\geomedicina\Chapter 4_fig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3053686"/>
            <a:ext cx="4283968" cy="380431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sl-SI" sz="3000" dirty="0" smtClean="0"/>
              <a:t>Ti imajo vezno konstanto 10</a:t>
            </a:r>
            <a:r>
              <a:rPr lang="sl-SI" sz="3000" baseline="30000" dirty="0" smtClean="0"/>
              <a:t>7</a:t>
            </a:r>
            <a:r>
              <a:rPr lang="sl-SI" sz="3000" dirty="0" smtClean="0"/>
              <a:t> M</a:t>
            </a:r>
            <a:r>
              <a:rPr lang="sl-SI" sz="3000" baseline="30000" dirty="0" smtClean="0"/>
              <a:t>-1</a:t>
            </a:r>
            <a:r>
              <a:rPr lang="sl-SI" sz="3000" dirty="0" smtClean="0"/>
              <a:t>, vključno z izhodno črpalko, ki takoj zavrne Ca</a:t>
            </a:r>
            <a:r>
              <a:rPr lang="sl-SI" sz="3000" baseline="30000" dirty="0" smtClean="0"/>
              <a:t>2+</a:t>
            </a:r>
            <a:r>
              <a:rPr lang="sl-SI" sz="3000" dirty="0" smtClean="0"/>
              <a:t>.</a:t>
            </a:r>
          </a:p>
          <a:p>
            <a:r>
              <a:rPr lang="sl-SI" sz="3000" dirty="0" smtClean="0"/>
              <a:t>Ca</a:t>
            </a:r>
            <a:r>
              <a:rPr lang="sl-SI" sz="3000" baseline="30000" dirty="0" smtClean="0"/>
              <a:t>2+</a:t>
            </a:r>
            <a:r>
              <a:rPr lang="sl-SI" sz="3000" dirty="0" smtClean="0"/>
              <a:t> se pri tej koncentraciji ne veže neposredno na DNK, da bi ji predal sporočilo, temveč aktivira Mg</a:t>
            </a:r>
            <a:r>
              <a:rPr lang="sl-SI" sz="3000" baseline="30000" dirty="0" smtClean="0"/>
              <a:t>2+</a:t>
            </a:r>
            <a:r>
              <a:rPr lang="sl-SI" sz="3000" dirty="0" smtClean="0"/>
              <a:t>-odvisne senzorje (npr. </a:t>
            </a:r>
            <a:r>
              <a:rPr lang="sl-SI" sz="3000" dirty="0" err="1" smtClean="0"/>
              <a:t>kinaze</a:t>
            </a:r>
            <a:r>
              <a:rPr lang="sl-SI" sz="3000" dirty="0" smtClean="0"/>
              <a:t> – vrsta encimov), ki so odvisni od ATP.</a:t>
            </a:r>
          </a:p>
          <a:p>
            <a:r>
              <a:rPr lang="sl-SI" sz="3000" dirty="0" smtClean="0"/>
              <a:t>Noben od teh Ca</a:t>
            </a:r>
            <a:r>
              <a:rPr lang="sl-SI" sz="3000" baseline="30000" dirty="0" smtClean="0"/>
              <a:t>2+</a:t>
            </a:r>
            <a:r>
              <a:rPr lang="sl-SI" sz="3000" dirty="0" smtClean="0"/>
              <a:t> selektivnih </a:t>
            </a:r>
          </a:p>
          <a:p>
            <a:pPr>
              <a:buNone/>
            </a:pPr>
            <a:r>
              <a:rPr lang="sl-SI" sz="3000" dirty="0" smtClean="0"/>
              <a:t>	proteinov se ne veže z Mg</a:t>
            </a:r>
            <a:r>
              <a:rPr lang="sl-SI" sz="3000" baseline="30000" dirty="0" smtClean="0"/>
              <a:t>2+</a:t>
            </a:r>
            <a:r>
              <a:rPr lang="sl-SI" sz="3000" dirty="0" smtClean="0"/>
              <a:t> s </a:t>
            </a:r>
          </a:p>
          <a:p>
            <a:pPr>
              <a:buNone/>
            </a:pPr>
            <a:r>
              <a:rPr lang="sl-SI" sz="3000" dirty="0" smtClean="0"/>
              <a:t>	konstanto 10</a:t>
            </a:r>
            <a:r>
              <a:rPr lang="sl-SI" sz="3000" baseline="30000" dirty="0" smtClean="0"/>
              <a:t>3</a:t>
            </a:r>
            <a:r>
              <a:rPr lang="sl-SI" sz="3000" dirty="0" smtClean="0"/>
              <a:t> M</a:t>
            </a:r>
            <a:r>
              <a:rPr lang="sl-SI" sz="3000" baseline="30000" dirty="0" smtClean="0"/>
              <a:t>-1</a:t>
            </a:r>
            <a:r>
              <a:rPr lang="sl-SI" sz="3000" dirty="0" smtClean="0"/>
              <a:t>, tako da si </a:t>
            </a:r>
          </a:p>
          <a:p>
            <a:pPr>
              <a:buNone/>
            </a:pPr>
            <a:r>
              <a:rPr lang="sl-SI" sz="3000" dirty="0" smtClean="0"/>
              <a:t>    Ca</a:t>
            </a:r>
            <a:r>
              <a:rPr lang="sl-SI" sz="3000" baseline="30000" dirty="0" smtClean="0"/>
              <a:t>2+</a:t>
            </a:r>
            <a:r>
              <a:rPr lang="sl-SI" sz="3000" dirty="0" smtClean="0"/>
              <a:t> in Mg</a:t>
            </a:r>
            <a:r>
              <a:rPr lang="sl-SI" sz="3000" baseline="30000" dirty="0" smtClean="0"/>
              <a:t>2+</a:t>
            </a:r>
            <a:r>
              <a:rPr lang="sl-SI" sz="3000" dirty="0" smtClean="0"/>
              <a:t> nista konkurenčna.</a:t>
            </a:r>
          </a:p>
          <a:p>
            <a:r>
              <a:rPr lang="sl-SI" sz="3000" dirty="0" smtClean="0"/>
              <a:t>Celični odziv je sinteza ATP, ki je </a:t>
            </a:r>
          </a:p>
          <a:p>
            <a:pPr>
              <a:buNone/>
            </a:pPr>
            <a:r>
              <a:rPr lang="sl-SI" sz="3000" dirty="0" smtClean="0"/>
              <a:t>	vir 	energije ter vnos/iznos </a:t>
            </a:r>
          </a:p>
          <a:p>
            <a:pPr>
              <a:buNone/>
            </a:pPr>
            <a:r>
              <a:rPr lang="sl-SI" sz="3000" dirty="0" smtClean="0"/>
              <a:t>	kemikalij.</a:t>
            </a:r>
            <a:endParaRPr lang="sl-SI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1. Uvod: Osnovna kemija vseh živih celic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Skupne značilnosti celic so sinteza polimerov:</a:t>
            </a:r>
          </a:p>
          <a:p>
            <a:pPr lvl="1"/>
            <a:r>
              <a:rPr lang="sl-SI" dirty="0" smtClean="0"/>
              <a:t>Maščobe, sladkorji, beljakovine in nukleotidi (DNK, RNK)</a:t>
            </a:r>
          </a:p>
          <a:p>
            <a:pPr lvl="1"/>
            <a:r>
              <a:rPr lang="sl-SI" dirty="0" smtClean="0"/>
              <a:t>So produkti nekovin (C, H, N, O, S, P) iz okolja.</a:t>
            </a:r>
          </a:p>
          <a:p>
            <a:pPr lvl="1"/>
            <a:r>
              <a:rPr lang="sl-SI" dirty="0" smtClean="0"/>
              <a:t>Vseh 6 prvin, razen P, mora biti glede na CO(CO</a:t>
            </a:r>
            <a:r>
              <a:rPr lang="sl-SI" baseline="-25000" dirty="0" smtClean="0"/>
              <a:t>2</a:t>
            </a:r>
            <a:r>
              <a:rPr lang="sl-SI" dirty="0" smtClean="0"/>
              <a:t>), H</a:t>
            </a:r>
            <a:r>
              <a:rPr lang="sl-SI" baseline="-25000" dirty="0" smtClean="0"/>
              <a:t>2</a:t>
            </a:r>
            <a:r>
              <a:rPr lang="sl-SI" dirty="0" smtClean="0"/>
              <a:t>O, N</a:t>
            </a:r>
            <a:r>
              <a:rPr lang="sl-SI" baseline="-25000" dirty="0" smtClean="0"/>
              <a:t>2</a:t>
            </a:r>
            <a:r>
              <a:rPr lang="sl-SI" dirty="0" smtClean="0"/>
              <a:t>, (O</a:t>
            </a:r>
            <a:r>
              <a:rPr lang="sl-SI" baseline="-25000" dirty="0" smtClean="0"/>
              <a:t>2</a:t>
            </a:r>
            <a:r>
              <a:rPr lang="sl-SI" dirty="0" smtClean="0"/>
              <a:t>) in S v reducirani obliki→ vezane so med seboj in z H.</a:t>
            </a:r>
          </a:p>
          <a:p>
            <a:r>
              <a:rPr lang="sl-SI" dirty="0" smtClean="0"/>
              <a:t>Citoplazma mora biti sposobna reduktivne sinteze → organske prvine je niso sposobne → kot redoks katalizatorji so bistvene prehodne kovine (Fe, </a:t>
            </a:r>
            <a:r>
              <a:rPr lang="sl-SI" dirty="0" err="1" smtClean="0"/>
              <a:t>Cu</a:t>
            </a:r>
            <a:r>
              <a:rPr lang="sl-SI" dirty="0" smtClean="0"/>
              <a:t>).</a:t>
            </a:r>
          </a:p>
          <a:p>
            <a:r>
              <a:rPr lang="sl-SI" dirty="0" smtClean="0"/>
              <a:t>Preprosti sladkorji, </a:t>
            </a:r>
            <a:r>
              <a:rPr lang="sl-SI" dirty="0" err="1" smtClean="0"/>
              <a:t>amino</a:t>
            </a:r>
            <a:r>
              <a:rPr lang="sl-SI" dirty="0" smtClean="0"/>
              <a:t> kisline in baze… polimerizirajo s pomočjo katalizatorjev – kovinskih ionov (Mg, Zn).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8. Evolucija</a:t>
            </a:r>
            <a:br>
              <a:rPr lang="sl-SI" dirty="0" smtClean="0"/>
            </a:br>
            <a:r>
              <a:rPr lang="sl-SI" dirty="0" smtClean="0"/>
              <a:t>A. Nove oblike starih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sl-SI" dirty="0" smtClean="0"/>
              <a:t>Možni so trije modeli evolucije takšnega kemičnega sistema.</a:t>
            </a:r>
          </a:p>
          <a:p>
            <a:r>
              <a:rPr lang="sl-SI" dirty="0" smtClean="0"/>
              <a:t>Vsi so odvisni od tega, da prvotni citoplazemski, delno uravnoteženi, organsko-anorganski sistem izoliramo od sprememb, medtem ko se razvija v drugo smer.</a:t>
            </a:r>
          </a:p>
          <a:p>
            <a:r>
              <a:rPr lang="sl-SI" dirty="0" smtClean="0"/>
              <a:t>Osnovna kemija mora ostati skoraj nespremenjena, da se ohrani osnovni redukcijski kislo/bazični metabolizem, ki ustvarja vse bistvene polimere, skupne vsem znanim oblikam življenja.</a:t>
            </a:r>
            <a:endParaRPr lang="sl-SI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8. Evolucija</a:t>
            </a:r>
            <a:br>
              <a:rPr lang="sl-SI" dirty="0" smtClean="0"/>
            </a:br>
            <a:r>
              <a:rPr lang="sl-SI" dirty="0" smtClean="0"/>
              <a:t>A. Nove oblike starih prvin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Ustvariti nove organsko-kemične poti v citoplazmi, z ireverzibilnimi kemičnimi pastmi za že uporabljene ali na novo razpoložljive prvine.</a:t>
            </a:r>
          </a:p>
          <a:p>
            <a:pPr marL="514350" indent="-514350"/>
            <a:r>
              <a:rPr lang="sl-SI" dirty="0" smtClean="0"/>
              <a:t>To pomen spremembo vezi in ne prostega metaloma.</a:t>
            </a:r>
          </a:p>
          <a:p>
            <a:pPr marL="914400" lvl="1" indent="-514350"/>
            <a:r>
              <a:rPr lang="sl-SI" dirty="0" smtClean="0"/>
              <a:t>Primeri so proteinsko neodvisni obročasti kelati Fe, </a:t>
            </a:r>
            <a:r>
              <a:rPr lang="sl-SI" dirty="0" err="1" smtClean="0"/>
              <a:t>Co</a:t>
            </a:r>
            <a:r>
              <a:rPr lang="sl-SI" dirty="0" smtClean="0"/>
              <a:t>, Ni, Mg, povezani s sintezo </a:t>
            </a:r>
            <a:r>
              <a:rPr lang="sl-SI" dirty="0" err="1" smtClean="0"/>
              <a:t>uroporfina</a:t>
            </a:r>
            <a:r>
              <a:rPr lang="sl-SI" dirty="0" smtClean="0"/>
              <a:t> in organskega dela koencimov  za Mo, W ali V.</a:t>
            </a:r>
          </a:p>
          <a:p>
            <a:pPr marL="914400" lvl="1" indent="-514350">
              <a:tabLst>
                <a:tab pos="5472113" algn="l"/>
              </a:tabLst>
            </a:pPr>
            <a:r>
              <a:rPr lang="sl-SI" dirty="0" smtClean="0"/>
              <a:t>Ti kelati ne izmenjujejo osrednjega kovinskega iona, so “nove prvine” – nove neodvisne spremenljivke v kemičnem sistemu celice.</a:t>
            </a:r>
          </a:p>
          <a:p>
            <a:pPr marL="914400" lvl="1" indent="-514350">
              <a:tabLst>
                <a:tab pos="5472113" algn="l"/>
              </a:tabLst>
            </a:pPr>
            <a:r>
              <a:rPr lang="sl-SI" dirty="0" smtClean="0"/>
              <a:t>Izogibajo se termodinamični tekmi z okoljem ali celičnemu notranjemu ravnotežju, enako kot to velja za organski kemizem.</a:t>
            </a:r>
          </a:p>
          <a:p>
            <a:pPr marL="914400" lvl="1" indent="-514350">
              <a:tabLst>
                <a:tab pos="5472113" algn="l"/>
              </a:tabLst>
            </a:pPr>
            <a:r>
              <a:rPr lang="sl-SI" dirty="0" smtClean="0"/>
              <a:t>Njihovo notranjo koncentracijo kontrolira povratni odziv, enako kot za vse ostale celične komponente.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sola\geomedicina\Chapter 4_fig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"/>
            <a:ext cx="676875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sola\geomedicina\Chapter 4_fig_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260" y="2204864"/>
            <a:ext cx="5910740" cy="46531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8. Evolucija</a:t>
            </a:r>
            <a:br>
              <a:rPr lang="sl-SI" dirty="0" smtClean="0"/>
            </a:br>
            <a:r>
              <a:rPr lang="sl-SI" dirty="0" smtClean="0"/>
              <a:t>B. Novi deli v celici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sl-SI" dirty="0" smtClean="0"/>
              <a:t>Nastanek novih fizičnih delov – </a:t>
            </a:r>
            <a:r>
              <a:rPr lang="sl-SI" dirty="0" err="1" smtClean="0"/>
              <a:t>veziklov</a:t>
            </a:r>
            <a:r>
              <a:rPr lang="sl-SI" dirty="0" smtClean="0"/>
              <a:t>, ki lahko vsebujejo iste ali različne prvine kot citoplazma, </a:t>
            </a:r>
          </a:p>
          <a:p>
            <a:pPr marL="514350" indent="-514350">
              <a:buNone/>
            </a:pPr>
            <a:r>
              <a:rPr lang="sl-SI" dirty="0" smtClean="0"/>
              <a:t>	a v različnih </a:t>
            </a:r>
          </a:p>
          <a:p>
            <a:pPr marL="514350" indent="-514350">
              <a:buNone/>
            </a:pPr>
            <a:r>
              <a:rPr lang="sl-SI" dirty="0" smtClean="0"/>
              <a:t>	koncentracijah, </a:t>
            </a:r>
          </a:p>
          <a:p>
            <a:pPr marL="514350" indent="-514350">
              <a:buNone/>
            </a:pPr>
            <a:r>
              <a:rPr lang="sl-SI" dirty="0" smtClean="0"/>
              <a:t>	ker so neodvisno </a:t>
            </a:r>
          </a:p>
          <a:p>
            <a:pPr marL="514350" indent="-514350">
              <a:buNone/>
            </a:pPr>
            <a:r>
              <a:rPr lang="sl-SI" dirty="0" smtClean="0"/>
              <a:t>	spodbujani in </a:t>
            </a:r>
          </a:p>
          <a:p>
            <a:pPr marL="514350" indent="-514350">
              <a:buNone/>
            </a:pPr>
            <a:r>
              <a:rPr lang="sl-SI" dirty="0" smtClean="0"/>
              <a:t>	nadzorovani.</a:t>
            </a:r>
            <a:endParaRPr lang="sl-SI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csbio.sjtu.edu.cn/bioinf/Gpos/images/Gpos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411" y="4149080"/>
            <a:ext cx="3077589" cy="270892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Pri bakterijah je bil tak razvoj nastanek </a:t>
            </a:r>
            <a:r>
              <a:rPr lang="sl-SI" dirty="0" err="1" smtClean="0"/>
              <a:t>periplazme</a:t>
            </a:r>
            <a:r>
              <a:rPr lang="sl-SI" dirty="0" smtClean="0"/>
              <a:t>, ki obkroža citoplazmo in je bogatejša z Na</a:t>
            </a:r>
            <a:r>
              <a:rPr lang="sl-SI" baseline="30000" dirty="0" smtClean="0"/>
              <a:t>+</a:t>
            </a:r>
            <a:r>
              <a:rPr lang="sl-SI" dirty="0" smtClean="0"/>
              <a:t>, Ca</a:t>
            </a:r>
            <a:r>
              <a:rPr lang="sl-SI" baseline="30000" dirty="0" smtClean="0"/>
              <a:t>2+</a:t>
            </a:r>
            <a:r>
              <a:rPr lang="sl-SI" dirty="0" smtClean="0"/>
              <a:t>, Mn</a:t>
            </a:r>
            <a:r>
              <a:rPr lang="sl-SI" baseline="30000" dirty="0" smtClean="0"/>
              <a:t>2+</a:t>
            </a:r>
            <a:r>
              <a:rPr lang="sl-SI" dirty="0" smtClean="0"/>
              <a:t> in </a:t>
            </a:r>
            <a:r>
              <a:rPr lang="sl-SI" dirty="0" err="1" smtClean="0"/>
              <a:t>Cl</a:t>
            </a:r>
            <a:r>
              <a:rPr lang="sl-SI" baseline="30000" dirty="0" smtClean="0"/>
              <a:t>-</a:t>
            </a:r>
            <a:r>
              <a:rPr lang="sl-SI" dirty="0" smtClean="0"/>
              <a:t>, ker je odprta za difuzijo ionov iz okolja, a ne dovoljuje pobega beljakovin.</a:t>
            </a:r>
          </a:p>
          <a:p>
            <a:r>
              <a:rPr lang="sl-SI" dirty="0" smtClean="0"/>
              <a:t>Tak razvoj se je zgodil pred 3 milijardami let in dal nove možnosti katalitične proizvodnje energije in komunikacije.</a:t>
            </a:r>
          </a:p>
          <a:p>
            <a:r>
              <a:rPr lang="sl-SI" dirty="0" smtClean="0"/>
              <a:t>Zavrnjeni Mn</a:t>
            </a:r>
            <a:r>
              <a:rPr lang="sl-SI" baseline="30000" dirty="0" smtClean="0"/>
              <a:t>2+</a:t>
            </a:r>
            <a:r>
              <a:rPr lang="sl-SI" dirty="0" smtClean="0"/>
              <a:t>, Ca</a:t>
            </a:r>
            <a:r>
              <a:rPr lang="sl-SI" baseline="30000" dirty="0" smtClean="0"/>
              <a:t>2+</a:t>
            </a:r>
            <a:r>
              <a:rPr lang="sl-SI" dirty="0" smtClean="0"/>
              <a:t> in </a:t>
            </a:r>
            <a:r>
              <a:rPr lang="sl-SI" dirty="0" err="1" smtClean="0"/>
              <a:t>Cl</a:t>
            </a:r>
            <a:r>
              <a:rPr lang="sl-SI" baseline="30000" dirty="0" smtClean="0"/>
              <a:t>-</a:t>
            </a:r>
            <a:r>
              <a:rPr lang="sl-SI" dirty="0" smtClean="0"/>
              <a:t> zgradijo v citoplazemski bakterijski membrani encim, ki je sposoben  proizvajati O</a:t>
            </a:r>
            <a:r>
              <a:rPr lang="sl-SI" baseline="-25000" dirty="0" smtClean="0"/>
              <a:t>2</a:t>
            </a:r>
            <a:r>
              <a:rPr lang="sl-SI" dirty="0" smtClean="0"/>
              <a:t>, kar omogoči ves </a:t>
            </a:r>
          </a:p>
          <a:p>
            <a:pPr>
              <a:buNone/>
            </a:pPr>
            <a:r>
              <a:rPr lang="sl-SI" dirty="0" smtClean="0"/>
              <a:t>	nadaljnji razvoj kemijskih spojin in </a:t>
            </a:r>
          </a:p>
          <a:p>
            <a:pPr>
              <a:buNone/>
            </a:pPr>
            <a:r>
              <a:rPr lang="sl-SI" dirty="0" smtClean="0"/>
              <a:t>	delov celice.</a:t>
            </a:r>
          </a:p>
          <a:p>
            <a:r>
              <a:rPr lang="sl-SI" dirty="0" smtClean="0"/>
              <a:t>Ustvari tudi interno povišano </a:t>
            </a:r>
          </a:p>
          <a:p>
            <a:pPr>
              <a:buNone/>
            </a:pPr>
            <a:r>
              <a:rPr lang="sl-SI" dirty="0" smtClean="0"/>
              <a:t>	zmožnost redukcije.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Obema funkcijama pomagajo novi klorofilni (Mg) kompleksi in kompleksi prenosa elektronov (Fe).</a:t>
            </a:r>
          </a:p>
          <a:p>
            <a:r>
              <a:rPr lang="sl-SI" dirty="0" smtClean="0"/>
              <a:t>Sočasno postane vezava Ca</a:t>
            </a:r>
            <a:r>
              <a:rPr lang="sl-SI" baseline="30000" dirty="0" smtClean="0"/>
              <a:t>2+ </a:t>
            </a:r>
            <a:r>
              <a:rPr lang="sl-SI" dirty="0" smtClean="0"/>
              <a:t>na zunanji strani celice osnova za bodoča receptorska sporočila, ki jih prenašajo Ca</a:t>
            </a:r>
            <a:r>
              <a:rPr lang="sl-SI" baseline="30000" dirty="0" smtClean="0"/>
              <a:t>2+</a:t>
            </a:r>
            <a:r>
              <a:rPr lang="sl-SI" dirty="0" smtClean="0"/>
              <a:t> impulzi.</a:t>
            </a:r>
          </a:p>
          <a:p>
            <a:r>
              <a:rPr lang="sl-SI" dirty="0" smtClean="0"/>
              <a:t>Sledi nastanek notranjih </a:t>
            </a:r>
            <a:r>
              <a:rPr lang="sl-SI" dirty="0" err="1" smtClean="0"/>
              <a:t>veziklov</a:t>
            </a:r>
            <a:r>
              <a:rPr lang="sl-SI" dirty="0" smtClean="0"/>
              <a:t> -  z membrano od citoplazme ločenih prostorčkov → </a:t>
            </a:r>
            <a:r>
              <a:rPr lang="sl-SI" dirty="0" err="1" smtClean="0"/>
              <a:t>evkariotske</a:t>
            </a:r>
            <a:r>
              <a:rPr lang="sl-SI" dirty="0" smtClean="0"/>
              <a:t> celice.</a:t>
            </a:r>
          </a:p>
          <a:p>
            <a:r>
              <a:rPr lang="sl-SI" dirty="0" err="1" smtClean="0"/>
              <a:t>Vezikli</a:t>
            </a:r>
            <a:r>
              <a:rPr lang="sl-SI" dirty="0" smtClean="0"/>
              <a:t> ustvarijo novo možnost za množenje spremenljivk v sistemu.</a:t>
            </a:r>
          </a:p>
          <a:p>
            <a:r>
              <a:rPr lang="sl-SI" dirty="0" smtClean="0"/>
              <a:t>Vsebujejo lahko različne organske molekule, vključno z beljakovinami in encimi, ki so sposobne novih aktivnosti, npr. sinteze </a:t>
            </a:r>
            <a:r>
              <a:rPr lang="sl-SI" dirty="0" err="1" smtClean="0"/>
              <a:t>biomineralov</a:t>
            </a:r>
            <a:r>
              <a:rPr lang="sl-SI" dirty="0" smtClean="0"/>
              <a:t> kot so karbonatne, </a:t>
            </a:r>
            <a:r>
              <a:rPr lang="sl-SI" dirty="0" err="1" smtClean="0"/>
              <a:t>kremenične</a:t>
            </a:r>
            <a:r>
              <a:rPr lang="sl-SI" dirty="0" smtClean="0"/>
              <a:t> in fosfatne lupine.</a:t>
            </a:r>
            <a:endParaRPr lang="sl-SI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sl-SI" dirty="0" smtClean="0"/>
              <a:t>Razvoj </a:t>
            </a:r>
            <a:r>
              <a:rPr lang="sl-SI" dirty="0" err="1" smtClean="0"/>
              <a:t>veziklov</a:t>
            </a:r>
            <a:r>
              <a:rPr lang="sl-SI" dirty="0" smtClean="0"/>
              <a:t> povzroči eksplozijo različnih vrst </a:t>
            </a:r>
            <a:r>
              <a:rPr lang="sl-SI" dirty="0" err="1" smtClean="0"/>
              <a:t>evkariotov</a:t>
            </a:r>
            <a:r>
              <a:rPr lang="sl-SI" dirty="0" smtClean="0"/>
              <a:t>.</a:t>
            </a:r>
          </a:p>
          <a:p>
            <a:r>
              <a:rPr lang="sl-SI" dirty="0" smtClean="0"/>
              <a:t>Izvor vezikularnih delov je v pojavu O</a:t>
            </a:r>
            <a:r>
              <a:rPr lang="sl-SI" baseline="-25000" dirty="0" smtClean="0"/>
              <a:t>2</a:t>
            </a:r>
            <a:r>
              <a:rPr lang="sl-SI" dirty="0" smtClean="0"/>
              <a:t> kot nove kemijske spojine.</a:t>
            </a:r>
          </a:p>
          <a:p>
            <a:r>
              <a:rPr lang="sl-SI" dirty="0" smtClean="0"/>
              <a:t>Nastanek O</a:t>
            </a:r>
            <a:r>
              <a:rPr lang="sl-SI" baseline="-25000" dirty="0" smtClean="0"/>
              <a:t>2</a:t>
            </a:r>
            <a:r>
              <a:rPr lang="sl-SI" dirty="0" smtClean="0"/>
              <a:t> v povezavi s spodbujeno Mn kemijo, ki izkorišča svetlobo, omogoči nastanek novih membranskih struktur </a:t>
            </a:r>
            <a:r>
              <a:rPr lang="sl-SI" dirty="0" err="1" smtClean="0"/>
              <a:t>evkarijotov</a:t>
            </a:r>
            <a:r>
              <a:rPr lang="sl-SI" dirty="0" smtClean="0"/>
              <a:t> ter do novega kemizma v vedno bolj razširjeni organizaciji – to je tretja stopnja v evoluciji.</a:t>
            </a:r>
            <a:endParaRPr lang="sl-SI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A. Novi deli in nove komunikacijske mreže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160240"/>
          </a:xfrm>
        </p:spPr>
        <p:txBody>
          <a:bodyPr/>
          <a:lstStyle/>
          <a:p>
            <a:r>
              <a:rPr lang="sl-SI" dirty="0" smtClean="0"/>
              <a:t>V 4 milijardah let se je tlak kisika v atmosferi zviševal.</a:t>
            </a:r>
          </a:p>
          <a:p>
            <a:r>
              <a:rPr lang="sl-SI" dirty="0" smtClean="0"/>
              <a:t>V vodo tako pridejo prvine v različnih oksidacijskih stanjih.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58371" name="Picture 3" descr="D:\sola\geomedicina\Chapter 4_fig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0060" y="2996952"/>
            <a:ext cx="4763939" cy="3861048"/>
          </a:xfrm>
          <a:prstGeom prst="rect">
            <a:avLst/>
          </a:prstGeom>
          <a:noFill/>
        </p:spPr>
      </p:pic>
      <p:pic>
        <p:nvPicPr>
          <p:cNvPr id="58370" name="Picture 2" descr="D:\sola\geomedicina\Chapter 4_fig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3926"/>
            <a:ext cx="4860032" cy="348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A. Novi deli in nove komunikacijske mreže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r>
              <a:rPr lang="sl-SI" dirty="0" smtClean="0"/>
              <a:t>Posledice so bile neizogibne za celični razvoj – nastale so lahko le določene nove reakcije, katerih posledica so nove kemijske spojine v celici.</a:t>
            </a:r>
          </a:p>
          <a:p>
            <a:r>
              <a:rPr lang="sl-SI" dirty="0" smtClean="0"/>
              <a:t>Te spojine morajo biti večinoma omejene v novih celičnih delih; uravnavajo jih nove beljakovine.</a:t>
            </a:r>
          </a:p>
          <a:p>
            <a:r>
              <a:rPr lang="sl-SI" dirty="0" smtClean="0"/>
              <a:t>Pojavijo se večinoma kislina-baza (Zn</a:t>
            </a:r>
            <a:r>
              <a:rPr lang="sl-SI" baseline="30000" dirty="0" smtClean="0"/>
              <a:t>2+</a:t>
            </a:r>
            <a:r>
              <a:rPr lang="sl-SI" dirty="0" smtClean="0"/>
              <a:t>) in redoks (</a:t>
            </a:r>
            <a:r>
              <a:rPr lang="sl-SI" dirty="0" err="1" smtClean="0"/>
              <a:t>Cu</a:t>
            </a:r>
            <a:r>
              <a:rPr lang="sl-SI" dirty="0" smtClean="0"/>
              <a:t>, Mo, Se) katalizatorji, medtem ko se razpoložljivost Fe in Mn zmanjša, a njuna funkcionalna vrednost v citoplazmi ostane enaka.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628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A. Novi deli in nove komunikacijske mreže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Za pojavom obročastih kelatov ter koencimov Mo, W in V, je naslednji korak evolucije zaradi pojava kisika nastanek prožne zunanje membrane iz holesterola.</a:t>
            </a:r>
          </a:p>
          <a:p>
            <a:r>
              <a:rPr lang="sl-SI" dirty="0" smtClean="0"/>
              <a:t>Za ohranjanje stabilnost celice je bistvena </a:t>
            </a:r>
            <a:r>
              <a:rPr lang="sl-SI" dirty="0" err="1" smtClean="0"/>
              <a:t>filamentna</a:t>
            </a:r>
            <a:r>
              <a:rPr lang="sl-SI" dirty="0" smtClean="0"/>
              <a:t> notranja struktura.</a:t>
            </a:r>
          </a:p>
          <a:p>
            <a:r>
              <a:rPr lang="sl-SI" dirty="0" smtClean="0"/>
              <a:t>Vse te spremembe omogočijo nastanek večjih celic ali </a:t>
            </a:r>
            <a:r>
              <a:rPr lang="sl-SI" dirty="0" err="1" smtClean="0"/>
              <a:t>evkarijotov</a:t>
            </a:r>
            <a:r>
              <a:rPr lang="sl-SI" dirty="0" smtClean="0"/>
              <a:t>.</a:t>
            </a:r>
          </a:p>
          <a:p>
            <a:r>
              <a:rPr lang="sl-SI" dirty="0" smtClean="0"/>
              <a:t>Novi deli (</a:t>
            </a:r>
            <a:r>
              <a:rPr lang="sl-SI" dirty="0" err="1" smtClean="0"/>
              <a:t>vezikli</a:t>
            </a:r>
            <a:r>
              <a:rPr lang="sl-SI" dirty="0" smtClean="0"/>
              <a:t>, organeli) se lahko stalno razvijajo v celici.</a:t>
            </a:r>
          </a:p>
          <a:p>
            <a:r>
              <a:rPr lang="sl-SI" dirty="0" smtClean="0"/>
              <a:t>Organeli, mitohondriji in kloroplasti so dejansko v celico ujete </a:t>
            </a:r>
            <a:r>
              <a:rPr lang="sl-SI" dirty="0" err="1" smtClean="0"/>
              <a:t>prokariotske</a:t>
            </a:r>
            <a:r>
              <a:rPr lang="sl-SI" dirty="0" smtClean="0"/>
              <a:t> celice z lastno DNK.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1. Uvod: Osnovna kemija vseh živih celic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smtClean="0"/>
              <a:t>pH mora biti blizu nevtralnemu, da ne pride do hidrolize → puferska raztopina.</a:t>
            </a:r>
          </a:p>
          <a:p>
            <a:r>
              <a:rPr lang="sl-SI" dirty="0" smtClean="0"/>
              <a:t>Citoplazma mora biti sposobna ujeti energijo, potrebno za celične reakcije.</a:t>
            </a:r>
          </a:p>
          <a:p>
            <a:pPr lvl="1"/>
            <a:r>
              <a:rPr lang="sl-SI" dirty="0" smtClean="0"/>
              <a:t>V mehanizmu izkoriščanja okolne energije so pomembne anorganske prvine - prehodne kovine.</a:t>
            </a:r>
          </a:p>
          <a:p>
            <a:pPr lvl="1"/>
            <a:r>
              <a:rPr lang="sl-SI" dirty="0" smtClean="0"/>
              <a:t>Potrebna je kondenzacija fosfata v npr. ATP (adenozin </a:t>
            </a:r>
            <a:r>
              <a:rPr lang="sl-SI" dirty="0" err="1" smtClean="0"/>
              <a:t>trifosfat</a:t>
            </a:r>
            <a:r>
              <a:rPr lang="sl-SI" dirty="0" smtClean="0"/>
              <a:t>)</a:t>
            </a:r>
          </a:p>
          <a:p>
            <a:r>
              <a:rPr lang="sl-SI" dirty="0" smtClean="0"/>
              <a:t>Vse reakcije potekajo v vodnih raztopinah.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Za delovanje celice so torej nujne kovine!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A. Novi deli in nove komunikacijske mreže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Znotraj novih delov lahko nastanejo nove reakcijske poti, nekatere v citoplazmi pa se lahko opustijo, ker jih prevzamejo organeli.</a:t>
            </a:r>
          </a:p>
          <a:p>
            <a:r>
              <a:rPr lang="sl-SI" dirty="0" smtClean="0"/>
              <a:t>Tak sistem potrebuje osrednjo komandno enoto in komunikacijsko mrežo – DNK/RNK ostane osrednja komandna enota v citoplazmi celic.</a:t>
            </a:r>
          </a:p>
          <a:p>
            <a:r>
              <a:rPr lang="sl-SI" dirty="0" smtClean="0"/>
              <a:t>Preko beljakovin in  vnosa kovin s povratnim odzivom, je povezana z delovanjem celice ter omejena z aktivnostjo membrane.</a:t>
            </a:r>
          </a:p>
          <a:p>
            <a:r>
              <a:rPr lang="sl-SI" dirty="0" smtClean="0"/>
              <a:t>Sistem pošilja signale v in iz citoplazme ter v in iz membrane, da uravnava vnos ali iznos kemijskih spojin.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A. Novi deli in nove komunikacijske mreže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r>
              <a:rPr lang="sl-SI" dirty="0" smtClean="0"/>
              <a:t>Mreža komunikacije v prvotnih celicah (metalom, koencimi…) se med evolucijo ni smela veliko spremeniti, ker vzdržuje osrednji citoplazmatski sistem.</a:t>
            </a:r>
          </a:p>
          <a:p>
            <a:r>
              <a:rPr lang="sl-SI" dirty="0" smtClean="0"/>
              <a:t>Novi deli, nastali po dvigu količine O</a:t>
            </a:r>
            <a:r>
              <a:rPr lang="sl-SI" baseline="-25000" dirty="0" smtClean="0"/>
              <a:t>2</a:t>
            </a:r>
            <a:r>
              <a:rPr lang="sl-SI" dirty="0" smtClean="0"/>
              <a:t>, so potrebovali način komunikacije, ki se ni mešal s to mrežo, a se je povezoval z njo in osrednjo DNK komando vsake celice.</a:t>
            </a:r>
          </a:p>
          <a:p>
            <a:r>
              <a:rPr lang="sl-SI" dirty="0" smtClean="0"/>
              <a:t>Prevladujoči novi prenašalec postane Ca</a:t>
            </a:r>
            <a:r>
              <a:rPr lang="sl-SI" baseline="30000" dirty="0" smtClean="0"/>
              <a:t>2+</a:t>
            </a:r>
            <a:r>
              <a:rPr lang="sl-SI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B. Nove oksidirane prvine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Med prvimi reakcijami zaradi prostega O</a:t>
            </a:r>
            <a:r>
              <a:rPr lang="sl-SI" baseline="-25000" dirty="0" smtClean="0"/>
              <a:t>2</a:t>
            </a:r>
            <a:r>
              <a:rPr lang="sl-SI" dirty="0" smtClean="0"/>
              <a:t> je prehod sulfida v sulfat.</a:t>
            </a:r>
          </a:p>
          <a:p>
            <a:r>
              <a:rPr lang="sl-SI" dirty="0" smtClean="0"/>
              <a:t>Žveplovi izotopi kažejo, da se je organsko proizvedeni sulfat pojavil pred 3 milijardami let.</a:t>
            </a:r>
          </a:p>
          <a:p>
            <a:r>
              <a:rPr lang="sl-SI" dirty="0" smtClean="0"/>
              <a:t>Tako kot kisik, je tudi sulfat vir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energije.</a:t>
            </a:r>
          </a:p>
          <a:p>
            <a:r>
              <a:rPr lang="sl-SI" dirty="0" smtClean="0"/>
              <a:t>N</a:t>
            </a:r>
            <a:r>
              <a:rPr lang="sl-SI" dirty="0" smtClean="0"/>
              <a:t>ovi energijski vir za celice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postanejo reakcije reduciranih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organskih molekul s kisikom ali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sulfatom.</a:t>
            </a:r>
            <a:endParaRPr lang="sl-SI" dirty="0"/>
          </a:p>
        </p:txBody>
      </p:sp>
      <p:pic>
        <p:nvPicPr>
          <p:cNvPr id="1026" name="Picture 2" descr="File:Dvulgaris micrograp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58698"/>
            <a:ext cx="3491880" cy="309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B. Nove oksidirane prvine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sl-SI" dirty="0" smtClean="0"/>
              <a:t>Skoraj sočasno se, zaradi nizkega oksidacijskega stanja MoS</a:t>
            </a:r>
            <a:r>
              <a:rPr lang="sl-SI" baseline="-25000" dirty="0" smtClean="0"/>
              <a:t>2</a:t>
            </a:r>
            <a:r>
              <a:rPr lang="sl-SI" dirty="0" smtClean="0"/>
              <a:t>, oksidira molibden.</a:t>
            </a:r>
          </a:p>
          <a:p>
            <a:r>
              <a:rPr lang="sl-SI" dirty="0" smtClean="0"/>
              <a:t>V raztopini nadomesti </a:t>
            </a:r>
            <a:r>
              <a:rPr lang="sl-SI" dirty="0" err="1" smtClean="0"/>
              <a:t>volframat</a:t>
            </a:r>
            <a:r>
              <a:rPr lang="sl-SI" dirty="0" smtClean="0"/>
              <a:t>; nastane koencim </a:t>
            </a:r>
            <a:r>
              <a:rPr lang="sl-SI" dirty="0" err="1" smtClean="0"/>
              <a:t>Moco</a:t>
            </a:r>
            <a:r>
              <a:rPr lang="sl-SI" dirty="0" smtClean="0"/>
              <a:t>, ki pomaga pri reakcijah prenosa O</a:t>
            </a:r>
            <a:r>
              <a:rPr lang="sl-SI" baseline="-25000" dirty="0" smtClean="0"/>
              <a:t>2</a:t>
            </a:r>
            <a:r>
              <a:rPr lang="sl-SI" dirty="0" smtClean="0"/>
              <a:t>.</a:t>
            </a:r>
          </a:p>
          <a:p>
            <a:r>
              <a:rPr lang="sl-SI" dirty="0" smtClean="0"/>
              <a:t>Verjetno nadomesti tudi reducirani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vanadij v koencimu </a:t>
            </a:r>
            <a:r>
              <a:rPr lang="sl-SI" dirty="0" err="1" smtClean="0"/>
              <a:t>FeMoco</a:t>
            </a:r>
            <a:r>
              <a:rPr lang="sl-SI" dirty="0" smtClean="0"/>
              <a:t>, ki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pomaga pri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fiksaciji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dušika.</a:t>
            </a:r>
            <a:endParaRPr lang="sl-SI" dirty="0"/>
          </a:p>
        </p:txBody>
      </p:sp>
      <p:pic>
        <p:nvPicPr>
          <p:cNvPr id="66562" name="Picture 2" descr="File:Molybdenum cofactor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863609"/>
            <a:ext cx="3816424" cy="1994391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77013"/>
            <a:ext cx="2843808" cy="3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B. Nove oksidirane prvine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smtClean="0"/>
              <a:t>Naslednji se iz sulfida sprosti cink in postane glavna prvina za prenašanje signalov in kislina-baza katalizator.</a:t>
            </a:r>
          </a:p>
          <a:p>
            <a:r>
              <a:rPr lang="sl-SI" dirty="0" smtClean="0"/>
              <a:t>V citoplazmi ostane v obliki prostega iona ≥ 10</a:t>
            </a:r>
            <a:r>
              <a:rPr lang="sl-SI" baseline="30000" dirty="0" smtClean="0"/>
              <a:t>-11</a:t>
            </a:r>
            <a:r>
              <a:rPr lang="sl-SI" dirty="0" smtClean="0"/>
              <a:t> M.</a:t>
            </a:r>
          </a:p>
          <a:p>
            <a:r>
              <a:rPr lang="sl-SI" dirty="0" smtClean="0"/>
              <a:t>Novo uporabnost zunaj celice dobi selen – </a:t>
            </a:r>
            <a:r>
              <a:rPr lang="sl-SI" dirty="0" err="1" smtClean="0"/>
              <a:t>detoksifikacija</a:t>
            </a:r>
            <a:r>
              <a:rPr lang="sl-SI" dirty="0" smtClean="0"/>
              <a:t> peroksidov in pomoč pri metabolizmu najlažje oksidiranega </a:t>
            </a:r>
            <a:r>
              <a:rPr lang="sl-SI" dirty="0" err="1" smtClean="0"/>
              <a:t>halida</a:t>
            </a:r>
            <a:r>
              <a:rPr lang="sl-SI" dirty="0" smtClean="0"/>
              <a:t> – </a:t>
            </a:r>
            <a:r>
              <a:rPr lang="sl-SI" dirty="0" err="1" smtClean="0"/>
              <a:t>iodida</a:t>
            </a:r>
            <a:r>
              <a:rPr lang="sl-SI" dirty="0" smtClean="0"/>
              <a:t>.</a:t>
            </a:r>
          </a:p>
          <a:p>
            <a:r>
              <a:rPr lang="sl-SI" dirty="0" smtClean="0"/>
              <a:t>Jod se vgradi v derivate </a:t>
            </a:r>
            <a:r>
              <a:rPr lang="sl-SI" dirty="0" err="1" smtClean="0"/>
              <a:t>tirozina</a:t>
            </a:r>
            <a:r>
              <a:rPr lang="sl-SI" dirty="0" smtClean="0"/>
              <a:t>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(vrsta aminokisline) in deluje kot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hormon tiroksin.</a:t>
            </a:r>
            <a:endParaRPr lang="sl-SI" dirty="0"/>
          </a:p>
        </p:txBody>
      </p:sp>
      <p:pic>
        <p:nvPicPr>
          <p:cNvPr id="67586" name="Picture 2" descr="File:(S)-Thyroxine Structural Formula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959424"/>
            <a:ext cx="2502956" cy="189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B. Nove oksidirane prvine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sl-SI" dirty="0" smtClean="0"/>
              <a:t>Spremembe, kako celica uporablja prvine, sledijo časovnemu zaporedju njihovih razpoložljivosti v morju, ki je dejansko zaporedje njihovih redoks potencialov</a:t>
            </a:r>
            <a:r>
              <a:rPr lang="sl-SI" dirty="0" smtClean="0"/>
              <a:t>.</a:t>
            </a:r>
          </a:p>
          <a:p>
            <a:r>
              <a:rPr lang="sl-SI" dirty="0" smtClean="0"/>
              <a:t>Morje je v tem času blizu ravnotežja z redo</a:t>
            </a:r>
            <a:r>
              <a:rPr lang="sl-SI" dirty="0" smtClean="0"/>
              <a:t>k</a:t>
            </a:r>
            <a:r>
              <a:rPr lang="sl-SI" dirty="0" smtClean="0"/>
              <a:t>s potencialom, ki narašča proti 0,8V.</a:t>
            </a:r>
          </a:p>
          <a:p>
            <a:r>
              <a:rPr lang="sl-SI" dirty="0" smtClean="0"/>
              <a:t>Dušik se začne oksidirati proti nitratu.</a:t>
            </a:r>
          </a:p>
          <a:p>
            <a:r>
              <a:rPr lang="sl-SI" dirty="0" smtClean="0"/>
              <a:t>Danes je nitrat že vir energije in dušik vir mnogih organizmov; a je za človeka nevaren.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B. Nove oksidirane prvine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sl-SI" dirty="0" smtClean="0"/>
              <a:t>Pred 2 milijardama let Fe</a:t>
            </a:r>
            <a:r>
              <a:rPr lang="sl-SI" baseline="30000" dirty="0" smtClean="0"/>
              <a:t>2+</a:t>
            </a:r>
            <a:r>
              <a:rPr lang="sl-SI" dirty="0" smtClean="0"/>
              <a:t> preide v Fe</a:t>
            </a:r>
            <a:r>
              <a:rPr lang="sl-SI" baseline="30000" dirty="0" smtClean="0"/>
              <a:t>3+</a:t>
            </a:r>
            <a:r>
              <a:rPr lang="sl-SI" dirty="0" smtClean="0"/>
              <a:t>.</a:t>
            </a:r>
          </a:p>
          <a:p>
            <a:r>
              <a:rPr lang="sl-SI" dirty="0" smtClean="0"/>
              <a:t>Fe</a:t>
            </a:r>
            <a:r>
              <a:rPr lang="sl-SI" baseline="30000" dirty="0" smtClean="0"/>
              <a:t>3</a:t>
            </a:r>
            <a:r>
              <a:rPr lang="sl-SI" baseline="30000" dirty="0" smtClean="0"/>
              <a:t>+</a:t>
            </a:r>
            <a:r>
              <a:rPr lang="sl-SI" dirty="0" smtClean="0"/>
              <a:t> je pri pH 7 izredno netopen, kar predstavlja velik problem za zahtevano koncentracijo 10</a:t>
            </a:r>
            <a:r>
              <a:rPr lang="sl-SI" baseline="30000" dirty="0" smtClean="0"/>
              <a:t>-7</a:t>
            </a:r>
            <a:r>
              <a:rPr lang="sl-SI" dirty="0" smtClean="0"/>
              <a:t> M </a:t>
            </a:r>
            <a:r>
              <a:rPr lang="sl-SI" dirty="0" smtClean="0"/>
              <a:t>Fe</a:t>
            </a:r>
            <a:r>
              <a:rPr lang="sl-SI" baseline="30000" dirty="0" smtClean="0"/>
              <a:t>2+</a:t>
            </a:r>
            <a:r>
              <a:rPr lang="sl-SI" dirty="0" smtClean="0"/>
              <a:t> </a:t>
            </a:r>
            <a:r>
              <a:rPr lang="sl-SI" dirty="0" smtClean="0"/>
              <a:t>v citoplazmi.</a:t>
            </a:r>
          </a:p>
          <a:p>
            <a:r>
              <a:rPr lang="sl-SI" dirty="0" smtClean="0"/>
              <a:t>Vse celice morajo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razviti zapletene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postopke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pridobivanja </a:t>
            </a:r>
          </a:p>
          <a:p>
            <a:pPr>
              <a:buNone/>
            </a:pPr>
            <a:r>
              <a:rPr lang="sl-SI" dirty="0" smtClean="0"/>
              <a:t>	</a:t>
            </a:r>
            <a:r>
              <a:rPr lang="sl-SI" dirty="0" smtClean="0"/>
              <a:t>železa iz okolja.</a:t>
            </a:r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68610" name="Picture 2" descr="http://www.public.asu.edu/~awbritto/bifs/images/hamm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4116"/>
            <a:ext cx="5508105" cy="3503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B. Nove oksidirane prvine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sl-SI" dirty="0" smtClean="0"/>
              <a:t>Sledi sprostitev </a:t>
            </a:r>
            <a:r>
              <a:rPr lang="sl-SI" dirty="0" smtClean="0"/>
              <a:t>Cu</a:t>
            </a:r>
            <a:r>
              <a:rPr lang="sl-SI" baseline="30000" dirty="0" smtClean="0"/>
              <a:t>2+</a:t>
            </a:r>
            <a:r>
              <a:rPr lang="sl-SI" dirty="0" smtClean="0"/>
              <a:t> iz sulfida.</a:t>
            </a:r>
          </a:p>
          <a:p>
            <a:r>
              <a:rPr lang="sl-SI" dirty="0" smtClean="0"/>
              <a:t> </a:t>
            </a:r>
            <a:r>
              <a:rPr lang="sl-SI" dirty="0" smtClean="0"/>
              <a:t>Baker kot Cu</a:t>
            </a:r>
            <a:r>
              <a:rPr lang="sl-SI" baseline="30000" dirty="0" smtClean="0"/>
              <a:t>2+</a:t>
            </a:r>
            <a:r>
              <a:rPr lang="sl-SI" dirty="0" smtClean="0"/>
              <a:t> je bil in je v celici izredno strupen, zato mora biti njegova koncentracija pod 10</a:t>
            </a:r>
            <a:r>
              <a:rPr lang="sl-SI" baseline="30000" dirty="0" smtClean="0"/>
              <a:t>-15</a:t>
            </a:r>
            <a:r>
              <a:rPr lang="sl-SI" dirty="0" smtClean="0"/>
              <a:t> M.</a:t>
            </a:r>
          </a:p>
          <a:p>
            <a:r>
              <a:rPr lang="sl-SI" dirty="0" smtClean="0"/>
              <a:t>Koristen je izven citoplazme.</a:t>
            </a:r>
          </a:p>
          <a:p>
            <a:r>
              <a:rPr lang="sl-SI" dirty="0" smtClean="0"/>
              <a:t>Čeprav v morju Ni</a:t>
            </a:r>
            <a:r>
              <a:rPr lang="sl-SI" baseline="30000" dirty="0" smtClean="0"/>
              <a:t>2+</a:t>
            </a:r>
            <a:r>
              <a:rPr lang="sl-SI" dirty="0" smtClean="0"/>
              <a:t> </a:t>
            </a:r>
            <a:r>
              <a:rPr lang="sl-SI" dirty="0" smtClean="0"/>
              <a:t>in Co</a:t>
            </a:r>
            <a:r>
              <a:rPr lang="sl-SI" baseline="30000" dirty="0" smtClean="0"/>
              <a:t>2+</a:t>
            </a:r>
            <a:r>
              <a:rPr lang="sl-SI" dirty="0" smtClean="0"/>
              <a:t> </a:t>
            </a:r>
            <a:r>
              <a:rPr lang="sl-SI" dirty="0" smtClean="0"/>
              <a:t>postaneta bolj razpoložljiva, ni več substratov za njune encime – CH</a:t>
            </a:r>
            <a:r>
              <a:rPr lang="sl-SI" baseline="-25000" dirty="0" smtClean="0"/>
              <a:t>4</a:t>
            </a:r>
            <a:r>
              <a:rPr lang="sl-SI" dirty="0" smtClean="0"/>
              <a:t>, H</a:t>
            </a:r>
            <a:r>
              <a:rPr lang="sl-SI" baseline="-25000" dirty="0" smtClean="0"/>
              <a:t>2</a:t>
            </a:r>
            <a:r>
              <a:rPr lang="sl-SI" dirty="0" smtClean="0"/>
              <a:t>, CO.</a:t>
            </a:r>
          </a:p>
          <a:p>
            <a:r>
              <a:rPr lang="sl-SI" dirty="0" smtClean="0"/>
              <a:t>Rastline za življenje ne potrebujejo kobalta, višje življenjske oblike pa le zelo malo Ni in </a:t>
            </a:r>
            <a:r>
              <a:rPr lang="sl-SI" dirty="0" err="1" smtClean="0"/>
              <a:t>Co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O</a:t>
            </a:r>
            <a:r>
              <a:rPr lang="sl-SI" baseline="-25000" dirty="0" smtClean="0"/>
              <a:t>2</a:t>
            </a:r>
            <a:r>
              <a:rPr lang="sl-SI" dirty="0" smtClean="0"/>
              <a:t> in evolucija: enocelični </a:t>
            </a:r>
            <a:r>
              <a:rPr lang="sl-SI" dirty="0" err="1" smtClean="0"/>
              <a:t>evkarioti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B. Nove oksidirane prvine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sl-SI" dirty="0" smtClean="0"/>
              <a:t>Največja sprememba, ki je posledica oksidacije se končno zgodi pred 1 milijardo let.</a:t>
            </a:r>
          </a:p>
          <a:p>
            <a:r>
              <a:rPr lang="sl-SI" dirty="0" smtClean="0"/>
              <a:t>Mnogocelične živali postanejo odvisne od bakra.</a:t>
            </a:r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Nadaljnji razvoj oksidne organske in anorganske kemije zato lahko najboljše podamo za mnogocelične </a:t>
            </a:r>
            <a:r>
              <a:rPr lang="sl-SI" dirty="0" err="1" smtClean="0"/>
              <a:t>evkarijote</a:t>
            </a:r>
            <a:r>
              <a:rPr lang="sl-SI" dirty="0" smtClean="0"/>
              <a:t>, čeprav večina opisane kemije velja tudi za </a:t>
            </a:r>
            <a:r>
              <a:rPr lang="sl-SI" dirty="0" err="1" smtClean="0"/>
              <a:t>periplazmo</a:t>
            </a:r>
            <a:r>
              <a:rPr lang="sl-SI" dirty="0" smtClean="0"/>
              <a:t> </a:t>
            </a:r>
            <a:r>
              <a:rPr lang="sl-SI" dirty="0" err="1" smtClean="0"/>
              <a:t>prokariotov</a:t>
            </a:r>
            <a:r>
              <a:rPr lang="sl-SI" dirty="0" smtClean="0"/>
              <a:t> in </a:t>
            </a:r>
            <a:r>
              <a:rPr lang="sl-SI" dirty="0" err="1" smtClean="0"/>
              <a:t>vezikle</a:t>
            </a:r>
            <a:r>
              <a:rPr lang="sl-SI" dirty="0" smtClean="0"/>
              <a:t> enoceličnih </a:t>
            </a:r>
            <a:r>
              <a:rPr lang="sl-SI" dirty="0" err="1" smtClean="0"/>
              <a:t>evkarijotov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10. Mnogocelični organizmi</a:t>
            </a:r>
            <a:br>
              <a:rPr lang="sl-SI" dirty="0" smtClean="0"/>
            </a:br>
            <a:r>
              <a:rPr lang="sl-SI" dirty="0" smtClean="0"/>
              <a:t>A. Celica in njena organizacija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Nadaljnji razvoj je uvedba nove , večinoma oksidativne kemije, v novih zunanjih delih, ko se celice združijo.</a:t>
            </a:r>
          </a:p>
          <a:p>
            <a:r>
              <a:rPr lang="sl-SI" dirty="0" smtClean="0"/>
              <a:t>Ko so prostorsko organizirane, lahko različne celice prevzamejo različne funkcije v organizmu.</a:t>
            </a:r>
          </a:p>
          <a:p>
            <a:r>
              <a:rPr lang="sl-SI" dirty="0" smtClean="0"/>
              <a:t>Tak razvoj zahteva fiksen zunanji filament in ker je komunikacija med celicami centralno organizirana, prenašalce sporočil med in v celicah.</a:t>
            </a:r>
          </a:p>
          <a:p>
            <a:r>
              <a:rPr lang="sl-SI" dirty="0" err="1" smtClean="0"/>
              <a:t>Izvencelično</a:t>
            </a:r>
            <a:r>
              <a:rPr lang="sl-SI" dirty="0" smtClean="0"/>
              <a:t> kemično okolje mora omogočiti sposobnost močnih filamentov, poti, da ti nastanejo in razpadejo,  ter novi prenašalcev sporočil, hormonov in transmisijskih faktorjev.</a:t>
            </a: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1. Uvod: Osnovna kemija vseh živih celic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89240"/>
          </a:xfrm>
        </p:spPr>
        <p:txBody>
          <a:bodyPr/>
          <a:lstStyle/>
          <a:p>
            <a:r>
              <a:rPr lang="sl-SI" dirty="0" smtClean="0"/>
              <a:t>Življenje se je začelo v vodi, zato je pomembno poznati sestavo prvotnega morja in atmosfere.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3074" name="Picture 2" descr="http://images.sciencedaily.com/2008/06/080613170202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342" y="2132857"/>
            <a:ext cx="7017538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sola\geomedicina\Chapter 4_fig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209182" cy="3932874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4293096"/>
            <a:ext cx="4283968" cy="256490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sl-SI" sz="3200" dirty="0" smtClean="0"/>
              <a:t> Prepletanje celičnih dejavnosti diferenciranih celic, ki uporabljajo več različnih prvin kot primitivne celice.</a:t>
            </a:r>
            <a:endParaRPr lang="sl-SI" sz="3200" dirty="0"/>
          </a:p>
        </p:txBody>
      </p:sp>
      <p:pic>
        <p:nvPicPr>
          <p:cNvPr id="70659" name="Picture 3" descr="D:\sola\geomedicina\Chapter 4_fig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1336" y="0"/>
            <a:ext cx="5312664" cy="3995928"/>
          </a:xfrm>
          <a:prstGeom prst="rect">
            <a:avLst/>
          </a:prstGeom>
          <a:noFill/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4067944" y="3933056"/>
            <a:ext cx="5076056" cy="2924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Zvečanje celica-celica organizacije</a:t>
            </a:r>
            <a:r>
              <a:rPr lang="sl-SI" sz="3200" dirty="0" smtClean="0"/>
              <a:t>, ker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Zn in </a:t>
            </a:r>
            <a:r>
              <a:rPr kumimoji="0" lang="sl-SI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l-SI" sz="3200" dirty="0" smtClean="0"/>
              <a:t>encimov </a:t>
            </a:r>
            <a:r>
              <a:rPr lang="sl-SI" sz="3200" dirty="0" smtClean="0"/>
              <a:t>kontrolirajo zunajcelične filamente, ter uporabe </a:t>
            </a:r>
            <a:r>
              <a:rPr lang="sl-SI" sz="3200" dirty="0" err="1" smtClean="0"/>
              <a:t>prenašelcev</a:t>
            </a:r>
            <a:r>
              <a:rPr lang="sl-SI" sz="3200" dirty="0" smtClean="0"/>
              <a:t> informacije.</a:t>
            </a: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10. Mnogocelični organizmi</a:t>
            </a:r>
            <a:br>
              <a:rPr lang="sl-SI" dirty="0" smtClean="0"/>
            </a:br>
            <a:r>
              <a:rPr lang="sl-SI" dirty="0" smtClean="0"/>
              <a:t>A. Celica in njena organizacija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r>
              <a:rPr lang="sl-SI" dirty="0" err="1" smtClean="0"/>
              <a:t>Izvencleični</a:t>
            </a:r>
            <a:r>
              <a:rPr lang="sl-SI" dirty="0" smtClean="0"/>
              <a:t> filamenti so lahko postali trdni z navzkrižno vezavo s pomočjo oksidacije.</a:t>
            </a:r>
          </a:p>
          <a:p>
            <a:r>
              <a:rPr lang="sl-SI" dirty="0" smtClean="0"/>
              <a:t>Rastline so preko železa v </a:t>
            </a:r>
            <a:r>
              <a:rPr lang="sl-SI" dirty="0" err="1" smtClean="0"/>
              <a:t>hemu</a:t>
            </a:r>
            <a:r>
              <a:rPr lang="sl-SI" dirty="0" smtClean="0"/>
              <a:t> in mangana v </a:t>
            </a:r>
            <a:r>
              <a:rPr lang="sl-SI" dirty="0" err="1" smtClean="0"/>
              <a:t>ligninih</a:t>
            </a:r>
            <a:r>
              <a:rPr lang="sl-SI" dirty="0" smtClean="0"/>
              <a:t> </a:t>
            </a:r>
            <a:r>
              <a:rPr lang="sl-SI" dirty="0" smtClean="0"/>
              <a:t>uporabile </a:t>
            </a:r>
            <a:r>
              <a:rPr lang="sl-SI" dirty="0" smtClean="0"/>
              <a:t>peroksid.</a:t>
            </a:r>
          </a:p>
          <a:p>
            <a:r>
              <a:rPr lang="sl-SI" dirty="0" smtClean="0"/>
              <a:t>Uporaba </a:t>
            </a:r>
            <a:r>
              <a:rPr lang="sl-SI" dirty="0" err="1" smtClean="0"/>
              <a:t>perksida</a:t>
            </a:r>
            <a:r>
              <a:rPr lang="sl-SI" dirty="0" smtClean="0"/>
              <a:t> pri živalih bi bila lahko nevarna zaradi večje nevarnosti nepravilne oksidacije.</a:t>
            </a:r>
          </a:p>
          <a:p>
            <a:r>
              <a:rPr lang="sl-SI" dirty="0" smtClean="0"/>
              <a:t>Zunanjega Fe</a:t>
            </a:r>
            <a:r>
              <a:rPr lang="sl-SI" baseline="30000" dirty="0" smtClean="0"/>
              <a:t>2+</a:t>
            </a:r>
            <a:r>
              <a:rPr lang="sl-SI" dirty="0" smtClean="0"/>
              <a:t> ni bilo na razpolago, zato uporabijo baker, ki postane najpomembnejša oksidaza (vrsta encima) za izdelavo zunanjega filamenta.</a:t>
            </a:r>
          </a:p>
          <a:p>
            <a:r>
              <a:rPr lang="sl-SI" dirty="0" smtClean="0"/>
              <a:t>Cink postane glavni center </a:t>
            </a:r>
            <a:r>
              <a:rPr lang="sl-SI" dirty="0" err="1" smtClean="0"/>
              <a:t>hidrolaze</a:t>
            </a:r>
            <a:r>
              <a:rPr lang="sl-SI" dirty="0" smtClean="0"/>
              <a:t> (vrsta encima) za razpad filamenta, kar dovoljuje rast organizmov.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68152"/>
          </a:xfrm>
        </p:spPr>
        <p:txBody>
          <a:bodyPr>
            <a:noAutofit/>
          </a:bodyPr>
          <a:lstStyle/>
          <a:p>
            <a:r>
              <a:rPr lang="sl-SI" sz="4000" dirty="0" smtClean="0"/>
              <a:t>10. Mnogocelični organizmi</a:t>
            </a: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200" dirty="0" smtClean="0"/>
              <a:t>B. Komunikacija med celicami: novi prenašalci sporočil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Prvotno je komunikacija potekala znotraj citoplazme preko organskih snovi in koencimov ter posameznih kovinski in nekovinskih ionov (fosfat, Fe, Mg).</a:t>
            </a:r>
          </a:p>
          <a:p>
            <a:r>
              <a:rPr lang="sl-SI" dirty="0" smtClean="0"/>
              <a:t>“Izboljšava” je izkoriščanje gradienta Ca med zunanjostjo in notranjostjo večjih (</a:t>
            </a:r>
            <a:r>
              <a:rPr lang="sl-SI" dirty="0" err="1" smtClean="0"/>
              <a:t>evkarijotskih</a:t>
            </a:r>
            <a:r>
              <a:rPr lang="sl-SI" dirty="0" smtClean="0"/>
              <a:t>) celic, ko se razvije notranji </a:t>
            </a:r>
            <a:r>
              <a:rPr lang="sl-SI" dirty="0" err="1" smtClean="0"/>
              <a:t>vezikel</a:t>
            </a:r>
            <a:r>
              <a:rPr lang="sl-SI" dirty="0" smtClean="0"/>
              <a:t>.</a:t>
            </a:r>
          </a:p>
          <a:p>
            <a:r>
              <a:rPr lang="sl-SI" dirty="0" smtClean="0"/>
              <a:t>Oksidacijske razmere omogočijo dva nova načina prenosa sporočil:</a:t>
            </a:r>
          </a:p>
          <a:p>
            <a:pPr lvl="1"/>
            <a:r>
              <a:rPr lang="sl-SI" dirty="0" smtClean="0"/>
              <a:t>Oksidirane organske molekule (adrenalin, steroli, tiroksin)</a:t>
            </a:r>
          </a:p>
          <a:p>
            <a:pPr lvl="1"/>
            <a:r>
              <a:rPr lang="sl-SI" dirty="0" err="1" smtClean="0"/>
              <a:t>Amidirani</a:t>
            </a:r>
            <a:r>
              <a:rPr lang="sl-SI" dirty="0" smtClean="0"/>
              <a:t> peptidi</a:t>
            </a:r>
          </a:p>
          <a:p>
            <a:pPr lvl="1"/>
            <a:endParaRPr lang="sl-SI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rmAutofit fontScale="90000"/>
          </a:bodyPr>
          <a:lstStyle/>
          <a:p>
            <a:r>
              <a:rPr lang="sl-SI" dirty="0" smtClean="0"/>
              <a:t>10. Mnogocelični organizmi</a:t>
            </a: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100" dirty="0" smtClean="0"/>
              <a:t>B. Komunikacija med celicami: novi prenašalci </a:t>
            </a:r>
            <a:r>
              <a:rPr lang="sl-SI" sz="3100" dirty="0" smtClean="0"/>
              <a:t>sporočil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71682" name="Picture 2" descr="D:\sola\geomedicina\Chapter 4_tab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5512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10. Mnogocelični organizmi</a:t>
            </a:r>
            <a:br>
              <a:rPr lang="sl-SI" dirty="0" smtClean="0"/>
            </a:br>
            <a:r>
              <a:rPr lang="sl-SI" sz="3600" dirty="0" smtClean="0"/>
              <a:t>B. Komunikacija med celicami: novi prenašalci sporočil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Pomembno vlogo pri gradnji in razgradnji imajo </a:t>
            </a:r>
            <a:r>
              <a:rPr lang="sl-SI" dirty="0" err="1" smtClean="0"/>
              <a:t>Cu</a:t>
            </a:r>
            <a:r>
              <a:rPr lang="sl-SI" dirty="0" smtClean="0"/>
              <a:t>, Fe in Se.</a:t>
            </a:r>
          </a:p>
          <a:p>
            <a:r>
              <a:rPr lang="sl-SI" dirty="0" smtClean="0"/>
              <a:t>Prenašalec sporočil se mora odstraniti, čim je dosežen njegov učinek.</a:t>
            </a:r>
          </a:p>
          <a:p>
            <a:r>
              <a:rPr lang="sl-SI" dirty="0" smtClean="0"/>
              <a:t>Star način ustvarjanja in uničenja prenašalca je bila hidroliza.</a:t>
            </a:r>
          </a:p>
          <a:p>
            <a:r>
              <a:rPr lang="sl-SI" dirty="0" smtClean="0"/>
              <a:t>Prvini, ki sta nekdaj prevladovali v hidrolizi – Mg</a:t>
            </a:r>
            <a:r>
              <a:rPr lang="sl-SI" baseline="30000" dirty="0" smtClean="0"/>
              <a:t>2+</a:t>
            </a:r>
            <a:r>
              <a:rPr lang="sl-SI" dirty="0" smtClean="0"/>
              <a:t> in oksidaciji/redukciji – Fe</a:t>
            </a:r>
            <a:r>
              <a:rPr lang="sl-SI" baseline="30000" dirty="0" smtClean="0"/>
              <a:t>2+</a:t>
            </a:r>
            <a:r>
              <a:rPr lang="sl-SI" dirty="0" smtClean="0"/>
              <a:t>, obogatita dve novi prvini - Zn</a:t>
            </a:r>
            <a:r>
              <a:rPr lang="sl-SI" baseline="30000" dirty="0" smtClean="0"/>
              <a:t>2+</a:t>
            </a:r>
            <a:r>
              <a:rPr lang="sl-SI" dirty="0" smtClean="0"/>
              <a:t> hidrolizo in </a:t>
            </a:r>
            <a:r>
              <a:rPr lang="sl-SI" dirty="0" err="1" smtClean="0"/>
              <a:t>Cu</a:t>
            </a:r>
            <a:r>
              <a:rPr lang="sl-SI" baseline="30000" dirty="0" smtClean="0"/>
              <a:t>+</a:t>
            </a:r>
            <a:r>
              <a:rPr lang="sl-SI" dirty="0" smtClean="0"/>
              <a:t>/Cu</a:t>
            </a:r>
            <a:r>
              <a:rPr lang="sl-SI" baseline="30000" dirty="0" smtClean="0"/>
              <a:t>2+ </a:t>
            </a:r>
            <a:r>
              <a:rPr lang="sl-SI" dirty="0" smtClean="0"/>
              <a:t>oksidacijo/redukcijo v </a:t>
            </a:r>
            <a:r>
              <a:rPr lang="sl-SI" dirty="0" err="1" smtClean="0"/>
              <a:t>veziklih</a:t>
            </a:r>
            <a:r>
              <a:rPr lang="sl-SI" dirty="0" smtClean="0"/>
              <a:t>, </a:t>
            </a:r>
            <a:r>
              <a:rPr lang="sl-SI" dirty="0" err="1" smtClean="0"/>
              <a:t>periplazmi</a:t>
            </a:r>
            <a:r>
              <a:rPr lang="sl-SI" dirty="0" smtClean="0"/>
              <a:t> in izven celic.</a:t>
            </a:r>
          </a:p>
          <a:p>
            <a:r>
              <a:rPr lang="sl-SI" dirty="0" smtClean="0"/>
              <a:t>Cink postane notranji povezovalec celične rasti in razvoja.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sl-SI" dirty="0" err="1" smtClean="0"/>
              <a:t>Co</a:t>
            </a:r>
            <a:r>
              <a:rPr lang="sl-SI" dirty="0" smtClean="0"/>
              <a:t> in Ni v višjih organizmih skoraj popolnoma izgubita prejšnjo vlogo, ker je njun reduktivni kemizem mnogo manj uporaben v oksidacijskih </a:t>
            </a:r>
            <a:r>
              <a:rPr lang="sl-SI" dirty="0" smtClean="0"/>
              <a:t>razmerah.</a:t>
            </a:r>
            <a:endParaRPr lang="sl-SI" dirty="0" smtClean="0"/>
          </a:p>
          <a:p>
            <a:r>
              <a:rPr lang="sl-SI" dirty="0" smtClean="0"/>
              <a:t>Spremeni se tudi redoks kemizem nekovin in pomen selena, ki omogoči uporabo postane tiroksina kot prenašalca sporočil v živalskem svetu.</a:t>
            </a:r>
          </a:p>
          <a:p>
            <a:r>
              <a:rPr lang="sl-SI" dirty="0" smtClean="0"/>
              <a:t>V rastlinah postane pomemben pri oksidaciji in nastanku nekaterih hormonov,  iz sulfidov sproščeni molibden.</a:t>
            </a:r>
            <a:endParaRPr lang="sl-SI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10. Mnogocelični organizmi</a:t>
            </a:r>
            <a:b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B. Komunikacija med celicami: novi prenašalci sporočil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sl-SI" dirty="0" smtClean="0"/>
              <a:t>10. Mnogocelični organizmi</a:t>
            </a:r>
            <a:br>
              <a:rPr lang="sl-SI" dirty="0" smtClean="0"/>
            </a:br>
            <a:r>
              <a:rPr lang="sl-SI" sz="3200" dirty="0" smtClean="0"/>
              <a:t>B. Komunikacija med celicami: novi prenašalci sporočil</a:t>
            </a:r>
            <a:r>
              <a:rPr lang="sl-SI" sz="4800" dirty="0" smtClean="0"/>
              <a:t/>
            </a:r>
            <a:br>
              <a:rPr lang="sl-SI" sz="4800" dirty="0" smtClean="0"/>
            </a:b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l-SI" dirty="0" smtClean="0"/>
              <a:t>“Naključna” sprememba kemične narave morja in atmosfere zaradi molekularnega kisika, je povzročila, da se je reduktivnemu kemizmu znotraj citoplazme priključil oksidativni kemizem zunaj citoplazme.</a:t>
            </a:r>
          </a:p>
          <a:p>
            <a:r>
              <a:rPr lang="sl-SI" dirty="0" smtClean="0"/>
              <a:t>Ni bilo druge evolucijske poti kot uporabiti nove, oksidacijske razmere, v novih delih celice.</a:t>
            </a:r>
            <a:endParaRPr lang="sl-SI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11. Nekovinsko ravnotežje: </a:t>
            </a:r>
            <a:r>
              <a:rPr lang="sl-SI" dirty="0" err="1" smtClean="0"/>
              <a:t>metabolom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r>
              <a:rPr lang="sl-SI" dirty="0" smtClean="0"/>
              <a:t>Koncentracije nekovinskih snovi so dokaj stalne.</a:t>
            </a:r>
          </a:p>
          <a:p>
            <a:r>
              <a:rPr lang="sl-SI" dirty="0" smtClean="0"/>
              <a:t>Njihova porazdelitev (profil) se imenuje </a:t>
            </a:r>
            <a:r>
              <a:rPr lang="sl-SI" dirty="0" err="1" smtClean="0"/>
              <a:t>metabolom</a:t>
            </a:r>
            <a:r>
              <a:rPr lang="sl-SI" dirty="0" smtClean="0"/>
              <a:t>.</a:t>
            </a:r>
          </a:p>
          <a:p>
            <a:r>
              <a:rPr lang="sl-SI" dirty="0" smtClean="0"/>
              <a:t>Mobilni koencimi, ki razporejajo C, H, N in S so relativno stalne koncentracije prostih nekovin in so med običajnimi vitamini.</a:t>
            </a:r>
            <a:endParaRPr lang="sl-SI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12. Novo nadzorno središče: možgani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Diferenciacija celic  zahteva razvoj centralnega nadzornega središča, za organizacijo organov.</a:t>
            </a:r>
          </a:p>
          <a:p>
            <a:r>
              <a:rPr lang="sl-SI" dirty="0" smtClean="0"/>
              <a:t>Potreba je bila večja pri živalih, ki so lovci, kot pri rastlinah, ki so </a:t>
            </a:r>
            <a:r>
              <a:rPr lang="sl-SI" dirty="0" err="1" smtClean="0"/>
              <a:t>sintezatorji</a:t>
            </a:r>
            <a:r>
              <a:rPr lang="sl-SI" dirty="0" smtClean="0"/>
              <a:t>.</a:t>
            </a:r>
          </a:p>
          <a:p>
            <a:r>
              <a:rPr lang="sl-SI" dirty="0" smtClean="0"/>
              <a:t>Odgovor so bili možgani kot organ.</a:t>
            </a:r>
          </a:p>
          <a:p>
            <a:r>
              <a:rPr lang="sl-SI" dirty="0" smtClean="0"/>
              <a:t>Najprej se je razvil nov celični predel – živec, ki povezuje različne ste organov med seboj.</a:t>
            </a:r>
          </a:p>
          <a:p>
            <a:r>
              <a:rPr lang="sl-SI" dirty="0" smtClean="0"/>
              <a:t>Sistem prenosa sporočil je Na</a:t>
            </a:r>
            <a:r>
              <a:rPr lang="sl-SI" baseline="30000" dirty="0" smtClean="0"/>
              <a:t>+</a:t>
            </a:r>
            <a:r>
              <a:rPr lang="sl-SI" dirty="0" smtClean="0"/>
              <a:t>/K</a:t>
            </a:r>
            <a:r>
              <a:rPr lang="sl-SI" baseline="30000" dirty="0" smtClean="0"/>
              <a:t>+</a:t>
            </a:r>
            <a:r>
              <a:rPr lang="sl-SI" dirty="0" smtClean="0"/>
              <a:t> tok, ki uporablja </a:t>
            </a:r>
            <a:r>
              <a:rPr lang="sl-SI" dirty="0" err="1" smtClean="0"/>
              <a:t>ATPazno</a:t>
            </a:r>
            <a:r>
              <a:rPr lang="sl-SI" dirty="0" smtClean="0"/>
              <a:t> črpalko.</a:t>
            </a:r>
          </a:p>
          <a:p>
            <a:r>
              <a:rPr lang="sl-SI" dirty="0" smtClean="0"/>
              <a:t>Razvil se je neposredno iz zahteve prvotnih celic po zavračanju Na</a:t>
            </a:r>
            <a:r>
              <a:rPr lang="sl-SI" baseline="30000" dirty="0" smtClean="0"/>
              <a:t>+</a:t>
            </a:r>
            <a:r>
              <a:rPr lang="sl-SI" dirty="0" smtClean="0"/>
              <a:t> in </a:t>
            </a:r>
            <a:r>
              <a:rPr lang="sl-SI" dirty="0" err="1" smtClean="0"/>
              <a:t>Cl</a:t>
            </a:r>
            <a:r>
              <a:rPr lang="sl-SI" baseline="30000" dirty="0" smtClean="0"/>
              <a:t>-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4445"/>
            <a:ext cx="9144000" cy="853555"/>
          </a:xfrm>
        </p:spPr>
        <p:txBody>
          <a:bodyPr/>
          <a:lstStyle/>
          <a:p>
            <a:r>
              <a:rPr lang="sl-SI" dirty="0" smtClean="0"/>
              <a:t>Shematski prikaz živčne celice.</a:t>
            </a:r>
            <a:endParaRPr lang="sl-SI" dirty="0"/>
          </a:p>
        </p:txBody>
      </p:sp>
      <p:pic>
        <p:nvPicPr>
          <p:cNvPr id="72707" name="Picture 3" descr="D:\sola\geomedicina\Chapter 4_fig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904205" cy="577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2. Uvod: Prvotna Zemlja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sl-SI" dirty="0" smtClean="0"/>
              <a:t>Planet je bil prvotno v redukcijski sistem.</a:t>
            </a:r>
          </a:p>
          <a:p>
            <a:r>
              <a:rPr lang="sl-SI" dirty="0" smtClean="0"/>
              <a:t>Velik del kovin je bil izoliran v jedru, veliko vodika v plinski obliki je ušlo iz sistema.</a:t>
            </a:r>
          </a:p>
          <a:p>
            <a:r>
              <a:rPr lang="sl-SI" dirty="0" smtClean="0"/>
              <a:t>V atmosferi je </a:t>
            </a:r>
          </a:p>
          <a:p>
            <a:pPr lvl="1"/>
            <a:r>
              <a:rPr lang="sl-SI" dirty="0" smtClean="0"/>
              <a:t>ogljik v obliki CO/CO</a:t>
            </a:r>
            <a:r>
              <a:rPr lang="sl-SI" baseline="-25000" dirty="0" smtClean="0"/>
              <a:t>2</a:t>
            </a:r>
          </a:p>
          <a:p>
            <a:pPr lvl="1">
              <a:buNone/>
            </a:pPr>
            <a:r>
              <a:rPr lang="sl-SI" baseline="-25000" dirty="0" smtClean="0"/>
              <a:t>	</a:t>
            </a:r>
            <a:r>
              <a:rPr lang="sl-SI" dirty="0" smtClean="0"/>
              <a:t> in deloma CH</a:t>
            </a:r>
            <a:r>
              <a:rPr lang="sl-SI" baseline="-25000" dirty="0" smtClean="0"/>
              <a:t>4</a:t>
            </a:r>
            <a:r>
              <a:rPr lang="sl-SI" dirty="0" smtClean="0"/>
              <a:t>, </a:t>
            </a:r>
          </a:p>
          <a:p>
            <a:pPr lvl="1"/>
            <a:r>
              <a:rPr lang="sl-SI" dirty="0" smtClean="0"/>
              <a:t>dušik v N</a:t>
            </a:r>
            <a:r>
              <a:rPr lang="sl-SI" baseline="-25000" dirty="0" smtClean="0"/>
              <a:t>2</a:t>
            </a:r>
            <a:r>
              <a:rPr lang="sl-SI" dirty="0" smtClean="0"/>
              <a:t> in NH</a:t>
            </a:r>
            <a:r>
              <a:rPr lang="sl-SI" baseline="-25000" dirty="0" smtClean="0"/>
              <a:t>4</a:t>
            </a:r>
            <a:r>
              <a:rPr lang="sl-SI" dirty="0" smtClean="0"/>
              <a:t>, </a:t>
            </a:r>
          </a:p>
          <a:p>
            <a:pPr lvl="1"/>
            <a:r>
              <a:rPr lang="sl-SI" dirty="0" smtClean="0"/>
              <a:t>kisik in vodik v H</a:t>
            </a:r>
            <a:r>
              <a:rPr lang="sl-SI" baseline="-25000" dirty="0" smtClean="0"/>
              <a:t>2</a:t>
            </a:r>
            <a:r>
              <a:rPr lang="sl-SI" dirty="0" smtClean="0"/>
              <a:t>O, </a:t>
            </a:r>
          </a:p>
          <a:p>
            <a:pPr lvl="1"/>
            <a:r>
              <a:rPr lang="sl-SI" dirty="0" smtClean="0"/>
              <a:t>žveplo v H</a:t>
            </a:r>
            <a:r>
              <a:rPr lang="sl-SI" baseline="-25000" dirty="0" smtClean="0"/>
              <a:t>2</a:t>
            </a:r>
            <a:r>
              <a:rPr lang="sl-SI" dirty="0" smtClean="0"/>
              <a:t>S in </a:t>
            </a:r>
          </a:p>
          <a:p>
            <a:pPr lvl="1"/>
            <a:r>
              <a:rPr lang="sl-SI" dirty="0" smtClean="0"/>
              <a:t>klor v </a:t>
            </a:r>
            <a:r>
              <a:rPr lang="sl-SI" dirty="0" err="1" smtClean="0"/>
              <a:t>HCl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2" descr="http://cosmographica.com/gallery/portfolio2007/content/bin/images/large/297_Early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806" y="3140968"/>
            <a:ext cx="5183194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13. Preživetje: ekologija in simbioza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Ali sistemi, ki so se razvili, med seboj tekmujejo, ali pa so naravna pot sodelovanja, kjer je določen sistem celic najboljši za določene naloge, z edinim ciljem, čim boljše izkoristiti kemizem okolja v celotnem ekosistemu?</a:t>
            </a:r>
          </a:p>
          <a:p>
            <a:r>
              <a:rPr lang="sl-SI" dirty="0" smtClean="0"/>
              <a:t>V takem ekosistemu je najpomembnejša simbioza.</a:t>
            </a:r>
          </a:p>
          <a:p>
            <a:r>
              <a:rPr lang="sl-SI" dirty="0" smtClean="0"/>
              <a:t>Pojavi se vprašanje ekonomičnosti.</a:t>
            </a:r>
          </a:p>
          <a:p>
            <a:r>
              <a:rPr lang="sl-SI" dirty="0" smtClean="0"/>
              <a:t>Možnost organizma, da se razvije v določenem okolju  postane vse težja, čim bolj zapletene kemične in fizične strukture uporablja, saj mora ohraniti vse predhodno in vse novo v harmoniji.</a:t>
            </a:r>
            <a:endParaRPr lang="sl-SI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13. Preživetje: ekologija in simbioza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sl-SI" dirty="0" err="1" smtClean="0"/>
              <a:t>Prokariot</a:t>
            </a:r>
            <a:r>
              <a:rPr lang="sl-SI" dirty="0" smtClean="0"/>
              <a:t> je boljši v enostavni sintezi in rabi manj energije od </a:t>
            </a:r>
            <a:r>
              <a:rPr lang="sl-SI" dirty="0" err="1" smtClean="0"/>
              <a:t>evkariota</a:t>
            </a:r>
            <a:r>
              <a:rPr lang="sl-SI" dirty="0" smtClean="0"/>
              <a:t>, ki je v tem boljši od mnogoceličnega organizma.</a:t>
            </a:r>
          </a:p>
          <a:p>
            <a:r>
              <a:rPr lang="sl-SI" dirty="0" err="1" smtClean="0"/>
              <a:t>Evkariot</a:t>
            </a:r>
            <a:r>
              <a:rPr lang="sl-SI" dirty="0" smtClean="0"/>
              <a:t> je učinkovitejši porabnik in ima večji potencial od </a:t>
            </a:r>
            <a:r>
              <a:rPr lang="sl-SI" dirty="0" err="1" smtClean="0"/>
              <a:t>prokariota</a:t>
            </a:r>
            <a:r>
              <a:rPr lang="sl-SI" dirty="0" smtClean="0"/>
              <a:t>. </a:t>
            </a:r>
          </a:p>
          <a:p>
            <a:r>
              <a:rPr lang="sl-SI" dirty="0" smtClean="0"/>
              <a:t>Živi dlje in zato rabi boljšo zaščito.</a:t>
            </a:r>
          </a:p>
          <a:p>
            <a:r>
              <a:rPr lang="sl-SI" dirty="0" smtClean="0"/>
              <a:t>Življenjske oblike s sodelujočim sistemom imajo boljše možnosti preživetja od konkurenčnih oblik.</a:t>
            </a:r>
          </a:p>
          <a:p>
            <a:r>
              <a:rPr lang="sl-SI" dirty="0" smtClean="0"/>
              <a:t>To je razvidno iz zaporednega razvoja simbioz in ekosistemov.</a:t>
            </a:r>
            <a:endParaRPr lang="sl-SI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:\sola\geomedicina\Chapter 4_fig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sl-SI" dirty="0" smtClean="0"/>
              <a:t>13. Preživetje: ekologija in simbioza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1"/>
          </a:xfrm>
        </p:spPr>
        <p:txBody>
          <a:bodyPr>
            <a:normAutofit lnSpcReduction="10000"/>
          </a:bodyPr>
          <a:lstStyle/>
          <a:p>
            <a:r>
              <a:rPr lang="sl-SI" dirty="0" err="1" smtClean="0"/>
              <a:t>Evkarioti</a:t>
            </a:r>
            <a:r>
              <a:rPr lang="sl-SI" dirty="0" smtClean="0"/>
              <a:t> so odvisni od </a:t>
            </a:r>
            <a:r>
              <a:rPr lang="sl-SI" dirty="0" err="1" smtClean="0"/>
              <a:t>prokariotov</a:t>
            </a:r>
            <a:r>
              <a:rPr lang="sl-SI" dirty="0" smtClean="0"/>
              <a:t> (organeli v </a:t>
            </a:r>
            <a:r>
              <a:rPr lang="sl-SI" dirty="0" err="1" smtClean="0"/>
              <a:t>evkariotih</a:t>
            </a:r>
            <a:r>
              <a:rPr lang="sl-SI" dirty="0" smtClean="0"/>
              <a:t>) pri fiksaciji dušika.</a:t>
            </a:r>
          </a:p>
          <a:p>
            <a:r>
              <a:rPr lang="sl-SI" dirty="0" smtClean="0"/>
              <a:t>Človek, kot do sedaj zadnji produkt evolucije, ni sposoben sintetizirati mnogih osnovnih sestavin citoplazme – iz nižjih organizmov pridobi potrebne aminokisline, maščobe, koencime (vitamine) in sladkorje.</a:t>
            </a:r>
          </a:p>
          <a:p>
            <a:r>
              <a:rPr lang="sl-SI" dirty="0" smtClean="0"/>
              <a:t>Vse minerale, ki jih potrebujejo živali, jim priskrbijo rastline-</a:t>
            </a:r>
          </a:p>
          <a:p>
            <a:r>
              <a:rPr lang="sl-SI" dirty="0" smtClean="0"/>
              <a:t>Gre torej za sodelovanje in ne tekmovanja med organizmi.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Celoten biološki sistem pa je  odvisen od geosfere!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14. Zaključek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sl-SI" dirty="0" smtClean="0"/>
              <a:t>Sestava prvotnega morja je močno vplivala na način, kemije kemijski sistem, iz katerega se je razvilo življenje, lahko uporabil kemične prvine.</a:t>
            </a:r>
          </a:p>
          <a:p>
            <a:r>
              <a:rPr lang="sl-SI" dirty="0" smtClean="0"/>
              <a:t>Porazdelitev prostih prvin v morju je sama ustvarila kemični sistem reakcij, kakršen </a:t>
            </a:r>
            <a:r>
              <a:rPr lang="sl-SI" dirty="0" smtClean="0"/>
              <a:t>je še danes v citoplazmi vseh </a:t>
            </a:r>
            <a:r>
              <a:rPr lang="sl-SI" dirty="0" smtClean="0"/>
              <a:t>celic.</a:t>
            </a:r>
          </a:p>
          <a:p>
            <a:r>
              <a:rPr lang="sl-SI" dirty="0" err="1" smtClean="0"/>
              <a:t>Metalomi</a:t>
            </a:r>
            <a:r>
              <a:rPr lang="sl-SI" dirty="0" smtClean="0"/>
              <a:t> in </a:t>
            </a:r>
            <a:r>
              <a:rPr lang="sl-SI" dirty="0" err="1" smtClean="0"/>
              <a:t>metabolomi</a:t>
            </a:r>
            <a:r>
              <a:rPr lang="sl-SI" dirty="0" smtClean="0"/>
              <a:t> so se razvili zaradi novih delov celice in možnosti oksidacije.</a:t>
            </a:r>
          </a:p>
          <a:p>
            <a:r>
              <a:rPr lang="sl-SI" dirty="0" smtClean="0"/>
              <a:t>Razvoj celice in pojav vrst je logično nadaljevanje.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2. Uvod: Prvotna Zemlja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sl-SI" dirty="0" err="1" smtClean="0"/>
              <a:t>HCl</a:t>
            </a:r>
            <a:r>
              <a:rPr lang="sl-SI" dirty="0" smtClean="0"/>
              <a:t> ja reagirala s kovinskimi oksidi → nastanek preprostih kovinskih kloridov – NaCl.</a:t>
            </a:r>
          </a:p>
          <a:p>
            <a:r>
              <a:rPr lang="sl-SI" dirty="0" smtClean="0"/>
              <a:t>Njegova izredna topnost je vzrok za kopičenje v morju.</a:t>
            </a:r>
          </a:p>
          <a:p>
            <a:r>
              <a:rPr lang="sl-SI" dirty="0" smtClean="0"/>
              <a:t>Zaradi vesoljskih obilnosti prvin ter hlapnosti nekovin, je oksidov bazičnih kovin več kot kislih nekovin → Nevtralizacija oceana do pH 7 - 8 → </a:t>
            </a:r>
            <a:r>
              <a:rPr lang="sl-SI" dirty="0" err="1" smtClean="0"/>
              <a:t>Puferna</a:t>
            </a:r>
            <a:r>
              <a:rPr lang="sl-SI" dirty="0" smtClean="0"/>
              <a:t> raztopina karbonatov, fosfatov in hidroksidov. </a:t>
            </a:r>
          </a:p>
          <a:p>
            <a:r>
              <a:rPr lang="sl-SI" dirty="0" smtClean="0"/>
              <a:t>Mešani oksidi (silikati, karbonati) in sulfidi so netopni.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2. Uvod: Prvotna Zemlja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Voda na površju je lahko ostala kondenzirana v tekoči obliki zaradi visokega temperaturnega gradienta od jedra proti površju in Sončeve energije.</a:t>
            </a:r>
          </a:p>
          <a:p>
            <a:r>
              <a:rPr lang="sl-SI" dirty="0" smtClean="0"/>
              <a:t>Temperaturni razpon 0 – 100 </a:t>
            </a:r>
            <a:r>
              <a:rPr lang="sl-SI" baseline="30000" dirty="0" err="1" smtClean="0"/>
              <a:t>o</a:t>
            </a:r>
            <a:r>
              <a:rPr lang="sl-SI" dirty="0" err="1" smtClean="0"/>
              <a:t>C</a:t>
            </a:r>
            <a:r>
              <a:rPr lang="sl-SI" dirty="0" smtClean="0"/>
              <a:t>, primeren za razvoj življenja, se je ohranil 4 </a:t>
            </a:r>
            <a:r>
              <a:rPr lang="sl-SI" dirty="0" err="1" smtClean="0"/>
              <a:t>mrd</a:t>
            </a:r>
            <a:r>
              <a:rPr lang="sl-SI" dirty="0" smtClean="0"/>
              <a:t> let.</a:t>
            </a:r>
          </a:p>
          <a:p>
            <a:r>
              <a:rPr lang="sl-SI" dirty="0" smtClean="0"/>
              <a:t>Toplotni tok in kemično neravnotežje med morjem in jedrom omogoča prenos nestabilne reducirane snovi iz plašča v morje.</a:t>
            </a:r>
          </a:p>
          <a:p>
            <a:r>
              <a:rPr lang="sl-SI" dirty="0" smtClean="0"/>
              <a:t>Omogoča tudi pretok v celicah, ki potrebujejo energijo za redukcijo ogljikovih oksidov.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Zemlja je torej vir kemijskih snovi in energije citoplazme najpreprostejših celic.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4577</Words>
  <Application>Microsoft Office PowerPoint</Application>
  <PresentationFormat>On-screen Show (4:3)</PresentationFormat>
  <Paragraphs>409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KEMIČNI VIDIK VNOSA PRVIN</vt:lpstr>
      <vt:lpstr>1. Uvod: Osnovna kemija vseh živih celic</vt:lpstr>
      <vt:lpstr>1. Uvod: Osnovna kemija vseh živih celic</vt:lpstr>
      <vt:lpstr>1. Uvod: Osnovna kemija vseh živih celic</vt:lpstr>
      <vt:lpstr>1. Uvod: Osnovna kemija vseh živih celic</vt:lpstr>
      <vt:lpstr>1. Uvod: Osnovna kemija vseh živih celic</vt:lpstr>
      <vt:lpstr>2. Uvod: Prvotna Zemlja</vt:lpstr>
      <vt:lpstr>2. Uvod: Prvotna Zemlja</vt:lpstr>
      <vt:lpstr>2. Uvod: Prvotna Zemlja</vt:lpstr>
      <vt:lpstr>3. Kemijske omejitve prvotnega življenja</vt:lpstr>
      <vt:lpstr>Slide 11</vt:lpstr>
      <vt:lpstr>3. Kemijske omejitve prvotnega življenja</vt:lpstr>
      <vt:lpstr>3. Kemijske omejitve prvotnega življenja</vt:lpstr>
      <vt:lpstr>3. Kemijske omejitve prvotnega življenja</vt:lpstr>
      <vt:lpstr>Razpoložljive koncentracije v morju</vt:lpstr>
      <vt:lpstr>4. Prvine, ki so jih verjetno potrebovale primitivne celice</vt:lpstr>
      <vt:lpstr>4. Prvine, ki so jih verjetno potrebovale primitivne celice</vt:lpstr>
      <vt:lpstr>4. Prvine, ki so jih verjetno potrebovale primitivne celice</vt:lpstr>
      <vt:lpstr>5. Metode proučevanje</vt:lpstr>
      <vt:lpstr>6. Ravnotežna vezava in izmenjava</vt:lpstr>
      <vt:lpstr>6. Ravnotežna vezava in izmenjava</vt:lpstr>
      <vt:lpstr>6. Ravnotežna vezava in izmenjava</vt:lpstr>
      <vt:lpstr>Slide 23</vt:lpstr>
      <vt:lpstr>6. Ravnotežna vezava in izmenjava</vt:lpstr>
      <vt:lpstr>Slide 25</vt:lpstr>
      <vt:lpstr>Slide 26</vt:lpstr>
      <vt:lpstr>Slide 27</vt:lpstr>
      <vt:lpstr>Slide 28</vt:lpstr>
      <vt:lpstr>Slide 29</vt:lpstr>
      <vt:lpstr>6. Ravnotežna vezava in izmenjava</vt:lpstr>
      <vt:lpstr>6. Ravnotežna vezava in izmenjava</vt:lpstr>
      <vt:lpstr>7. Uporabna vrednost prvin v celicah</vt:lpstr>
      <vt:lpstr>A. Ozmotsko in električno ravnotežje </vt:lpstr>
      <vt:lpstr>A. Ozmotsko in električno ravnotežje</vt:lpstr>
      <vt:lpstr>B. Preprosta kondenzacija in reakcije prenosa energije</vt:lpstr>
      <vt:lpstr>Slide 36</vt:lpstr>
      <vt:lpstr>Slide 37</vt:lpstr>
      <vt:lpstr>B. Preprosta kondenzacija in reakcije prenosa energije</vt:lpstr>
      <vt:lpstr>Slide 39</vt:lpstr>
      <vt:lpstr>8. Evolucija A. Nove oblike starih prvin</vt:lpstr>
      <vt:lpstr>8. Evolucija A. Nove oblike starih prvin</vt:lpstr>
      <vt:lpstr>Slide 42</vt:lpstr>
      <vt:lpstr>8. Evolucija B. Novi deli v celici</vt:lpstr>
      <vt:lpstr>Slide 44</vt:lpstr>
      <vt:lpstr>Slide 45</vt:lpstr>
      <vt:lpstr>Slide 46</vt:lpstr>
      <vt:lpstr>9. O2 in evolucija: enocelični evkarioti A. Novi deli in nove komunikacijske mreže</vt:lpstr>
      <vt:lpstr>9. O2 in evolucija: enocelični evkarioti A. Novi deli in nove komunikacijske mreže</vt:lpstr>
      <vt:lpstr>9. O2 in evolucija: enocelični evkarioti A. Novi deli in nove komunikacijske mreže</vt:lpstr>
      <vt:lpstr>9. O2 in evolucija: enocelični evkarioti A. Novi deli in nove komunikacijske mreže</vt:lpstr>
      <vt:lpstr>9. O2 in evolucija: enocelični evkarioti A. Novi deli in nove komunikacijske mreže</vt:lpstr>
      <vt:lpstr>9. O2 in evolucija: enocelični evkarioti B. Nove oksidirane prvine</vt:lpstr>
      <vt:lpstr>9. O2 in evolucija: enocelični evkarioti B. Nove oksidirane prvine</vt:lpstr>
      <vt:lpstr>9. O2 in evolucija: enocelični evkarioti B. Nove oksidirane prvine</vt:lpstr>
      <vt:lpstr>9. O2 in evolucija: enocelični evkarioti B. Nove oksidirane prvine</vt:lpstr>
      <vt:lpstr>9. O2 in evolucija: enocelični evkarioti B. Nove oksidirane prvine</vt:lpstr>
      <vt:lpstr>9. O2 in evolucija: enocelični evkarioti B. Nove oksidirane prvine</vt:lpstr>
      <vt:lpstr>9. O2 in evolucija: enocelični evkarioti B. Nove oksidirane prvine</vt:lpstr>
      <vt:lpstr>10. Mnogocelični organizmi A. Celica in njena organizacija</vt:lpstr>
      <vt:lpstr>Slide 60</vt:lpstr>
      <vt:lpstr>10. Mnogocelični organizmi A. Celica in njena organizacija</vt:lpstr>
      <vt:lpstr>10. Mnogocelični organizmi B. Komunikacija med celicami: novi prenašalci sporočil</vt:lpstr>
      <vt:lpstr>10. Mnogocelični organizmi B. Komunikacija med celicami: novi prenašalci sporočil </vt:lpstr>
      <vt:lpstr>10. Mnogocelični organizmi B. Komunikacija med celicami: novi prenašalci sporočil</vt:lpstr>
      <vt:lpstr>Slide 65</vt:lpstr>
      <vt:lpstr>10. Mnogocelični organizmi B. Komunikacija med celicami: novi prenašalci sporočil </vt:lpstr>
      <vt:lpstr>11. Nekovinsko ravnotežje: metabolom</vt:lpstr>
      <vt:lpstr>12. Novo nadzorno središče: možgani</vt:lpstr>
      <vt:lpstr>Slide 69</vt:lpstr>
      <vt:lpstr>13. Preživetje: ekologija in simbioza</vt:lpstr>
      <vt:lpstr>13. Preživetje: ekologija in simbioza</vt:lpstr>
      <vt:lpstr>Slide 72</vt:lpstr>
      <vt:lpstr>13. Preživetje: ekologija in simbioza</vt:lpstr>
      <vt:lpstr>14. Zaključek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KEMIČNI VIDIK VNOSA PRVIN</dc:title>
  <dc:creator>nina</dc:creator>
  <cp:lastModifiedBy>nina</cp:lastModifiedBy>
  <cp:revision>151</cp:revision>
  <dcterms:created xsi:type="dcterms:W3CDTF">2012-01-31T09:28:24Z</dcterms:created>
  <dcterms:modified xsi:type="dcterms:W3CDTF">2012-02-12T13:46:50Z</dcterms:modified>
</cp:coreProperties>
</file>