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60" r:id="rId3"/>
    <p:sldId id="306" r:id="rId4"/>
    <p:sldId id="302" r:id="rId5"/>
    <p:sldId id="303" r:id="rId6"/>
    <p:sldId id="304" r:id="rId7"/>
    <p:sldId id="305" r:id="rId8"/>
    <p:sldId id="307" r:id="rId9"/>
    <p:sldId id="309" r:id="rId10"/>
    <p:sldId id="310" r:id="rId11"/>
    <p:sldId id="311" r:id="rId12"/>
    <p:sldId id="334" r:id="rId13"/>
    <p:sldId id="292" r:id="rId14"/>
    <p:sldId id="312" r:id="rId15"/>
    <p:sldId id="330" r:id="rId16"/>
    <p:sldId id="313" r:id="rId17"/>
    <p:sldId id="332" r:id="rId18"/>
    <p:sldId id="331" r:id="rId19"/>
    <p:sldId id="333" r:id="rId20"/>
    <p:sldId id="314" r:id="rId21"/>
    <p:sldId id="263" r:id="rId22"/>
    <p:sldId id="264" r:id="rId23"/>
    <p:sldId id="317" r:id="rId24"/>
    <p:sldId id="265" r:id="rId25"/>
    <p:sldId id="316" r:id="rId26"/>
    <p:sldId id="329" r:id="rId27"/>
    <p:sldId id="328" r:id="rId28"/>
    <p:sldId id="318" r:id="rId29"/>
    <p:sldId id="319" r:id="rId30"/>
    <p:sldId id="262" r:id="rId31"/>
    <p:sldId id="320" r:id="rId32"/>
    <p:sldId id="321" r:id="rId33"/>
    <p:sldId id="267" r:id="rId34"/>
    <p:sldId id="324" r:id="rId35"/>
    <p:sldId id="323" r:id="rId36"/>
    <p:sldId id="269" r:id="rId37"/>
    <p:sldId id="271" r:id="rId38"/>
    <p:sldId id="272" r:id="rId39"/>
    <p:sldId id="273" r:id="rId40"/>
    <p:sldId id="274" r:id="rId41"/>
    <p:sldId id="276" r:id="rId42"/>
    <p:sldId id="277" r:id="rId43"/>
    <p:sldId id="278" r:id="rId44"/>
    <p:sldId id="279" r:id="rId45"/>
    <p:sldId id="325" r:id="rId46"/>
    <p:sldId id="282" r:id="rId47"/>
    <p:sldId id="283" r:id="rId48"/>
    <p:sldId id="284" r:id="rId49"/>
    <p:sldId id="285" r:id="rId50"/>
    <p:sldId id="286" r:id="rId51"/>
    <p:sldId id="326" r:id="rId52"/>
    <p:sldId id="287" r:id="rId5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1F390F-236E-45B6-9E82-6B5A2B4F848B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6B81E-0C6C-49FE-977B-9A71D8726A8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1DA6-67CD-4BC6-89E4-45CF84E8D8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3CC-CDB7-45D0-ABF3-CF8D6F453EC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02" tIns="46151" rIns="92302" bIns="46151" anchor="b"/>
          <a:lstStyle/>
          <a:p>
            <a:pPr algn="r">
              <a:defRPr/>
            </a:pPr>
            <a:fld id="{D84CEABD-9DF3-4153-974D-D00B42A325D9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3EF2-B653-4DE1-902F-F66514ABFFED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6D51-507A-4DCB-B2C8-5BEA103C1E4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BB64-24B6-4083-A541-9B8960B241C2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B3354-3633-4811-A857-9D2FD3A14E4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3C17-0F72-4CE2-A433-5704D9A741BC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3D37-13CA-4A7B-8110-E09BD8E8E1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7B4D-3EA9-4002-80B1-E56AA73C01A4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3C0D9-BD1E-4A8D-9E56-AC4E6CC4EAA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9891-AEBD-4DB2-B9BA-FE55B993CD07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1884-AA2F-437C-B2AA-ACC310D7270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46A3-DC8F-4ED8-BF1B-62B982F10EC8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9554-32F7-4572-B377-DA5A741042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6750-F3BD-48C7-800F-08F4D71B975F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108C-F10B-4A76-A890-9AD74E8DD9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ACB6-F36B-4821-BAE8-2E15E2550244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2187-557F-45F4-9786-CAE069EC3D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3922-689C-4236-988F-E577084B80E1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C346-1459-44DF-918E-95F6B20ECBA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3DD8-CFDE-40C6-B248-8050D662D973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3F9D-C19D-4EB9-8C08-32305F076FA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079E-A386-41FD-B45C-90B19987F2E5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4D13-E49E-4234-A7CD-BA0C00E1128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3B3D81-82B2-478A-8861-0F0DB933023F}" type="datetimeFigureOut">
              <a:rPr lang="sl-SI"/>
              <a:pPr>
                <a:defRPr/>
              </a:pPr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67EB4D-0824-408C-B1D2-2DBB82FE4B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l.wikipedia.org/wiki/Slika:ErnstHaeckelDW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/>
          <a:p>
            <a:pPr eaLnBrk="1" hangingPunct="1"/>
            <a:r>
              <a:rPr lang="sl-SI" sz="4000" smtClean="0"/>
              <a:t>2. poglavje</a:t>
            </a:r>
            <a:r>
              <a:rPr lang="sl-SI" smtClean="0"/>
              <a:t/>
            </a:r>
            <a:br>
              <a:rPr lang="sl-SI" smtClean="0"/>
            </a:br>
            <a:endParaRPr lang="sl-SI" smtClean="0"/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>
          <a:xfrm>
            <a:off x="1403350" y="2565400"/>
            <a:ext cx="6400800" cy="1752600"/>
          </a:xfrm>
        </p:spPr>
        <p:txBody>
          <a:bodyPr/>
          <a:lstStyle/>
          <a:p>
            <a:pPr eaLnBrk="1" hangingPunct="1"/>
            <a:r>
              <a:rPr lang="sl-SI" sz="5400" b="1" smtClean="0">
                <a:solidFill>
                  <a:schemeClr val="tx1"/>
                </a:solidFill>
              </a:rPr>
              <a:t>EKOLOGIJA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Ekologija neživega sveta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Fizika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Kemija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Geologija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Pedologija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Hidrologija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Oceanografija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Klimatologija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Itd.</a:t>
            </a:r>
            <a:endParaRPr lang="en-US" smtClean="0">
              <a:solidFill>
                <a:srgbClr val="333333"/>
              </a:solidFill>
              <a:latin typeface="MS Reference Sans Serif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mtClean="0">
              <a:solidFill>
                <a:srgbClr val="333333"/>
              </a:solidFill>
              <a:latin typeface="MS Reference Sans Serif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sl-SI" smtClean="0"/>
          </a:p>
          <a:p>
            <a:pPr lvl="1" eaLnBrk="1" hangingPunct="1">
              <a:lnSpc>
                <a:spcPct val="90000"/>
              </a:lnSpc>
            </a:pP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Ekologija živega sveta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Taksonomija</a:t>
            </a:r>
          </a:p>
          <a:p>
            <a:pPr eaLnBrk="1" hangingPunct="1"/>
            <a:r>
              <a:rPr lang="sl-SI" smtClean="0"/>
              <a:t>Fiziologija</a:t>
            </a:r>
          </a:p>
          <a:p>
            <a:pPr eaLnBrk="1" hangingPunct="1"/>
            <a:r>
              <a:rPr lang="sl-SI" smtClean="0"/>
              <a:t>Obnašanje živali – etologija</a:t>
            </a:r>
          </a:p>
          <a:p>
            <a:pPr eaLnBrk="1" hangingPunct="1"/>
            <a:r>
              <a:rPr lang="sl-SI" smtClean="0"/>
              <a:t>Matematika (študij populacije)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smtClean="0"/>
              <a:t>Vir snovi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6414"/>
            <a:ext cx="9144001" cy="571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dirty="0" smtClean="0">
                <a:solidFill>
                  <a:srgbClr val="333333"/>
                </a:solidFill>
              </a:rPr>
              <a:t>Ekologija vidi vsakega posameznika kot integrirano celoto medsebojno odvisnih delov, ki delujejo kot enota.</a:t>
            </a:r>
          </a:p>
        </p:txBody>
      </p:sp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2286000" y="5867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>
                <a:latin typeface="Calibri" pitchFamily="34" charset="0"/>
              </a:rPr>
              <a:t>Gozd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6372225" y="587692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>
                <a:latin typeface="Calibri" pitchFamily="34" charset="0"/>
              </a:rPr>
              <a:t>Medved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8676" name="Picture 8" descr="gozd_mist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3763"/>
            <a:ext cx="4427538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Rjavi_Medv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133600"/>
            <a:ext cx="4716462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882650"/>
          </a:xfrm>
        </p:spPr>
        <p:txBody>
          <a:bodyPr/>
          <a:lstStyle/>
          <a:p>
            <a:r>
              <a:rPr lang="sl-SI" sz="4000" smtClean="0"/>
              <a:t>Medsebojno povezani deli  so:</a:t>
            </a:r>
            <a:br>
              <a:rPr lang="sl-SI" sz="4000" smtClean="0"/>
            </a:br>
            <a:endParaRPr lang="sl-SI" sz="4000" smtClean="0"/>
          </a:p>
        </p:txBody>
      </p:sp>
      <p:sp>
        <p:nvSpPr>
          <p:cNvPr id="30722" name="Rectangle 5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000625"/>
          </a:xfrm>
        </p:spPr>
        <p:txBody>
          <a:bodyPr/>
          <a:lstStyle/>
          <a:p>
            <a:r>
              <a:rPr lang="sl-SI" smtClean="0"/>
              <a:t>Neživi del</a:t>
            </a:r>
          </a:p>
          <a:p>
            <a:pPr lvl="1"/>
            <a:r>
              <a:rPr lang="sl-SI" smtClean="0"/>
              <a:t>Mrtva organska snov</a:t>
            </a:r>
          </a:p>
          <a:p>
            <a:pPr lvl="1"/>
            <a:r>
              <a:rPr lang="sl-SI" smtClean="0"/>
              <a:t>Hranila v tleh in vodi</a:t>
            </a:r>
          </a:p>
          <a:p>
            <a:r>
              <a:rPr lang="sl-SI" smtClean="0"/>
              <a:t>Proizvajalci</a:t>
            </a:r>
          </a:p>
          <a:p>
            <a:pPr lvl="1"/>
            <a:r>
              <a:rPr lang="sl-SI" smtClean="0"/>
              <a:t>Zelene rastline</a:t>
            </a:r>
          </a:p>
          <a:p>
            <a:r>
              <a:rPr lang="sl-SI" smtClean="0"/>
              <a:t>Porabniki</a:t>
            </a:r>
          </a:p>
          <a:p>
            <a:pPr lvl="1"/>
            <a:r>
              <a:rPr lang="sl-SI" smtClean="0"/>
              <a:t>Mesojedci in rastlinojedci</a:t>
            </a:r>
          </a:p>
          <a:p>
            <a:r>
              <a:rPr lang="sl-SI" smtClean="0"/>
              <a:t>Razgrajevalci</a:t>
            </a:r>
          </a:p>
          <a:p>
            <a:pPr lvl="1"/>
            <a:r>
              <a:rPr lang="sl-SI" smtClean="0"/>
              <a:t>Bakterije in gljive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4000" smtClean="0"/>
              <a:t>Kako sta v naslednjih izjavah povezana biotski in abiotski del?</a:t>
            </a:r>
            <a:endParaRPr 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600200"/>
            <a:ext cx="889248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l-SI" dirty="0" smtClean="0"/>
              <a:t>1</a:t>
            </a:r>
            <a:r>
              <a:rPr lang="en-US" dirty="0" smtClean="0"/>
              <a:t>) </a:t>
            </a:r>
            <a:r>
              <a:rPr lang="sl-SI" dirty="0" smtClean="0"/>
              <a:t>Dež izpira tla s pobočja.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sl-SI" dirty="0" smtClean="0"/>
              <a:t>2</a:t>
            </a:r>
            <a:r>
              <a:rPr lang="en-US" dirty="0" smtClean="0"/>
              <a:t>) </a:t>
            </a:r>
            <a:r>
              <a:rPr lang="sl-SI" dirty="0" smtClean="0"/>
              <a:t>Kanja ulovi miš.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sl-SI" dirty="0" smtClean="0"/>
              <a:t>3</a:t>
            </a:r>
            <a:r>
              <a:rPr lang="en-US" dirty="0" smtClean="0"/>
              <a:t>) </a:t>
            </a:r>
            <a:r>
              <a:rPr lang="sl-SI" dirty="0" smtClean="0"/>
              <a:t>Jezero postane evtrofično, kar povzroči pogin rib.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sl-SI" dirty="0" smtClean="0"/>
              <a:t>4</a:t>
            </a:r>
            <a:r>
              <a:rPr lang="en-US" dirty="0" smtClean="0"/>
              <a:t>) </a:t>
            </a:r>
            <a:r>
              <a:rPr lang="sl-SI" dirty="0" smtClean="0"/>
              <a:t>Srnjak se pase na gozdni jasi.</a:t>
            </a:r>
          </a:p>
          <a:p>
            <a:pPr eaLnBrk="1" hangingPunct="1">
              <a:buFont typeface="Arial" charset="0"/>
              <a:buNone/>
            </a:pPr>
            <a:r>
              <a:rPr lang="sl-SI" dirty="0" smtClean="0"/>
              <a:t>5) Človeška ribica živi v kraški jami.</a:t>
            </a:r>
          </a:p>
          <a:p>
            <a:pPr eaLnBrk="1" hangingPunct="1">
              <a:buFont typeface="Arial" charset="0"/>
              <a:buNone/>
            </a:pPr>
            <a:r>
              <a:rPr lang="sl-SI" dirty="0" smtClean="0"/>
              <a:t>6) Zaradi visokih temperatur v Sloveniji zabeležili povišano število obiskov na urgenci.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smtClean="0"/>
              <a:t>Stopnje organiziranosti</a:t>
            </a:r>
            <a:endParaRPr lang="en-US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0" y="1052513"/>
            <a:ext cx="91440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mtClean="0"/>
              <a:t>Biom </a:t>
            </a:r>
          </a:p>
          <a:p>
            <a:pPr lvl="1">
              <a:lnSpc>
                <a:spcPct val="90000"/>
              </a:lnSpc>
            </a:pPr>
            <a:r>
              <a:rPr lang="sl-SI" smtClean="0"/>
              <a:t>najširša naravna skupnost rastlin in živali, ki nastane pod vplivi okolja, zlasti tal in podnebja. V vsakem biomu je enoten tip  rastlinstva ki ga določa;  sestava posameznih rastlinskih vrst v določenih delih bioma se lahko razlikuje.</a:t>
            </a:r>
          </a:p>
          <a:p>
            <a:pPr lvl="2">
              <a:lnSpc>
                <a:spcPct val="90000"/>
              </a:lnSpc>
            </a:pPr>
            <a:r>
              <a:rPr lang="sl-SI" smtClean="0"/>
              <a:t>Vodni</a:t>
            </a:r>
          </a:p>
          <a:p>
            <a:pPr lvl="3">
              <a:lnSpc>
                <a:spcPct val="90000"/>
              </a:lnSpc>
            </a:pPr>
            <a:r>
              <a:rPr lang="sl-SI" smtClean="0"/>
              <a:t>Sladka voda</a:t>
            </a:r>
          </a:p>
          <a:p>
            <a:pPr lvl="3">
              <a:lnSpc>
                <a:spcPct val="90000"/>
              </a:lnSpc>
            </a:pPr>
            <a:r>
              <a:rPr lang="sl-SI" smtClean="0"/>
              <a:t>Morje</a:t>
            </a:r>
          </a:p>
          <a:p>
            <a:pPr lvl="2">
              <a:lnSpc>
                <a:spcPct val="90000"/>
              </a:lnSpc>
            </a:pPr>
            <a:r>
              <a:rPr lang="sl-SI" smtClean="0"/>
              <a:t>Kopni</a:t>
            </a:r>
          </a:p>
          <a:p>
            <a:pPr lvl="3">
              <a:lnSpc>
                <a:spcPct val="90000"/>
              </a:lnSpc>
            </a:pPr>
            <a:r>
              <a:rPr lang="sl-SI" smtClean="0"/>
              <a:t>Puščava</a:t>
            </a:r>
          </a:p>
          <a:p>
            <a:pPr lvl="3">
              <a:lnSpc>
                <a:spcPct val="90000"/>
              </a:lnSpc>
            </a:pPr>
            <a:r>
              <a:rPr lang="sl-SI" smtClean="0"/>
              <a:t>Gozd</a:t>
            </a:r>
          </a:p>
          <a:p>
            <a:pPr lvl="3">
              <a:lnSpc>
                <a:spcPct val="90000"/>
              </a:lnSpc>
            </a:pPr>
            <a:r>
              <a:rPr lang="sl-SI" smtClean="0"/>
              <a:t>Travišče</a:t>
            </a:r>
          </a:p>
          <a:p>
            <a:pPr lvl="3">
              <a:lnSpc>
                <a:spcPct val="90000"/>
              </a:lnSpc>
            </a:pPr>
            <a:r>
              <a:rPr lang="sl-SI" smtClean="0"/>
              <a:t>Tundra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bio.miami.edu/dana/pix/bi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125"/>
            <a:ext cx="9144000" cy="6238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sl-SI" dirty="0" smtClean="0"/>
              <a:t>Biomi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50-10-Climograph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668" y="19050"/>
            <a:ext cx="7796119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http://climatic.inforef.be/palyno/14/graph_PFT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60622"/>
          </a:xfrm>
          <a:prstGeom prst="rect">
            <a:avLst/>
          </a:prstGeom>
          <a:noFill/>
        </p:spPr>
      </p:pic>
      <p:pic>
        <p:nvPicPr>
          <p:cNvPr id="70658" name="Picture 2" descr="http://climatic.inforef.be/palyno/14/carte_biomes_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96018"/>
            <a:ext cx="3024336" cy="2361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Povezava med ekologijo in geologijo</a:t>
            </a:r>
            <a:endParaRPr lang="en-US" sz="4000" smtClean="0"/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sl-SI" dirty="0" smtClean="0"/>
              <a:t>Ekologija</a:t>
            </a:r>
            <a:r>
              <a:rPr lang="sl-SI" sz="3600" dirty="0" smtClean="0"/>
              <a:t> 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sl-SI" dirty="0" smtClean="0"/>
              <a:t>Proučevanje odnosa med živimi organizmi in njihovim okoljem; ugotavlja kaj nadzoruje porazdelitev, količino in zdravstveno stanje živih organizmov.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sl-SI" dirty="0" smtClean="0"/>
              <a:t>Okoljska geologija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/>
              <a:t>Proučevanje geoloških procesov in njihovega učinka na okolje.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Zapletena povezava, različna na različnih ekoloških merilih (stopnjah).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sl-SI" smtClean="0"/>
              <a:t>Stopnje organiziranosti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r>
              <a:rPr lang="sl-SI" dirty="0" smtClean="0"/>
              <a:t>Ekosistem</a:t>
            </a:r>
          </a:p>
          <a:p>
            <a:pPr lvl="1"/>
            <a:r>
              <a:rPr lang="sl-SI" dirty="0" smtClean="0"/>
              <a:t>je ekološki sistem življenjske združbe (biocenoza) in življenjskega  prostora (biotop). </a:t>
            </a:r>
          </a:p>
          <a:p>
            <a:pPr lvl="1"/>
            <a:r>
              <a:rPr lang="sl-SI" dirty="0" smtClean="0"/>
              <a:t>Ekološka združba in njeno okolje, v katerem tok energije in kroženje kemijskih snovi, omogoča preživetje.</a:t>
            </a:r>
          </a:p>
          <a:p>
            <a:pPr lvl="1"/>
            <a:r>
              <a:rPr lang="sl-SI" dirty="0" smtClean="0"/>
              <a:t>Energija teče preko sistema in se spreminja.</a:t>
            </a:r>
          </a:p>
          <a:p>
            <a:pPr lvl="1"/>
            <a:r>
              <a:rPr lang="sl-SI" dirty="0" smtClean="0"/>
              <a:t>Kemične snovi krožijo v sistemu in se lahko ponovno uporabijo.</a:t>
            </a:r>
          </a:p>
          <a:p>
            <a:pPr lvl="1">
              <a:buFont typeface="Arial" charset="0"/>
              <a:buNone/>
            </a:pPr>
            <a:endParaRPr lang="sl-SI" dirty="0" smtClean="0"/>
          </a:p>
          <a:p>
            <a:pPr>
              <a:buFont typeface="Arial" charset="0"/>
              <a:buNone/>
            </a:pPr>
            <a:endParaRPr lang="sl-SI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7" descr="IEG_5e_Figure_04_02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78263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6463" y="0"/>
            <a:ext cx="4427537" cy="1143000"/>
          </a:xfrm>
        </p:spPr>
        <p:txBody>
          <a:bodyPr/>
          <a:lstStyle/>
          <a:p>
            <a:pPr eaLnBrk="1" hangingPunct="1"/>
            <a:r>
              <a:rPr lang="en-US" smtClean="0"/>
              <a:t>E</a:t>
            </a:r>
            <a:r>
              <a:rPr lang="sl-SI" smtClean="0"/>
              <a:t>kosistem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Vrste ekosistemov</a:t>
            </a:r>
            <a:endParaRPr lang="en-US" smtClean="0"/>
          </a:p>
        </p:txBody>
      </p:sp>
      <p:sp>
        <p:nvSpPr>
          <p:cNvPr id="4608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073650"/>
          </a:xfrm>
        </p:spPr>
        <p:txBody>
          <a:bodyPr/>
          <a:lstStyle/>
          <a:p>
            <a:pPr eaLnBrk="1" hangingPunct="1"/>
            <a:r>
              <a:rPr lang="sl-SI" smtClean="0"/>
              <a:t>Naravni prvotni</a:t>
            </a:r>
            <a:endParaRPr lang="sl-SI" b="1" smtClean="0"/>
          </a:p>
          <a:p>
            <a:pPr lvl="1" eaLnBrk="1" hangingPunct="1"/>
            <a:r>
              <a:rPr lang="sl-SI" smtClean="0"/>
              <a:t>Nastal s popolnoma naravnimi evolucijskimi postopki </a:t>
            </a:r>
          </a:p>
          <a:p>
            <a:pPr lvl="1" eaLnBrk="1" hangingPunct="1"/>
            <a:r>
              <a:rPr lang="sl-SI" smtClean="0"/>
              <a:t>redki na kopnem – zakaj?</a:t>
            </a:r>
          </a:p>
          <a:p>
            <a:pPr eaLnBrk="1" hangingPunct="1"/>
            <a:r>
              <a:rPr lang="sl-SI" smtClean="0"/>
              <a:t>Človeško spremenjeni</a:t>
            </a:r>
          </a:p>
          <a:p>
            <a:pPr lvl="1" eaLnBrk="1" hangingPunct="1"/>
            <a:r>
              <a:rPr lang="sl-SI" smtClean="0"/>
              <a:t>Spremenjeni zaradi človeške uporabe in interesov</a:t>
            </a:r>
          </a:p>
          <a:p>
            <a:pPr lvl="1" eaLnBrk="1" hangingPunct="1"/>
            <a:r>
              <a:rPr lang="sl-SI" smtClean="0"/>
              <a:t>Večina glavnih ekosistemov</a:t>
            </a:r>
          </a:p>
          <a:p>
            <a:pPr eaLnBrk="1" hangingPunct="1"/>
            <a:r>
              <a:rPr lang="sl-SI" smtClean="0"/>
              <a:t>Čoveško nastali</a:t>
            </a:r>
          </a:p>
          <a:p>
            <a:pPr lvl="1" eaLnBrk="1" hangingPunct="1"/>
            <a:r>
              <a:rPr lang="sl-SI" smtClean="0"/>
              <a:t>Človek jih je ustvaril zaradi različnih razlogov na različnih krajih</a:t>
            </a:r>
          </a:p>
          <a:p>
            <a:pPr lvl="1" eaLnBrk="1" hangingPunct="1"/>
            <a:r>
              <a:rPr lang="sl-SI" smtClean="0"/>
              <a:t>Bazeni, kanali, soline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l-SI" dirty="0" smtClean="0"/>
              <a:t>Ekosistem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495800" cy="4997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sz="3200" dirty="0" err="1" smtClean="0"/>
              <a:t>Agroekosistem</a:t>
            </a:r>
            <a:endParaRPr lang="sl-SI" sz="3200" dirty="0" smtClean="0"/>
          </a:p>
          <a:p>
            <a:pPr>
              <a:lnSpc>
                <a:spcPct val="80000"/>
              </a:lnSpc>
            </a:pPr>
            <a:r>
              <a:rPr lang="sl-SI" sz="3200" dirty="0" smtClean="0"/>
              <a:t>Vodni ekosistem</a:t>
            </a:r>
          </a:p>
          <a:p>
            <a:pPr>
              <a:lnSpc>
                <a:spcPct val="80000"/>
              </a:lnSpc>
            </a:pPr>
            <a:r>
              <a:rPr lang="sl-SI" sz="3200" dirty="0" err="1" smtClean="0"/>
              <a:t>Šaparal</a:t>
            </a:r>
            <a:endParaRPr lang="sl-SI" sz="3200" dirty="0" smtClean="0"/>
          </a:p>
          <a:p>
            <a:pPr>
              <a:lnSpc>
                <a:spcPct val="80000"/>
              </a:lnSpc>
            </a:pPr>
            <a:r>
              <a:rPr lang="sl-SI" sz="3200" dirty="0" smtClean="0"/>
              <a:t>Koralni greben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Puščava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Gozd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Ekosistem </a:t>
            </a:r>
            <a:r>
              <a:rPr lang="sl-SI" sz="3200" dirty="0" smtClean="0"/>
              <a:t>Triglavskega narodnega </a:t>
            </a:r>
            <a:r>
              <a:rPr lang="sl-SI" sz="3200" dirty="0" smtClean="0"/>
              <a:t>parka 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Morski ekosistem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Ekosistem ribnika</a:t>
            </a:r>
          </a:p>
        </p:txBody>
      </p:sp>
      <p:sp>
        <p:nvSpPr>
          <p:cNvPr id="75780" name="Rectangle 4"/>
          <p:cNvSpPr>
            <a:spLocks noGrp="1"/>
          </p:cNvSpPr>
          <p:nvPr>
            <p:ph type="body" sz="half" idx="2"/>
          </p:nvPr>
        </p:nvSpPr>
        <p:spPr>
          <a:xfrm>
            <a:off x="4463480" y="1628800"/>
            <a:ext cx="4680520" cy="50691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sz="3200" dirty="0" smtClean="0"/>
              <a:t>Prerija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Deževni gozd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Obrečni gozd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Savana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Stepa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Podpovršinski </a:t>
            </a:r>
            <a:r>
              <a:rPr lang="sl-SI" sz="3200" dirty="0" err="1" smtClean="0"/>
              <a:t>litoautotrofni</a:t>
            </a:r>
            <a:r>
              <a:rPr lang="sl-SI" sz="3200" dirty="0" smtClean="0"/>
              <a:t> mikrobni ekosistem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Tajga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Tundra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l-SI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sl-SI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Naravne funkcije ekosistema</a:t>
            </a:r>
            <a:endParaRPr lang="en-US" smtClean="0"/>
          </a:p>
        </p:txBody>
      </p:sp>
      <p:sp>
        <p:nvSpPr>
          <p:cNvPr id="471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sl-SI" smtClean="0"/>
              <a:t>Naravne</a:t>
            </a:r>
          </a:p>
          <a:p>
            <a:pPr lvl="1" eaLnBrk="1" hangingPunct="1">
              <a:buFont typeface="Calibri" pitchFamily="34" charset="0"/>
              <a:buChar char="—"/>
            </a:pPr>
            <a:r>
              <a:rPr lang="sl-SI" smtClean="0"/>
              <a:t> Procesi odgovorni za čiščenje vode, zraka in različne življenske zadeve.</a:t>
            </a:r>
          </a:p>
          <a:p>
            <a:pPr eaLnBrk="1" hangingPunct="1">
              <a:buFontTx/>
              <a:buChar char="•"/>
            </a:pPr>
            <a:r>
              <a:rPr lang="sl-SI" smtClean="0"/>
              <a:t>Neposredne </a:t>
            </a:r>
          </a:p>
          <a:p>
            <a:pPr lvl="1" eaLnBrk="1" hangingPunct="1"/>
            <a:r>
              <a:rPr lang="sl-SI" smtClean="0"/>
              <a:t>Kroženje kemijskih prvin</a:t>
            </a:r>
            <a:r>
              <a:rPr lang="en-US" smtClean="0"/>
              <a:t> (</a:t>
            </a:r>
            <a:r>
              <a:rPr lang="sl-SI" smtClean="0"/>
              <a:t>npr.</a:t>
            </a:r>
            <a:r>
              <a:rPr lang="en-US" smtClean="0"/>
              <a:t> CO</a:t>
            </a:r>
            <a:r>
              <a:rPr lang="en-US" baseline="-25000" smtClean="0"/>
              <a:t>2</a:t>
            </a:r>
            <a:r>
              <a:rPr lang="en-US" smtClean="0"/>
              <a:t>, O)</a:t>
            </a:r>
          </a:p>
          <a:p>
            <a:pPr lvl="1" eaLnBrk="1" hangingPunct="1"/>
            <a:r>
              <a:rPr lang="sl-SI" smtClean="0"/>
              <a:t>Pretok energije in hranil</a:t>
            </a:r>
            <a:endParaRPr lang="en-US" smtClean="0"/>
          </a:p>
          <a:p>
            <a:pPr lvl="1" eaLnBrk="1" hangingPunct="1"/>
            <a:r>
              <a:rPr lang="sl-SI" smtClean="0"/>
              <a:t>Odstranjevanje onesnaževal</a:t>
            </a:r>
          </a:p>
          <a:p>
            <a:pPr eaLnBrk="1" hangingPunct="1">
              <a:buFontTx/>
              <a:buChar char="•"/>
            </a:pPr>
            <a:r>
              <a:rPr lang="sl-SI" smtClean="0"/>
              <a:t>Varovalne</a:t>
            </a:r>
          </a:p>
          <a:p>
            <a:pPr lvl="1" eaLnBrk="1" hangingPunct="1"/>
            <a:r>
              <a:rPr lang="sl-SI" smtClean="0"/>
              <a:t>Zaščita pred naravnimi tveganji (npr. mokrišča varujejo pred poplavljanjem in erozijo).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1763713" y="0"/>
            <a:ext cx="5940425" cy="981075"/>
          </a:xfrm>
        </p:spPr>
        <p:txBody>
          <a:bodyPr/>
          <a:lstStyle/>
          <a:p>
            <a:r>
              <a:rPr lang="sl-SI" smtClean="0"/>
              <a:t>Stopnje organiziranosti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0" y="981075"/>
            <a:ext cx="9144000" cy="4392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800" smtClean="0"/>
              <a:t>Združba - Vse vrste, ki sočasno živi na istem prostoru.</a:t>
            </a:r>
          </a:p>
          <a:p>
            <a:pPr>
              <a:lnSpc>
                <a:spcPct val="90000"/>
              </a:lnSpc>
            </a:pPr>
            <a:r>
              <a:rPr lang="sl-SI" sz="2800" smtClean="0"/>
              <a:t>Populacija - Vrsta, ki sočasno živi na istem prostoru.</a:t>
            </a:r>
          </a:p>
          <a:p>
            <a:pPr>
              <a:lnSpc>
                <a:spcPct val="90000"/>
              </a:lnSpc>
            </a:pPr>
            <a:r>
              <a:rPr lang="sl-SI" sz="2800" smtClean="0"/>
              <a:t>Organizem - Predstavnik vrste</a:t>
            </a:r>
          </a:p>
          <a:p>
            <a:pPr>
              <a:lnSpc>
                <a:spcPct val="90000"/>
              </a:lnSpc>
            </a:pPr>
            <a:r>
              <a:rPr lang="sl-SI" sz="2800" smtClean="0"/>
              <a:t>Habitat - Okolje, kjer živi združba. </a:t>
            </a:r>
          </a:p>
          <a:p>
            <a:pPr lvl="1">
              <a:lnSpc>
                <a:spcPct val="90000"/>
              </a:lnSpc>
            </a:pPr>
            <a:r>
              <a:rPr lang="sl-SI" sz="2400" smtClean="0"/>
              <a:t>Zelo kompleksen.</a:t>
            </a:r>
          </a:p>
          <a:p>
            <a:pPr lvl="1">
              <a:lnSpc>
                <a:spcPct val="90000"/>
              </a:lnSpc>
            </a:pPr>
            <a:r>
              <a:rPr lang="sl-SI" sz="2400" smtClean="0"/>
              <a:t>100 – 1000 različnih vrst</a:t>
            </a:r>
          </a:p>
          <a:p>
            <a:pPr>
              <a:lnSpc>
                <a:spcPct val="90000"/>
              </a:lnSpc>
            </a:pPr>
            <a:r>
              <a:rPr lang="sl-SI" sz="2800" smtClean="0"/>
              <a:t>Niša - razpon fizikalnih in bioloških razmer v katerih živi organizem ter način, kako organizem te razmere uporablja.</a:t>
            </a:r>
          </a:p>
          <a:p>
            <a:pPr lvl="1">
              <a:lnSpc>
                <a:spcPct val="90000"/>
              </a:lnSpc>
            </a:pPr>
            <a:r>
              <a:rPr lang="sl-SI" sz="2400" smtClean="0"/>
              <a:t>Biotske – mesto v prehrambeni verigi</a:t>
            </a:r>
          </a:p>
          <a:p>
            <a:pPr lvl="1">
              <a:lnSpc>
                <a:spcPct val="90000"/>
              </a:lnSpc>
            </a:pPr>
            <a:r>
              <a:rPr lang="sl-SI" sz="2400" smtClean="0"/>
              <a:t>Abiotske – temperatura, vlaga...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sl-SI" sz="2400" smtClean="0"/>
          </a:p>
          <a:p>
            <a:pPr lvl="1">
              <a:lnSpc>
                <a:spcPct val="90000"/>
              </a:lnSpc>
            </a:pPr>
            <a:endParaRPr lang="sl-SI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marine-ecosyste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3000375"/>
          </a:xfrm>
          <a:prstGeom prst="rect">
            <a:avLst/>
          </a:prstGeom>
          <a:noFill/>
        </p:spPr>
      </p:pic>
      <p:pic>
        <p:nvPicPr>
          <p:cNvPr id="586757" name="Picture 5" descr="levels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0"/>
            <a:ext cx="471646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9" descr="t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94063"/>
            <a:ext cx="4716463" cy="3563937"/>
          </a:xfrm>
          <a:prstGeom prst="rect">
            <a:avLst/>
          </a:prstGeom>
          <a:noFill/>
        </p:spPr>
      </p:pic>
      <p:pic>
        <p:nvPicPr>
          <p:cNvPr id="91143" name="Picture 7" descr="uesc_04_img02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194050"/>
            <a:ext cx="4427537" cy="366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004048" cy="908720"/>
          </a:xfrm>
        </p:spPr>
        <p:txBody>
          <a:bodyPr anchor="b"/>
          <a:lstStyle/>
          <a:p>
            <a:r>
              <a:rPr lang="sl-SI" dirty="0" smtClean="0"/>
              <a:t>Odnosi v združbi</a:t>
            </a:r>
            <a:endParaRPr lang="en-US" dirty="0" smtClean="0"/>
          </a:p>
        </p:txBody>
      </p:sp>
      <p:sp>
        <p:nvSpPr>
          <p:cNvPr id="901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052736"/>
            <a:ext cx="8201025" cy="4498975"/>
          </a:xfrm>
        </p:spPr>
        <p:txBody>
          <a:bodyPr/>
          <a:lstStyle/>
          <a:p>
            <a:pPr marL="273050" indent="-273050"/>
            <a:r>
              <a:rPr lang="sl-SI" dirty="0" smtClean="0"/>
              <a:t>Tekmovanje</a:t>
            </a:r>
            <a:endParaRPr lang="en-US" dirty="0" smtClean="0"/>
          </a:p>
          <a:p>
            <a:pPr marL="273050" indent="-273050"/>
            <a:r>
              <a:rPr lang="sl-SI" dirty="0" err="1" smtClean="0"/>
              <a:t>Predatorstvo</a:t>
            </a:r>
            <a:endParaRPr lang="en-US" dirty="0" smtClean="0"/>
          </a:p>
          <a:p>
            <a:pPr marL="273050" indent="-273050"/>
            <a:r>
              <a:rPr lang="sl-SI" dirty="0" smtClean="0"/>
              <a:t>Simbioza</a:t>
            </a:r>
          </a:p>
          <a:p>
            <a:pPr marL="273050" indent="-273050">
              <a:buFont typeface="Arial" charset="0"/>
              <a:buNone/>
            </a:pPr>
            <a:endParaRPr lang="en-US" dirty="0" smtClean="0"/>
          </a:p>
        </p:txBody>
      </p:sp>
      <p:pic>
        <p:nvPicPr>
          <p:cNvPr id="27649" name="Picture 1" descr="D:\My Pictures\kenija in tanzanija 1\kenija in tanzanija 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7651" name="Picture 3" descr="D:\My Pictures\kenija in tanzanija 1\kenija in tanzanija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8999"/>
            <a:ext cx="4572001" cy="3429001"/>
          </a:xfrm>
          <a:prstGeom prst="rect">
            <a:avLst/>
          </a:prstGeom>
          <a:noFill/>
        </p:spPr>
      </p:pic>
      <p:pic>
        <p:nvPicPr>
          <p:cNvPr id="27652" name="Picture 4" descr="D:\My Pictures\kenija in tanzanija 1\kenija in tanzanija 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18. naloga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Na izbrani sliki opredeli kaj je biom, kaj ekosistem, združba, populacija, habitat in organizem.</a:t>
            </a:r>
          </a:p>
          <a:p>
            <a:r>
              <a:rPr lang="sl-SI" smtClean="0"/>
              <a:t>Razmisli, kateri geološki dejavniki vplivajo na to, da je sistem takšen, kakršen 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Soška postrv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Ali je ogrožena?</a:t>
            </a:r>
          </a:p>
          <a:p>
            <a:r>
              <a:rPr lang="sl-SI" smtClean="0"/>
              <a:t>Zakaj?</a:t>
            </a:r>
          </a:p>
          <a:p>
            <a:r>
              <a:rPr lang="sl-SI" smtClean="0"/>
              <a:t>Vloga geologije pri ugotavljanju habitata.</a:t>
            </a:r>
          </a:p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Kako je organiziran naš svet</a:t>
            </a:r>
            <a:endParaRPr lang="en-US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196975"/>
            <a:ext cx="552291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167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Vrsta</a:t>
            </a:r>
            <a:endParaRPr lang="en-US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mtClean="0"/>
              <a:t>Prvobitne ali avtohtone vrste</a:t>
            </a:r>
          </a:p>
          <a:p>
            <a:pPr lvl="1" eaLnBrk="1" hangingPunct="1"/>
            <a:r>
              <a:rPr lang="sl-SI" smtClean="0"/>
              <a:t>Živijo tam, kjer se je vrsta razvila</a:t>
            </a:r>
          </a:p>
          <a:p>
            <a:pPr eaLnBrk="1" hangingPunct="1"/>
            <a:r>
              <a:rPr lang="sl-SI" smtClean="0"/>
              <a:t>Tuje, vnešene, eksotične vrtse</a:t>
            </a:r>
          </a:p>
          <a:p>
            <a:pPr lvl="1" eaLnBrk="1" hangingPunct="1"/>
            <a:r>
              <a:rPr lang="sl-SI" smtClean="0"/>
              <a:t>Človek jih je namerno ali nenamerno prinesel v neko območje</a:t>
            </a:r>
            <a:r>
              <a:rPr lang="sl-SI" sz="3200" smtClean="0"/>
              <a:t> </a:t>
            </a:r>
          </a:p>
          <a:p>
            <a:pPr eaLnBrk="1" hangingPunct="1"/>
            <a:r>
              <a:rPr lang="en-US" sz="3400" smtClean="0"/>
              <a:t>Inva</a:t>
            </a:r>
            <a:r>
              <a:rPr lang="sl-SI" sz="3400" smtClean="0"/>
              <a:t>z</a:t>
            </a:r>
            <a:r>
              <a:rPr lang="en-US" sz="3400" smtClean="0"/>
              <a:t>iv</a:t>
            </a:r>
            <a:r>
              <a:rPr lang="sl-SI" sz="3400" smtClean="0"/>
              <a:t>n</a:t>
            </a:r>
            <a:r>
              <a:rPr lang="en-US" sz="3400" smtClean="0"/>
              <a:t>e </a:t>
            </a:r>
            <a:r>
              <a:rPr lang="sl-SI" sz="3400" smtClean="0"/>
              <a:t>vrste</a:t>
            </a:r>
          </a:p>
          <a:p>
            <a:pPr lvl="1" eaLnBrk="1" hangingPunct="1"/>
            <a:r>
              <a:rPr lang="sl-SI" sz="3000" smtClean="0"/>
              <a:t>Vnešene vrste, ki s prvobitnimi tekmujejo za življenski prostor in jih lahko izrinejo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19. naloga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Poišči primer avtohtone, eksotične in invazivne vrste v  Sloveniji in svetu.</a:t>
            </a:r>
          </a:p>
          <a:p>
            <a:r>
              <a:rPr lang="sl-SI" smtClean="0"/>
              <a:t>Zakaj je človek vnesel eksotično vrsto?</a:t>
            </a:r>
          </a:p>
          <a:p>
            <a:r>
              <a:rPr lang="sl-SI" smtClean="0"/>
              <a:t>Zakaj je ekostična vrsta postala invazivna?</a:t>
            </a:r>
          </a:p>
          <a:p>
            <a:r>
              <a:rPr lang="sl-SI" smtClean="0"/>
              <a:t>Bi geološko znanje lahko preprečilo nastanek problema ali omililo njegove posledice? Kako?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sz="4000" smtClean="0"/>
              <a:t>Biodiverziteta ali biotska raznovrstnost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5256213"/>
          </a:xfrm>
        </p:spPr>
        <p:txBody>
          <a:bodyPr/>
          <a:lstStyle/>
          <a:p>
            <a:r>
              <a:rPr lang="sl-SI" smtClean="0"/>
              <a:t>je stopnja raznolikosti vseh oblik življenja v nekem okolju</a:t>
            </a:r>
          </a:p>
          <a:p>
            <a:r>
              <a:rPr lang="sl-SI" smtClean="0"/>
              <a:t>Bogastvo vrst - število različnih vrst.</a:t>
            </a:r>
          </a:p>
          <a:p>
            <a:pPr eaLnBrk="1" hangingPunct="1"/>
            <a:r>
              <a:rPr lang="sl-SI" smtClean="0"/>
              <a:t>Enakomernost vrst – relativno razmerje med vrstami.</a:t>
            </a:r>
          </a:p>
          <a:p>
            <a:pPr eaLnBrk="1" hangingPunct="1"/>
            <a:r>
              <a:rPr lang="sl-SI" smtClean="0"/>
              <a:t>Prevladujoča vrsta – vrsta, ki je pogostejša (običajnejša) kot ostale.</a:t>
            </a:r>
          </a:p>
          <a:p>
            <a:pPr eaLnBrk="1" hangingPunct="1"/>
            <a:r>
              <a:rPr lang="sl-SI" smtClean="0"/>
              <a:t>Ključna vrsta – glede na njeno številčnost nesorazmeren vpliv na združbo.</a:t>
            </a:r>
          </a:p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Geologija in biotska raznovrstnost</a:t>
            </a:r>
            <a:r>
              <a:rPr lang="en-US" smtClean="0"/>
              <a:t> </a:t>
            </a: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820150" cy="5445125"/>
          </a:xfrm>
        </p:spPr>
        <p:txBody>
          <a:bodyPr/>
          <a:lstStyle/>
          <a:p>
            <a:pPr eaLnBrk="1" hangingPunct="1"/>
            <a:r>
              <a:rPr lang="sl-SI" smtClean="0"/>
              <a:t>Geologija vpliva na splošne okoljske pogoje ekosistema</a:t>
            </a:r>
            <a:r>
              <a:rPr lang="en-US" smtClean="0"/>
              <a:t> </a:t>
            </a:r>
            <a:endParaRPr lang="sl-SI" smtClean="0"/>
          </a:p>
          <a:p>
            <a:pPr lvl="1" eaLnBrk="1" hangingPunct="1"/>
            <a:r>
              <a:rPr lang="sl-SI" smtClean="0"/>
              <a:t>Spremembe topografije (nastanek gorovij in premikanje pobočij)</a:t>
            </a:r>
          </a:p>
          <a:p>
            <a:pPr lvl="1" eaLnBrk="1" hangingPunct="1"/>
            <a:r>
              <a:rPr lang="sl-SI" smtClean="0"/>
              <a:t>Tektonika plošč in meja ekosistema</a:t>
            </a:r>
          </a:p>
          <a:p>
            <a:pPr lvl="1" eaLnBrk="1" hangingPunct="1"/>
            <a:r>
              <a:rPr lang="sl-SI" smtClean="0"/>
              <a:t>Spremembe podnebja (ledene dobe, poledenitve, globalno segrevanje)</a:t>
            </a: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Biotska raznovrstnost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0" y="908721"/>
            <a:ext cx="9144000" cy="792088"/>
          </a:xfrm>
        </p:spPr>
        <p:txBody>
          <a:bodyPr/>
          <a:lstStyle/>
          <a:p>
            <a:r>
              <a:rPr lang="sl-SI" dirty="0" smtClean="0"/>
              <a:t>Število različnih drevesnih vrst v Evropi in S Ameriki</a:t>
            </a:r>
            <a:r>
              <a:rPr lang="en-US" dirty="0" smtClean="0"/>
              <a:t/>
            </a:r>
            <a:br>
              <a:rPr lang="en-US" dirty="0" smtClean="0"/>
            </a:br>
            <a:endParaRPr lang="sl-SI" dirty="0" smtClean="0"/>
          </a:p>
        </p:txBody>
      </p:sp>
      <p:pic>
        <p:nvPicPr>
          <p:cNvPr id="20481" name="Picture 1" descr="C:\Users\nina\AppData\Local\Temp\wzdf0a\032167264X_jpeg\Keller_Chapter_04\Ch_04_Figur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799"/>
            <a:ext cx="8053775" cy="52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sl-SI" sz="3200" dirty="0" smtClean="0"/>
              <a:t>Ključna vrsta: Volk, los in ekosistem gorskega potoka v </a:t>
            </a:r>
            <a:br>
              <a:rPr lang="sl-SI" sz="3200" dirty="0" smtClean="0"/>
            </a:br>
            <a:r>
              <a:rPr lang="sl-SI" sz="3200" dirty="0" smtClean="0"/>
              <a:t>parku </a:t>
            </a:r>
            <a:r>
              <a:rPr lang="en-US" sz="3200" dirty="0" smtClean="0"/>
              <a:t>Yellowstone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</p:txBody>
      </p:sp>
      <p:pic>
        <p:nvPicPr>
          <p:cNvPr id="19457" name="Picture 1" descr="C:\Users\nina\AppData\Local\Temp\wz473e\032167264X_jpeg\Keller_Chapter_04\Ch_04_Figur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73997"/>
            <a:ext cx="7668344" cy="588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92163"/>
          </a:xfrm>
        </p:spPr>
        <p:txBody>
          <a:bodyPr/>
          <a:lstStyle/>
          <a:p>
            <a:pPr eaLnBrk="1" hangingPunct="1"/>
            <a:r>
              <a:rPr lang="sl-SI" smtClean="0"/>
              <a:t>Ključna vrsta</a:t>
            </a:r>
            <a:endParaRPr lang="en-US" smtClean="0"/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355725" y="24050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00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1204" name="Picture 7" descr="IEG_5e_Figure_04_0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52488"/>
            <a:ext cx="7524750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7" descr="IEG_5e_Figure_04_09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81038"/>
            <a:ext cx="6840538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54360"/>
          </a:xfrm>
        </p:spPr>
        <p:txBody>
          <a:bodyPr/>
          <a:lstStyle/>
          <a:p>
            <a:pPr eaLnBrk="1" hangingPunct="1"/>
            <a:r>
              <a:rPr lang="sl-SI" sz="3200" dirty="0" smtClean="0"/>
              <a:t>Ključna vrsta: Haloge, morski ježki in vidre v Kaliforniji</a:t>
            </a:r>
            <a:r>
              <a:rPr lang="sl-SI" dirty="0" smtClean="0"/>
              <a:t/>
            </a:r>
            <a:br>
              <a:rPr lang="sl-SI" dirty="0" smtClean="0"/>
            </a:br>
            <a:endParaRPr lang="en-US" dirty="0" smtClean="0"/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1355725" y="24050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00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Dejavniki povečanje biodiverzitete</a:t>
            </a:r>
            <a:endParaRPr lang="en-US" smtClean="0"/>
          </a:p>
        </p:txBody>
      </p:sp>
      <p:sp>
        <p:nvSpPr>
          <p:cNvPr id="542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/>
            <a:r>
              <a:rPr lang="sl-SI" smtClean="0"/>
              <a:t>Obstoj različnih habitatov.</a:t>
            </a:r>
          </a:p>
          <a:p>
            <a:pPr eaLnBrk="1" hangingPunct="1"/>
            <a:r>
              <a:rPr lang="sl-SI" smtClean="0"/>
              <a:t>Ugodno geološko okolje.</a:t>
            </a:r>
          </a:p>
          <a:p>
            <a:pPr lvl="1" eaLnBrk="1" hangingPunct="1"/>
            <a:r>
              <a:rPr lang="sl-SI" smtClean="0"/>
              <a:t>Zmerna količina motenj – nesreče ustvarijo ali obnovijo habitat.</a:t>
            </a:r>
          </a:p>
          <a:p>
            <a:pPr lvl="1" eaLnBrk="1" hangingPunct="1"/>
            <a:r>
              <a:rPr lang="sl-SI" smtClean="0"/>
              <a:t>Težki pogoji pri nekaterih edinstvenih specializiranih vrstah zvišajo biotsko raznovrstnost v regionalnem merilu.</a:t>
            </a:r>
          </a:p>
          <a:p>
            <a:pPr eaLnBrk="1" hangingPunct="1"/>
            <a:r>
              <a:rPr lang="sl-SI" smtClean="0"/>
              <a:t>Razmeroma stalne okoljske razmere, kot so T, p, padavine, nadmorska višina.</a:t>
            </a:r>
          </a:p>
          <a:p>
            <a:pPr eaLnBrk="1" hangingPunct="1"/>
            <a:r>
              <a:rPr lang="sl-SI" smtClean="0"/>
              <a:t>Zelo spremenjeno biološko produktivno okolje.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Dejavniki zmanjšanja biodiverzitete</a:t>
            </a:r>
            <a:endParaRPr lang="en-US" smtClean="0"/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/>
            <a:r>
              <a:rPr lang="sl-SI" smtClean="0"/>
              <a:t>Skrajno geološko okolje:</a:t>
            </a:r>
          </a:p>
          <a:p>
            <a:pPr lvl="1" eaLnBrk="1" hangingPunct="1"/>
            <a:r>
              <a:rPr lang="sl-SI" smtClean="0"/>
              <a:t>Ektremne motnje uničijo habitat.</a:t>
            </a:r>
            <a:endParaRPr lang="en-US" smtClean="0"/>
          </a:p>
          <a:p>
            <a:pPr lvl="1" eaLnBrk="1" hangingPunct="1"/>
            <a:r>
              <a:rPr lang="sl-SI" smtClean="0"/>
              <a:t>Omeji število habitatov in ekoloških niš v lokalnem merilu.</a:t>
            </a:r>
            <a:endParaRPr lang="en-US" smtClean="0"/>
          </a:p>
          <a:p>
            <a:pPr lvl="1" eaLnBrk="1" hangingPunct="1"/>
            <a:r>
              <a:rPr lang="sl-SI" smtClean="0"/>
              <a:t>Onesnaženje in drugi stresi omejijo pretok energije in hranil.</a:t>
            </a:r>
            <a:endParaRPr lang="en-US" smtClean="0"/>
          </a:p>
          <a:p>
            <a:pPr eaLnBrk="1" hangingPunct="1"/>
            <a:r>
              <a:rPr lang="sl-SI" smtClean="0"/>
              <a:t>Razdrobitev ekosistema zaradi uporabe in spremembe namembnosti zemljišča.</a:t>
            </a:r>
          </a:p>
          <a:p>
            <a:pPr eaLnBrk="1" hangingPunct="1"/>
            <a:r>
              <a:rPr lang="sl-SI" smtClean="0"/>
              <a:t>Uvajanje invazivnih tujih vrts.</a:t>
            </a:r>
            <a:endParaRPr lang="en-US" smtClean="0"/>
          </a:p>
          <a:p>
            <a:pPr eaLnBrk="1" hangingPunct="1"/>
            <a:r>
              <a:rPr lang="sl-SI" smtClean="0"/>
              <a:t>Poenostavitev habitata (inženirske strukture) ali migracije ovire.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Ekologija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5940425" cy="5805487"/>
          </a:xfrm>
        </p:spPr>
        <p:txBody>
          <a:bodyPr/>
          <a:lstStyle/>
          <a:p>
            <a:pPr eaLnBrk="1" hangingPunct="1"/>
            <a:r>
              <a:rPr lang="sl-SI" smtClean="0"/>
              <a:t>Nauk o “naravnem domu”.</a:t>
            </a:r>
          </a:p>
          <a:p>
            <a:pPr eaLnBrk="1" hangingPunct="1"/>
            <a:r>
              <a:rPr lang="sl-SI" smtClean="0"/>
              <a:t>Grški izvor besede:</a:t>
            </a:r>
          </a:p>
          <a:p>
            <a:pPr lvl="1" eaLnBrk="1" hangingPunct="1"/>
            <a:r>
              <a:rPr lang="sl-SI" smtClean="0"/>
              <a:t>Oikos – domovanje</a:t>
            </a:r>
          </a:p>
          <a:p>
            <a:pPr lvl="1" eaLnBrk="1" hangingPunct="1"/>
            <a:r>
              <a:rPr lang="sl-SI" smtClean="0"/>
              <a:t>Logos – znanost</a:t>
            </a:r>
          </a:p>
          <a:p>
            <a:pPr eaLnBrk="1" hangingPunct="1"/>
            <a:r>
              <a:rPr lang="sl-SI" smtClean="0"/>
              <a:t>Na tak način razmišljajo že Humboldt, Linne, Darwin…</a:t>
            </a:r>
          </a:p>
          <a:p>
            <a:pPr eaLnBrk="1" hangingPunct="1"/>
            <a:r>
              <a:rPr lang="sl-SI" smtClean="0"/>
              <a:t>Izraz prvi uporabi nemški znanstvenik Ernest Haeckel 1866.</a:t>
            </a:r>
          </a:p>
          <a:p>
            <a:pPr eaLnBrk="1" hangingPunct="1"/>
            <a:endParaRPr lang="sl-SI" smtClean="0"/>
          </a:p>
        </p:txBody>
      </p:sp>
      <p:pic>
        <p:nvPicPr>
          <p:cNvPr id="20483" name="Picture 2" descr="http://upload.wikimedia.org/wikipedia/commons/thumb/e/eb/ErnstHaeckelDW.jpg/200px-ErnstHaeckelD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1268413"/>
            <a:ext cx="3297237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Prevlada človeka</a:t>
            </a:r>
            <a:endParaRPr lang="en-US" smtClean="0"/>
          </a:p>
        </p:txBody>
      </p:sp>
      <p:sp>
        <p:nvSpPr>
          <p:cNvPr id="563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sl-SI" smtClean="0"/>
              <a:t>Človeške dejavnosti prevladujoče vplivanjo na združbe. </a:t>
            </a:r>
          </a:p>
          <a:p>
            <a:pPr lvl="1" eaLnBrk="1" hangingPunct="1"/>
            <a:r>
              <a:rPr lang="sl-SI" smtClean="0"/>
              <a:t>Prevladujemo skoraj v vseh ekosistemih na Zemlji.</a:t>
            </a:r>
          </a:p>
          <a:p>
            <a:pPr lvl="1" eaLnBrk="1" hangingPunct="1"/>
            <a:r>
              <a:rPr lang="sl-SI" smtClean="0"/>
              <a:t>Masovno izkoriščamo zemljišče in spreminjamo njegovo namembnost – mesta, kmetijstvo, rekreacija, industrija..</a:t>
            </a:r>
          </a:p>
          <a:p>
            <a:pPr lvl="1" eaLnBrk="1" hangingPunct="1"/>
            <a:r>
              <a:rPr lang="sl-SI" smtClean="0"/>
              <a:t>Globalne podnebne spremembe.</a:t>
            </a:r>
          </a:p>
          <a:p>
            <a:pPr lvl="1" eaLnBrk="1" hangingPunct="1"/>
            <a:r>
              <a:rPr lang="sl-SI" smtClean="0"/>
              <a:t>Spremembe biogeokemičnih ciklov </a:t>
            </a:r>
            <a:r>
              <a:rPr lang="en-US" smtClean="0"/>
              <a:t>– O, CO</a:t>
            </a:r>
            <a:r>
              <a:rPr lang="en-US" baseline="-25000" smtClean="0"/>
              <a:t>2</a:t>
            </a:r>
            <a:r>
              <a:rPr lang="en-US" smtClean="0"/>
              <a:t>, </a:t>
            </a:r>
            <a:r>
              <a:rPr lang="sl-SI" smtClean="0"/>
              <a:t>energija , hranila.</a:t>
            </a:r>
          </a:p>
          <a:p>
            <a:pPr lvl="1" eaLnBrk="1" hangingPunct="1"/>
            <a:r>
              <a:rPr lang="sl-SI" smtClean="0"/>
              <a:t>Najhitrejše izumrtje veliko vrst v zadnjih 2000 letih.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03575" cy="2736850"/>
          </a:xfrm>
        </p:spPr>
        <p:txBody>
          <a:bodyPr/>
          <a:lstStyle/>
          <a:p>
            <a:pPr eaLnBrk="1" hangingPunct="1"/>
            <a:r>
              <a:rPr lang="sl-SI" smtClean="0"/>
              <a:t>Valobran in zmanjšanje biotske raznolikosti</a:t>
            </a:r>
            <a:endParaRPr lang="en-US" smtClean="0"/>
          </a:p>
        </p:txBody>
      </p:sp>
      <p:pic>
        <p:nvPicPr>
          <p:cNvPr id="58371" name="Picture 6" descr="IEG_5e_Figure_04_B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583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Zlato pravilo okolja: Vse je v času</a:t>
            </a:r>
            <a:endParaRPr lang="en-US" smtClean="0"/>
          </a:p>
        </p:txBody>
      </p:sp>
      <p:sp>
        <p:nvSpPr>
          <p:cNvPr id="593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 eaLnBrk="1" hangingPunct="1"/>
            <a:r>
              <a:rPr lang="sl-SI" smtClean="0"/>
              <a:t>Geološki procesi potekajo na časovni lestvici Zemlje.</a:t>
            </a:r>
          </a:p>
          <a:p>
            <a:pPr eaLnBrk="1" hangingPunct="1"/>
            <a:r>
              <a:rPr lang="sl-SI" smtClean="0"/>
              <a:t>Človeška dejavnost in pričakovanja so na časovni lestvici človeške rase.</a:t>
            </a:r>
            <a:endParaRPr lang="en-US" smtClean="0"/>
          </a:p>
          <a:p>
            <a:pPr eaLnBrk="1" hangingPunct="1"/>
            <a:r>
              <a:rPr lang="sl-SI" smtClean="0"/>
              <a:t>Delovanje s primernim odnosom (etike) do okolja.</a:t>
            </a:r>
          </a:p>
          <a:p>
            <a:pPr eaLnBrk="1" hangingPunct="1"/>
            <a:r>
              <a:rPr lang="sl-SI" smtClean="0"/>
              <a:t>“Pakt z Zemljo” za doseganje bolj združljivega odnosa.</a:t>
            </a:r>
          </a:p>
          <a:p>
            <a:pPr eaLnBrk="1" hangingPunct="1"/>
            <a:r>
              <a:rPr lang="sl-SI" smtClean="0"/>
              <a:t>Nespoštovanje in neupoštevanje posledic degradacije okolja.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Zmanjšanje vpliva človeka</a:t>
            </a:r>
            <a:endParaRPr lang="en-US" smtClean="0"/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/>
            <a:r>
              <a:rPr lang="sl-SI" smtClean="0"/>
              <a:t>Celotni vpliv: vpliv posameznika x število posameznikov.</a:t>
            </a:r>
          </a:p>
          <a:p>
            <a:pPr eaLnBrk="1" hangingPunct="1"/>
            <a:r>
              <a:rPr lang="sl-SI" smtClean="0"/>
              <a:t>Zmanjšanje človeške populacije.</a:t>
            </a:r>
          </a:p>
          <a:p>
            <a:pPr eaLnBrk="1" hangingPunct="1"/>
            <a:r>
              <a:rPr lang="sl-SI" smtClean="0"/>
              <a:t>Bolj učinkovita raba virov.</a:t>
            </a:r>
            <a:endParaRPr lang="en-US" smtClean="0"/>
          </a:p>
          <a:p>
            <a:pPr eaLnBrk="1" hangingPunct="1"/>
            <a:r>
              <a:rPr lang="sl-SI" smtClean="0"/>
              <a:t>Boljše upravljanje z odpadki.</a:t>
            </a:r>
            <a:endParaRPr lang="en-US" smtClean="0"/>
          </a:p>
          <a:p>
            <a:pPr eaLnBrk="1" hangingPunct="1"/>
            <a:r>
              <a:rPr lang="sl-SI" smtClean="0"/>
              <a:t>Boljše razumevanje ekosistemov.</a:t>
            </a:r>
            <a:endParaRPr lang="en-US" smtClean="0"/>
          </a:p>
          <a:p>
            <a:pPr eaLnBrk="1" hangingPunct="1"/>
            <a:r>
              <a:rPr lang="sl-SI" smtClean="0"/>
              <a:t>Pomen ekosistemov v katerih prevladuje človek in drugih vrst ekosistemov.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Ekološka obnova</a:t>
            </a:r>
            <a:endParaRPr lang="en-US" smtClean="0"/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sl-SI" smtClean="0"/>
              <a:t>Proces spreminjanja področja z namenom vzpostaviti prvotne ekosisteme.</a:t>
            </a:r>
          </a:p>
          <a:p>
            <a:pPr lvl="1" eaLnBrk="1" hangingPunct="1"/>
            <a:r>
              <a:rPr lang="sl-SI" smtClean="0"/>
              <a:t>Reka: obnova rečnega korita in odstranitev jeza – ponovno poenotenje razdrobljenega rečnega ekosistema.</a:t>
            </a:r>
            <a:endParaRPr lang="en-US" smtClean="0"/>
          </a:p>
          <a:p>
            <a:pPr lvl="1" eaLnBrk="1" hangingPunct="1"/>
            <a:r>
              <a:rPr lang="sl-SI" smtClean="0"/>
              <a:t>Obala in obalne sipine</a:t>
            </a:r>
            <a:endParaRPr lang="en-US" smtClean="0"/>
          </a:p>
          <a:p>
            <a:pPr eaLnBrk="1" hangingPunct="1"/>
            <a:r>
              <a:rPr lang="sl-SI" smtClean="0"/>
              <a:t>Preoblikovanje zemljišča, drenažnega in vegetacijskega vzorca.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Primer obnove: </a:t>
            </a:r>
            <a:r>
              <a:rPr lang="en-US" dirty="0" smtClean="0"/>
              <a:t>Kissimmee River</a:t>
            </a:r>
            <a:endParaRPr lang="sl-SI" dirty="0" smtClean="0"/>
          </a:p>
        </p:txBody>
      </p:sp>
      <p:pic>
        <p:nvPicPr>
          <p:cNvPr id="9217" name="Picture 1" descr="C:\Users\nina\AppData\Local\Temp\wzbf98\032167264X_jpeg\Keller_Chapter_04\Ch_04_UnFigure_0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955169" cy="5949280"/>
          </a:xfrm>
          <a:prstGeom prst="rect">
            <a:avLst/>
          </a:prstGeom>
          <a:noFill/>
        </p:spPr>
      </p:pic>
      <p:pic>
        <p:nvPicPr>
          <p:cNvPr id="9218" name="Picture 2" descr="C:\Users\nina\AppData\Local\Temp\wz4471\032167264X_jpeg\Keller_Chapter_04\Ch_04_UnFigure_0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4371"/>
            <a:ext cx="4355976" cy="602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Primer obnove: Everglades</a:t>
            </a:r>
            <a:endParaRPr lang="en-US" smtClean="0"/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67600" y="6477000"/>
            <a:ext cx="1676400" cy="3810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800" smtClean="0"/>
              <a:t>Figure 4.E1</a:t>
            </a:r>
          </a:p>
        </p:txBody>
      </p:sp>
      <p:pic>
        <p:nvPicPr>
          <p:cNvPr id="64515" name="Picture 6" descr="IEG_5e_Figure_04_E_1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1447800"/>
            <a:ext cx="72691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IEG_5e_Figure_04_E_2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1447800"/>
            <a:ext cx="7040563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Everglades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7600" y="6477000"/>
            <a:ext cx="1676400" cy="3810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800" smtClean="0"/>
              <a:t>Figure 4.E2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Pomembni vidiki obnove</a:t>
            </a:r>
            <a:endParaRPr lang="en-US" smtClean="0"/>
          </a:p>
        </p:txBody>
      </p:sp>
      <p:sp>
        <p:nvSpPr>
          <p:cNvPr id="665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eaLnBrk="1" hangingPunct="1"/>
            <a:r>
              <a:rPr lang="sl-SI" smtClean="0"/>
              <a:t>Hidrološki procesi – površinska in talna voda.</a:t>
            </a:r>
          </a:p>
          <a:p>
            <a:pPr eaLnBrk="1" hangingPunct="1"/>
            <a:r>
              <a:rPr lang="sl-SI" smtClean="0"/>
              <a:t>Kamnine in tla – geološke razmere (vrsta, naklon, oblikovanost terena)</a:t>
            </a:r>
            <a:endParaRPr lang="en-US" smtClean="0"/>
          </a:p>
          <a:p>
            <a:pPr eaLnBrk="1" hangingPunct="1"/>
            <a:r>
              <a:rPr lang="sl-SI" smtClean="0"/>
              <a:t>Rastlinstvo – prekrivni material na kopnem in v mokriščih. </a:t>
            </a:r>
          </a:p>
          <a:p>
            <a:pPr eaLnBrk="1" hangingPunct="1"/>
            <a:r>
              <a:rPr lang="sl-SI" smtClean="0"/>
              <a:t>Socialno-ekonomski delničarji – interesi in izhodišča.</a:t>
            </a:r>
            <a:endParaRPr lang="en-US" smtClean="0"/>
          </a:p>
          <a:p>
            <a:pPr eaLnBrk="1" hangingPunct="1"/>
            <a:r>
              <a:rPr lang="sl-SI" smtClean="0"/>
              <a:t>Znanost – cilji in zaključki obnove.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Procesi in postopki obnove</a:t>
            </a:r>
            <a:endParaRPr lang="en-US" smtClean="0"/>
          </a:p>
        </p:txBody>
      </p:sp>
      <p:pic>
        <p:nvPicPr>
          <p:cNvPr id="67587" name="Picture 6" descr="IEG_5e_Table_0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sl-SI" smtClean="0"/>
              <a:t>Ekologija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14684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Proučuje vzajemno delovanje (interakcijo) med organizmi ter med organizmi in okoljem v katerem živijo.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pic>
        <p:nvPicPr>
          <p:cNvPr id="5" name="Picture 6" descr="http://3.bp.blogspot.com/_mfNOveVWWww/R9lQ7K3XeFI/AAAAAAAAAF8/GKcMJEcXpqQ/s400/300px-Nwhi_-_French_Frigate_Shoals_reef_-_many_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7775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eb.hcsps.sa.edu.au/projects/deserts/projects/group13/namib%20deser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5026025"/>
            <a:ext cx="27368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www.jcps.k12.nc.us/Schools/cvs/news/PublishingImages/rainfores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4638" y="3068638"/>
            <a:ext cx="378936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http://t0.gstatic.com/images?q=tbn:ANd9GcQnL1HhpP9E7cujzB6K6Mb4jU5486W2Bnvsj9jWryNh0TzbPGaD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2263" y="3068638"/>
            <a:ext cx="37623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sl-SI" smtClean="0"/>
              <a:t>Biološki inženiring in ekološka obnova</a:t>
            </a:r>
            <a:endParaRPr lang="en-US" smtClean="0"/>
          </a:p>
        </p:txBody>
      </p:sp>
      <p:sp>
        <p:nvSpPr>
          <p:cNvPr id="686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sl-SI" smtClean="0"/>
              <a:t>Uporaba vegetacije v inženirskih projektih za dosego določenih ekoloških ciljev.</a:t>
            </a:r>
          </a:p>
          <a:p>
            <a:pPr eaLnBrk="1" hangingPunct="1"/>
            <a:r>
              <a:rPr lang="sl-SI" smtClean="0"/>
              <a:t>Načrtovanje in ustvarjanje določenih ekosistemov.</a:t>
            </a:r>
          </a:p>
          <a:p>
            <a:pPr lvl="1" eaLnBrk="1" hangingPunct="1"/>
            <a:r>
              <a:rPr lang="sl-SI" smtClean="0"/>
              <a:t>Primer: zelene streha</a:t>
            </a:r>
          </a:p>
          <a:p>
            <a:pPr eaLnBrk="1" hangingPunct="1"/>
            <a:r>
              <a:rPr lang="sl-SI" smtClean="0"/>
              <a:t>Spreminjanje funkcij ekosistema.</a:t>
            </a:r>
            <a:endParaRPr lang="en-US" smtClean="0"/>
          </a:p>
          <a:p>
            <a:pPr lvl="1" eaLnBrk="1" hangingPunct="1"/>
            <a:r>
              <a:rPr lang="sl-SI" smtClean="0"/>
              <a:t>Primer: peščene sipine</a:t>
            </a:r>
            <a:r>
              <a:rPr lang="en-US" smtClean="0"/>
              <a:t> Santa Barbar</a:t>
            </a:r>
            <a:r>
              <a:rPr lang="sl-SI" smtClean="0"/>
              <a:t>e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20. naloga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l-SI" smtClean="0"/>
              <a:t>Poišči primer v Sloveniji ali svetu, kjer je človek vplival na zmanjšanje biotske raznovrstnosti.</a:t>
            </a:r>
          </a:p>
          <a:p>
            <a:r>
              <a:rPr lang="sl-SI" smtClean="0"/>
              <a:t>Kako bi lahko ekosistem obnovili?</a:t>
            </a:r>
          </a:p>
          <a:p>
            <a:pPr>
              <a:buFont typeface="Arial" charset="0"/>
              <a:buNone/>
            </a:pP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21. naloga</a:t>
            </a:r>
            <a:endParaRPr lang="en-US" dirty="0" smtClean="0"/>
          </a:p>
        </p:txBody>
      </p:sp>
      <p:sp>
        <p:nvSpPr>
          <p:cNvPr id="696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073650"/>
          </a:xfrm>
        </p:spPr>
        <p:txBody>
          <a:bodyPr/>
          <a:lstStyle/>
          <a:p>
            <a:pPr eaLnBrk="1" hangingPunct="1"/>
            <a:r>
              <a:rPr lang="sl-SI" smtClean="0"/>
              <a:t>Ali je v ekosistemu kateri od delov (živi – neživi) pomembnejši? Utemelji.</a:t>
            </a:r>
          </a:p>
          <a:p>
            <a:pPr eaLnBrk="1" hangingPunct="1"/>
            <a:r>
              <a:rPr lang="sl-SI" smtClean="0"/>
              <a:t>Na osnovi povezav med ekologijo in geologijo razmisli, kakšen je pomen interdisciplinarnega sodelovanja pri reševanju ekoloških problemov.</a:t>
            </a:r>
          </a:p>
          <a:p>
            <a:pPr eaLnBrk="1" hangingPunct="1"/>
            <a:r>
              <a:rPr lang="sl-SI" smtClean="0"/>
              <a:t>Kaj se ti zdi trenutno najbolj kritičen ekološki izziv v tvojem okolju?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17. naloga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Pobrskaj po različnih virih, kakšne so še definicije ekologije.</a:t>
            </a:r>
          </a:p>
          <a:p>
            <a:pPr eaLnBrk="1" hangingPunct="1"/>
            <a:r>
              <a:rPr lang="sl-SI" dirty="0" smtClean="0"/>
              <a:t>Na izbranem primeru kritično razmisli o uporabi izraza “ekološko”. </a:t>
            </a:r>
          </a:p>
          <a:p>
            <a:pPr eaLnBrk="1" hangingPunct="1">
              <a:buFont typeface="Arial" charset="0"/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Ekologija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Dve glavni vprašanji, ki si jih postavlja, sta:</a:t>
            </a:r>
          </a:p>
          <a:p>
            <a:pPr lvl="1" eaLnBrk="1" hangingPunct="1"/>
            <a:r>
              <a:rPr lang="sl-SI" smtClean="0"/>
              <a:t>Kje organizmi živijo? Zakaj?</a:t>
            </a:r>
          </a:p>
          <a:p>
            <a:pPr lvl="1" eaLnBrk="1" hangingPunct="1"/>
            <a:r>
              <a:rPr lang="sl-SI" smtClean="0"/>
              <a:t>Koliko organizmov je prisotnih? Zakaj?</a:t>
            </a:r>
          </a:p>
          <a:p>
            <a:pPr eaLnBrk="1" hangingPunct="1"/>
            <a:r>
              <a:rPr lang="sl-SI" smtClean="0"/>
              <a:t>Življensko okolje sestavljata neživi (abiotski) in živi (biotski) del.</a:t>
            </a:r>
          </a:p>
          <a:p>
            <a:pPr lvl="1" eaLnBrk="1" hangingPunct="1">
              <a:buFont typeface="Arial" charset="0"/>
              <a:buNone/>
            </a:pPr>
            <a:endParaRPr lang="sl-SI" smtClean="0"/>
          </a:p>
          <a:p>
            <a:pPr eaLnBrk="1" hangingPunct="1"/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Neživi 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6302375" cy="45259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Kamnine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Tla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Hranila v tleh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Voda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pH - Eh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Atmosfera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Plini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Podnebje (temperatura, osončenje,…)</a:t>
            </a:r>
          </a:p>
        </p:txBody>
      </p:sp>
      <p:pic>
        <p:nvPicPr>
          <p:cNvPr id="24579" name="Picture 2" descr="http://t0.gstatic.com/images?q=tbn:ANd9GcSoLsqPIoxoQuJlCt6YS92-IOmXxLcd07jkFqFXD1UbQ6jov5Ys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5063" y="4365625"/>
            <a:ext cx="16589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t3.gstatic.com/images?q=tbn:ANd9GcQXKq_cZzd8LrEr98_UMo270ZL_eAveH8syr0uF-cWJlkKljVz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9513" y="0"/>
            <a:ext cx="28844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t0.gstatic.com/images?q=tbn:ANd9GcTdfhy1TaIhZg0Cqpnah40MZzSvtCiInVs-rskEfu4H0kFPd-yh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4438" y="2349500"/>
            <a:ext cx="2717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8" descr="data:image/jpg;base64,/9j/4AAQSkZJRgABAQAAAQABAAD/2wCEAAkGBhQSEBQQEBQPEA8PDw8PEA8PFA8PDw8PFBAVFBQQFBQXHCYeFxkjGRQUHy8gIycpLCwsFR4xNTAqNSYrLCkBCQoKDgwOFw8PFywcHBwpLCkpLCwpKSwpLCwpKSksKSwsKSwpKSkpKSkpKSksLCkpKSksLCkpKSwpKSkpKSksKf/AABEIAMIBAwMBIgACEQEDEQH/xAAbAAACAwEBAQAAAAAAAAAAAAACAwEEBQAGB//EADQQAAICAQIEBAQEBgMBAAAAAAABAhEDBCESMUFRBRNhcSKBobEUkcHRBhUyUnLwQsLhYv/EABkBAAMBAQEAAAAAAAAAAAAAAAECAwAEBf/EACMRAQEAAgMBAAMAAgMAAAAAAAABAhEDEiExBEFRE/EiYXH/2gAMAwEAAhEDEQA/ANlcNb3tF7K95W+vtRzjj5fFz591vv8Ab6h48m18NpRcb6VbX/YZJtO+CvRU020uf+9TztulXjOFu0+FxjXO72v9QcjV/Dy9f9+XyH8T2Xl9krXKlXVV7lOUWnT6BjJlEW0GmTwh2P0tMJtNAziDGL6GGGR0fEtvy5A4tA+i5MmEZckmacFPhS2t1v1SJ5ZWKY4y/pRjllDa2vZic2Xidvd7L8i7q8EYq3u+VJ9RUcWJ85tP22+bNMp9a434pwhcl9DN1S+J3u7e5u+VFZEo/FXraujEzL4m+7Y+OXoXHxVokNxO4SmwkLIlLoG4gTRtjSZCpD2hc4jypWEtASGSAY2y6KYNhtC2NKWxDZFnMFsYIlgtE2C5BGokA0S5ANhTrjrIsgID4zgDjM+nrNcUou1T2pd0/wBEFDVSqui25Lbn+7/Nnn9NrapMsR8Wp9zzetdvlbLyS7/bun/1X5Csqt3dt7sr6bxFX6Poxs8yvZ/JgnjWT9I4SbFZdTXIBaqxi6WvcdigpX0l09jOedjtNqHF3V18hcp4pj4fkW73fFFVX6lTPrZ3Tk+XTa0Fm1L4nJWm9u5Skt/3BjP6bKrGPUxf9XEvqDl1sf8AjHl3ez9WI8oF4h/CrOPXKuTTrmnsVErZPlDsWLdA3IOqTk09cwI4z0Ws0MPKl5cuKXFBqPWq3MzT6VvddHv6CTk3DdGdLGJnE9J4h4DLHw9XO66WYupwNOmqfqNjyStliouIEolhwAlEr2T0qSiLaLU4CpQGmQdVaSFyRYlEU4jyp2ENA8I9wFTHlC4lyYtjGgaHlTpbIYygXEbZdAIslogwOs4g4LPRxDRzxkpHFt0jhMsRysrxQ6CFoyLmKVl3FpU+5mwZr+Fa9QfxJNevT1J5b14pis/yfa6bQcfCpc0meh0+qTVfC+qXIsQ1aXThOXvkrqMCX8PSatpcufIp6n+H3GNvb9T1UtRF85P9Bk4RkrbVcvQHfKD4+f5MHC6I8s9Z4h/D8ZK8f7pmQvB5rnF0r36bFJyShpleUXMGeCXxwTrklt9Rj0tiHgNbKaLWTWRltjhw2mru2l6Gr/Cfhak5Skk0mtn9zBhGmen8E8Qhig5SlwuXpe660tyeXkbKXV0ofxhpZrIpydxdrGv7UuiPLaqTk7k233Z6Xx7xN5mlzhFvhdU9zDlhGwuoMxutVlyxipQNKeArTxF5kW4qU0KcS5PGJeMfZLiqSgDLHRblGirkY0pbNK2QRJFmaEyRaVKktAsZJC2UlTsCwWEwGOSoBaCYLYShOOs4IPZLCF+Eb5I2v5Q1y3RpYvDUo7rf0PLvLr475g8l+GfYJYT0mXQXtT92AvAZc6B/ln7bowoQLGOJp/yGfOgsXg07/pZrnB60GiyNNcz1WmxxnDid+5n6PwOt5/CjUnmikorevyIZXtfDzxVcF0O4Q5alvbp2ATGAzDNxdo1NM3kUlSjca+bMzGaugyPs3Hm30Es3Qz8mw+H+BxhblUr7h6rwDFNfDFJ9GtkXfNV89voOhHZUX4+PHPz/AG5byZy728T414H5UlX9Elt1d9UZ6wHu/FvDfNj/APUbo83l0Di6aIc+F48tfp28HJM579Y89PsIenN2Wk2K09KSmborEy4CpkwG5l0wl6Hq+Q85NF67Yf4axOaCRr6mNGVnRXHLZbNM7MVpIuZYFbJE6ZULFWYmRYyIryRXGpWFSFyGyQtlYnSmCw2A0PKTQQWG0DQ2y6AcFwnB2Gn2iOZjY2ynizX7/wC7jo5Tx7i7trk00t6BWpKzyWcmCYt2WFnGrUvuyomFYdRt1Ylnb6gOYuwkbTDUh+LG5ctxKRoeG51FtPk69xcqb5FnQaSvimkulSLuDWR5clyraivrM1rlW+18yvjhb25sTHO43cT695vJfxY1OTa+Gn06l+Kor6HFwx3VN8x0k+h6PDj0x7We1y53d0U87T3W3SjLlp23bNry+rO8pEuT8fl5PtNhyzD5GS9DsVcujPQeWD5C9CGX4Oc+KY/k2PNvw6t2Z+ujWx63Po+LqYniWhjF1d7W+5yZ8OeHuUdfFzzLz9vJZ8Db2Tb9DO1Gna5qvc9NqdTW0Eo7U2ucvcx9Xkb5j4ZVa+sLLiKeXGaeco5TrxqOUUckSvOJbyFeaLypWKsoi5IfJCmisqdhLQPCNaIofadhagT5D7FjCt9+RpvxCCikoq1XtYLlZ8jTGVmR0r7HF+Wrxt207frRwna/wes/r2UMhdw5L+RmQNHTYq3tbdDkyVkWEGgFXdBoXY6EgkCgkwbESQyKBiGgWjIOKHY4iojoMnadZjvVts0cWsSSSikkZkGW8LXW/wBxZncb4TPGWetGGr9A8WTfcUtRGqr7BQkdU5stz/ltx3H/AKWLCFxDs9Ljy7TdSqSGSQ2Ut8BT1WRpbOjC1u92ekniT5mH4ppq5dTwPyOPKXdvjv8AxspvTz2piZmeBq6mLMrUoni7mXniUcsDRzYn2ZTnhb5JnVjUclCcCvOBbywK04l5Uqryxi3jHyQtlZU6U4gMZICh4nUANhSAY8LXWcCcEHuY5yxj1lGPHKOjlOOxdrrVFvDr11Xv0MKOUdDKTuJpW1LU0/t7MPHre9P3MiOcZHOJozf0+WMnTqPruN4Wv36GAs5Yw6xrk+ewlxp428ava1fa+Y+CZiRzt7lvDn96/UnZTNWMh8JFGOrT57P0/UtYd+W5OstwkWsTKeKLHLICZarnzm1+MwuIp48o15Ttw/I8c1wWOIhzRXeUXLKNfy2nGtPIivLMuqteoiWUXLKcufPlkrjxDmoNfFwr2X3MnXRj/wAUm+9Kqov+W5cl+xU1OFx59fmR+unDUutijlxyjTrZb2qvY83/ABA3w8GOCUO8admrqYNxddHv7GLqJsOGOrtX48xqdPJc1Je6ZRyRN/Vzb2t12MrNjPQwyRyjNmhMkXckBEkWlSqu0AxskKkUhKBgMJgMcqDiCQleiUxkchXsJM5llpZBsJWU4sZBi00X4Zq2JUynGYxTE0ZchMfjyFGMh0Ji08aWPKWceYy4ZB8MpKw8asMxoaTXOPzMKGWhsdQRs2bU/b0EvELe2y7DcWqfd+3QwceYt49QJrQ9Y3VnXq/oMczFx6g1se8Y1VdXauwbRzwmJqyASmOjKFd36i5OL6pfT7GqUvvwiUxcpkZpJPZ2hPGut/IV0SeHfjWlSZVz6hy5uycmSNbcV/IrOYYaSfwXmbOt3/a+ph6nJbZt4siT3/PsZmr0CbuMl8xsbJRsY2eJRzYjVyaGXp+5Xnopdl+aOrHKf0llYuXEVMuM3Z+Hy7L80Vcvh0v7WWmcSuNYk4CZQNefh0uwqXhsuxSckJcKyJRFtGxLwmXoKl4TL0HnJC9Ky+E40P5XL0JG/wAmJelXeAZDC+zFRZaxZX3I3ak06Gmk9knY/wDl8+32Dhqn3G/im+pK3I8mJC0U+32Gx0Muy/NFjDnrn+RZx5k/QS5U0kUfwclu/uiVia5l6WdLdsS9Vb3UWvbcHam1CYjoyodjyQ/tiWIahNr4YpdqQtyv8NJFSMxsJmjDR8SuKi/dJUMjon2hv/gSvJDaU8bfqPjJ+pbUJ9nttt/4HGDT3aX+TF7CRjm/UtY9U0qOulfEpU+StMsYpwpNtren2Qlo1Yx5XKPFOtqpvZsVmzJ1Srbf9wvPhvUt2ucre4t5YvaUlaW0kvpQk/8AE54DzBcpj3LFVRbcvW0r7gY1wu9nt13VDbNPVacxTyE66fKq2VbFJ5aHk21WHMXOQEc17de4eKuvQb430mZXmh+XMl3v7C201t0GhaVxEOZ0kKkNou0yESghlgsMYiWNC5RLEoi3EeAr8Bw3hOCDJURkSz+GQa0y9SneF6kQQ6MRiwobDHQlyNMS3BohSk9lZZsZBi9jdYqLBLqmxyw0raZY4zlIXtTaivFvsXMeqpVwxT7gJLqc8Nu7BbL9b58X4+Jvbkq+oUtbbvkUFg9foMjh9ROuJvV6Oul/cw8uo4kr3e9spLF1bYCyg1P0zQx5QpagorMC8purL3ngvKU/NIeU3UV15Q1q3TXNV+Rn+acspuobWJZBM5gTyCZ5BpAG8o+OsVV6UZ8pgeYN12XelrJkFedTF+YLlIaQF/FPi5ESRnxytO0XY5E1zXLlzFs0M9Q4gtBRyX0aoJxQNtoloCSG5IiXIaULA8JxPEcHYEIJAomzURpkoG9tgkATIhpi1IlMUTEwkxfESmATEw0xSYakYTosNSEqRPGKJz5biJR7HOZykaeNXUyOFhWSmHbSB4WSsTfYmzuLYG6OoB42Ckxil3OsOw0HgBeIbxAuZt1tRXeL1Ben9RroieQbdLqK7xV1Cjjvr9AnkAeQO6GoGTrkzopd/kROhUpJDfQWHlrqStUqKk8ia9RXH6mmIWr88oiWQT55HGNMdFtHxnC+IgIGqYSYhSCUhDnph8QhSJ4hRPUieMQpk8RtCc5BwaEJhKQBO4w1kEKRKYGWPMJ4xFnOYBO4wlIQpE8RmO4yVIrvKrrq7aXtz+4XEYTnMB5AOIFyM1MWQnzBFk8QQO4znMTxkOYGFKQDkDKQDkNAE5C5M5yAbGK5yBkwZMFyGAMmA5DGxbH2XQXIhZDmwQl0b5xAqyDNpaQSOOJqJQSIOBREFE44DCQSIOBREgjjgC4q+KSaxSatP4eX+SOONPrLiJJOALM1Mn+Kx8/6X+pqEHBvyM4hnHAFBxxxgQQccFgsCRxwYAGBI44aFCCzjgggCRBwYAWAzjhgQcccEH//2Q=="/>
          <p:cNvSpPr>
            <a:spLocks noChangeAspect="1" noChangeArrowheads="1"/>
          </p:cNvSpPr>
          <p:nvPr/>
        </p:nvSpPr>
        <p:spPr bwMode="auto">
          <a:xfrm>
            <a:off x="117475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3" name="AutoShape 10" descr="data:image/jpg;base64,/9j/4AAQSkZJRgABAQAAAQABAAD/2wCEAAkGBhQSEBQQEBQPEA8PDw8PEA8PFA8PDw8PFBAVFBQQFBQXHCYeFxkjGRQUHy8gIycpLCwsFR4xNTAqNSYrLCkBCQoKDgwOFw8PFywcHBwpLCkpLCwpKSwpLCwpKSksKSwsKSwpKSkpKSkpKSksLCkpKSksLCkpKSwpKSkpKSksKf/AABEIAMIBAwMBIgACEQEDEQH/xAAbAAACAwEBAQAAAAAAAAAAAAACAwEEBQAGB//EADQQAAICAQIEBAQEBgMBAAAAAAABAhEDBCESMUFRBRNhcSKBobEUkcHRBhUyUnLwQsLhYv/EABkBAAMBAQEAAAAAAAAAAAAAAAECAwAEBf/EACMRAQEAAgMBAAMAAgMAAAAAAAABAhEDEiExBEFRE/EiYXH/2gAMAwEAAhEDEQA/ANlcNb3tF7K95W+vtRzjj5fFz591vv8Ab6h48m18NpRcb6VbX/YZJtO+CvRU020uf+9TztulXjOFu0+FxjXO72v9QcjV/Dy9f9+XyH8T2Xl9krXKlXVV7lOUWnT6BjJlEW0GmTwh2P0tMJtNAziDGL6GGGR0fEtvy5A4tA+i5MmEZckmacFPhS2t1v1SJ5ZWKY4y/pRjllDa2vZic2Xidvd7L8i7q8EYq3u+VJ9RUcWJ85tP22+bNMp9a434pwhcl9DN1S+J3u7e5u+VFZEo/FXraujEzL4m+7Y+OXoXHxVokNxO4SmwkLIlLoG4gTRtjSZCpD2hc4jypWEtASGSAY2y6KYNhtC2NKWxDZFnMFsYIlgtE2C5BGokA0S5ANhTrjrIsgID4zgDjM+nrNcUou1T2pd0/wBEFDVSqui25Lbn+7/Nnn9NrapMsR8Wp9zzetdvlbLyS7/bun/1X5Csqt3dt7sr6bxFX6Poxs8yvZ/JgnjWT9I4SbFZdTXIBaqxi6WvcdigpX0l09jOedjtNqHF3V18hcp4pj4fkW73fFFVX6lTPrZ3Tk+XTa0Fm1L4nJWm9u5Skt/3BjP6bKrGPUxf9XEvqDl1sf8AjHl3ez9WI8oF4h/CrOPXKuTTrmnsVErZPlDsWLdA3IOqTk09cwI4z0Ws0MPKl5cuKXFBqPWq3MzT6VvddHv6CTk3DdGdLGJnE9J4h4DLHw9XO66WYupwNOmqfqNjyStliouIEolhwAlEr2T0qSiLaLU4CpQGmQdVaSFyRYlEU4jyp2ENA8I9wFTHlC4lyYtjGgaHlTpbIYygXEbZdAIslogwOs4g4LPRxDRzxkpHFt0jhMsRysrxQ6CFoyLmKVl3FpU+5mwZr+Fa9QfxJNevT1J5b14pis/yfa6bQcfCpc0meh0+qTVfC+qXIsQ1aXThOXvkrqMCX8PSatpcufIp6n+H3GNvb9T1UtRF85P9Bk4RkrbVcvQHfKD4+f5MHC6I8s9Z4h/D8ZK8f7pmQvB5rnF0r36bFJyShpleUXMGeCXxwTrklt9Rj0tiHgNbKaLWTWRltjhw2mru2l6Gr/Cfhak5Skk0mtn9zBhGmen8E8Qhig5SlwuXpe660tyeXkbKXV0ofxhpZrIpydxdrGv7UuiPLaqTk7k233Z6Xx7xN5mlzhFvhdU9zDlhGwuoMxutVlyxipQNKeArTxF5kW4qU0KcS5PGJeMfZLiqSgDLHRblGirkY0pbNK2QRJFmaEyRaVKktAsZJC2UlTsCwWEwGOSoBaCYLYShOOs4IPZLCF+Eb5I2v5Q1y3RpYvDUo7rf0PLvLr475g8l+GfYJYT0mXQXtT92AvAZc6B/ln7bowoQLGOJp/yGfOgsXg07/pZrnB60GiyNNcz1WmxxnDid+5n6PwOt5/CjUnmikorevyIZXtfDzxVcF0O4Q5alvbp2ATGAzDNxdo1NM3kUlSjca+bMzGaugyPs3Hm30Es3Qz8mw+H+BxhblUr7h6rwDFNfDFJ9GtkXfNV89voOhHZUX4+PHPz/AG5byZy728T414H5UlX9Elt1d9UZ6wHu/FvDfNj/APUbo83l0Di6aIc+F48tfp28HJM579Y89PsIenN2Wk2K09KSmborEy4CpkwG5l0wl6Hq+Q85NF67Yf4axOaCRr6mNGVnRXHLZbNM7MVpIuZYFbJE6ZULFWYmRYyIryRXGpWFSFyGyQtlYnSmCw2A0PKTQQWG0DQ2y6AcFwnB2Gn2iOZjY2ynizX7/wC7jo5Tx7i7trk00t6BWpKzyWcmCYt2WFnGrUvuyomFYdRt1Ylnb6gOYuwkbTDUh+LG5ctxKRoeG51FtPk69xcqb5FnQaSvimkulSLuDWR5clyraivrM1rlW+18yvjhb25sTHO43cT695vJfxY1OTa+Gn06l+Kor6HFwx3VN8x0k+h6PDj0x7We1y53d0U87T3W3SjLlp23bNry+rO8pEuT8fl5PtNhyzD5GS9DsVcujPQeWD5C9CGX4Oc+KY/k2PNvw6t2Z+ujWx63Po+LqYniWhjF1d7W+5yZ8OeHuUdfFzzLz9vJZ8Db2Tb9DO1Gna5qvc9NqdTW0Eo7U2ucvcx9Xkb5j4ZVa+sLLiKeXGaeco5TrxqOUUckSvOJbyFeaLypWKsoi5IfJCmisqdhLQPCNaIofadhagT5D7FjCt9+RpvxCCikoq1XtYLlZ8jTGVmR0r7HF+Wrxt207frRwna/wes/r2UMhdw5L+RmQNHTYq3tbdDkyVkWEGgFXdBoXY6EgkCgkwbESQyKBiGgWjIOKHY4iojoMnadZjvVts0cWsSSSikkZkGW8LXW/wBxZncb4TPGWetGGr9A8WTfcUtRGqr7BQkdU5stz/ltx3H/AKWLCFxDs9Ljy7TdSqSGSQ2Ut8BT1WRpbOjC1u92ekniT5mH4ppq5dTwPyOPKXdvjv8AxspvTz2piZmeBq6mLMrUoni7mXniUcsDRzYn2ZTnhb5JnVjUclCcCvOBbywK04l5Uqryxi3jHyQtlZU6U4gMZICh4nUANhSAY8LXWcCcEHuY5yxj1lGPHKOjlOOxdrrVFvDr11Xv0MKOUdDKTuJpW1LU0/t7MPHre9P3MiOcZHOJozf0+WMnTqPruN4Wv36GAs5Yw6xrk+ewlxp428ava1fa+Y+CZiRzt7lvDn96/UnZTNWMh8JFGOrT57P0/UtYd+W5OstwkWsTKeKLHLICZarnzm1+MwuIp48o15Ttw/I8c1wWOIhzRXeUXLKNfy2nGtPIivLMuqteoiWUXLKcufPlkrjxDmoNfFwr2X3MnXRj/wAUm+9Kqov+W5cl+xU1OFx59fmR+unDUutijlxyjTrZb2qvY83/ABA3w8GOCUO8admrqYNxddHv7GLqJsOGOrtX48xqdPJc1Je6ZRyRN/Vzb2t12MrNjPQwyRyjNmhMkXckBEkWlSqu0AxskKkUhKBgMJgMcqDiCQleiUxkchXsJM5llpZBsJWU4sZBi00X4Zq2JUynGYxTE0ZchMfjyFGMh0Ji08aWPKWceYy4ZB8MpKw8asMxoaTXOPzMKGWhsdQRs2bU/b0EvELe2y7DcWqfd+3QwceYt49QJrQ9Y3VnXq/oMczFx6g1se8Y1VdXauwbRzwmJqyASmOjKFd36i5OL6pfT7GqUvvwiUxcpkZpJPZ2hPGut/IV0SeHfjWlSZVz6hy5uycmSNbcV/IrOYYaSfwXmbOt3/a+ph6nJbZt4siT3/PsZmr0CbuMl8xsbJRsY2eJRzYjVyaGXp+5Xnopdl+aOrHKf0llYuXEVMuM3Z+Hy7L80Vcvh0v7WWmcSuNYk4CZQNefh0uwqXhsuxSckJcKyJRFtGxLwmXoKl4TL0HnJC9Ky+E40P5XL0JG/wAmJelXeAZDC+zFRZaxZX3I3ak06Gmk9knY/wDl8+32Dhqn3G/im+pK3I8mJC0U+32Gx0Muy/NFjDnrn+RZx5k/QS5U0kUfwclu/uiVia5l6WdLdsS9Vb3UWvbcHam1CYjoyodjyQ/tiWIahNr4YpdqQtyv8NJFSMxsJmjDR8SuKi/dJUMjon2hv/gSvJDaU8bfqPjJ+pbUJ9nttt/4HGDT3aX+TF7CRjm/UtY9U0qOulfEpU+StMsYpwpNtren2Qlo1Yx5XKPFOtqpvZsVmzJ1Srbf9wvPhvUt2ucre4t5YvaUlaW0kvpQk/8AE54DzBcpj3LFVRbcvW0r7gY1wu9nt13VDbNPVacxTyE66fKq2VbFJ5aHk21WHMXOQEc17de4eKuvQb430mZXmh+XMl3v7C201t0GhaVxEOZ0kKkNou0yESghlgsMYiWNC5RLEoi3EeAr8Bw3hOCDJURkSz+GQa0y9SneF6kQQ6MRiwobDHQlyNMS3BohSk9lZZsZBi9jdYqLBLqmxyw0raZY4zlIXtTaivFvsXMeqpVwxT7gJLqc8Nu7BbL9b58X4+Jvbkq+oUtbbvkUFg9foMjh9ROuJvV6Oul/cw8uo4kr3e9spLF1bYCyg1P0zQx5QpagorMC8purL3ngvKU/NIeU3UV15Q1q3TXNV+Rn+acspuobWJZBM5gTyCZ5BpAG8o+OsVV6UZ8pgeYN12XelrJkFedTF+YLlIaQF/FPi5ESRnxytO0XY5E1zXLlzFs0M9Q4gtBRyX0aoJxQNtoloCSG5IiXIaULA8JxPEcHYEIJAomzURpkoG9tgkATIhpi1IlMUTEwkxfESmATEw0xSYakYTosNSEqRPGKJz5biJR7HOZykaeNXUyOFhWSmHbSB4WSsTfYmzuLYG6OoB42Ckxil3OsOw0HgBeIbxAuZt1tRXeL1Ben9RroieQbdLqK7xV1Cjjvr9AnkAeQO6GoGTrkzopd/kROhUpJDfQWHlrqStUqKk8ia9RXH6mmIWr88oiWQT55HGNMdFtHxnC+IgIGqYSYhSCUhDnph8QhSJ4hRPUieMQpk8RtCc5BwaEJhKQBO4w1kEKRKYGWPMJ4xFnOYBO4wlIQpE8RmO4yVIrvKrrq7aXtz+4XEYTnMB5AOIFyM1MWQnzBFk8QQO4znMTxkOYGFKQDkDKQDkNAE5C5M5yAbGK5yBkwZMFyGAMmA5DGxbH2XQXIhZDmwQl0b5xAqyDNpaQSOOJqJQSIOBREFE44DCQSIOBREgjjgC4q+KSaxSatP4eX+SOONPrLiJJOALM1Mn+Kx8/6X+pqEHBvyM4hnHAFBxxxgQQccFgsCRxwYAGBI44aFCCzjgggCRBwYAWAzjhgQcccEH//2Q=="/>
          <p:cNvSpPr>
            <a:spLocks noChangeAspect="1" noChangeArrowheads="1"/>
          </p:cNvSpPr>
          <p:nvPr/>
        </p:nvSpPr>
        <p:spPr bwMode="auto">
          <a:xfrm>
            <a:off x="117475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4" name="AutoShape 12" descr="data:image/jpg;base64,/9j/4AAQSkZJRgABAQAAAQABAAD/2wCEAAkGBhQSEBQQEBQPEA8PDw8PEA8PFA8PDw8PFBAVFBQQFBQXHCYeFxkjGRQUHy8gIycpLCwsFR4xNTAqNSYrLCkBCQoKDgwOFw8PFywcHBwpLCkpLCwpKSwpLCwpKSksKSwsKSwpKSkpKSkpKSksLCkpKSksLCkpKSwpKSkpKSksKf/AABEIAMIBAwMBIgACEQEDEQH/xAAbAAACAwEBAQAAAAAAAAAAAAACAwEEBQAGB//EADQQAAICAQIEBAQEBgMBAAAAAAABAhEDBCESMUFRBRNhcSKBobEUkcHRBhUyUnLwQsLhYv/EABkBAAMBAQEAAAAAAAAAAAAAAAECAwAEBf/EACMRAQEAAgMBAAMAAgMAAAAAAAABAhEDEiExBEFRE/EiYXH/2gAMAwEAAhEDEQA/ANlcNb3tF7K95W+vtRzjj5fFz591vv8Ab6h48m18NpRcb6VbX/YZJtO+CvRU020uf+9TztulXjOFu0+FxjXO72v9QcjV/Dy9f9+XyH8T2Xl9krXKlXVV7lOUWnT6BjJlEW0GmTwh2P0tMJtNAziDGL6GGGR0fEtvy5A4tA+i5MmEZckmacFPhS2t1v1SJ5ZWKY4y/pRjllDa2vZic2Xidvd7L8i7q8EYq3u+VJ9RUcWJ85tP22+bNMp9a434pwhcl9DN1S+J3u7e5u+VFZEo/FXraujEzL4m+7Y+OXoXHxVokNxO4SmwkLIlLoG4gTRtjSZCpD2hc4jypWEtASGSAY2y6KYNhtC2NKWxDZFnMFsYIlgtE2C5BGokA0S5ANhTrjrIsgID4zgDjM+nrNcUou1T2pd0/wBEFDVSqui25Lbn+7/Nnn9NrapMsR8Wp9zzetdvlbLyS7/bun/1X5Csqt3dt7sr6bxFX6Poxs8yvZ/JgnjWT9I4SbFZdTXIBaqxi6WvcdigpX0l09jOedjtNqHF3V18hcp4pj4fkW73fFFVX6lTPrZ3Tk+XTa0Fm1L4nJWm9u5Skt/3BjP6bKrGPUxf9XEvqDl1sf8AjHl3ez9WI8oF4h/CrOPXKuTTrmnsVErZPlDsWLdA3IOqTk09cwI4z0Ws0MPKl5cuKXFBqPWq3MzT6VvddHv6CTk3DdGdLGJnE9J4h4DLHw9XO66WYupwNOmqfqNjyStliouIEolhwAlEr2T0qSiLaLU4CpQGmQdVaSFyRYlEU4jyp2ENA8I9wFTHlC4lyYtjGgaHlTpbIYygXEbZdAIslogwOs4g4LPRxDRzxkpHFt0jhMsRysrxQ6CFoyLmKVl3FpU+5mwZr+Fa9QfxJNevT1J5b14pis/yfa6bQcfCpc0meh0+qTVfC+qXIsQ1aXThOXvkrqMCX8PSatpcufIp6n+H3GNvb9T1UtRF85P9Bk4RkrbVcvQHfKD4+f5MHC6I8s9Z4h/D8ZK8f7pmQvB5rnF0r36bFJyShpleUXMGeCXxwTrklt9Rj0tiHgNbKaLWTWRltjhw2mru2l6Gr/Cfhak5Skk0mtn9zBhGmen8E8Qhig5SlwuXpe660tyeXkbKXV0ofxhpZrIpydxdrGv7UuiPLaqTk7k233Z6Xx7xN5mlzhFvhdU9zDlhGwuoMxutVlyxipQNKeArTxF5kW4qU0KcS5PGJeMfZLiqSgDLHRblGirkY0pbNK2QRJFmaEyRaVKktAsZJC2UlTsCwWEwGOSoBaCYLYShOOs4IPZLCF+Eb5I2v5Q1y3RpYvDUo7rf0PLvLr475g8l+GfYJYT0mXQXtT92AvAZc6B/ln7bowoQLGOJp/yGfOgsXg07/pZrnB60GiyNNcz1WmxxnDid+5n6PwOt5/CjUnmikorevyIZXtfDzxVcF0O4Q5alvbp2ATGAzDNxdo1NM3kUlSjca+bMzGaugyPs3Hm30Es3Qz8mw+H+BxhblUr7h6rwDFNfDFJ9GtkXfNV89voOhHZUX4+PHPz/AG5byZy728T414H5UlX9Elt1d9UZ6wHu/FvDfNj/APUbo83l0Di6aIc+F48tfp28HJM579Y89PsIenN2Wk2K09KSmborEy4CpkwG5l0wl6Hq+Q85NF67Yf4axOaCRr6mNGVnRXHLZbNM7MVpIuZYFbJE6ZULFWYmRYyIryRXGpWFSFyGyQtlYnSmCw2A0PKTQQWG0DQ2y6AcFwnB2Gn2iOZjY2ynizX7/wC7jo5Tx7i7trk00t6BWpKzyWcmCYt2WFnGrUvuyomFYdRt1Ylnb6gOYuwkbTDUh+LG5ctxKRoeG51FtPk69xcqb5FnQaSvimkulSLuDWR5clyraivrM1rlW+18yvjhb25sTHO43cT695vJfxY1OTa+Gn06l+Kor6HFwx3VN8x0k+h6PDj0x7We1y53d0U87T3W3SjLlp23bNry+rO8pEuT8fl5PtNhyzD5GS9DsVcujPQeWD5C9CGX4Oc+KY/k2PNvw6t2Z+ujWx63Po+LqYniWhjF1d7W+5yZ8OeHuUdfFzzLz9vJZ8Db2Tb9DO1Gna5qvc9NqdTW0Eo7U2ucvcx9Xkb5j4ZVa+sLLiKeXGaeco5TrxqOUUckSvOJbyFeaLypWKsoi5IfJCmisqdhLQPCNaIofadhagT5D7FjCt9+RpvxCCikoq1XtYLlZ8jTGVmR0r7HF+Wrxt207frRwna/wes/r2UMhdw5L+RmQNHTYq3tbdDkyVkWEGgFXdBoXY6EgkCgkwbESQyKBiGgWjIOKHY4iojoMnadZjvVts0cWsSSSikkZkGW8LXW/wBxZncb4TPGWetGGr9A8WTfcUtRGqr7BQkdU5stz/ltx3H/AKWLCFxDs9Ljy7TdSqSGSQ2Ut8BT1WRpbOjC1u92ekniT5mH4ppq5dTwPyOPKXdvjv8AxspvTz2piZmeBq6mLMrUoni7mXniUcsDRzYn2ZTnhb5JnVjUclCcCvOBbywK04l5Uqryxi3jHyQtlZU6U4gMZICh4nUANhSAY8LXWcCcEHuY5yxj1lGPHKOjlOOxdrrVFvDr11Xv0MKOUdDKTuJpW1LU0/t7MPHre9P3MiOcZHOJozf0+WMnTqPruN4Wv36GAs5Yw6xrk+ewlxp428ava1fa+Y+CZiRzt7lvDn96/UnZTNWMh8JFGOrT57P0/UtYd+W5OstwkWsTKeKLHLICZarnzm1+MwuIp48o15Ttw/I8c1wWOIhzRXeUXLKNfy2nGtPIivLMuqteoiWUXLKcufPlkrjxDmoNfFwr2X3MnXRj/wAUm+9Kqov+W5cl+xU1OFx59fmR+unDUutijlxyjTrZb2qvY83/ABA3w8GOCUO8admrqYNxddHv7GLqJsOGOrtX48xqdPJc1Je6ZRyRN/Vzb2t12MrNjPQwyRyjNmhMkXckBEkWlSqu0AxskKkUhKBgMJgMcqDiCQleiUxkchXsJM5llpZBsJWU4sZBi00X4Zq2JUynGYxTE0ZchMfjyFGMh0Ji08aWPKWceYy4ZB8MpKw8asMxoaTXOPzMKGWhsdQRs2bU/b0EvELe2y7DcWqfd+3QwceYt49QJrQ9Y3VnXq/oMczFx6g1se8Y1VdXauwbRzwmJqyASmOjKFd36i5OL6pfT7GqUvvwiUxcpkZpJPZ2hPGut/IV0SeHfjWlSZVz6hy5uycmSNbcV/IrOYYaSfwXmbOt3/a+ph6nJbZt4siT3/PsZmr0CbuMl8xsbJRsY2eJRzYjVyaGXp+5Xnopdl+aOrHKf0llYuXEVMuM3Z+Hy7L80Vcvh0v7WWmcSuNYk4CZQNefh0uwqXhsuxSckJcKyJRFtGxLwmXoKl4TL0HnJC9Ky+E40P5XL0JG/wAmJelXeAZDC+zFRZaxZX3I3ak06Gmk9knY/wDl8+32Dhqn3G/im+pK3I8mJC0U+32Gx0Muy/NFjDnrn+RZx5k/QS5U0kUfwclu/uiVia5l6WdLdsS9Vb3UWvbcHam1CYjoyodjyQ/tiWIahNr4YpdqQtyv8NJFSMxsJmjDR8SuKi/dJUMjon2hv/gSvJDaU8bfqPjJ+pbUJ9nttt/4HGDT3aX+TF7CRjm/UtY9U0qOulfEpU+StMsYpwpNtren2Qlo1Yx5XKPFOtqpvZsVmzJ1Srbf9wvPhvUt2ucre4t5YvaUlaW0kvpQk/8AE54DzBcpj3LFVRbcvW0r7gY1wu9nt13VDbNPVacxTyE66fKq2VbFJ5aHk21WHMXOQEc17de4eKuvQb430mZXmh+XMl3v7C201t0GhaVxEOZ0kKkNou0yESghlgsMYiWNC5RLEoi3EeAr8Bw3hOCDJURkSz+GQa0y9SneF6kQQ6MRiwobDHQlyNMS3BohSk9lZZsZBi9jdYqLBLqmxyw0raZY4zlIXtTaivFvsXMeqpVwxT7gJLqc8Nu7BbL9b58X4+Jvbkq+oUtbbvkUFg9foMjh9ROuJvV6Oul/cw8uo4kr3e9spLF1bYCyg1P0zQx5QpagorMC8purL3ngvKU/NIeU3UV15Q1q3TXNV+Rn+acspuobWJZBM5gTyCZ5BpAG8o+OsVV6UZ8pgeYN12XelrJkFedTF+YLlIaQF/FPi5ESRnxytO0XY5E1zXLlzFs0M9Q4gtBRyX0aoJxQNtoloCSG5IiXIaULA8JxPEcHYEIJAomzURpkoG9tgkATIhpi1IlMUTEwkxfESmATEw0xSYakYTosNSEqRPGKJz5biJR7HOZykaeNXUyOFhWSmHbSB4WSsTfYmzuLYG6OoB42Ckxil3OsOw0HgBeIbxAuZt1tRXeL1Ben9RroieQbdLqK7xV1Cjjvr9AnkAeQO6GoGTrkzopd/kROhUpJDfQWHlrqStUqKk8ia9RXH6mmIWr88oiWQT55HGNMdFtHxnC+IgIGqYSYhSCUhDnph8QhSJ4hRPUieMQpk8RtCc5BwaEJhKQBO4w1kEKRKYGWPMJ4xFnOYBO4wlIQpE8RmO4yVIrvKrrq7aXtz+4XEYTnMB5AOIFyM1MWQnzBFk8QQO4znMTxkOYGFKQDkDKQDkNAE5C5M5yAbGK5yBkwZMFyGAMmA5DGxbH2XQXIhZDmwQl0b5xAqyDNpaQSOOJqJQSIOBREFE44DCQSIOBREgjjgC4q+KSaxSatP4eX+SOONPrLiJJOALM1Mn+Kx8/6X+pqEHBvyM4hnHAFBxxxgQQccFgsCRxwYAGBI44aFCCzjgggCRBwYAWAzjhgQcccEH//2Q=="/>
          <p:cNvSpPr>
            <a:spLocks noChangeAspect="1" noChangeArrowheads="1"/>
          </p:cNvSpPr>
          <p:nvPr/>
        </p:nvSpPr>
        <p:spPr bwMode="auto">
          <a:xfrm>
            <a:off x="117475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4585" name="Picture 14" descr="http://farm1.static.flickr.com/10/11227682_0f70b4e1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349500"/>
            <a:ext cx="248443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2987675" cy="1143000"/>
          </a:xfrm>
        </p:spPr>
        <p:txBody>
          <a:bodyPr/>
          <a:lstStyle/>
          <a:p>
            <a:pPr eaLnBrk="1" hangingPunct="1"/>
            <a:r>
              <a:rPr lang="sl-SI" smtClean="0"/>
              <a:t>Živi 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Bakterije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Glive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Rastline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Žuželke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Dvoživke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Plazilci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Ptiči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Sesalci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/>
              <a:t>Ljudje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sp>
        <p:nvSpPr>
          <p:cNvPr id="25603" name="AutoShape 5" descr="2Q=="/>
          <p:cNvSpPr>
            <a:spLocks noChangeAspect="1" noChangeArrowheads="1"/>
          </p:cNvSpPr>
          <p:nvPr/>
        </p:nvSpPr>
        <p:spPr bwMode="auto">
          <a:xfrm>
            <a:off x="3357563" y="2486025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4" name="Picture 7" descr="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0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110651_f5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341438"/>
            <a:ext cx="18097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pot-pl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573463"/>
            <a:ext cx="1784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3" descr="mosquito_1418603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5730875"/>
            <a:ext cx="18002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5" descr="070501075044-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1613" y="0"/>
            <a:ext cx="259238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7" descr="20070730095235!Coast_Garter_Snak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1613" y="170021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1" descr="bird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3644900"/>
            <a:ext cx="25558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23" descr="african-lion-male_436_600x4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3050" y="4967288"/>
            <a:ext cx="25209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ELAPSEDTIME" val="46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1427</Words>
  <Application>Microsoft Office PowerPoint</Application>
  <PresentationFormat>On-screen Show (4:3)</PresentationFormat>
  <Paragraphs>257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2. poglavje </vt:lpstr>
      <vt:lpstr>Povezava med ekologijo in geologijo</vt:lpstr>
      <vt:lpstr>Kako je organiziran naš svet</vt:lpstr>
      <vt:lpstr>Ekologija</vt:lpstr>
      <vt:lpstr>Ekologija</vt:lpstr>
      <vt:lpstr>17. naloga</vt:lpstr>
      <vt:lpstr>Ekologija</vt:lpstr>
      <vt:lpstr>Neživi del</vt:lpstr>
      <vt:lpstr>Živi del</vt:lpstr>
      <vt:lpstr>Ekologija neživega sveta </vt:lpstr>
      <vt:lpstr>Ekologija živega sveta</vt:lpstr>
      <vt:lpstr>Vir snovi</vt:lpstr>
      <vt:lpstr>Slide 13</vt:lpstr>
      <vt:lpstr>Medsebojno povezani deli  so: </vt:lpstr>
      <vt:lpstr>Kako sta v naslednjih izjavah povezana biotski in abiotski del?</vt:lpstr>
      <vt:lpstr>Stopnje organiziranosti</vt:lpstr>
      <vt:lpstr>Biomi</vt:lpstr>
      <vt:lpstr>Slide 18</vt:lpstr>
      <vt:lpstr>Slide 19</vt:lpstr>
      <vt:lpstr>Stopnje organiziranosti</vt:lpstr>
      <vt:lpstr>Ekosistem</vt:lpstr>
      <vt:lpstr>Vrste ekosistemov</vt:lpstr>
      <vt:lpstr>Ekosistem</vt:lpstr>
      <vt:lpstr>Naravne funkcije ekosistema</vt:lpstr>
      <vt:lpstr>Stopnje organiziranosti</vt:lpstr>
      <vt:lpstr>Slide 26</vt:lpstr>
      <vt:lpstr>Odnosi v združbi</vt:lpstr>
      <vt:lpstr>18. naloga</vt:lpstr>
      <vt:lpstr>Soška postrv</vt:lpstr>
      <vt:lpstr>Vrsta</vt:lpstr>
      <vt:lpstr>19. naloga</vt:lpstr>
      <vt:lpstr>Biodiverziteta ali biotska raznovrstnost</vt:lpstr>
      <vt:lpstr>Geologija in biotska raznovrstnost </vt:lpstr>
      <vt:lpstr>Biotska raznovrstnost</vt:lpstr>
      <vt:lpstr>Ključna vrsta: Volk, los in ekosistem gorskega potoka v  parku Yellowstone </vt:lpstr>
      <vt:lpstr>Ključna vrsta</vt:lpstr>
      <vt:lpstr>Ključna vrsta: Haloge, morski ježki in vidre v Kaliforniji </vt:lpstr>
      <vt:lpstr>Dejavniki povečanje biodiverzitete</vt:lpstr>
      <vt:lpstr>Dejavniki zmanjšanja biodiverzitete</vt:lpstr>
      <vt:lpstr>Prevlada človeka</vt:lpstr>
      <vt:lpstr>Valobran in zmanjšanje biotske raznolikosti</vt:lpstr>
      <vt:lpstr>Zlato pravilo okolja: Vse je v času</vt:lpstr>
      <vt:lpstr>Zmanjšanje vpliva človeka</vt:lpstr>
      <vt:lpstr>Ekološka obnova</vt:lpstr>
      <vt:lpstr>Primer obnove: Kissimmee River</vt:lpstr>
      <vt:lpstr>Primer obnove: Everglades</vt:lpstr>
      <vt:lpstr>Everglades</vt:lpstr>
      <vt:lpstr>Pomembni vidiki obnove</vt:lpstr>
      <vt:lpstr>Procesi in postopki obnove</vt:lpstr>
      <vt:lpstr>Biološki inženiring in ekološka obnova</vt:lpstr>
      <vt:lpstr>20. naloga</vt:lpstr>
      <vt:lpstr>21.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poglavje </dc:title>
  <dc:creator>nina</dc:creator>
  <cp:lastModifiedBy>nina</cp:lastModifiedBy>
  <cp:revision>44</cp:revision>
  <dcterms:created xsi:type="dcterms:W3CDTF">2011-08-26T06:11:43Z</dcterms:created>
  <dcterms:modified xsi:type="dcterms:W3CDTF">2011-09-20T13:16:28Z</dcterms:modified>
</cp:coreProperties>
</file>