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sldIdLst>
    <p:sldId id="257" r:id="rId2"/>
    <p:sldId id="258" r:id="rId3"/>
    <p:sldId id="268" r:id="rId4"/>
    <p:sldId id="292" r:id="rId5"/>
    <p:sldId id="290" r:id="rId6"/>
    <p:sldId id="286" r:id="rId7"/>
    <p:sldId id="287" r:id="rId8"/>
    <p:sldId id="288" r:id="rId9"/>
    <p:sldId id="291" r:id="rId10"/>
    <p:sldId id="259" r:id="rId11"/>
    <p:sldId id="294" r:id="rId12"/>
    <p:sldId id="293" r:id="rId13"/>
    <p:sldId id="295" r:id="rId14"/>
    <p:sldId id="298" r:id="rId15"/>
    <p:sldId id="340" r:id="rId16"/>
    <p:sldId id="296" r:id="rId17"/>
    <p:sldId id="301" r:id="rId18"/>
    <p:sldId id="307" r:id="rId19"/>
    <p:sldId id="300" r:id="rId20"/>
    <p:sldId id="299" r:id="rId21"/>
    <p:sldId id="289" r:id="rId22"/>
    <p:sldId id="303" r:id="rId23"/>
    <p:sldId id="323" r:id="rId24"/>
    <p:sldId id="304" r:id="rId25"/>
    <p:sldId id="305" r:id="rId26"/>
    <p:sldId id="324" r:id="rId27"/>
    <p:sldId id="365" r:id="rId28"/>
    <p:sldId id="368" r:id="rId29"/>
    <p:sldId id="369" r:id="rId30"/>
    <p:sldId id="374" r:id="rId31"/>
    <p:sldId id="370" r:id="rId32"/>
    <p:sldId id="375" r:id="rId33"/>
    <p:sldId id="387" r:id="rId34"/>
    <p:sldId id="376" r:id="rId35"/>
    <p:sldId id="377" r:id="rId36"/>
    <p:sldId id="386" r:id="rId37"/>
    <p:sldId id="389" r:id="rId38"/>
    <p:sldId id="420" r:id="rId39"/>
    <p:sldId id="388" r:id="rId40"/>
    <p:sldId id="421" r:id="rId41"/>
    <p:sldId id="422" r:id="rId42"/>
    <p:sldId id="390" r:id="rId43"/>
    <p:sldId id="392" r:id="rId44"/>
    <p:sldId id="391" r:id="rId45"/>
    <p:sldId id="393" r:id="rId46"/>
    <p:sldId id="417" r:id="rId47"/>
    <p:sldId id="397" r:id="rId48"/>
    <p:sldId id="398" r:id="rId49"/>
    <p:sldId id="407" r:id="rId50"/>
    <p:sldId id="408" r:id="rId51"/>
    <p:sldId id="409" r:id="rId52"/>
    <p:sldId id="399" r:id="rId53"/>
    <p:sldId id="400" r:id="rId54"/>
    <p:sldId id="401" r:id="rId55"/>
    <p:sldId id="402" r:id="rId56"/>
    <p:sldId id="403" r:id="rId57"/>
    <p:sldId id="410" r:id="rId58"/>
    <p:sldId id="411" r:id="rId59"/>
    <p:sldId id="412" r:id="rId60"/>
    <p:sldId id="413" r:id="rId61"/>
    <p:sldId id="414" r:id="rId62"/>
    <p:sldId id="394" r:id="rId63"/>
    <p:sldId id="415" r:id="rId64"/>
    <p:sldId id="416" r:id="rId65"/>
    <p:sldId id="378" r:id="rId66"/>
    <p:sldId id="418" r:id="rId67"/>
    <p:sldId id="434" r:id="rId68"/>
    <p:sldId id="436" r:id="rId69"/>
    <p:sldId id="437" r:id="rId70"/>
    <p:sldId id="419" r:id="rId71"/>
    <p:sldId id="423" r:id="rId72"/>
    <p:sldId id="428" r:id="rId73"/>
    <p:sldId id="426" r:id="rId74"/>
    <p:sldId id="427" r:id="rId75"/>
    <p:sldId id="440" r:id="rId76"/>
    <p:sldId id="424" r:id="rId77"/>
    <p:sldId id="425" r:id="rId78"/>
    <p:sldId id="430" r:id="rId79"/>
    <p:sldId id="429" r:id="rId80"/>
    <p:sldId id="431" r:id="rId81"/>
    <p:sldId id="435" r:id="rId82"/>
    <p:sldId id="432" r:id="rId83"/>
    <p:sldId id="433" r:id="rId84"/>
    <p:sldId id="325" r:id="rId85"/>
    <p:sldId id="330" r:id="rId86"/>
    <p:sldId id="335" r:id="rId87"/>
    <p:sldId id="337" r:id="rId88"/>
    <p:sldId id="339" r:id="rId89"/>
    <p:sldId id="341" r:id="rId90"/>
    <p:sldId id="357" r:id="rId91"/>
    <p:sldId id="353" r:id="rId92"/>
    <p:sldId id="363" r:id="rId93"/>
    <p:sldId id="364" r:id="rId94"/>
    <p:sldId id="362" r:id="rId95"/>
    <p:sldId id="342" r:id="rId96"/>
    <p:sldId id="356" r:id="rId97"/>
    <p:sldId id="359" r:id="rId98"/>
    <p:sldId id="355" r:id="rId99"/>
    <p:sldId id="354" r:id="rId100"/>
    <p:sldId id="404" r:id="rId101"/>
    <p:sldId id="405" r:id="rId102"/>
    <p:sldId id="406" r:id="rId103"/>
    <p:sldId id="358" r:id="rId104"/>
    <p:sldId id="336" r:id="rId105"/>
    <p:sldId id="361" r:id="rId106"/>
    <p:sldId id="344" r:id="rId107"/>
    <p:sldId id="345" r:id="rId108"/>
    <p:sldId id="346" r:id="rId109"/>
    <p:sldId id="347" r:id="rId110"/>
    <p:sldId id="348" r:id="rId111"/>
    <p:sldId id="349" r:id="rId112"/>
    <p:sldId id="350" r:id="rId113"/>
    <p:sldId id="351" r:id="rId114"/>
    <p:sldId id="352" r:id="rId115"/>
    <p:sldId id="338" r:id="rId116"/>
    <p:sldId id="439" r:id="rId117"/>
    <p:sldId id="438" r:id="rId118"/>
    <p:sldId id="448" r:id="rId119"/>
    <p:sldId id="443" r:id="rId120"/>
    <p:sldId id="456" r:id="rId121"/>
    <p:sldId id="457" r:id="rId122"/>
    <p:sldId id="459" r:id="rId123"/>
    <p:sldId id="453" r:id="rId124"/>
    <p:sldId id="455" r:id="rId125"/>
    <p:sldId id="449" r:id="rId126"/>
    <p:sldId id="460" r:id="rId127"/>
    <p:sldId id="461" r:id="rId128"/>
    <p:sldId id="462" r:id="rId129"/>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6E7F5C-085B-4A26-AFEE-1F8F5C77393B}" type="datetimeFigureOut">
              <a:rPr lang="sl-SI" smtClean="0"/>
              <a:t>2.10.2011</a:t>
            </a:fld>
            <a:endParaRPr lang="sl-S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19A0E4-F601-4CE0-BD7B-E394AEC975DA}" type="slidenum">
              <a:rPr lang="sl-SI" smtClean="0"/>
              <a:t>‹#›</a:t>
            </a:fld>
            <a:endParaRPr lang="sl-SI"/>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endParaRPr lang="sl-SI" smtClean="0">
              <a:latin typeface="Times New Roman" pitchFamily="18" charset="0"/>
              <a:ea typeface="MS PGothic" pitchFamily="34" charset="-128"/>
            </a:endParaRPr>
          </a:p>
        </p:txBody>
      </p:sp>
      <p:sp>
        <p:nvSpPr>
          <p:cNvPr id="36868" name="Slide Number Placeholder 3"/>
          <p:cNvSpPr>
            <a:spLocks noGrp="1"/>
          </p:cNvSpPr>
          <p:nvPr>
            <p:ph type="sldNum" sz="quarter" idx="5"/>
          </p:nvPr>
        </p:nvSpPr>
        <p:spPr>
          <a:noFill/>
        </p:spPr>
        <p:txBody>
          <a:bodyPr/>
          <a:lstStyle/>
          <a:p>
            <a:fld id="{E6E4854A-1092-42B1-937A-80F40FC89CD8}" type="slidenum">
              <a:rPr lang="en-US" smtClean="0">
                <a:latin typeface="Times New Roman" pitchFamily="18" charset="0"/>
                <a:ea typeface="MS PGothic" pitchFamily="34" charset="-128"/>
              </a:rPr>
              <a:pPr/>
              <a:t>123</a:t>
            </a:fld>
            <a:endParaRPr lang="en-US" smtClean="0">
              <a:latin typeface="Times New Roman" pitchFamily="18"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l-SI"/>
          </a:p>
        </p:txBody>
      </p:sp>
      <p:sp>
        <p:nvSpPr>
          <p:cNvPr id="4" name="Date Placeholder 3"/>
          <p:cNvSpPr>
            <a:spLocks noGrp="1"/>
          </p:cNvSpPr>
          <p:nvPr>
            <p:ph type="dt" sz="half" idx="10"/>
          </p:nvPr>
        </p:nvSpPr>
        <p:spPr/>
        <p:txBody>
          <a:bodyPr/>
          <a:lstStyle/>
          <a:p>
            <a:fld id="{A58EA03A-2FE2-4017-90C8-85B69238F138}" type="datetimeFigureOut">
              <a:rPr lang="sl-SI" smtClean="0"/>
              <a:pPr/>
              <a:t>2.10.2011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A58EA03A-2FE2-4017-90C8-85B69238F138}" type="datetimeFigureOut">
              <a:rPr lang="sl-SI" smtClean="0"/>
              <a:pPr/>
              <a:t>2.10.2011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A58EA03A-2FE2-4017-90C8-85B69238F138}" type="datetimeFigureOut">
              <a:rPr lang="sl-SI" smtClean="0"/>
              <a:pPr/>
              <a:t>2.10.2011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p>
            <a:fld id="{A58EA03A-2FE2-4017-90C8-85B69238F138}" type="datetimeFigureOut">
              <a:rPr lang="sl-SI" smtClean="0"/>
              <a:pPr/>
              <a:t>2.10.2011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8EA03A-2FE2-4017-90C8-85B69238F138}" type="datetimeFigureOut">
              <a:rPr lang="sl-SI" smtClean="0"/>
              <a:pPr/>
              <a:t>2.10.2011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p>
            <a:fld id="{A58EA03A-2FE2-4017-90C8-85B69238F138}" type="datetimeFigureOut">
              <a:rPr lang="sl-SI" smtClean="0"/>
              <a:pPr/>
              <a:t>2.10.2011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p>
            <a:fld id="{A58EA03A-2FE2-4017-90C8-85B69238F138}" type="datetimeFigureOut">
              <a:rPr lang="sl-SI" smtClean="0"/>
              <a:pPr/>
              <a:t>2.10.2011</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p>
            <a:fld id="{A58EA03A-2FE2-4017-90C8-85B69238F138}" type="datetimeFigureOut">
              <a:rPr lang="sl-SI" smtClean="0"/>
              <a:pPr/>
              <a:t>2.10.2011</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EA03A-2FE2-4017-90C8-85B69238F138}" type="datetimeFigureOut">
              <a:rPr lang="sl-SI" smtClean="0"/>
              <a:pPr/>
              <a:t>2.10.2011</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8EA03A-2FE2-4017-90C8-85B69238F138}" type="datetimeFigureOut">
              <a:rPr lang="sl-SI" smtClean="0"/>
              <a:pPr/>
              <a:t>2.10.2011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8EA03A-2FE2-4017-90C8-85B69238F138}" type="datetimeFigureOut">
              <a:rPr lang="sl-SI" smtClean="0"/>
              <a:pPr/>
              <a:t>2.10.2011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58D0439-EFD9-4ED7-94F4-BC6959EBFEA2}"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EA03A-2FE2-4017-90C8-85B69238F138}" type="datetimeFigureOut">
              <a:rPr lang="sl-SI" smtClean="0"/>
              <a:pPr/>
              <a:t>2.10.2011</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D0439-EFD9-4ED7-94F4-BC6959EBFEA2}" type="slidenum">
              <a:rPr lang="sl-SI" smtClean="0"/>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gif"/><Relationship Id="rId4" Type="http://schemas.openxmlformats.org/officeDocument/2006/relationships/image" Target="../media/image132.png"/></Relationships>
</file>

<file path=ppt/slides/_rels/slide105.xml.rels><?xml version="1.0" encoding="UTF-8" standalone="yes"?>
<Relationships xmlns="http://schemas.openxmlformats.org/package/2006/relationships"><Relationship Id="rId2" Type="http://schemas.openxmlformats.org/officeDocument/2006/relationships/hyperlink" Target="http://www.okolje.info/porta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2.gif"/><Relationship Id="rId5" Type="http://schemas.openxmlformats.org/officeDocument/2006/relationships/image" Target="../media/image151.jpeg"/><Relationship Id="rId4" Type="http://schemas.openxmlformats.org/officeDocument/2006/relationships/image" Target="../media/image15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2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hyperlink" Target="http://www.iea.org/stats/index.as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f/fe/EROI_-_Ratio_of_Energy_Returned_on_Energy_Invested_-_USA.svg"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hyperlink" Target="http://s4co2.com/wp-content/uploads/2011/04/eor.jpg" TargetMode="Externa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bunkerville.files.wordpress.com/2010/08/traffic-jam.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9.gif"/><Relationship Id="rId12"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en.wikipedia.org/wiki/File:Tiangong_Kaiwu_Coal_Mining.gif" TargetMode="External"/><Relationship Id="rId11" Type="http://schemas.openxmlformats.org/officeDocument/2006/relationships/hyperlink" Target="http://mi9.com/uploads/animal/253/gallopping-horse-wallpaper_1024x768_3838.jpg" TargetMode="External"/><Relationship Id="rId5" Type="http://schemas.openxmlformats.org/officeDocument/2006/relationships/image" Target="../media/image8.jpeg"/><Relationship Id="rId10" Type="http://schemas.openxmlformats.org/officeDocument/2006/relationships/image" Target="../media/image11.jpeg"/><Relationship Id="rId4" Type="http://schemas.openxmlformats.org/officeDocument/2006/relationships/hyperlink" Target="http://upload.wikimedia.org/wikipedia/commons/5/5f/Heron's_Windwheel.jpg" TargetMode="External"/><Relationship Id="rId9" Type="http://schemas.openxmlformats.org/officeDocument/2006/relationships/hyperlink" Target="http://www.molon.de/galleries/Myanmar/Agricultur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hyperlink" Target="http://upload.wikimedia.org/wikipedia/commons/8/87/Teslathinker.jpg"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en.wikipedia.org/wiki/File:SwissKeroseneLamp.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upload.wikimedia.org/wikipedia/commons/1/1b/Natural_gas_production_world.PNG"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en.wikipedia.org/wiki/File:NatGasProcessing.svg"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hyperlink" Target="http://image.24ur.com/media/images/600xX/Jun2008/60147371.jpg"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en.wikipedia.org/wiki/File:Aerial_view_of_ash_slide_site_Dec_23_2008_TVA.gov_123002.jpg" TargetMode="Externa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684213" y="836613"/>
            <a:ext cx="7772400" cy="1470025"/>
          </a:xfrm>
        </p:spPr>
        <p:txBody>
          <a:bodyPr>
            <a:normAutofit fontScale="90000"/>
          </a:bodyPr>
          <a:lstStyle/>
          <a:p>
            <a:pPr eaLnBrk="1" hangingPunct="1"/>
            <a:r>
              <a:rPr lang="sl-SI" sz="4000" dirty="0" smtClean="0"/>
              <a:t/>
            </a:r>
            <a:br>
              <a:rPr lang="sl-SI" sz="4000" dirty="0" smtClean="0"/>
            </a:br>
            <a:r>
              <a:rPr lang="sl-SI" sz="4000" dirty="0" smtClean="0"/>
              <a:t>3. del</a:t>
            </a:r>
            <a:br>
              <a:rPr lang="sl-SI" sz="4000" dirty="0" smtClean="0"/>
            </a:br>
            <a:r>
              <a:rPr lang="sl-SI" dirty="0" smtClean="0"/>
              <a:t/>
            </a:r>
            <a:br>
              <a:rPr lang="sl-SI" dirty="0" smtClean="0"/>
            </a:br>
            <a:endParaRPr lang="sl-SI" dirty="0" smtClean="0"/>
          </a:p>
        </p:txBody>
      </p:sp>
      <p:sp>
        <p:nvSpPr>
          <p:cNvPr id="16386" name="Subtitle 3"/>
          <p:cNvSpPr>
            <a:spLocks noGrp="1"/>
          </p:cNvSpPr>
          <p:nvPr>
            <p:ph type="subTitle" idx="1"/>
          </p:nvPr>
        </p:nvSpPr>
        <p:spPr>
          <a:xfrm>
            <a:off x="1403350" y="2565400"/>
            <a:ext cx="6400800" cy="1752600"/>
          </a:xfrm>
        </p:spPr>
        <p:txBody>
          <a:bodyPr/>
          <a:lstStyle/>
          <a:p>
            <a:pPr eaLnBrk="1" hangingPunct="1"/>
            <a:r>
              <a:rPr lang="sl-SI" sz="5400" b="1" dirty="0" smtClean="0">
                <a:solidFill>
                  <a:schemeClr val="tx1"/>
                </a:solidFill>
              </a:rPr>
              <a:t>NARAVNI VIRI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l-SI" dirty="0" smtClean="0"/>
              <a:t>59. </a:t>
            </a:r>
            <a:r>
              <a:rPr lang="sl-SI" smtClean="0"/>
              <a:t>naloga</a:t>
            </a:r>
            <a:endParaRPr lang="sl-SI"/>
          </a:p>
        </p:txBody>
      </p:sp>
      <p:sp>
        <p:nvSpPr>
          <p:cNvPr id="5" name="Content Placeholder 4"/>
          <p:cNvSpPr>
            <a:spLocks noGrp="1"/>
          </p:cNvSpPr>
          <p:nvPr>
            <p:ph idx="1"/>
          </p:nvPr>
        </p:nvSpPr>
        <p:spPr>
          <a:xfrm>
            <a:off x="179512" y="1600200"/>
            <a:ext cx="8784976" cy="4525963"/>
          </a:xfrm>
        </p:spPr>
        <p:txBody>
          <a:bodyPr/>
          <a:lstStyle/>
          <a:p>
            <a:r>
              <a:rPr lang="sl-SI" dirty="0" smtClean="0"/>
              <a:t>Kaj je OPEC.</a:t>
            </a:r>
          </a:p>
          <a:p>
            <a:r>
              <a:rPr lang="sl-SI" dirty="0" smtClean="0"/>
              <a:t>Vzroki za naftni embargo 1973</a:t>
            </a:r>
            <a:r>
              <a:rPr lang="sl-SI" dirty="0" smtClean="0"/>
              <a:t>. Ali lahko dogodke povežeš s kakšno današnjo politično situacijo?</a:t>
            </a:r>
            <a:endParaRPr lang="sl-SI" dirty="0" smtClean="0"/>
          </a:p>
          <a:p>
            <a:r>
              <a:rPr lang="sl-SI" dirty="0" smtClean="0"/>
              <a:t>Kaj veš o nesreči na Otoku treh milj</a:t>
            </a:r>
            <a:r>
              <a:rPr lang="sl-SI" dirty="0" smtClean="0"/>
              <a:t>? So se podobne nesreče še pojavljale – katere? Kakšen je bil odziv javnosti?</a:t>
            </a:r>
            <a:endParaRPr lang="sl-SI" dirty="0" smtClean="0"/>
          </a:p>
          <a:p>
            <a:pPr>
              <a:buNone/>
            </a:pPr>
            <a:endParaRPr lang="sl-SI"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sl-SI" dirty="0" smtClean="0"/>
              <a:t>Vplivi uporabe premoga na okolje – SO</a:t>
            </a:r>
            <a:r>
              <a:rPr lang="sl-SI" baseline="-25000" dirty="0" smtClean="0"/>
              <a:t>2</a:t>
            </a:r>
            <a:endParaRPr lang="sl-SI" dirty="0"/>
          </a:p>
        </p:txBody>
      </p:sp>
      <p:sp>
        <p:nvSpPr>
          <p:cNvPr id="3" name="Content Placeholder 2"/>
          <p:cNvSpPr>
            <a:spLocks noGrp="1"/>
          </p:cNvSpPr>
          <p:nvPr>
            <p:ph idx="1"/>
          </p:nvPr>
        </p:nvSpPr>
        <p:spPr>
          <a:xfrm>
            <a:off x="0" y="1196752"/>
            <a:ext cx="9144000" cy="5661248"/>
          </a:xfrm>
        </p:spPr>
        <p:txBody>
          <a:bodyPr>
            <a:normAutofit lnSpcReduction="10000"/>
          </a:bodyPr>
          <a:lstStyle/>
          <a:p>
            <a:r>
              <a:rPr lang="sl-SI" dirty="0" smtClean="0"/>
              <a:t>Glavni vir emisij SO</a:t>
            </a:r>
            <a:r>
              <a:rPr lang="sl-SI" baseline="-25000" dirty="0" smtClean="0"/>
              <a:t>2</a:t>
            </a:r>
            <a:r>
              <a:rPr lang="sl-SI" dirty="0" smtClean="0"/>
              <a:t> danes so elektrarne, rafinerije nafte in drugi veliki industrijski obrati. </a:t>
            </a:r>
          </a:p>
          <a:p>
            <a:r>
              <a:rPr lang="sl-SI" dirty="0" smtClean="0"/>
              <a:t>Koncentracije SO</a:t>
            </a:r>
            <a:r>
              <a:rPr lang="sl-SI" baseline="-25000" dirty="0" smtClean="0"/>
              <a:t>2</a:t>
            </a:r>
            <a:r>
              <a:rPr lang="sl-SI" dirty="0" smtClean="0"/>
              <a:t> so nekoliko višje v hladnem delu leta, ko so vremenske razmere za razredčevanje onesnaženja slabše. Ponekod pa je zaznaven tudi vpliv emisije iz individualnih kurišč.</a:t>
            </a:r>
          </a:p>
          <a:p>
            <a:r>
              <a:rPr lang="sl-SI" dirty="0" smtClean="0"/>
              <a:t>Pri izbruhih vulkanov in gozdnih požarov pride do velikih koncentracij naravnega vira žveplovega dioksida.</a:t>
            </a:r>
          </a:p>
          <a:p>
            <a:r>
              <a:rPr lang="sl-SI" dirty="0" smtClean="0"/>
              <a:t>Urna mejna koncentracija za varovanje zdrava ljudi je 350 µg/m</a:t>
            </a:r>
            <a:r>
              <a:rPr lang="sl-SI" baseline="30000" dirty="0" smtClean="0"/>
              <a:t>3</a:t>
            </a:r>
            <a:r>
              <a:rPr lang="sl-SI" dirty="0" smtClean="0"/>
              <a:t>. </a:t>
            </a:r>
            <a:br>
              <a:rPr lang="sl-SI" dirty="0" smtClean="0"/>
            </a:br>
            <a:endParaRPr lang="sl-SI" dirty="0" smtClean="0"/>
          </a:p>
          <a:p>
            <a:endParaRPr lang="sl-SI"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sl-SI" dirty="0" smtClean="0"/>
              <a:t>Vplivi uporabe premoga na okolje – SO</a:t>
            </a:r>
            <a:r>
              <a:rPr lang="sl-SI" baseline="-25000" dirty="0" smtClean="0"/>
              <a:t>2</a:t>
            </a:r>
            <a:endParaRPr lang="sl-SI" dirty="0"/>
          </a:p>
        </p:txBody>
      </p:sp>
      <p:sp>
        <p:nvSpPr>
          <p:cNvPr id="3" name="Content Placeholder 2"/>
          <p:cNvSpPr>
            <a:spLocks noGrp="1"/>
          </p:cNvSpPr>
          <p:nvPr>
            <p:ph idx="1"/>
          </p:nvPr>
        </p:nvSpPr>
        <p:spPr>
          <a:xfrm>
            <a:off x="0" y="1268760"/>
            <a:ext cx="9144000" cy="5589240"/>
          </a:xfrm>
        </p:spPr>
        <p:txBody>
          <a:bodyPr>
            <a:normAutofit/>
          </a:bodyPr>
          <a:lstStyle/>
          <a:p>
            <a:r>
              <a:rPr lang="sl-SI" dirty="0" smtClean="0"/>
              <a:t>Od leta 1970 do 1998 so se emisije žveplovega dioksida zmanjšale za 75 odstotkov. </a:t>
            </a:r>
          </a:p>
          <a:p>
            <a:r>
              <a:rPr lang="sl-SI" dirty="0" smtClean="0"/>
              <a:t>Glavni razlog za zmanjšanje je manjša uporaba premoga pri proizvodnji energije, vgradnja naprav za čiščenje plina v elektrarnah, ki izgorevajo fosilna goriva in prehod iz elektrarn na premog na plinske elektrarne.</a:t>
            </a:r>
          </a:p>
          <a:p>
            <a:r>
              <a:rPr lang="sl-SI" dirty="0" smtClean="0"/>
              <a:t>Zaradi </a:t>
            </a:r>
            <a:r>
              <a:rPr lang="sl-SI" dirty="0" err="1" smtClean="0"/>
              <a:t>odžveplovanja</a:t>
            </a:r>
            <a:r>
              <a:rPr lang="sl-SI" dirty="0" smtClean="0"/>
              <a:t> dimnih plinov so se emisije SO</a:t>
            </a:r>
            <a:r>
              <a:rPr lang="sl-SI" baseline="-25000" dirty="0" smtClean="0"/>
              <a:t>2</a:t>
            </a:r>
            <a:r>
              <a:rPr lang="sl-SI" dirty="0" smtClean="0"/>
              <a:t> tako znižale, da na globalni, evropski in državni ravni niso problematične.</a:t>
            </a:r>
            <a:endParaRPr lang="sl-SI"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sl-SI" dirty="0" smtClean="0"/>
              <a:t>Vplivi uporabe premoga na okolje – SO</a:t>
            </a:r>
            <a:r>
              <a:rPr lang="sl-SI" baseline="-25000" dirty="0" smtClean="0"/>
              <a:t>2</a:t>
            </a:r>
            <a:endParaRPr lang="sl-SI" dirty="0"/>
          </a:p>
        </p:txBody>
      </p:sp>
      <p:sp>
        <p:nvSpPr>
          <p:cNvPr id="3" name="Content Placeholder 2"/>
          <p:cNvSpPr>
            <a:spLocks noGrp="1"/>
          </p:cNvSpPr>
          <p:nvPr>
            <p:ph idx="1"/>
          </p:nvPr>
        </p:nvSpPr>
        <p:spPr>
          <a:xfrm>
            <a:off x="0" y="1196752"/>
            <a:ext cx="9144000" cy="5661248"/>
          </a:xfrm>
        </p:spPr>
        <p:txBody>
          <a:bodyPr>
            <a:normAutofit/>
          </a:bodyPr>
          <a:lstStyle/>
          <a:p>
            <a:r>
              <a:rPr lang="sl-SI" dirty="0" smtClean="0"/>
              <a:t>Kratkoročno izpostavljanje žveplovem dioksidu povzroči težave astmatikom in občutljivim ljudem.</a:t>
            </a:r>
          </a:p>
          <a:p>
            <a:r>
              <a:rPr lang="sl-SI" dirty="0" smtClean="0"/>
              <a:t>Otroci v krajih z onesnaženim zrakom pogosteje zbolevajo za kašljem, bronhitisom in infekcijami globlje v dihalih, kot otroci ki žive v manj onesnaženih krajih.</a:t>
            </a:r>
          </a:p>
          <a:p>
            <a:r>
              <a:rPr lang="sl-SI" dirty="0" smtClean="0"/>
              <a:t>Telesna aktivnost v prisotnosti na žveplovega dioksida ni priporočljiva, ker človek zaradi hitrejšega dihanja vdiha večje količine onesnaževalcev in ker človek med telesnim delom navadno diha skozi usta in vdihan zrak obide obnosne votline.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http://3.bp.blogspot.com/_H00L7WConnM/SHMl_6Q2mYI/AAAAAAAAAT8/TJmceX1Cwl8/s400/annualc02-hansen.jpg"/>
          <p:cNvPicPr>
            <a:picLocks noChangeAspect="1" noChangeArrowheads="1"/>
          </p:cNvPicPr>
          <p:nvPr/>
        </p:nvPicPr>
        <p:blipFill>
          <a:blip r:embed="rId2" cstate="print"/>
          <a:srcRect/>
          <a:stretch>
            <a:fillRect/>
          </a:stretch>
        </p:blipFill>
        <p:spPr bwMode="auto">
          <a:xfrm>
            <a:off x="3760224" y="260648"/>
            <a:ext cx="5383776" cy="2880320"/>
          </a:xfrm>
          <a:prstGeom prst="rect">
            <a:avLst/>
          </a:prstGeom>
          <a:noFill/>
        </p:spPr>
      </p:pic>
      <p:sp>
        <p:nvSpPr>
          <p:cNvPr id="2" name="Title 1"/>
          <p:cNvSpPr>
            <a:spLocks noGrp="1"/>
          </p:cNvSpPr>
          <p:nvPr>
            <p:ph type="title"/>
          </p:nvPr>
        </p:nvSpPr>
        <p:spPr>
          <a:xfrm>
            <a:off x="0" y="0"/>
            <a:ext cx="4355976" cy="1916832"/>
          </a:xfrm>
        </p:spPr>
        <p:txBody>
          <a:bodyPr>
            <a:normAutofit fontScale="90000"/>
          </a:bodyPr>
          <a:lstStyle/>
          <a:p>
            <a:r>
              <a:rPr lang="sl-SI" dirty="0" smtClean="0"/>
              <a:t>Vplivi uporabe premoga na okolje - plini</a:t>
            </a:r>
            <a:endParaRPr lang="sl-SI" dirty="0"/>
          </a:p>
        </p:txBody>
      </p:sp>
      <p:sp>
        <p:nvSpPr>
          <p:cNvPr id="3" name="Content Placeholder 2"/>
          <p:cNvSpPr>
            <a:spLocks noGrp="1"/>
          </p:cNvSpPr>
          <p:nvPr>
            <p:ph idx="1"/>
          </p:nvPr>
        </p:nvSpPr>
        <p:spPr>
          <a:xfrm>
            <a:off x="0" y="1916832"/>
            <a:ext cx="3059832" cy="4941168"/>
          </a:xfrm>
        </p:spPr>
        <p:txBody>
          <a:bodyPr>
            <a:normAutofit fontScale="92500" lnSpcReduction="10000"/>
          </a:bodyPr>
          <a:lstStyle/>
          <a:p>
            <a:r>
              <a:rPr lang="sl-SI" dirty="0" smtClean="0"/>
              <a:t>Osnovni izpust v ozračje pa je CO</a:t>
            </a:r>
            <a:r>
              <a:rPr lang="sl-SI" baseline="-25000" dirty="0" smtClean="0"/>
              <a:t>2</a:t>
            </a:r>
            <a:r>
              <a:rPr lang="sl-SI" dirty="0" smtClean="0"/>
              <a:t>, ki je toplogredni plin, ki vpliva na globalno segrevanje.</a:t>
            </a:r>
          </a:p>
          <a:p>
            <a:r>
              <a:rPr lang="sl-SI" dirty="0" smtClean="0"/>
              <a:t>Največ emisij prispevajo Kitajska, ZDA in Rusija.</a:t>
            </a:r>
          </a:p>
          <a:p>
            <a:endParaRPr lang="sl-SI" dirty="0"/>
          </a:p>
        </p:txBody>
      </p:sp>
      <p:pic>
        <p:nvPicPr>
          <p:cNvPr id="99330" name="Picture 2" descr="http://www.hitachi.com/environment/showcase/solution/energy/images/img_thermal/thermal_05.jpg"/>
          <p:cNvPicPr>
            <a:picLocks noChangeAspect="1" noChangeArrowheads="1"/>
          </p:cNvPicPr>
          <p:nvPr/>
        </p:nvPicPr>
        <p:blipFill>
          <a:blip r:embed="rId3" cstate="print"/>
          <a:srcRect/>
          <a:stretch>
            <a:fillRect/>
          </a:stretch>
        </p:blipFill>
        <p:spPr bwMode="auto">
          <a:xfrm>
            <a:off x="3059832" y="3501008"/>
            <a:ext cx="6084168" cy="3356992"/>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36096" cy="1143000"/>
          </a:xfrm>
        </p:spPr>
        <p:txBody>
          <a:bodyPr>
            <a:normAutofit fontScale="90000"/>
          </a:bodyPr>
          <a:lstStyle/>
          <a:p>
            <a:r>
              <a:rPr lang="sl-SI" dirty="0" smtClean="0"/>
              <a:t>Emisije CO</a:t>
            </a:r>
            <a:r>
              <a:rPr lang="sl-SI" baseline="-25000" dirty="0" smtClean="0"/>
              <a:t>2</a:t>
            </a:r>
            <a:r>
              <a:rPr lang="sl-SI" dirty="0" smtClean="0"/>
              <a:t/>
            </a:r>
            <a:br>
              <a:rPr lang="sl-SI" dirty="0" smtClean="0"/>
            </a:br>
            <a:endParaRPr lang="sl-SI" dirty="0"/>
          </a:p>
        </p:txBody>
      </p:sp>
      <p:pic>
        <p:nvPicPr>
          <p:cNvPr id="74754" name="Picture 2" descr="http://upload.wikimedia.org/wikipedia/commons/d/d1/Countries_by_carbon_dioxide_emissions_world_map_deobfuscated.png"/>
          <p:cNvPicPr>
            <a:picLocks noChangeAspect="1" noChangeArrowheads="1"/>
          </p:cNvPicPr>
          <p:nvPr/>
        </p:nvPicPr>
        <p:blipFill>
          <a:blip r:embed="rId2" cstate="print"/>
          <a:srcRect/>
          <a:stretch>
            <a:fillRect/>
          </a:stretch>
        </p:blipFill>
        <p:spPr bwMode="auto">
          <a:xfrm>
            <a:off x="0" y="1052736"/>
            <a:ext cx="6048672" cy="2592873"/>
          </a:xfrm>
          <a:prstGeom prst="rect">
            <a:avLst/>
          </a:prstGeom>
          <a:noFill/>
        </p:spPr>
      </p:pic>
      <p:pic>
        <p:nvPicPr>
          <p:cNvPr id="65538" name="Picture 2" descr="http://www.myclimatechange.net/UserImage/3/ArroundTheWorld/CO2PerCapita.jpg"/>
          <p:cNvPicPr>
            <a:picLocks noChangeAspect="1" noChangeArrowheads="1"/>
          </p:cNvPicPr>
          <p:nvPr/>
        </p:nvPicPr>
        <p:blipFill>
          <a:blip r:embed="rId3" cstate="print"/>
          <a:srcRect/>
          <a:stretch>
            <a:fillRect/>
          </a:stretch>
        </p:blipFill>
        <p:spPr bwMode="auto">
          <a:xfrm>
            <a:off x="5630043" y="4573927"/>
            <a:ext cx="3513957" cy="2284073"/>
          </a:xfrm>
          <a:prstGeom prst="rect">
            <a:avLst/>
          </a:prstGeom>
          <a:noFill/>
        </p:spPr>
      </p:pic>
      <p:pic>
        <p:nvPicPr>
          <p:cNvPr id="74756" name="Picture 4" descr="http://ecojesuit.com/wp-content/uploads/2011/06/2011_06_Photo1_World-CO2-emissions-per-capita_EDGAR.png"/>
          <p:cNvPicPr>
            <a:picLocks noChangeAspect="1" noChangeArrowheads="1"/>
          </p:cNvPicPr>
          <p:nvPr/>
        </p:nvPicPr>
        <p:blipFill>
          <a:blip r:embed="rId4" cstate="print"/>
          <a:srcRect/>
          <a:stretch>
            <a:fillRect/>
          </a:stretch>
        </p:blipFill>
        <p:spPr bwMode="auto">
          <a:xfrm>
            <a:off x="0" y="3717032"/>
            <a:ext cx="5508104" cy="3140969"/>
          </a:xfrm>
          <a:prstGeom prst="rect">
            <a:avLst/>
          </a:prstGeom>
          <a:noFill/>
        </p:spPr>
      </p:pic>
      <p:pic>
        <p:nvPicPr>
          <p:cNvPr id="74758" name="Picture 6" descr="http://pxweb.stat.si/pxweb/temp/2721002S201193051179_12513078.gif"/>
          <p:cNvPicPr>
            <a:picLocks noChangeAspect="1" noChangeArrowheads="1"/>
          </p:cNvPicPr>
          <p:nvPr/>
        </p:nvPicPr>
        <p:blipFill>
          <a:blip r:embed="rId5" cstate="print"/>
          <a:srcRect/>
          <a:stretch>
            <a:fillRect/>
          </a:stretch>
        </p:blipFill>
        <p:spPr bwMode="auto">
          <a:xfrm>
            <a:off x="5754757" y="2132856"/>
            <a:ext cx="3389243" cy="2420888"/>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67. </a:t>
            </a:r>
            <a:r>
              <a:rPr lang="sl-SI" dirty="0" smtClean="0"/>
              <a:t>naloga</a:t>
            </a:r>
            <a:endParaRPr lang="sl-SI" dirty="0"/>
          </a:p>
        </p:txBody>
      </p:sp>
      <p:sp>
        <p:nvSpPr>
          <p:cNvPr id="3" name="Content Placeholder 2"/>
          <p:cNvSpPr>
            <a:spLocks noGrp="1"/>
          </p:cNvSpPr>
          <p:nvPr>
            <p:ph idx="1"/>
          </p:nvPr>
        </p:nvSpPr>
        <p:spPr>
          <a:xfrm>
            <a:off x="0" y="1600200"/>
            <a:ext cx="9144000" cy="4525963"/>
          </a:xfrm>
        </p:spPr>
        <p:txBody>
          <a:bodyPr/>
          <a:lstStyle/>
          <a:p>
            <a:r>
              <a:rPr lang="sl-SI" dirty="0" smtClean="0"/>
              <a:t>Na </a:t>
            </a:r>
            <a:r>
              <a:rPr lang="sl-SI" dirty="0" smtClean="0">
                <a:hlinkClick r:id="rId2"/>
              </a:rPr>
              <a:t>http://www.okolje.info/portal/</a:t>
            </a:r>
            <a:r>
              <a:rPr lang="sl-SI" dirty="0" smtClean="0"/>
              <a:t> poišči podatke o stanju ozračja v Trbovljah, Ljubljani in v Šoštanju na izbrani dan, ter jih primerjaj med seboj.</a:t>
            </a:r>
          </a:p>
          <a:p>
            <a:r>
              <a:rPr lang="sl-SI" dirty="0" smtClean="0"/>
              <a:t> Ali so bile presežene mejne vrednosti?</a:t>
            </a:r>
          </a:p>
          <a:p>
            <a:r>
              <a:rPr lang="sl-SI" dirty="0" smtClean="0"/>
              <a:t>Kaj je glavni razlog za povišane koncentracije?</a:t>
            </a:r>
            <a:endParaRPr lang="sl-SI"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TE Šoštanj</a:t>
            </a:r>
            <a:endParaRPr lang="sl-SI" dirty="0"/>
          </a:p>
        </p:txBody>
      </p:sp>
      <p:sp>
        <p:nvSpPr>
          <p:cNvPr id="3" name="Content Placeholder 2"/>
          <p:cNvSpPr>
            <a:spLocks noGrp="1"/>
          </p:cNvSpPr>
          <p:nvPr>
            <p:ph sz="half" idx="1"/>
          </p:nvPr>
        </p:nvSpPr>
        <p:spPr>
          <a:xfrm>
            <a:off x="0" y="908720"/>
            <a:ext cx="9144000" cy="1440161"/>
          </a:xfrm>
        </p:spPr>
        <p:txBody>
          <a:bodyPr>
            <a:normAutofit fontScale="92500" lnSpcReduction="20000"/>
          </a:bodyPr>
          <a:lstStyle/>
          <a:p>
            <a:pPr>
              <a:buNone/>
            </a:pPr>
            <a:r>
              <a:rPr lang="sl-SI" sz="2800" dirty="0" smtClean="0"/>
              <a:t>     Pri pripravi bloka za zagon napolnimo </a:t>
            </a:r>
            <a:r>
              <a:rPr lang="sl-SI" sz="2800" b="1" dirty="0" smtClean="0"/>
              <a:t>parni kotel</a:t>
            </a:r>
            <a:r>
              <a:rPr lang="sl-SI" sz="2800" dirty="0" smtClean="0"/>
              <a:t> s  tehnološko vodo - </a:t>
            </a:r>
            <a:r>
              <a:rPr lang="sl-SI" sz="2800" dirty="0" err="1" smtClean="0"/>
              <a:t>deionatom</a:t>
            </a:r>
            <a:r>
              <a:rPr lang="sl-SI" sz="2800" dirty="0" smtClean="0"/>
              <a:t>, ki ga pridobivamo s kemičnim čiščenjem pitne vode v posebnih filtrih z aktivnimi masami. Tehnološko vodo s </a:t>
            </a:r>
            <a:r>
              <a:rPr lang="sl-SI" sz="2800" b="1" dirty="0" smtClean="0"/>
              <a:t>črpalko </a:t>
            </a:r>
            <a:r>
              <a:rPr lang="sl-SI" dirty="0" smtClean="0"/>
              <a:t>dovajamo iz </a:t>
            </a:r>
            <a:r>
              <a:rPr lang="sl-SI" dirty="0" err="1" smtClean="0"/>
              <a:t>deionatnega</a:t>
            </a:r>
            <a:r>
              <a:rPr lang="sl-SI" dirty="0" smtClean="0"/>
              <a:t> rezervoarja v</a:t>
            </a:r>
            <a:endParaRPr lang="sl-SI" sz="2800" dirty="0"/>
          </a:p>
        </p:txBody>
      </p:sp>
      <p:sp>
        <p:nvSpPr>
          <p:cNvPr id="8" name="Content Placeholder 7"/>
          <p:cNvSpPr>
            <a:spLocks noGrp="1"/>
          </p:cNvSpPr>
          <p:nvPr>
            <p:ph sz="half" idx="2"/>
          </p:nvPr>
        </p:nvSpPr>
        <p:spPr>
          <a:xfrm>
            <a:off x="0" y="2332037"/>
            <a:ext cx="4355976" cy="4525963"/>
          </a:xfrm>
        </p:spPr>
        <p:txBody>
          <a:bodyPr>
            <a:normAutofit fontScale="92500" lnSpcReduction="20000"/>
          </a:bodyPr>
          <a:lstStyle/>
          <a:p>
            <a:pPr>
              <a:buNone/>
            </a:pPr>
            <a:r>
              <a:rPr lang="sl-SI" b="1" dirty="0" smtClean="0"/>
              <a:t>    spodnji del kondenzatorja</a:t>
            </a:r>
            <a:r>
              <a:rPr lang="sl-SI" dirty="0" smtClean="0"/>
              <a:t>.  Od tu jo s črpalko prečrpavamo skozi </a:t>
            </a:r>
            <a:r>
              <a:rPr lang="sl-SI" dirty="0" err="1" smtClean="0"/>
              <a:t>predgrelnike</a:t>
            </a:r>
            <a:r>
              <a:rPr lang="sl-SI" dirty="0" smtClean="0"/>
              <a:t> kondenzata v </a:t>
            </a:r>
            <a:r>
              <a:rPr lang="sl-SI" b="1" dirty="0" smtClean="0"/>
              <a:t>kotlovski napajalni  rezervoar</a:t>
            </a:r>
            <a:r>
              <a:rPr lang="sl-SI" dirty="0" smtClean="0"/>
              <a:t>. Iz njega črpalke potiskajo napajalno vodo skozi </a:t>
            </a:r>
            <a:r>
              <a:rPr lang="sl-SI" b="1" dirty="0" err="1" smtClean="0"/>
              <a:t>predgrelnike</a:t>
            </a:r>
            <a:r>
              <a:rPr lang="sl-SI" b="1" dirty="0" smtClean="0"/>
              <a:t> napajalne vode </a:t>
            </a:r>
            <a:r>
              <a:rPr lang="sl-SI" dirty="0" smtClean="0"/>
              <a:t>v </a:t>
            </a:r>
            <a:r>
              <a:rPr lang="sl-SI" b="1" dirty="0" smtClean="0"/>
              <a:t>kotel</a:t>
            </a:r>
            <a:r>
              <a:rPr lang="sl-SI" dirty="0" smtClean="0"/>
              <a:t> in napolnijo </a:t>
            </a:r>
            <a:r>
              <a:rPr lang="sl-SI" dirty="0" err="1" smtClean="0"/>
              <a:t>nagrevalni</a:t>
            </a:r>
            <a:r>
              <a:rPr lang="sl-SI" dirty="0" smtClean="0"/>
              <a:t> ter uparjalni del kotla.</a:t>
            </a:r>
            <a:endParaRPr lang="sl-SI" dirty="0"/>
          </a:p>
        </p:txBody>
      </p:sp>
      <p:pic>
        <p:nvPicPr>
          <p:cNvPr id="57346" name="Picture 2"/>
          <p:cNvPicPr>
            <a:picLocks noChangeAspect="1" noChangeArrowheads="1"/>
          </p:cNvPicPr>
          <p:nvPr/>
        </p:nvPicPr>
        <p:blipFill>
          <a:blip r:embed="rId2" cstate="print"/>
          <a:srcRect/>
          <a:stretch>
            <a:fillRect/>
          </a:stretch>
        </p:blipFill>
        <p:spPr bwMode="auto">
          <a:xfrm>
            <a:off x="4139952" y="2424705"/>
            <a:ext cx="5004048" cy="443329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0728"/>
            <a:ext cx="4644008" cy="5877272"/>
          </a:xfrm>
        </p:spPr>
        <p:txBody>
          <a:bodyPr>
            <a:normAutofit/>
          </a:bodyPr>
          <a:lstStyle/>
          <a:p>
            <a:pPr>
              <a:buNone/>
            </a:pPr>
            <a:r>
              <a:rPr lang="sl-SI" dirty="0" smtClean="0"/>
              <a:t>    </a:t>
            </a:r>
            <a:r>
              <a:rPr lang="sl-SI" sz="2600" dirty="0" smtClean="0"/>
              <a:t>Pred </a:t>
            </a:r>
            <a:r>
              <a:rPr lang="sl-SI" sz="2600" dirty="0" err="1" smtClean="0"/>
              <a:t>zakuritvijo</a:t>
            </a:r>
            <a:r>
              <a:rPr lang="sl-SI" sz="2600" dirty="0" smtClean="0"/>
              <a:t> vključimo v obratovanje </a:t>
            </a:r>
            <a:r>
              <a:rPr lang="sl-SI" sz="2600" b="1" dirty="0" smtClean="0"/>
              <a:t>grelnika zraka, ventilatorje vleka in svežega zraka</a:t>
            </a:r>
            <a:r>
              <a:rPr lang="sl-SI" sz="2600" dirty="0" smtClean="0"/>
              <a:t>. Kotel in dimni kanali se morajo pred prižigom prezračiti. Sledi prižig </a:t>
            </a:r>
            <a:r>
              <a:rPr lang="sl-SI" sz="2600" b="1" dirty="0" smtClean="0"/>
              <a:t>plinsko oljnih gorilnikov</a:t>
            </a:r>
            <a:r>
              <a:rPr lang="sl-SI" sz="2600" dirty="0" smtClean="0"/>
              <a:t>, da se pregreje </a:t>
            </a:r>
            <a:r>
              <a:rPr lang="sl-SI" sz="2600" b="1" dirty="0" smtClean="0"/>
              <a:t>gorilna komora</a:t>
            </a:r>
            <a:r>
              <a:rPr lang="sl-SI" sz="2600" dirty="0" smtClean="0"/>
              <a:t> in doseže pogoj za kurjenje s premogovim prahom.</a:t>
            </a:r>
          </a:p>
          <a:p>
            <a:pPr>
              <a:buNone/>
            </a:pPr>
            <a:endParaRPr lang="sl-SI" dirty="0"/>
          </a:p>
        </p:txBody>
      </p:sp>
      <p:pic>
        <p:nvPicPr>
          <p:cNvPr id="58370" name="Picture 2"/>
          <p:cNvPicPr>
            <a:picLocks noChangeAspect="1" noChangeArrowheads="1"/>
          </p:cNvPicPr>
          <p:nvPr/>
        </p:nvPicPr>
        <p:blipFill>
          <a:blip r:embed="rId2" cstate="print"/>
          <a:srcRect/>
          <a:stretch>
            <a:fillRect/>
          </a:stretch>
        </p:blipFill>
        <p:spPr bwMode="auto">
          <a:xfrm>
            <a:off x="4860031" y="1268760"/>
            <a:ext cx="4283969" cy="452263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http://www.te-sostanj.si/imagelib/large/tehnologija/od_premoga_do_energije/pic3.jpg"/>
          <p:cNvPicPr>
            <a:picLocks noChangeAspect="1" noChangeArrowheads="1"/>
          </p:cNvPicPr>
          <p:nvPr/>
        </p:nvPicPr>
        <p:blipFill>
          <a:blip r:embed="rId2" cstate="print"/>
          <a:srcRect/>
          <a:stretch>
            <a:fillRect/>
          </a:stretch>
        </p:blipFill>
        <p:spPr bwMode="auto">
          <a:xfrm>
            <a:off x="3851921" y="1911997"/>
            <a:ext cx="5292080" cy="4946004"/>
          </a:xfrm>
          <a:prstGeom prst="rect">
            <a:avLst/>
          </a:prstGeom>
          <a:noFill/>
        </p:spPr>
      </p:pic>
      <p:sp>
        <p:nvSpPr>
          <p:cNvPr id="3" name="Content Placeholder 2"/>
          <p:cNvSpPr>
            <a:spLocks noGrp="1"/>
          </p:cNvSpPr>
          <p:nvPr>
            <p:ph sz="half" idx="1"/>
          </p:nvPr>
        </p:nvSpPr>
        <p:spPr>
          <a:xfrm>
            <a:off x="0" y="0"/>
            <a:ext cx="9144000" cy="4714603"/>
          </a:xfrm>
        </p:spPr>
        <p:txBody>
          <a:bodyPr>
            <a:normAutofit fontScale="92500"/>
          </a:bodyPr>
          <a:lstStyle/>
          <a:p>
            <a:pPr>
              <a:buNone/>
            </a:pPr>
            <a:r>
              <a:rPr lang="sl-SI" b="1" dirty="0" smtClean="0"/>
              <a:t>	Premog transportiramo</a:t>
            </a:r>
            <a:r>
              <a:rPr lang="sl-SI" dirty="0" smtClean="0"/>
              <a:t> iz rudnika ali deponije v termoelektrarno po tekočih trakovih do </a:t>
            </a:r>
            <a:r>
              <a:rPr lang="sl-SI" b="1" dirty="0" smtClean="0"/>
              <a:t>bunkerjev premoga</a:t>
            </a:r>
            <a:r>
              <a:rPr lang="sl-SI" dirty="0" smtClean="0"/>
              <a:t>. Izpod bunkerjev ga z jeklenimi transporterji dodajamo na </a:t>
            </a:r>
            <a:r>
              <a:rPr lang="sl-SI" b="1" dirty="0" smtClean="0"/>
              <a:t>mline</a:t>
            </a:r>
            <a:r>
              <a:rPr lang="sl-SI" dirty="0" smtClean="0"/>
              <a:t>. Z vročimi dimnimi plini, ki jih ventilator mlina sesa iz kurišča, se premog osuši in nato v mlinu zdrobi v prah. Ventilator mlina</a:t>
            </a:r>
          </a:p>
        </p:txBody>
      </p:sp>
      <p:sp>
        <p:nvSpPr>
          <p:cNvPr id="6" name="Content Placeholder 5"/>
          <p:cNvSpPr>
            <a:spLocks noGrp="1"/>
          </p:cNvSpPr>
          <p:nvPr>
            <p:ph sz="half" idx="2"/>
          </p:nvPr>
        </p:nvSpPr>
        <p:spPr>
          <a:xfrm>
            <a:off x="0" y="2132855"/>
            <a:ext cx="4499992" cy="4725145"/>
          </a:xfrm>
        </p:spPr>
        <p:txBody>
          <a:bodyPr>
            <a:normAutofit fontScale="92500"/>
          </a:bodyPr>
          <a:lstStyle/>
          <a:p>
            <a:pPr>
              <a:buNone/>
            </a:pPr>
            <a:r>
              <a:rPr lang="sl-SI" dirty="0" smtClean="0"/>
              <a:t>    vpihuje premogov prah v </a:t>
            </a:r>
            <a:r>
              <a:rPr lang="sl-SI" b="1" dirty="0" smtClean="0"/>
              <a:t>kurišče</a:t>
            </a:r>
            <a:r>
              <a:rPr lang="sl-SI" dirty="0" smtClean="0"/>
              <a:t>, poleg pa dodajamo potrebno količino pregretega zraka, da zagotovimo optimalno zgorevanje goriva.</a:t>
            </a:r>
            <a:br>
              <a:rPr lang="sl-SI" dirty="0" smtClean="0"/>
            </a:br>
            <a:endParaRPr lang="sl-SI" dirty="0" smtClean="0"/>
          </a:p>
          <a:p>
            <a:pPr>
              <a:buNone/>
            </a:pPr>
            <a:r>
              <a:rPr lang="sl-SI" dirty="0" smtClean="0"/>
              <a:t>     Na mestih dovoda premogovega prahu v kotel lahko vpihujemo tudi mesno kostno in </a:t>
            </a:r>
            <a:r>
              <a:rPr lang="sl-SI" dirty="0" err="1" smtClean="0"/>
              <a:t>perno</a:t>
            </a:r>
            <a:r>
              <a:rPr lang="sl-SI" dirty="0" smtClean="0"/>
              <a:t> moko.</a:t>
            </a:r>
          </a:p>
          <a:p>
            <a:endParaRPr lang="sl-SI"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60648"/>
            <a:ext cx="9144000" cy="4265315"/>
          </a:xfrm>
        </p:spPr>
        <p:txBody>
          <a:bodyPr>
            <a:normAutofit fontScale="92500" lnSpcReduction="20000"/>
          </a:bodyPr>
          <a:lstStyle/>
          <a:p>
            <a:pPr>
              <a:buNone/>
            </a:pPr>
            <a:r>
              <a:rPr lang="sl-SI" dirty="0" smtClean="0"/>
              <a:t>    Zgorevanje premoga je končano v nekaj sekundah, nastalo </a:t>
            </a:r>
            <a:r>
              <a:rPr lang="sl-SI" b="1" dirty="0" smtClean="0"/>
              <a:t>toploto sprejmeta voda in nato para</a:t>
            </a:r>
            <a:r>
              <a:rPr lang="sl-SI" dirty="0" smtClean="0"/>
              <a:t>, ki se pretakata skozi kotlovske cevi. </a:t>
            </a:r>
            <a:br>
              <a:rPr lang="sl-SI" dirty="0" smtClean="0"/>
            </a:br>
            <a:endParaRPr lang="sl-SI" dirty="0" smtClean="0"/>
          </a:p>
          <a:p>
            <a:endParaRPr lang="sl-SI" dirty="0"/>
          </a:p>
        </p:txBody>
      </p:sp>
      <p:sp>
        <p:nvSpPr>
          <p:cNvPr id="4" name="Content Placeholder 3"/>
          <p:cNvSpPr>
            <a:spLocks noGrp="1"/>
          </p:cNvSpPr>
          <p:nvPr>
            <p:ph sz="half" idx="2"/>
          </p:nvPr>
        </p:nvSpPr>
        <p:spPr>
          <a:xfrm>
            <a:off x="0" y="1268760"/>
            <a:ext cx="4038600" cy="5589241"/>
          </a:xfrm>
        </p:spPr>
        <p:txBody>
          <a:bodyPr>
            <a:normAutofit fontScale="92500" lnSpcReduction="20000"/>
          </a:bodyPr>
          <a:lstStyle/>
          <a:p>
            <a:pPr>
              <a:buNone/>
            </a:pPr>
            <a:r>
              <a:rPr lang="sl-SI" dirty="0" smtClean="0"/>
              <a:t>     Zaradi vleka ventilatorjev, ki vzdržujejo v kotlu mali podtlak, se goreči prah in dimni plini </a:t>
            </a:r>
            <a:r>
              <a:rPr lang="sl-SI" b="1" dirty="0" smtClean="0"/>
              <a:t>dvigujejo do vrha kotla</a:t>
            </a:r>
            <a:r>
              <a:rPr lang="sl-SI" dirty="0" smtClean="0"/>
              <a:t>. Dimne pline sesamo na poti iz kotla najprej skozi </a:t>
            </a:r>
            <a:r>
              <a:rPr lang="sl-SI" b="1" dirty="0" smtClean="0"/>
              <a:t>grelnika zraka</a:t>
            </a:r>
            <a:r>
              <a:rPr lang="sl-SI" dirty="0" smtClean="0"/>
              <a:t>, kjer oddajo večji del toplote svežemu zraku, nato pa skozi </a:t>
            </a:r>
            <a:r>
              <a:rPr lang="sl-SI" b="1" dirty="0" smtClean="0"/>
              <a:t>elektrofilter</a:t>
            </a:r>
            <a:r>
              <a:rPr lang="sl-SI" dirty="0" smtClean="0"/>
              <a:t>, kjer se iz njih izloči pepel. Od tu ventilatorja vleka potiskata dimne pline v </a:t>
            </a:r>
            <a:r>
              <a:rPr lang="sl-SI" b="1" dirty="0" smtClean="0"/>
              <a:t>napravo za razžveplanje</a:t>
            </a:r>
            <a:r>
              <a:rPr lang="sl-SI" dirty="0" smtClean="0"/>
              <a:t> in nato v </a:t>
            </a:r>
            <a:r>
              <a:rPr lang="sl-SI" b="1" dirty="0" smtClean="0"/>
              <a:t>dimnik</a:t>
            </a:r>
            <a:r>
              <a:rPr lang="sl-SI" dirty="0" smtClean="0"/>
              <a:t>.</a:t>
            </a:r>
            <a:endParaRPr lang="sl-SI" dirty="0"/>
          </a:p>
        </p:txBody>
      </p:sp>
      <p:pic>
        <p:nvPicPr>
          <p:cNvPr id="87041" name="Picture 1" descr="http://www.te-sostanj.si/imagelib/large/tehnologija/od_premoga_do_energije/pic4.jpg"/>
          <p:cNvPicPr>
            <a:picLocks noChangeAspect="1" noChangeArrowheads="1"/>
          </p:cNvPicPr>
          <p:nvPr/>
        </p:nvPicPr>
        <p:blipFill>
          <a:blip r:embed="rId2" cstate="print"/>
          <a:srcRect/>
          <a:stretch>
            <a:fillRect/>
          </a:stretch>
        </p:blipFill>
        <p:spPr bwMode="auto">
          <a:xfrm>
            <a:off x="3888613" y="2060849"/>
            <a:ext cx="5255387" cy="479715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reehugger.com/peak_oil-saudi-arabia.jpg"/>
          <p:cNvPicPr>
            <a:picLocks noGrp="1" noChangeAspect="1" noChangeArrowheads="1"/>
          </p:cNvPicPr>
          <p:nvPr>
            <p:ph idx="4294967295"/>
          </p:nvPr>
        </p:nvPicPr>
        <p:blipFill>
          <a:blip r:embed="rId2" cstate="print"/>
          <a:srcRect/>
          <a:stretch>
            <a:fillRect/>
          </a:stretch>
        </p:blipFill>
        <p:spPr bwMode="auto">
          <a:xfrm>
            <a:off x="0" y="233909"/>
            <a:ext cx="9144000" cy="6269733"/>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88640"/>
            <a:ext cx="9144000" cy="1340768"/>
          </a:xfrm>
        </p:spPr>
        <p:txBody>
          <a:bodyPr>
            <a:normAutofit/>
          </a:bodyPr>
          <a:lstStyle/>
          <a:p>
            <a:pPr>
              <a:buNone/>
            </a:pPr>
            <a:r>
              <a:rPr lang="sl-SI" sz="2600" dirty="0" smtClean="0"/>
              <a:t>    Pepel izpod elektrofiltra in žlindro izpod kotla se lahko pomešana z </a:t>
            </a:r>
            <a:r>
              <a:rPr lang="sl-SI" sz="2600" dirty="0" err="1" smtClean="0"/>
              <a:t>odplavno</a:t>
            </a:r>
            <a:r>
              <a:rPr lang="sl-SI" sz="2600" dirty="0" smtClean="0"/>
              <a:t> vodo prečrpavata iz bazena pepelne brozge na nasip pepela na področju saniranja ugreznin. </a:t>
            </a:r>
          </a:p>
          <a:p>
            <a:endParaRPr lang="sl-SI" sz="2600" dirty="0"/>
          </a:p>
        </p:txBody>
      </p:sp>
      <p:sp>
        <p:nvSpPr>
          <p:cNvPr id="4" name="Content Placeholder 3"/>
          <p:cNvSpPr>
            <a:spLocks noGrp="1"/>
          </p:cNvSpPr>
          <p:nvPr>
            <p:ph sz="half" idx="2"/>
          </p:nvPr>
        </p:nvSpPr>
        <p:spPr>
          <a:xfrm>
            <a:off x="0" y="1412777"/>
            <a:ext cx="4038600" cy="5445224"/>
          </a:xfrm>
        </p:spPr>
        <p:txBody>
          <a:bodyPr>
            <a:normAutofit/>
          </a:bodyPr>
          <a:lstStyle/>
          <a:p>
            <a:pPr>
              <a:buNone/>
            </a:pPr>
            <a:r>
              <a:rPr lang="sl-SI" dirty="0" smtClean="0"/>
              <a:t>    </a:t>
            </a:r>
            <a:r>
              <a:rPr lang="sl-SI" sz="2600" dirty="0" smtClean="0"/>
              <a:t>Praviloma se suhi pepel, mokra sadra (ostanek razžveplanja dimnih plinov) in mleta žlindra izpod kotla mešajo v </a:t>
            </a:r>
            <a:r>
              <a:rPr lang="sl-SI" sz="2600" dirty="0" err="1" smtClean="0"/>
              <a:t>stabilizat</a:t>
            </a:r>
            <a:r>
              <a:rPr lang="sl-SI" sz="2600" dirty="0" smtClean="0"/>
              <a:t>. Tega transportiramo z zaprtimi tekočimi gumijastimi trakovi na prehodno deponijo. Od tu dalje </a:t>
            </a:r>
            <a:r>
              <a:rPr lang="sl-SI" sz="2600" dirty="0" err="1" smtClean="0"/>
              <a:t>stabilizat</a:t>
            </a:r>
            <a:r>
              <a:rPr lang="sl-SI" sz="2600" dirty="0" smtClean="0"/>
              <a:t> prevažamo s kamioni na nasip pepela.</a:t>
            </a:r>
            <a:endParaRPr lang="sl-SI" sz="2600" dirty="0"/>
          </a:p>
        </p:txBody>
      </p:sp>
      <p:pic>
        <p:nvPicPr>
          <p:cNvPr id="88065" name="Picture 1" descr="http://www.te-sostanj.si/imagelib/large/tehnologija/od_premoga_do_energije/pic5.jpg"/>
          <p:cNvPicPr>
            <a:picLocks noChangeAspect="1" noChangeArrowheads="1"/>
          </p:cNvPicPr>
          <p:nvPr/>
        </p:nvPicPr>
        <p:blipFill>
          <a:blip r:embed="rId2" cstate="print"/>
          <a:srcRect/>
          <a:stretch>
            <a:fillRect/>
          </a:stretch>
        </p:blipFill>
        <p:spPr bwMode="auto">
          <a:xfrm>
            <a:off x="5292080" y="1503261"/>
            <a:ext cx="3851921" cy="5354739"/>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descr="http://www.te-sostanj.si/imagelib/large/tehnologija/od_premoga_do_energije/pic6.jpg"/>
          <p:cNvPicPr>
            <a:picLocks noChangeAspect="1" noChangeArrowheads="1"/>
          </p:cNvPicPr>
          <p:nvPr/>
        </p:nvPicPr>
        <p:blipFill>
          <a:blip r:embed="rId2" cstate="print"/>
          <a:srcRect/>
          <a:stretch>
            <a:fillRect/>
          </a:stretch>
        </p:blipFill>
        <p:spPr bwMode="auto">
          <a:xfrm>
            <a:off x="4050155" y="1916832"/>
            <a:ext cx="5093845" cy="4941168"/>
          </a:xfrm>
          <a:prstGeom prst="rect">
            <a:avLst/>
          </a:prstGeom>
          <a:noFill/>
        </p:spPr>
      </p:pic>
      <p:sp>
        <p:nvSpPr>
          <p:cNvPr id="5" name="Content Placeholder 4"/>
          <p:cNvSpPr>
            <a:spLocks noGrp="1"/>
          </p:cNvSpPr>
          <p:nvPr>
            <p:ph sz="half" idx="1"/>
          </p:nvPr>
        </p:nvSpPr>
        <p:spPr>
          <a:xfrm>
            <a:off x="0" y="188641"/>
            <a:ext cx="9144000" cy="2232248"/>
          </a:xfrm>
        </p:spPr>
        <p:txBody>
          <a:bodyPr>
            <a:normAutofit fontScale="47500" lnSpcReduction="20000"/>
          </a:bodyPr>
          <a:lstStyle/>
          <a:p>
            <a:pPr>
              <a:buNone/>
            </a:pPr>
            <a:r>
              <a:rPr lang="sl-SI" dirty="0" smtClean="0"/>
              <a:t>        </a:t>
            </a:r>
            <a:r>
              <a:rPr lang="sl-SI" sz="5500" dirty="0" smtClean="0"/>
              <a:t>Zaradi toplotne energije, ki nastaja pri zgorevanju premoga, se voda v kotlovskih ceveh upari. Iz izločevalnika vode para teče v </a:t>
            </a:r>
            <a:r>
              <a:rPr lang="sl-SI" sz="5500" dirty="0" err="1" smtClean="0"/>
              <a:t>pregrevalnike</a:t>
            </a:r>
            <a:r>
              <a:rPr lang="sl-SI" sz="5500" dirty="0" smtClean="0"/>
              <a:t> pare, kjer se pregreje na končno želeno temperaturo. Izločeno vodo obtočna črpalka potiska, ponovno v uparjalnik in tako vzdržuje prisilni obtok vode skozi uparjalnik kotla. Suho pregreto paro po parovodih vodimo v </a:t>
            </a:r>
            <a:endParaRPr lang="sl-SI" sz="5500" dirty="0"/>
          </a:p>
        </p:txBody>
      </p:sp>
      <p:sp>
        <p:nvSpPr>
          <p:cNvPr id="6" name="Content Placeholder 5"/>
          <p:cNvSpPr>
            <a:spLocks noGrp="1"/>
          </p:cNvSpPr>
          <p:nvPr>
            <p:ph sz="half" idx="2"/>
          </p:nvPr>
        </p:nvSpPr>
        <p:spPr>
          <a:xfrm>
            <a:off x="0" y="2132855"/>
            <a:ext cx="4038600" cy="4725145"/>
          </a:xfrm>
        </p:spPr>
        <p:txBody>
          <a:bodyPr>
            <a:normAutofit fontScale="47500" lnSpcReduction="20000"/>
          </a:bodyPr>
          <a:lstStyle/>
          <a:p>
            <a:pPr>
              <a:buNone/>
            </a:pPr>
            <a:r>
              <a:rPr lang="sl-SI" sz="5500" b="1" dirty="0" smtClean="0"/>
              <a:t>     visokotlačni del turbine</a:t>
            </a:r>
            <a:r>
              <a:rPr lang="sl-SI" sz="5500" dirty="0" smtClean="0"/>
              <a:t>. Zaradi ekspanzije pare v turbini se toplotna energija pretvarja v mehansko energijo in tako vrti rotor turbine.</a:t>
            </a:r>
            <a:br>
              <a:rPr lang="sl-SI" sz="5500" dirty="0" smtClean="0"/>
            </a:br>
            <a:r>
              <a:rPr lang="sl-SI" sz="5500" dirty="0" smtClean="0"/>
              <a:t/>
            </a:r>
            <a:br>
              <a:rPr lang="sl-SI" sz="5500" dirty="0" smtClean="0"/>
            </a:br>
            <a:r>
              <a:rPr lang="sl-SI" sz="5500" dirty="0" smtClean="0"/>
              <a:t>Izstopno paro iz turbine vračamo v kotel na ponovno pregrevanje. Ponovno pregreta para priteka v srednjetlačni del turbine in nato v nizkotlačni del. </a:t>
            </a:r>
          </a:p>
          <a:p>
            <a:endParaRPr lang="sl-SI"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http://www.te-sostanj.si/imagelib/large/tehnologija/od_premoga_do_energije/pic7.jpg"/>
          <p:cNvPicPr>
            <a:picLocks noChangeAspect="1" noChangeArrowheads="1"/>
          </p:cNvPicPr>
          <p:nvPr/>
        </p:nvPicPr>
        <p:blipFill>
          <a:blip r:embed="rId2" cstate="print"/>
          <a:srcRect/>
          <a:stretch>
            <a:fillRect/>
          </a:stretch>
        </p:blipFill>
        <p:spPr bwMode="auto">
          <a:xfrm>
            <a:off x="3494182" y="1700809"/>
            <a:ext cx="5649819" cy="5157192"/>
          </a:xfrm>
          <a:prstGeom prst="rect">
            <a:avLst/>
          </a:prstGeom>
          <a:noFill/>
        </p:spPr>
      </p:pic>
      <p:sp>
        <p:nvSpPr>
          <p:cNvPr id="3" name="Content Placeholder 2"/>
          <p:cNvSpPr>
            <a:spLocks noGrp="1"/>
          </p:cNvSpPr>
          <p:nvPr>
            <p:ph sz="half" idx="1"/>
          </p:nvPr>
        </p:nvSpPr>
        <p:spPr>
          <a:xfrm>
            <a:off x="0" y="188641"/>
            <a:ext cx="9144000" cy="1800200"/>
          </a:xfrm>
        </p:spPr>
        <p:txBody>
          <a:bodyPr>
            <a:normAutofit/>
          </a:bodyPr>
          <a:lstStyle/>
          <a:p>
            <a:pPr>
              <a:buNone/>
            </a:pPr>
            <a:r>
              <a:rPr lang="sl-SI" dirty="0" smtClean="0"/>
              <a:t>    </a:t>
            </a:r>
            <a:r>
              <a:rPr lang="sl-SI" sz="2600" dirty="0" smtClean="0"/>
              <a:t>Iz izločevalnika vode para teče v </a:t>
            </a:r>
            <a:r>
              <a:rPr lang="sl-SI" sz="2600" dirty="0" err="1" smtClean="0"/>
              <a:t>pregrevalnike</a:t>
            </a:r>
            <a:r>
              <a:rPr lang="sl-SI" sz="2600" dirty="0" smtClean="0"/>
              <a:t> pare, kjer se pregreje na končno želeno temperaturo. S tem pari odvzamemo kondenzacijsko toploto, da se lahko kondenzira v vodo in zbira na dnu </a:t>
            </a:r>
            <a:r>
              <a:rPr lang="sl-SI" sz="2600" b="1" dirty="0" smtClean="0"/>
              <a:t>kondenzatorja</a:t>
            </a:r>
            <a:r>
              <a:rPr lang="sl-SI" sz="2600" dirty="0" smtClean="0"/>
              <a:t>. </a:t>
            </a:r>
          </a:p>
          <a:p>
            <a:endParaRPr lang="sl-SI" dirty="0"/>
          </a:p>
        </p:txBody>
      </p:sp>
      <p:sp>
        <p:nvSpPr>
          <p:cNvPr id="4" name="Content Placeholder 3"/>
          <p:cNvSpPr>
            <a:spLocks noGrp="1"/>
          </p:cNvSpPr>
          <p:nvPr>
            <p:ph sz="half" idx="2"/>
          </p:nvPr>
        </p:nvSpPr>
        <p:spPr>
          <a:xfrm>
            <a:off x="0" y="1844824"/>
            <a:ext cx="4038600" cy="5013176"/>
          </a:xfrm>
        </p:spPr>
        <p:txBody>
          <a:bodyPr>
            <a:normAutofit/>
          </a:bodyPr>
          <a:lstStyle/>
          <a:p>
            <a:pPr>
              <a:buNone/>
            </a:pPr>
            <a:r>
              <a:rPr lang="sl-SI" sz="2600" dirty="0" smtClean="0"/>
              <a:t>    Od tu jo kot glavni kondenzat ponovno prečrpavamo v sistem voda-para in tako vzdržujemo neprekinjen tehnološki proces. Večji del kondenzata </a:t>
            </a:r>
            <a:r>
              <a:rPr lang="sl-SI" sz="2600" b="1" dirty="0" smtClean="0"/>
              <a:t>dodatno kemijsko očistimo</a:t>
            </a:r>
            <a:r>
              <a:rPr lang="sl-SI" sz="2600" dirty="0" smtClean="0"/>
              <a:t>, da iz njega odstranimo nečistoče, ki jih je para prinesla s seboj s pretakanjem po ceveh.</a:t>
            </a:r>
            <a:endParaRPr lang="sl-SI" sz="2600"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http://www.te-sostanj.si/imagelib/large/tehnologija/od_premoga_do_energije/pic8.jpg"/>
          <p:cNvPicPr>
            <a:picLocks noChangeAspect="1" noChangeArrowheads="1"/>
          </p:cNvPicPr>
          <p:nvPr/>
        </p:nvPicPr>
        <p:blipFill>
          <a:blip r:embed="rId2" cstate="print"/>
          <a:srcRect/>
          <a:stretch>
            <a:fillRect/>
          </a:stretch>
        </p:blipFill>
        <p:spPr bwMode="auto">
          <a:xfrm>
            <a:off x="2843809" y="1124310"/>
            <a:ext cx="6300192" cy="5733690"/>
          </a:xfrm>
          <a:prstGeom prst="rect">
            <a:avLst/>
          </a:prstGeom>
          <a:noFill/>
        </p:spPr>
      </p:pic>
      <p:sp>
        <p:nvSpPr>
          <p:cNvPr id="3" name="Content Placeholder 2"/>
          <p:cNvSpPr>
            <a:spLocks noGrp="1"/>
          </p:cNvSpPr>
          <p:nvPr>
            <p:ph sz="half" idx="1"/>
          </p:nvPr>
        </p:nvSpPr>
        <p:spPr>
          <a:xfrm>
            <a:off x="0" y="188640"/>
            <a:ext cx="9144000" cy="4525963"/>
          </a:xfrm>
        </p:spPr>
        <p:txBody>
          <a:bodyPr>
            <a:normAutofit/>
          </a:bodyPr>
          <a:lstStyle/>
          <a:p>
            <a:pPr>
              <a:buNone/>
            </a:pPr>
            <a:r>
              <a:rPr lang="sl-SI" sz="2600" b="1" dirty="0" smtClean="0"/>
              <a:t>    Glavni hladilni sistem</a:t>
            </a:r>
            <a:r>
              <a:rPr lang="sl-SI" sz="2600" dirty="0" smtClean="0"/>
              <a:t> je napolnjen z </a:t>
            </a:r>
            <a:r>
              <a:rPr lang="sl-SI" sz="2600" dirty="0" err="1" smtClean="0"/>
              <a:t>dekarbonatizirano</a:t>
            </a:r>
            <a:r>
              <a:rPr lang="sl-SI" sz="2600" dirty="0" smtClean="0"/>
              <a:t> vodo, ki jo črpalki potiskata skozi hladilne cevi v </a:t>
            </a:r>
            <a:r>
              <a:rPr lang="sl-SI" sz="2600" b="1" dirty="0" smtClean="0"/>
              <a:t>kondenzator</a:t>
            </a:r>
            <a:r>
              <a:rPr lang="sl-SI" sz="2600" dirty="0" smtClean="0"/>
              <a:t> in od tu do </a:t>
            </a:r>
            <a:r>
              <a:rPr lang="sl-SI" sz="2600" dirty="0" err="1" smtClean="0"/>
              <a:t>razpršišča</a:t>
            </a:r>
            <a:r>
              <a:rPr lang="sl-SI" sz="2600" dirty="0" smtClean="0"/>
              <a:t> v </a:t>
            </a:r>
            <a:r>
              <a:rPr lang="sl-SI" sz="2600" b="1" dirty="0" smtClean="0"/>
              <a:t>hladilnem stolpu</a:t>
            </a:r>
            <a:r>
              <a:rPr lang="sl-SI" sz="2600" dirty="0" smtClean="0"/>
              <a:t>. Zaradi vzgona zraka skozi hladilni stolp, se na </a:t>
            </a:r>
            <a:r>
              <a:rPr lang="sl-SI" sz="2600" dirty="0" err="1" smtClean="0"/>
              <a:t>razpršišču</a:t>
            </a:r>
            <a:r>
              <a:rPr lang="sl-SI" sz="2600" dirty="0" smtClean="0"/>
              <a:t> vrši prestop toplote iz hladilne vode na zrak. </a:t>
            </a:r>
          </a:p>
          <a:p>
            <a:endParaRPr lang="sl-SI" dirty="0"/>
          </a:p>
        </p:txBody>
      </p:sp>
      <p:sp>
        <p:nvSpPr>
          <p:cNvPr id="4" name="Content Placeholder 3"/>
          <p:cNvSpPr>
            <a:spLocks noGrp="1"/>
          </p:cNvSpPr>
          <p:nvPr>
            <p:ph sz="half" idx="2"/>
          </p:nvPr>
        </p:nvSpPr>
        <p:spPr>
          <a:xfrm>
            <a:off x="0" y="2332037"/>
            <a:ext cx="4038600" cy="4525963"/>
          </a:xfrm>
        </p:spPr>
        <p:txBody>
          <a:bodyPr>
            <a:normAutofit/>
          </a:bodyPr>
          <a:lstStyle/>
          <a:p>
            <a:pPr>
              <a:buNone/>
            </a:pPr>
            <a:r>
              <a:rPr lang="sl-SI" sz="2600" dirty="0" smtClean="0"/>
              <a:t>    Skoraj polovico v kotlu pridobljene toplotne energije pri tem izgubimo, kar je vzrok za slab izkoristek kondenzacijske termoelektrarne.</a:t>
            </a:r>
            <a:endParaRPr lang="sl-SI" sz="26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http://www.te-sostanj.si/imagelib/large/tehnologija/od_premoga_do_energije/pic9.jpg"/>
          <p:cNvPicPr>
            <a:picLocks noChangeAspect="1" noChangeArrowheads="1"/>
          </p:cNvPicPr>
          <p:nvPr/>
        </p:nvPicPr>
        <p:blipFill>
          <a:blip r:embed="rId2" cstate="print"/>
          <a:srcRect/>
          <a:stretch>
            <a:fillRect/>
          </a:stretch>
        </p:blipFill>
        <p:spPr bwMode="auto">
          <a:xfrm>
            <a:off x="3736559" y="1052736"/>
            <a:ext cx="5407441" cy="5805264"/>
          </a:xfrm>
          <a:prstGeom prst="rect">
            <a:avLst/>
          </a:prstGeom>
          <a:noFill/>
        </p:spPr>
      </p:pic>
      <p:sp>
        <p:nvSpPr>
          <p:cNvPr id="3" name="Content Placeholder 2"/>
          <p:cNvSpPr>
            <a:spLocks noGrp="1"/>
          </p:cNvSpPr>
          <p:nvPr>
            <p:ph sz="half" idx="1"/>
          </p:nvPr>
        </p:nvSpPr>
        <p:spPr>
          <a:xfrm>
            <a:off x="0" y="188641"/>
            <a:ext cx="9144000" cy="1440160"/>
          </a:xfrm>
        </p:spPr>
        <p:txBody>
          <a:bodyPr>
            <a:normAutofit/>
          </a:bodyPr>
          <a:lstStyle/>
          <a:p>
            <a:pPr>
              <a:buNone/>
            </a:pPr>
            <a:r>
              <a:rPr lang="sl-SI" sz="2600" dirty="0" smtClean="0"/>
              <a:t>    Turbinske gredi so togo spojene z rotorjem </a:t>
            </a:r>
            <a:r>
              <a:rPr lang="sl-SI" sz="2600" b="1" dirty="0" smtClean="0"/>
              <a:t>generatorja</a:t>
            </a:r>
            <a:r>
              <a:rPr lang="sl-SI" sz="2600" dirty="0" smtClean="0"/>
              <a:t>. Rotor je vzbujen s statičnim </a:t>
            </a:r>
            <a:r>
              <a:rPr lang="sl-SI" sz="2600" dirty="0" err="1" smtClean="0"/>
              <a:t>tiristorskim</a:t>
            </a:r>
            <a:r>
              <a:rPr lang="sl-SI" sz="2600" dirty="0" smtClean="0"/>
              <a:t> sistemom in ustvarja elektromagnetno polje. Pri 3000 vrt./min se v  statorskih </a:t>
            </a:r>
          </a:p>
          <a:p>
            <a:endParaRPr lang="sl-SI" dirty="0"/>
          </a:p>
        </p:txBody>
      </p:sp>
      <p:sp>
        <p:nvSpPr>
          <p:cNvPr id="4" name="Content Placeholder 3"/>
          <p:cNvSpPr>
            <a:spLocks noGrp="1"/>
          </p:cNvSpPr>
          <p:nvPr>
            <p:ph sz="half" idx="2"/>
          </p:nvPr>
        </p:nvSpPr>
        <p:spPr>
          <a:xfrm>
            <a:off x="0" y="1412776"/>
            <a:ext cx="4139952" cy="5445225"/>
          </a:xfrm>
        </p:spPr>
        <p:txBody>
          <a:bodyPr>
            <a:normAutofit/>
          </a:bodyPr>
          <a:lstStyle/>
          <a:p>
            <a:pPr>
              <a:buNone/>
            </a:pPr>
            <a:r>
              <a:rPr lang="sl-SI" dirty="0" smtClean="0"/>
              <a:t>    </a:t>
            </a:r>
            <a:r>
              <a:rPr lang="sl-SI" sz="2600" dirty="0" smtClean="0"/>
              <a:t>navitjih inducira napetost 21,5 kV, ki jo blokovni transformator poviša na 420 kV. Generator torej mehansko energijo parnih turbin spreminja v električno energijo. Preko </a:t>
            </a:r>
            <a:r>
              <a:rPr lang="sl-SI" sz="2600" dirty="0" err="1" smtClean="0"/>
              <a:t>vklopnikov</a:t>
            </a:r>
            <a:r>
              <a:rPr lang="sl-SI" sz="2600" dirty="0" smtClean="0"/>
              <a:t> je sinhroniziran in z </a:t>
            </a:r>
            <a:r>
              <a:rPr lang="sl-SI" sz="2600" b="1" dirty="0" smtClean="0"/>
              <a:t>daljnovodi </a:t>
            </a:r>
            <a:r>
              <a:rPr lang="sl-SI" sz="2600" dirty="0" smtClean="0"/>
              <a:t>povezan s slovenskim in evropskim omrežjem.</a:t>
            </a:r>
            <a:endParaRPr lang="sl-SI" sz="26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68. </a:t>
            </a:r>
            <a:r>
              <a:rPr lang="sl-SI" dirty="0" smtClean="0"/>
              <a:t>naloga</a:t>
            </a:r>
            <a:endParaRPr lang="sl-SI" dirty="0"/>
          </a:p>
        </p:txBody>
      </p:sp>
      <p:sp>
        <p:nvSpPr>
          <p:cNvPr id="3" name="Content Placeholder 2"/>
          <p:cNvSpPr>
            <a:spLocks noGrp="1"/>
          </p:cNvSpPr>
          <p:nvPr>
            <p:ph idx="1"/>
          </p:nvPr>
        </p:nvSpPr>
        <p:spPr/>
        <p:txBody>
          <a:bodyPr/>
          <a:lstStyle/>
          <a:p>
            <a:r>
              <a:rPr lang="sl-SI" dirty="0" smtClean="0"/>
              <a:t>Kaj govori za in kaj proti gradnji TEŠ 6?</a:t>
            </a:r>
            <a:endParaRPr lang="sl-SI"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69. naloga</a:t>
            </a:r>
            <a:endParaRPr lang="sl-SI" dirty="0"/>
          </a:p>
        </p:txBody>
      </p:sp>
      <p:sp>
        <p:nvSpPr>
          <p:cNvPr id="3" name="Content Placeholder 2"/>
          <p:cNvSpPr>
            <a:spLocks noGrp="1"/>
          </p:cNvSpPr>
          <p:nvPr>
            <p:ph idx="1"/>
          </p:nvPr>
        </p:nvSpPr>
        <p:spPr/>
        <p:txBody>
          <a:bodyPr/>
          <a:lstStyle/>
          <a:p>
            <a:r>
              <a:rPr lang="sl-SI" dirty="0" smtClean="0"/>
              <a:t>Kaj je to “čisti premog” (</a:t>
            </a:r>
            <a:r>
              <a:rPr lang="sl-SI" dirty="0" err="1" smtClean="0"/>
              <a:t>clean</a:t>
            </a:r>
            <a:r>
              <a:rPr lang="sl-SI" dirty="0" smtClean="0"/>
              <a:t> </a:t>
            </a:r>
            <a:r>
              <a:rPr lang="sl-SI" dirty="0" err="1" smtClean="0"/>
              <a:t>coal</a:t>
            </a:r>
            <a:r>
              <a:rPr lang="sl-SI" dirty="0" smtClean="0"/>
              <a:t>)?</a:t>
            </a:r>
            <a:endParaRPr lang="sl-SI"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052736"/>
          </a:xfrm>
        </p:spPr>
        <p:txBody>
          <a:bodyPr/>
          <a:lstStyle/>
          <a:p>
            <a:r>
              <a:rPr lang="sl-SI" dirty="0" smtClean="0"/>
              <a:t>Kisli dež</a:t>
            </a:r>
            <a:endParaRPr lang="sl-SI" dirty="0"/>
          </a:p>
        </p:txBody>
      </p:sp>
      <p:sp>
        <p:nvSpPr>
          <p:cNvPr id="3" name="Content Placeholder 2"/>
          <p:cNvSpPr>
            <a:spLocks noGrp="1"/>
          </p:cNvSpPr>
          <p:nvPr>
            <p:ph idx="1"/>
          </p:nvPr>
        </p:nvSpPr>
        <p:spPr>
          <a:xfrm>
            <a:off x="0" y="908720"/>
            <a:ext cx="9144000" cy="5949280"/>
          </a:xfrm>
        </p:spPr>
        <p:txBody>
          <a:bodyPr>
            <a:normAutofit/>
          </a:bodyPr>
          <a:lstStyle/>
          <a:p>
            <a:r>
              <a:rPr lang="sl-SI" dirty="0" smtClean="0"/>
              <a:t>Regionalen in globalen okoljski problem.</a:t>
            </a:r>
          </a:p>
          <a:p>
            <a:r>
              <a:rPr lang="sl-SI" dirty="0" smtClean="0"/>
              <a:t>Definiran je kot padavine s pH &lt; 5,6.</a:t>
            </a:r>
          </a:p>
          <a:p>
            <a:r>
              <a:rPr lang="sl-SI" dirty="0" smtClean="0"/>
              <a:t>Mokro in suho usedanje.</a:t>
            </a:r>
          </a:p>
          <a:p>
            <a:r>
              <a:rPr lang="sl-SI" dirty="0" smtClean="0"/>
              <a:t>Nastane zaradi emisij SO</a:t>
            </a:r>
            <a:r>
              <a:rPr lang="sl-SI" baseline="-25000" dirty="0" smtClean="0"/>
              <a:t>2 </a:t>
            </a:r>
            <a:r>
              <a:rPr lang="sl-SI" dirty="0" smtClean="0"/>
              <a:t>(70%) in </a:t>
            </a:r>
            <a:r>
              <a:rPr lang="sl-SI" dirty="0" err="1" smtClean="0"/>
              <a:t>No</a:t>
            </a:r>
            <a:r>
              <a:rPr lang="sl-SI" baseline="-25000" dirty="0" err="1" smtClean="0"/>
              <a:t>x</a:t>
            </a:r>
            <a:r>
              <a:rPr lang="sl-SI" baseline="-25000" dirty="0" smtClean="0"/>
              <a:t> </a:t>
            </a:r>
            <a:r>
              <a:rPr lang="sl-SI" dirty="0" smtClean="0"/>
              <a:t>(30%),  ki reagirajo z vodo v kisline.</a:t>
            </a:r>
          </a:p>
          <a:p>
            <a:pPr>
              <a:buNone/>
            </a:pPr>
            <a:r>
              <a:rPr lang="sl-SI" dirty="0" smtClean="0"/>
              <a:t>	</a:t>
            </a:r>
            <a:r>
              <a:rPr lang="sl-SI" sz="2800" dirty="0" smtClean="0"/>
              <a:t>SO</a:t>
            </a:r>
            <a:r>
              <a:rPr lang="sl-SI" sz="2800" baseline="-25000" dirty="0" smtClean="0"/>
              <a:t>2</a:t>
            </a:r>
            <a:r>
              <a:rPr lang="sl-SI" sz="2800" dirty="0" smtClean="0"/>
              <a:t> + OH</a:t>
            </a:r>
            <a:r>
              <a:rPr lang="sl-SI" sz="2800" baseline="30000" dirty="0" smtClean="0"/>
              <a:t>-</a:t>
            </a:r>
            <a:r>
              <a:rPr lang="sl-SI" sz="2800" dirty="0" smtClean="0"/>
              <a:t> → HOSO</a:t>
            </a:r>
            <a:r>
              <a:rPr lang="sl-SI" sz="2800" baseline="-25000" dirty="0" smtClean="0"/>
              <a:t>2</a:t>
            </a:r>
            <a:r>
              <a:rPr lang="sl-SI" sz="2800" baseline="30000" dirty="0" smtClean="0"/>
              <a:t>-</a:t>
            </a:r>
            <a:endParaRPr lang="sl-SI" sz="2800" baseline="-25000" dirty="0" smtClean="0"/>
          </a:p>
          <a:p>
            <a:pPr>
              <a:buNone/>
            </a:pPr>
            <a:r>
              <a:rPr lang="sl-SI" sz="2800" dirty="0" smtClean="0"/>
              <a:t>	HOSO</a:t>
            </a:r>
            <a:r>
              <a:rPr lang="sl-SI" sz="2800" baseline="-25000" dirty="0" smtClean="0"/>
              <a:t>2</a:t>
            </a:r>
            <a:r>
              <a:rPr lang="sl-SI" sz="2800" baseline="30000" dirty="0" smtClean="0"/>
              <a:t>-</a:t>
            </a:r>
            <a:r>
              <a:rPr lang="sl-SI" sz="2800" dirty="0" smtClean="0"/>
              <a:t> + O</a:t>
            </a:r>
            <a:r>
              <a:rPr lang="sl-SI" sz="2800" baseline="-25000" dirty="0" smtClean="0"/>
              <a:t>2 </a:t>
            </a:r>
            <a:r>
              <a:rPr lang="sl-SI" sz="2800" dirty="0" smtClean="0"/>
              <a:t>→ HO</a:t>
            </a:r>
            <a:r>
              <a:rPr lang="sl-SI" sz="2800" baseline="-25000" dirty="0" smtClean="0"/>
              <a:t>2</a:t>
            </a:r>
            <a:r>
              <a:rPr lang="sl-SI" sz="2800" baseline="30000" dirty="0" smtClean="0"/>
              <a:t>-</a:t>
            </a:r>
            <a:r>
              <a:rPr lang="sl-SI" sz="2800" dirty="0" smtClean="0"/>
              <a:t> + SO</a:t>
            </a:r>
            <a:r>
              <a:rPr lang="sl-SI" sz="2800" baseline="-25000" dirty="0" smtClean="0"/>
              <a:t>3</a:t>
            </a:r>
          </a:p>
          <a:p>
            <a:pPr>
              <a:buNone/>
            </a:pPr>
            <a:r>
              <a:rPr lang="sl-SI" sz="2800" dirty="0" smtClean="0"/>
              <a:t>	SO</a:t>
            </a:r>
            <a:r>
              <a:rPr lang="sl-SI" sz="2800" baseline="-25000" dirty="0" smtClean="0"/>
              <a:t>3</a:t>
            </a:r>
            <a:r>
              <a:rPr lang="sl-SI" sz="2800" dirty="0" smtClean="0"/>
              <a:t> + H</a:t>
            </a:r>
            <a:r>
              <a:rPr lang="sl-SI" sz="2800" baseline="-25000" dirty="0" smtClean="0"/>
              <a:t>2</a:t>
            </a:r>
            <a:r>
              <a:rPr lang="sl-SI" sz="2800" dirty="0" smtClean="0"/>
              <a:t>O → H</a:t>
            </a:r>
            <a:r>
              <a:rPr lang="sl-SI" sz="2800" baseline="-25000" dirty="0" smtClean="0"/>
              <a:t>2</a:t>
            </a:r>
            <a:r>
              <a:rPr lang="sl-SI" sz="2800" dirty="0" smtClean="0"/>
              <a:t>SO</a:t>
            </a:r>
            <a:r>
              <a:rPr lang="sl-SI" sz="2800" baseline="-25000" dirty="0" smtClean="0"/>
              <a:t>4</a:t>
            </a:r>
          </a:p>
          <a:p>
            <a:pPr>
              <a:buNone/>
            </a:pPr>
            <a:r>
              <a:rPr lang="sl-SI" sz="2800" dirty="0" smtClean="0"/>
              <a:t>	NO</a:t>
            </a:r>
            <a:r>
              <a:rPr lang="sl-SI" sz="2800" baseline="-25000" dirty="0" smtClean="0"/>
              <a:t>2</a:t>
            </a:r>
            <a:r>
              <a:rPr lang="sl-SI" sz="2800" dirty="0" smtClean="0"/>
              <a:t> </a:t>
            </a:r>
            <a:r>
              <a:rPr lang="sl-SI" sz="2800" dirty="0" smtClean="0"/>
              <a:t>+ </a:t>
            </a:r>
            <a:r>
              <a:rPr lang="sl-SI" sz="2800" dirty="0" smtClean="0"/>
              <a:t>OH</a:t>
            </a:r>
            <a:r>
              <a:rPr lang="sl-SI" sz="2800" baseline="30000" dirty="0" smtClean="0"/>
              <a:t>-</a:t>
            </a:r>
            <a:r>
              <a:rPr lang="sl-SI" sz="2800" dirty="0" smtClean="0"/>
              <a:t> </a:t>
            </a:r>
            <a:r>
              <a:rPr lang="sl-SI" sz="2800" dirty="0" smtClean="0"/>
              <a:t>→ </a:t>
            </a:r>
            <a:r>
              <a:rPr lang="sl-SI" sz="2800" dirty="0" smtClean="0"/>
              <a:t>HNO</a:t>
            </a:r>
            <a:r>
              <a:rPr lang="sl-SI" sz="2800" baseline="-25000" dirty="0" smtClean="0"/>
              <a:t>3</a:t>
            </a:r>
          </a:p>
          <a:p>
            <a:pPr>
              <a:buNone/>
            </a:pPr>
            <a:r>
              <a:rPr lang="sl-SI" sz="2800" dirty="0" smtClean="0"/>
              <a:t>	CO</a:t>
            </a:r>
            <a:r>
              <a:rPr lang="sl-SI" sz="2800" baseline="-25000" dirty="0" smtClean="0"/>
              <a:t>2</a:t>
            </a:r>
            <a:r>
              <a:rPr lang="sl-SI" sz="2800" dirty="0" smtClean="0"/>
              <a:t> </a:t>
            </a:r>
            <a:r>
              <a:rPr lang="sl-SI" sz="2800" dirty="0" smtClean="0"/>
              <a:t>+ H</a:t>
            </a:r>
            <a:r>
              <a:rPr lang="sl-SI" sz="2800" baseline="-25000" dirty="0" smtClean="0"/>
              <a:t>2</a:t>
            </a:r>
            <a:r>
              <a:rPr lang="sl-SI" sz="2800" dirty="0" smtClean="0"/>
              <a:t>O</a:t>
            </a:r>
            <a:r>
              <a:rPr lang="sl-SI" sz="2800" dirty="0" smtClean="0"/>
              <a:t> </a:t>
            </a:r>
            <a:r>
              <a:rPr lang="sl-SI" sz="2800" dirty="0" smtClean="0"/>
              <a:t>→ </a:t>
            </a:r>
            <a:r>
              <a:rPr lang="sl-SI" sz="2800" dirty="0" smtClean="0"/>
              <a:t>H</a:t>
            </a:r>
            <a:r>
              <a:rPr lang="sl-SI" sz="2800" baseline="-25000" dirty="0" smtClean="0"/>
              <a:t>2</a:t>
            </a:r>
            <a:r>
              <a:rPr lang="sl-SI" sz="2800" dirty="0" smtClean="0"/>
              <a:t>CO</a:t>
            </a:r>
            <a:r>
              <a:rPr lang="sl-SI" sz="2800" baseline="-25000" dirty="0" smtClean="0"/>
              <a:t>3</a:t>
            </a:r>
            <a:endParaRPr lang="sl-SI" dirty="0" smtClean="0"/>
          </a:p>
          <a:p>
            <a:pPr algn="ctr">
              <a:buNone/>
            </a:pPr>
            <a:endParaRPr lang="sl-SI" dirty="0" smtClean="0">
              <a:solidFill>
                <a:srgbClr val="17375E"/>
              </a:solidFill>
            </a:endParaRPr>
          </a:p>
        </p:txBody>
      </p:sp>
      <p:pic>
        <p:nvPicPr>
          <p:cNvPr id="181252" name="Picture 4" descr="http://www.physicalgeography.net/fundamentals/images/acid_deposition.jpg"/>
          <p:cNvPicPr>
            <a:picLocks noChangeAspect="1" noChangeArrowheads="1"/>
          </p:cNvPicPr>
          <p:nvPr/>
        </p:nvPicPr>
        <p:blipFill>
          <a:blip r:embed="rId2" cstate="print"/>
          <a:srcRect/>
          <a:stretch>
            <a:fillRect/>
          </a:stretch>
        </p:blipFill>
        <p:spPr bwMode="auto">
          <a:xfrm>
            <a:off x="4427984" y="3685022"/>
            <a:ext cx="4716016" cy="3172979"/>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r>
              <a:rPr lang="sl-SI" dirty="0" smtClean="0"/>
              <a:t>Onesnaževala zraka</a:t>
            </a:r>
            <a:endParaRPr lang="sl-SI" dirty="0"/>
          </a:p>
        </p:txBody>
      </p:sp>
      <p:pic>
        <p:nvPicPr>
          <p:cNvPr id="4" name="Picture1" descr="1903"/>
          <p:cNvPicPr>
            <a:picLocks noGrp="1" noChangeAspect="1" noChangeArrowheads="1"/>
          </p:cNvPicPr>
          <p:nvPr>
            <p:ph idx="1"/>
          </p:nvPr>
        </p:nvPicPr>
        <p:blipFill>
          <a:blip r:embed="rId2" cstate="print"/>
          <a:srcRect/>
          <a:stretch>
            <a:fillRect/>
          </a:stretch>
        </p:blipFill>
        <p:spPr bwMode="auto">
          <a:xfrm>
            <a:off x="0" y="896113"/>
            <a:ext cx="9144000" cy="5961888"/>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67944" cy="1844824"/>
          </a:xfrm>
        </p:spPr>
        <p:txBody>
          <a:bodyPr>
            <a:noAutofit/>
          </a:bodyPr>
          <a:lstStyle/>
          <a:p>
            <a:r>
              <a:rPr lang="sl-SI" sz="6000" dirty="0" smtClean="0"/>
              <a:t>Kisli dež – viri emisij</a:t>
            </a:r>
            <a:endParaRPr lang="en-US" sz="6000" dirty="0"/>
          </a:p>
        </p:txBody>
      </p:sp>
      <p:pic>
        <p:nvPicPr>
          <p:cNvPr id="5" name="Picture 4"/>
          <p:cNvPicPr>
            <a:picLocks noChangeAspect="1"/>
          </p:cNvPicPr>
          <p:nvPr/>
        </p:nvPicPr>
        <p:blipFill>
          <a:blip r:embed="rId2" cstate="print"/>
          <a:stretch>
            <a:fillRect/>
          </a:stretch>
        </p:blipFill>
        <p:spPr>
          <a:xfrm>
            <a:off x="4026419" y="0"/>
            <a:ext cx="5117582" cy="4005064"/>
          </a:xfrm>
          <a:prstGeom prst="rect">
            <a:avLst/>
          </a:prstGeom>
        </p:spPr>
      </p:pic>
      <p:pic>
        <p:nvPicPr>
          <p:cNvPr id="4" name="Picture 3"/>
          <p:cNvPicPr>
            <a:picLocks noChangeAspect="1"/>
          </p:cNvPicPr>
          <p:nvPr/>
        </p:nvPicPr>
        <p:blipFill>
          <a:blip r:embed="rId3" cstate="print"/>
          <a:stretch>
            <a:fillRect/>
          </a:stretch>
        </p:blipFill>
        <p:spPr>
          <a:xfrm>
            <a:off x="0" y="2603663"/>
            <a:ext cx="5436096" cy="4254337"/>
          </a:xfrm>
          <a:prstGeom prst="rect">
            <a:avLst/>
          </a:prstGeom>
        </p:spPr>
      </p:pic>
    </p:spTree>
  </p:cSld>
  <p:clrMapOvr>
    <a:masterClrMapping/>
  </p:clrMapOvr>
  <p:transition>
    <p:push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Vrh pridobivanja nafte</a:t>
            </a:r>
            <a:endParaRPr lang="sl-SI" dirty="0"/>
          </a:p>
        </p:txBody>
      </p:sp>
      <p:sp>
        <p:nvSpPr>
          <p:cNvPr id="3" name="Content Placeholder 2"/>
          <p:cNvSpPr>
            <a:spLocks noGrp="1"/>
          </p:cNvSpPr>
          <p:nvPr>
            <p:ph idx="1"/>
          </p:nvPr>
        </p:nvSpPr>
        <p:spPr>
          <a:xfrm>
            <a:off x="0" y="1340768"/>
            <a:ext cx="9144000" cy="5517232"/>
          </a:xfrm>
        </p:spPr>
        <p:txBody>
          <a:bodyPr/>
          <a:lstStyle/>
          <a:p>
            <a:r>
              <a:rPr lang="sl-SI" dirty="0" smtClean="0"/>
              <a:t>Peak oil – čas, ko bomo izčrpali polovico nafte na Zemlji.</a:t>
            </a:r>
          </a:p>
          <a:p>
            <a:r>
              <a:rPr lang="sl-SI" dirty="0" smtClean="0"/>
              <a:t>Prednosti nafte: nesporne.</a:t>
            </a:r>
          </a:p>
          <a:p>
            <a:r>
              <a:rPr lang="sl-SI" dirty="0" smtClean="0"/>
              <a:t>Težave, povezane z nafto: nesporne.</a:t>
            </a:r>
          </a:p>
          <a:p>
            <a:r>
              <a:rPr lang="sl-SI" dirty="0" smtClean="0"/>
              <a:t>Nafta je neobnovljiv vir, ki ga prehitro porabljamo.</a:t>
            </a:r>
          </a:p>
          <a:p>
            <a:r>
              <a:rPr lang="sl-SI" dirty="0" smtClean="0"/>
              <a:t>Posledice: vse večje zahteve, onesnaževanje voda, onesnaževanje zraka, globalno segrevanje, globalna gospodarska in politična </a:t>
            </a:r>
            <a:r>
              <a:rPr lang="sl-SI" dirty="0" smtClean="0"/>
              <a:t>nestabilnost.</a:t>
            </a:r>
            <a:endParaRPr lang="sl-SI" dirty="0" smtClean="0"/>
          </a:p>
          <a:p>
            <a:endParaRPr lang="sl-SI"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Kisli dež – vplivi na okolje</a:t>
            </a:r>
            <a:endParaRPr lang="sl-SI" dirty="0"/>
          </a:p>
        </p:txBody>
      </p:sp>
      <p:sp>
        <p:nvSpPr>
          <p:cNvPr id="3" name="Content Placeholder 2"/>
          <p:cNvSpPr>
            <a:spLocks noGrp="1"/>
          </p:cNvSpPr>
          <p:nvPr>
            <p:ph idx="1"/>
          </p:nvPr>
        </p:nvSpPr>
        <p:spPr>
          <a:xfrm>
            <a:off x="0" y="1124744"/>
            <a:ext cx="3707904" cy="5733256"/>
          </a:xfrm>
        </p:spPr>
        <p:txBody>
          <a:bodyPr>
            <a:normAutofit/>
          </a:bodyPr>
          <a:lstStyle/>
          <a:p>
            <a:r>
              <a:rPr lang="sl-SI" dirty="0" smtClean="0"/>
              <a:t>Vpliv je odvisen od lokalne geologije, klimatskih vzorcev, vegetacije in tipa tal.</a:t>
            </a:r>
          </a:p>
          <a:p>
            <a:r>
              <a:rPr lang="sl-SI" dirty="0" smtClean="0"/>
              <a:t>Posebno občutljiva so tla, ki ne morejo izravnati povišane kislosti – silikatna podlaga.</a:t>
            </a:r>
          </a:p>
          <a:p>
            <a:endParaRPr lang="sl-SI" dirty="0"/>
          </a:p>
        </p:txBody>
      </p:sp>
      <p:pic>
        <p:nvPicPr>
          <p:cNvPr id="4" name="Picture 1" descr="C:\Users\nina\AppData\Local\Temp\wzdcdb\032167264X_jpeg\Keller_Chapter_15\Ch_15_Figure_20.jpg"/>
          <p:cNvPicPr>
            <a:picLocks noChangeAspect="1" noChangeArrowheads="1"/>
          </p:cNvPicPr>
          <p:nvPr/>
        </p:nvPicPr>
        <p:blipFill>
          <a:blip r:embed="rId2" cstate="print"/>
          <a:srcRect/>
          <a:stretch>
            <a:fillRect/>
          </a:stretch>
        </p:blipFill>
        <p:spPr bwMode="auto">
          <a:xfrm>
            <a:off x="3563888" y="1556792"/>
            <a:ext cx="5580112" cy="5301208"/>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Kisli dež – vplivi na okolje</a:t>
            </a:r>
            <a:endParaRPr lang="sl-SI" dirty="0"/>
          </a:p>
        </p:txBody>
      </p:sp>
      <p:sp>
        <p:nvSpPr>
          <p:cNvPr id="3" name="Content Placeholder 2"/>
          <p:cNvSpPr>
            <a:spLocks noGrp="1"/>
          </p:cNvSpPr>
          <p:nvPr>
            <p:ph idx="1"/>
          </p:nvPr>
        </p:nvSpPr>
        <p:spPr>
          <a:xfrm>
            <a:off x="0" y="1268760"/>
            <a:ext cx="9144000" cy="5589240"/>
          </a:xfrm>
        </p:spPr>
        <p:txBody>
          <a:bodyPr>
            <a:normAutofit/>
          </a:bodyPr>
          <a:lstStyle/>
          <a:p>
            <a:r>
              <a:rPr lang="sl-SI" dirty="0" smtClean="0"/>
              <a:t>Poškodbe </a:t>
            </a:r>
            <a:r>
              <a:rPr lang="sl-SI" dirty="0" smtClean="0"/>
              <a:t>vegetacije, zlasti gozdov </a:t>
            </a:r>
            <a:r>
              <a:rPr lang="sl-SI" dirty="0" smtClean="0"/>
              <a:t>iglavcev.</a:t>
            </a:r>
          </a:p>
          <a:p>
            <a:r>
              <a:rPr lang="sl-SI" dirty="0" smtClean="0"/>
              <a:t>Zmanjšanje </a:t>
            </a:r>
            <a:r>
              <a:rPr lang="sl-SI" dirty="0" smtClean="0"/>
              <a:t>rodovitnosti zemlje zaradi</a:t>
            </a:r>
            <a:endParaRPr lang="sl-SI" dirty="0" smtClean="0"/>
          </a:p>
          <a:p>
            <a:pPr lvl="1"/>
            <a:r>
              <a:rPr lang="sl-SI" dirty="0" smtClean="0"/>
              <a:t>povečanega </a:t>
            </a:r>
            <a:r>
              <a:rPr lang="sl-SI" dirty="0" smtClean="0"/>
              <a:t>izpiranja hranil in </a:t>
            </a:r>
            <a:endParaRPr lang="sl-SI" dirty="0" smtClean="0"/>
          </a:p>
          <a:p>
            <a:pPr lvl="1"/>
            <a:r>
              <a:rPr lang="sl-SI" dirty="0" smtClean="0"/>
              <a:t>sproščanja </a:t>
            </a:r>
            <a:r>
              <a:rPr lang="sl-SI" dirty="0" smtClean="0"/>
              <a:t>toksičnih </a:t>
            </a:r>
            <a:r>
              <a:rPr lang="sl-SI" dirty="0" smtClean="0"/>
              <a:t>snovi.</a:t>
            </a:r>
          </a:p>
          <a:p>
            <a:pPr marL="342900" lvl="1" indent="-342900">
              <a:buFont typeface="Arial" pitchFamily="34" charset="0"/>
              <a:buChar char="•"/>
            </a:pPr>
            <a:r>
              <a:rPr lang="sl-SI" sz="3200" dirty="0" smtClean="0"/>
              <a:t>Jezerski ekosistemi. </a:t>
            </a:r>
          </a:p>
          <a:p>
            <a:pPr lvl="1"/>
            <a:r>
              <a:rPr lang="sl-SI" dirty="0" smtClean="0"/>
              <a:t>Motnje </a:t>
            </a:r>
            <a:r>
              <a:rPr lang="sl-SI" dirty="0" smtClean="0"/>
              <a:t>življenjskega </a:t>
            </a:r>
            <a:r>
              <a:rPr lang="sl-SI" dirty="0" smtClean="0"/>
              <a:t>kroga rib, žab in rakov.</a:t>
            </a:r>
          </a:p>
          <a:p>
            <a:pPr lvl="1"/>
            <a:r>
              <a:rPr lang="sl-SI" dirty="0" smtClean="0"/>
              <a:t>Vpliv na kroženje hranil</a:t>
            </a:r>
            <a:r>
              <a:rPr lang="sl-SI" dirty="0" smtClean="0"/>
              <a:t>.</a:t>
            </a:r>
          </a:p>
          <a:p>
            <a:pPr>
              <a:buNone/>
            </a:pPr>
            <a:endParaRPr lang="sl-SI" dirty="0" smtClean="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Kisli dež – vplivi na okolje</a:t>
            </a:r>
            <a:endParaRPr lang="sl-SI" dirty="0"/>
          </a:p>
        </p:txBody>
      </p:sp>
      <p:sp>
        <p:nvSpPr>
          <p:cNvPr id="3" name="Content Placeholder 2"/>
          <p:cNvSpPr>
            <a:spLocks noGrp="1"/>
          </p:cNvSpPr>
          <p:nvPr>
            <p:ph idx="1"/>
          </p:nvPr>
        </p:nvSpPr>
        <p:spPr/>
        <p:txBody>
          <a:bodyPr/>
          <a:lstStyle/>
          <a:p>
            <a:endParaRPr lang="sl-SI"/>
          </a:p>
        </p:txBody>
      </p:sp>
      <p:pic>
        <p:nvPicPr>
          <p:cNvPr id="4" name="Picture1" descr="1813"/>
          <p:cNvPicPr>
            <a:picLocks noChangeAspect="1" noChangeArrowheads="1"/>
          </p:cNvPicPr>
          <p:nvPr/>
        </p:nvPicPr>
        <p:blipFill>
          <a:blip r:embed="rId2" cstate="print"/>
          <a:srcRect/>
          <a:stretch>
            <a:fillRect/>
          </a:stretch>
        </p:blipFill>
        <p:spPr bwMode="auto">
          <a:xfrm>
            <a:off x="0" y="1637484"/>
            <a:ext cx="9144000" cy="5220516"/>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2699792" cy="1628800"/>
          </a:xfrm>
        </p:spPr>
        <p:txBody>
          <a:bodyPr/>
          <a:lstStyle/>
          <a:p>
            <a:pPr>
              <a:defRPr/>
            </a:pPr>
            <a:r>
              <a:rPr lang="sl-SI" sz="3600" dirty="0" smtClean="0"/>
              <a:t>Gozdovi</a:t>
            </a:r>
            <a:endParaRPr lang="en-US" sz="3600" dirty="0" smtClean="0">
              <a:latin typeface="+mn-lt"/>
            </a:endParaRPr>
          </a:p>
        </p:txBody>
      </p:sp>
      <p:pic>
        <p:nvPicPr>
          <p:cNvPr id="12291" name="Picture1" descr="1814a"/>
          <p:cNvPicPr>
            <a:picLocks noChangeAspect="1" noChangeArrowheads="1"/>
          </p:cNvPicPr>
          <p:nvPr/>
        </p:nvPicPr>
        <p:blipFill>
          <a:blip r:embed="rId3" cstate="print"/>
          <a:srcRect/>
          <a:stretch>
            <a:fillRect/>
          </a:stretch>
        </p:blipFill>
        <p:spPr bwMode="auto">
          <a:xfrm>
            <a:off x="0" y="2871481"/>
            <a:ext cx="4716016" cy="3986519"/>
          </a:xfrm>
          <a:prstGeom prst="rect">
            <a:avLst/>
          </a:prstGeom>
          <a:noFill/>
          <a:ln w="9525">
            <a:noFill/>
            <a:miter lim="800000"/>
            <a:headEnd/>
            <a:tailEnd/>
          </a:ln>
        </p:spPr>
      </p:pic>
      <p:pic>
        <p:nvPicPr>
          <p:cNvPr id="163842" name="Picture 2" descr="acid rain effect in Great Smokey Mountains"/>
          <p:cNvPicPr>
            <a:picLocks noChangeAspect="1" noChangeArrowheads="1"/>
          </p:cNvPicPr>
          <p:nvPr/>
        </p:nvPicPr>
        <p:blipFill>
          <a:blip r:embed="rId4" cstate="print"/>
          <a:srcRect/>
          <a:stretch>
            <a:fillRect/>
          </a:stretch>
        </p:blipFill>
        <p:spPr bwMode="auto">
          <a:xfrm>
            <a:off x="2743596" y="0"/>
            <a:ext cx="2072891" cy="2996952"/>
          </a:xfrm>
          <a:prstGeom prst="rect">
            <a:avLst/>
          </a:prstGeom>
          <a:noFill/>
        </p:spPr>
      </p:pic>
      <p:pic>
        <p:nvPicPr>
          <p:cNvPr id="8" name="Picture 5" descr="http://t1.gstatic.com/images?q=tbn:ANd9GcSTLXwzE04OEUUrXwb6waLhCjLRlAc4rsjjraEgO1dQpI7sG5JkAK0UhJRB"/>
          <p:cNvPicPr>
            <a:picLocks noChangeAspect="1" noChangeArrowheads="1"/>
          </p:cNvPicPr>
          <p:nvPr/>
        </p:nvPicPr>
        <p:blipFill>
          <a:blip r:embed="rId5" cstate="print"/>
          <a:srcRect/>
          <a:stretch>
            <a:fillRect/>
          </a:stretch>
        </p:blipFill>
        <p:spPr bwMode="auto">
          <a:xfrm>
            <a:off x="4716016" y="-1"/>
            <a:ext cx="4427985" cy="3316717"/>
          </a:xfrm>
          <a:prstGeom prst="rect">
            <a:avLst/>
          </a:prstGeom>
          <a:noFill/>
        </p:spPr>
      </p:pic>
      <p:pic>
        <p:nvPicPr>
          <p:cNvPr id="9" name="Picture 7" descr="http://maps.unomaha.edu/peterson/funda/MapLinks/EuropeOverview/acidr_l.gif"/>
          <p:cNvPicPr>
            <a:picLocks noChangeAspect="1" noChangeArrowheads="1"/>
          </p:cNvPicPr>
          <p:nvPr/>
        </p:nvPicPr>
        <p:blipFill>
          <a:blip r:embed="rId6" cstate="print"/>
          <a:srcRect/>
          <a:stretch>
            <a:fillRect/>
          </a:stretch>
        </p:blipFill>
        <p:spPr bwMode="auto">
          <a:xfrm>
            <a:off x="4788024" y="3026217"/>
            <a:ext cx="4355976" cy="3831783"/>
          </a:xfrm>
          <a:prstGeom prst="rect">
            <a:avLst/>
          </a:prstGeom>
          <a:noFill/>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5" name="Picture 9" descr="http://kazalci.arso.gov.si/get_graph/?graph_id=6571&amp;lang_id=302"/>
          <p:cNvPicPr>
            <a:picLocks noChangeAspect="1" noChangeArrowheads="1"/>
          </p:cNvPicPr>
          <p:nvPr/>
        </p:nvPicPr>
        <p:blipFill>
          <a:blip r:embed="rId2" cstate="print"/>
          <a:srcRect/>
          <a:stretch>
            <a:fillRect/>
          </a:stretch>
        </p:blipFill>
        <p:spPr bwMode="auto">
          <a:xfrm>
            <a:off x="5569784" y="2492896"/>
            <a:ext cx="3574216" cy="3024336"/>
          </a:xfrm>
          <a:prstGeom prst="rect">
            <a:avLst/>
          </a:prstGeom>
          <a:noFill/>
        </p:spPr>
      </p:pic>
      <p:pic>
        <p:nvPicPr>
          <p:cNvPr id="183298" name="Picture 2" descr="http://www.ces.iisc.ernet.in/energy/HC270799/SOE/soeno97/acidrain/depso2eu.gif"/>
          <p:cNvPicPr>
            <a:picLocks noChangeAspect="1" noChangeArrowheads="1"/>
          </p:cNvPicPr>
          <p:nvPr/>
        </p:nvPicPr>
        <p:blipFill>
          <a:blip r:embed="rId3" cstate="print"/>
          <a:srcRect/>
          <a:stretch>
            <a:fillRect/>
          </a:stretch>
        </p:blipFill>
        <p:spPr bwMode="auto">
          <a:xfrm>
            <a:off x="-1" y="0"/>
            <a:ext cx="5758861" cy="3284984"/>
          </a:xfrm>
          <a:prstGeom prst="rect">
            <a:avLst/>
          </a:prstGeom>
          <a:noFill/>
        </p:spPr>
      </p:pic>
      <p:pic>
        <p:nvPicPr>
          <p:cNvPr id="183299" name="Picture 3"/>
          <p:cNvPicPr>
            <a:picLocks noChangeAspect="1" noChangeArrowheads="1"/>
          </p:cNvPicPr>
          <p:nvPr/>
        </p:nvPicPr>
        <p:blipFill>
          <a:blip r:embed="rId4" cstate="print"/>
          <a:srcRect/>
          <a:stretch>
            <a:fillRect/>
          </a:stretch>
        </p:blipFill>
        <p:spPr bwMode="auto">
          <a:xfrm>
            <a:off x="0" y="3374830"/>
            <a:ext cx="5868144" cy="348317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Vodni sistemi</a:t>
            </a:r>
            <a:endParaRPr lang="sl-SI" dirty="0"/>
          </a:p>
        </p:txBody>
      </p:sp>
      <p:grpSp>
        <p:nvGrpSpPr>
          <p:cNvPr id="4" name="Group 32"/>
          <p:cNvGrpSpPr>
            <a:grpSpLocks/>
          </p:cNvGrpSpPr>
          <p:nvPr/>
        </p:nvGrpSpPr>
        <p:grpSpPr bwMode="auto">
          <a:xfrm>
            <a:off x="1243672" y="1415256"/>
            <a:ext cx="6052503" cy="5442744"/>
            <a:chOff x="1973" y="778"/>
            <a:chExt cx="3757" cy="3359"/>
          </a:xfrm>
        </p:grpSpPr>
        <p:pic>
          <p:nvPicPr>
            <p:cNvPr id="5" name="Picture 12" descr="Fig17_13.jpg                                                   0005AE4BBo                             ABA78158:"/>
            <p:cNvPicPr>
              <a:picLocks noChangeAspect="1" noChangeArrowheads="1"/>
            </p:cNvPicPr>
            <p:nvPr/>
          </p:nvPicPr>
          <p:blipFill>
            <a:blip r:embed="rId2" cstate="print"/>
            <a:srcRect/>
            <a:stretch>
              <a:fillRect/>
            </a:stretch>
          </p:blipFill>
          <p:spPr bwMode="auto">
            <a:xfrm>
              <a:off x="3034" y="778"/>
              <a:ext cx="2696" cy="2987"/>
            </a:xfrm>
            <a:prstGeom prst="rect">
              <a:avLst/>
            </a:prstGeom>
            <a:noFill/>
            <a:ln w="12700">
              <a:solidFill>
                <a:schemeClr val="tx1"/>
              </a:solidFill>
              <a:miter lim="800000"/>
              <a:headEnd/>
              <a:tailEnd/>
            </a:ln>
          </p:spPr>
        </p:pic>
        <p:grpSp>
          <p:nvGrpSpPr>
            <p:cNvPr id="6" name="Group 30"/>
            <p:cNvGrpSpPr>
              <a:grpSpLocks/>
            </p:cNvGrpSpPr>
            <p:nvPr/>
          </p:nvGrpSpPr>
          <p:grpSpPr bwMode="auto">
            <a:xfrm>
              <a:off x="1973" y="809"/>
              <a:ext cx="1075" cy="2964"/>
              <a:chOff x="1973" y="809"/>
              <a:chExt cx="1075" cy="2964"/>
            </a:xfrm>
          </p:grpSpPr>
          <p:sp>
            <p:nvSpPr>
              <p:cNvPr id="16" name="Text Box 13"/>
              <p:cNvSpPr txBox="1">
                <a:spLocks noChangeArrowheads="1"/>
              </p:cNvSpPr>
              <p:nvPr/>
            </p:nvSpPr>
            <p:spPr bwMode="auto">
              <a:xfrm>
                <a:off x="2117" y="809"/>
                <a:ext cx="540" cy="209"/>
              </a:xfrm>
              <a:prstGeom prst="rect">
                <a:avLst/>
              </a:prstGeom>
              <a:noFill/>
              <a:ln w="25400">
                <a:noFill/>
                <a:miter lim="800000"/>
                <a:headEnd type="none" w="med" len="lg"/>
                <a:tailEnd type="none" w="med" len="lg"/>
              </a:ln>
              <a:effectLst/>
            </p:spPr>
            <p:txBody>
              <a:bodyPr wrap="none">
                <a:spAutoFit/>
              </a:bodyPr>
              <a:lstStyle/>
              <a:p>
                <a:pPr>
                  <a:defRPr/>
                </a:pPr>
                <a:r>
                  <a:rPr lang="sl-SI" altLang="en-US" sz="1600" b="1" dirty="0" smtClean="0">
                    <a:latin typeface="Arial" charset="0"/>
                  </a:rPr>
                  <a:t>Drsalci</a:t>
                </a:r>
                <a:endParaRPr lang="en-US" altLang="en-US" sz="1600" b="1" dirty="0">
                  <a:latin typeface="Arial" charset="0"/>
                </a:endParaRPr>
              </a:p>
            </p:txBody>
          </p:sp>
          <p:sp>
            <p:nvSpPr>
              <p:cNvPr id="17" name="Text Box 14"/>
              <p:cNvSpPr txBox="1">
                <a:spLocks noChangeArrowheads="1"/>
              </p:cNvSpPr>
              <p:nvPr/>
            </p:nvSpPr>
            <p:spPr bwMode="auto">
              <a:xfrm>
                <a:off x="2194" y="1243"/>
                <a:ext cx="511" cy="209"/>
              </a:xfrm>
              <a:prstGeom prst="rect">
                <a:avLst/>
              </a:prstGeom>
              <a:noFill/>
              <a:ln w="25400">
                <a:noFill/>
                <a:miter lim="800000"/>
                <a:headEnd type="none" w="med" len="lg"/>
                <a:tailEnd type="none" w="med" len="lg"/>
              </a:ln>
              <a:effectLst/>
            </p:spPr>
            <p:txBody>
              <a:bodyPr wrap="none">
                <a:spAutoFit/>
              </a:bodyPr>
              <a:lstStyle/>
              <a:p>
                <a:pPr algn="ctr">
                  <a:defRPr/>
                </a:pPr>
                <a:r>
                  <a:rPr lang="sl-SI" altLang="en-US" sz="1600" b="1" dirty="0" smtClean="0">
                    <a:latin typeface="Arial" charset="0"/>
                  </a:rPr>
                  <a:t>Hrošči</a:t>
                </a:r>
                <a:endParaRPr lang="en-US" altLang="en-US" sz="1600" b="1" dirty="0">
                  <a:latin typeface="Arial" charset="0"/>
                </a:endParaRPr>
              </a:p>
            </p:txBody>
          </p:sp>
          <p:sp>
            <p:nvSpPr>
              <p:cNvPr id="18" name="Text Box 15"/>
              <p:cNvSpPr txBox="1">
                <a:spLocks noChangeArrowheads="1"/>
              </p:cNvSpPr>
              <p:nvPr/>
            </p:nvSpPr>
            <p:spPr bwMode="auto">
              <a:xfrm>
                <a:off x="2091" y="1557"/>
                <a:ext cx="957" cy="209"/>
              </a:xfrm>
              <a:prstGeom prst="rect">
                <a:avLst/>
              </a:prstGeom>
              <a:noFill/>
              <a:ln w="25400">
                <a:noFill/>
                <a:miter lim="800000"/>
                <a:headEnd type="none" w="med" len="lg"/>
                <a:tailEnd type="none" w="med" len="lg"/>
              </a:ln>
              <a:effectLst/>
            </p:spPr>
            <p:txBody>
              <a:bodyPr wrap="none">
                <a:spAutoFit/>
              </a:bodyPr>
              <a:lstStyle/>
              <a:p>
                <a:pPr algn="ctr">
                  <a:defRPr/>
                </a:pPr>
                <a:r>
                  <a:rPr lang="sl-SI" sz="1600" b="1" dirty="0" smtClean="0">
                    <a:latin typeface="Arial" pitchFamily="34" charset="0"/>
                    <a:cs typeface="Arial" pitchFamily="34" charset="0"/>
                  </a:rPr>
                  <a:t>Rumeni ostriž</a:t>
                </a:r>
                <a:endParaRPr lang="en-US" altLang="en-US" sz="1600" b="1" dirty="0">
                  <a:effectLst>
                    <a:outerShdw blurRad="38100" dist="38100" dir="2700000" algn="tl">
                      <a:srgbClr val="000000"/>
                    </a:outerShdw>
                  </a:effectLst>
                  <a:latin typeface="Arial" pitchFamily="34" charset="0"/>
                  <a:cs typeface="Arial" pitchFamily="34" charset="0"/>
                </a:endParaRPr>
              </a:p>
            </p:txBody>
          </p:sp>
          <p:sp>
            <p:nvSpPr>
              <p:cNvPr id="19" name="Text Box 16"/>
              <p:cNvSpPr txBox="1">
                <a:spLocks noChangeArrowheads="1"/>
              </p:cNvSpPr>
              <p:nvPr/>
            </p:nvSpPr>
            <p:spPr bwMode="auto">
              <a:xfrm>
                <a:off x="2229" y="1857"/>
                <a:ext cx="511" cy="209"/>
              </a:xfrm>
              <a:prstGeom prst="rect">
                <a:avLst/>
              </a:prstGeom>
              <a:noFill/>
              <a:ln w="25400">
                <a:noFill/>
                <a:miter lim="800000"/>
                <a:headEnd type="none" w="med" len="lg"/>
                <a:tailEnd type="none" w="med" len="lg"/>
              </a:ln>
              <a:effectLst/>
            </p:spPr>
            <p:txBody>
              <a:bodyPr wrap="none">
                <a:spAutoFit/>
              </a:bodyPr>
              <a:lstStyle/>
              <a:p>
                <a:pPr algn="ctr">
                  <a:defRPr/>
                </a:pPr>
                <a:r>
                  <a:rPr lang="sl-SI" altLang="en-US" sz="1600" b="1" dirty="0" smtClean="0">
                    <a:latin typeface="Arial" charset="0"/>
                  </a:rPr>
                  <a:t>Postrv</a:t>
                </a:r>
                <a:endParaRPr lang="en-US" altLang="en-US" sz="1600" b="1" dirty="0">
                  <a:latin typeface="Arial" charset="0"/>
                </a:endParaRPr>
              </a:p>
            </p:txBody>
          </p:sp>
          <p:sp>
            <p:nvSpPr>
              <p:cNvPr id="20" name="Text Box 17"/>
              <p:cNvSpPr txBox="1">
                <a:spLocks noChangeArrowheads="1"/>
              </p:cNvSpPr>
              <p:nvPr/>
            </p:nvSpPr>
            <p:spPr bwMode="auto">
              <a:xfrm>
                <a:off x="2099" y="2238"/>
                <a:ext cx="879" cy="209"/>
              </a:xfrm>
              <a:prstGeom prst="rect">
                <a:avLst/>
              </a:prstGeom>
              <a:noFill/>
              <a:ln w="25400">
                <a:noFill/>
                <a:miter lim="800000"/>
                <a:headEnd type="none" w="med" len="lg"/>
                <a:tailEnd type="none" w="med" len="lg"/>
              </a:ln>
              <a:effectLst/>
            </p:spPr>
            <p:txBody>
              <a:bodyPr wrap="none">
                <a:spAutoFit/>
              </a:bodyPr>
              <a:lstStyle/>
              <a:p>
                <a:pPr algn="ctr">
                  <a:defRPr/>
                </a:pPr>
                <a:r>
                  <a:rPr lang="sl-SI" altLang="en-US" sz="1600" b="1" dirty="0" smtClean="0">
                    <a:latin typeface="Arial" charset="0"/>
                  </a:rPr>
                  <a:t>Rjava postrv</a:t>
                </a:r>
                <a:endParaRPr lang="en-US" altLang="en-US" sz="1600" b="1" dirty="0">
                  <a:latin typeface="Arial" charset="0"/>
                </a:endParaRPr>
              </a:p>
            </p:txBody>
          </p:sp>
          <p:sp>
            <p:nvSpPr>
              <p:cNvPr id="21" name="Text Box 18"/>
              <p:cNvSpPr txBox="1">
                <a:spLocks noChangeArrowheads="1"/>
              </p:cNvSpPr>
              <p:nvPr/>
            </p:nvSpPr>
            <p:spPr bwMode="auto">
              <a:xfrm>
                <a:off x="2123" y="2545"/>
                <a:ext cx="836" cy="209"/>
              </a:xfrm>
              <a:prstGeom prst="rect">
                <a:avLst/>
              </a:prstGeom>
              <a:noFill/>
              <a:ln w="25400">
                <a:noFill/>
                <a:miter lim="800000"/>
                <a:headEnd type="none" w="med" len="lg"/>
                <a:tailEnd type="none" w="med" len="lg"/>
              </a:ln>
              <a:effectLst/>
            </p:spPr>
            <p:txBody>
              <a:bodyPr wrap="none">
                <a:spAutoFit/>
              </a:bodyPr>
              <a:lstStyle/>
              <a:p>
                <a:pPr algn="ctr">
                  <a:defRPr/>
                </a:pPr>
                <a:r>
                  <a:rPr lang="sl-SI" altLang="en-US" sz="1600" b="1" dirty="0" err="1" smtClean="0">
                    <a:latin typeface="Arial" charset="0"/>
                  </a:rPr>
                  <a:t>Salamander</a:t>
                </a:r>
                <a:endParaRPr lang="en-US" altLang="en-US" sz="1600" b="1" dirty="0">
                  <a:latin typeface="Arial" charset="0"/>
                </a:endParaRPr>
              </a:p>
            </p:txBody>
          </p:sp>
          <p:sp>
            <p:nvSpPr>
              <p:cNvPr id="22" name="Text Box 19"/>
              <p:cNvSpPr txBox="1">
                <a:spLocks noChangeArrowheads="1"/>
              </p:cNvSpPr>
              <p:nvPr/>
            </p:nvSpPr>
            <p:spPr bwMode="auto">
              <a:xfrm>
                <a:off x="1973" y="2949"/>
                <a:ext cx="802" cy="209"/>
              </a:xfrm>
              <a:prstGeom prst="rect">
                <a:avLst/>
              </a:prstGeom>
              <a:noFill/>
              <a:ln w="25400">
                <a:noFill/>
                <a:miter lim="800000"/>
                <a:headEnd type="none" w="med" len="lg"/>
                <a:tailEnd type="none" w="med" len="lg"/>
              </a:ln>
              <a:effectLst/>
            </p:spPr>
            <p:txBody>
              <a:bodyPr wrap="none">
                <a:spAutoFit/>
              </a:bodyPr>
              <a:lstStyle/>
              <a:p>
                <a:pPr algn="ctr">
                  <a:defRPr/>
                </a:pPr>
                <a:r>
                  <a:rPr lang="sl-SI" altLang="en-US" sz="1600" b="1" dirty="0" smtClean="0">
                    <a:latin typeface="Arial" charset="0"/>
                  </a:rPr>
                  <a:t>Kačji pastir</a:t>
                </a:r>
                <a:endParaRPr lang="en-US" altLang="en-US" sz="1600" b="1" dirty="0">
                  <a:latin typeface="Arial" charset="0"/>
                </a:endParaRPr>
              </a:p>
            </p:txBody>
          </p:sp>
          <p:sp>
            <p:nvSpPr>
              <p:cNvPr id="23" name="Text Box 20"/>
              <p:cNvSpPr txBox="1">
                <a:spLocks noChangeArrowheads="1"/>
              </p:cNvSpPr>
              <p:nvPr/>
            </p:nvSpPr>
            <p:spPr bwMode="auto">
              <a:xfrm>
                <a:off x="2117" y="3190"/>
                <a:ext cx="477" cy="209"/>
              </a:xfrm>
              <a:prstGeom prst="rect">
                <a:avLst/>
              </a:prstGeom>
              <a:noFill/>
              <a:ln w="25400">
                <a:noFill/>
                <a:miter lim="800000"/>
                <a:headEnd type="none" w="med" len="lg"/>
                <a:tailEnd type="none" w="med" len="lg"/>
              </a:ln>
              <a:effectLst/>
            </p:spPr>
            <p:txBody>
              <a:bodyPr wrap="none">
                <a:spAutoFit/>
              </a:bodyPr>
              <a:lstStyle/>
              <a:p>
                <a:pPr>
                  <a:defRPr/>
                </a:pPr>
                <a:r>
                  <a:rPr lang="sl-SI" altLang="en-US" sz="1600" b="1" dirty="0" smtClean="0">
                    <a:latin typeface="Arial" charset="0"/>
                  </a:rPr>
                  <a:t>Ostriž</a:t>
                </a:r>
                <a:endParaRPr lang="en-US" altLang="en-US" sz="1600" b="1" dirty="0">
                  <a:latin typeface="Arial" charset="0"/>
                </a:endParaRPr>
              </a:p>
            </p:txBody>
          </p:sp>
          <p:sp>
            <p:nvSpPr>
              <p:cNvPr id="24" name="Text Box 21"/>
              <p:cNvSpPr txBox="1">
                <a:spLocks noChangeArrowheads="1"/>
              </p:cNvSpPr>
              <p:nvPr/>
            </p:nvSpPr>
            <p:spPr bwMode="auto">
              <a:xfrm>
                <a:off x="2112" y="3564"/>
                <a:ext cx="560" cy="209"/>
              </a:xfrm>
              <a:prstGeom prst="rect">
                <a:avLst/>
              </a:prstGeom>
              <a:noFill/>
              <a:ln w="25400">
                <a:noFill/>
                <a:miter lim="800000"/>
                <a:headEnd type="none" w="med" len="lg"/>
                <a:tailEnd type="none" w="med" len="lg"/>
              </a:ln>
              <a:effectLst/>
            </p:spPr>
            <p:txBody>
              <a:bodyPr wrap="none">
                <a:spAutoFit/>
              </a:bodyPr>
              <a:lstStyle/>
              <a:p>
                <a:pPr algn="ctr">
                  <a:defRPr/>
                </a:pPr>
                <a:r>
                  <a:rPr lang="sl-SI" altLang="en-US" sz="1600" b="1" dirty="0" smtClean="0">
                    <a:latin typeface="Arial" charset="0"/>
                  </a:rPr>
                  <a:t>Školjke</a:t>
                </a:r>
                <a:endParaRPr lang="en-US" altLang="en-US" sz="1600" b="1" dirty="0">
                  <a:latin typeface="Arial" charset="0"/>
                </a:endParaRPr>
              </a:p>
            </p:txBody>
          </p:sp>
        </p:grpSp>
        <p:grpSp>
          <p:nvGrpSpPr>
            <p:cNvPr id="7" name="Group 31"/>
            <p:cNvGrpSpPr>
              <a:grpSpLocks/>
            </p:cNvGrpSpPr>
            <p:nvPr/>
          </p:nvGrpSpPr>
          <p:grpSpPr bwMode="auto">
            <a:xfrm>
              <a:off x="3064" y="3763"/>
              <a:ext cx="2644" cy="374"/>
              <a:chOff x="3064" y="3763"/>
              <a:chExt cx="2644" cy="374"/>
            </a:xfrm>
          </p:grpSpPr>
          <p:sp>
            <p:nvSpPr>
              <p:cNvPr id="8" name="Text Box 22"/>
              <p:cNvSpPr txBox="1">
                <a:spLocks noChangeArrowheads="1"/>
              </p:cNvSpPr>
              <p:nvPr/>
            </p:nvSpPr>
            <p:spPr bwMode="auto">
              <a:xfrm>
                <a:off x="3064"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6.5</a:t>
                </a:r>
              </a:p>
            </p:txBody>
          </p:sp>
          <p:sp>
            <p:nvSpPr>
              <p:cNvPr id="9" name="Text Box 23"/>
              <p:cNvSpPr txBox="1">
                <a:spLocks noChangeArrowheads="1"/>
              </p:cNvSpPr>
              <p:nvPr/>
            </p:nvSpPr>
            <p:spPr bwMode="auto">
              <a:xfrm>
                <a:off x="3463"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6.0</a:t>
                </a:r>
              </a:p>
            </p:txBody>
          </p:sp>
          <p:sp>
            <p:nvSpPr>
              <p:cNvPr id="10" name="Text Box 24"/>
              <p:cNvSpPr txBox="1">
                <a:spLocks noChangeArrowheads="1"/>
              </p:cNvSpPr>
              <p:nvPr/>
            </p:nvSpPr>
            <p:spPr bwMode="auto">
              <a:xfrm>
                <a:off x="3849"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5.5</a:t>
                </a:r>
              </a:p>
            </p:txBody>
          </p:sp>
          <p:sp>
            <p:nvSpPr>
              <p:cNvPr id="11" name="Text Box 25"/>
              <p:cNvSpPr txBox="1">
                <a:spLocks noChangeArrowheads="1"/>
              </p:cNvSpPr>
              <p:nvPr/>
            </p:nvSpPr>
            <p:spPr bwMode="auto">
              <a:xfrm>
                <a:off x="4236"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5.0</a:t>
                </a:r>
              </a:p>
            </p:txBody>
          </p:sp>
          <p:sp>
            <p:nvSpPr>
              <p:cNvPr id="12" name="Text Box 26"/>
              <p:cNvSpPr txBox="1">
                <a:spLocks noChangeArrowheads="1"/>
              </p:cNvSpPr>
              <p:nvPr/>
            </p:nvSpPr>
            <p:spPr bwMode="auto">
              <a:xfrm>
                <a:off x="4629"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4.5</a:t>
                </a:r>
              </a:p>
            </p:txBody>
          </p:sp>
          <p:sp>
            <p:nvSpPr>
              <p:cNvPr id="13" name="Text Box 27"/>
              <p:cNvSpPr txBox="1">
                <a:spLocks noChangeArrowheads="1"/>
              </p:cNvSpPr>
              <p:nvPr/>
            </p:nvSpPr>
            <p:spPr bwMode="auto">
              <a:xfrm>
                <a:off x="5026"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4.0</a:t>
                </a:r>
              </a:p>
            </p:txBody>
          </p:sp>
          <p:sp>
            <p:nvSpPr>
              <p:cNvPr id="14" name="Text Box 28"/>
              <p:cNvSpPr txBox="1">
                <a:spLocks noChangeArrowheads="1"/>
              </p:cNvSpPr>
              <p:nvPr/>
            </p:nvSpPr>
            <p:spPr bwMode="auto">
              <a:xfrm>
                <a:off x="5414" y="3763"/>
                <a:ext cx="294"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3.5</a:t>
                </a:r>
              </a:p>
            </p:txBody>
          </p:sp>
          <p:sp>
            <p:nvSpPr>
              <p:cNvPr id="15" name="Text Box 29"/>
              <p:cNvSpPr txBox="1">
                <a:spLocks noChangeArrowheads="1"/>
              </p:cNvSpPr>
              <p:nvPr/>
            </p:nvSpPr>
            <p:spPr bwMode="auto">
              <a:xfrm>
                <a:off x="4246" y="3925"/>
                <a:ext cx="286" cy="212"/>
              </a:xfrm>
              <a:prstGeom prst="rect">
                <a:avLst/>
              </a:prstGeom>
              <a:noFill/>
              <a:ln w="25400">
                <a:noFill/>
                <a:miter lim="800000"/>
                <a:headEnd type="none" w="med" len="lg"/>
                <a:tailEnd type="none" w="med" len="lg"/>
              </a:ln>
              <a:effectLst/>
            </p:spPr>
            <p:txBody>
              <a:bodyPr wrap="none">
                <a:spAutoFit/>
              </a:bodyPr>
              <a:lstStyle/>
              <a:p>
                <a:pPr algn="ctr">
                  <a:defRPr/>
                </a:pPr>
                <a:r>
                  <a:rPr lang="en-US" altLang="en-US" sz="1600">
                    <a:effectLst>
                      <a:outerShdw blurRad="38100" dist="38100" dir="2700000" algn="tl">
                        <a:srgbClr val="000000"/>
                      </a:outerShdw>
                    </a:effectLst>
                    <a:latin typeface="Arial" charset="0"/>
                  </a:rPr>
                  <a:t>pH</a:t>
                </a:r>
              </a:p>
            </p:txBody>
          </p:sp>
        </p:gr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0"/>
            <a:ext cx="8229600" cy="1143000"/>
          </a:xfrm>
        </p:spPr>
        <p:txBody>
          <a:bodyPr/>
          <a:lstStyle/>
          <a:p>
            <a:r>
              <a:rPr lang="sl-SI" dirty="0" smtClean="0"/>
              <a:t>Vpliv kislega dežja na človeka</a:t>
            </a:r>
            <a:endParaRPr lang="sl-SI" dirty="0"/>
          </a:p>
        </p:txBody>
      </p:sp>
      <p:sp>
        <p:nvSpPr>
          <p:cNvPr id="4" name="Content Placeholder 3"/>
          <p:cNvSpPr>
            <a:spLocks noGrp="1"/>
          </p:cNvSpPr>
          <p:nvPr>
            <p:ph idx="1"/>
          </p:nvPr>
        </p:nvSpPr>
        <p:spPr>
          <a:xfrm>
            <a:off x="0" y="1268760"/>
            <a:ext cx="4427984" cy="5589240"/>
          </a:xfrm>
        </p:spPr>
        <p:txBody>
          <a:bodyPr>
            <a:normAutofit lnSpcReduction="10000"/>
          </a:bodyPr>
          <a:lstStyle/>
          <a:p>
            <a:r>
              <a:rPr lang="sl-SI" dirty="0" smtClean="0"/>
              <a:t>Bolezni dihal.</a:t>
            </a:r>
          </a:p>
          <a:p>
            <a:r>
              <a:rPr lang="sl-SI" dirty="0" smtClean="0"/>
              <a:t>Izpiranje toksičnih prvin.</a:t>
            </a:r>
          </a:p>
          <a:p>
            <a:r>
              <a:rPr lang="sl-SI" dirty="0" smtClean="0"/>
              <a:t>Zmanjšana vidljivost v ozračju.</a:t>
            </a:r>
          </a:p>
          <a:p>
            <a:r>
              <a:rPr lang="sl-SI" dirty="0" smtClean="0"/>
              <a:t>Škoda na objektih, zlasti iz karbonata.</a:t>
            </a:r>
          </a:p>
          <a:p>
            <a:r>
              <a:rPr lang="sl-SI" dirty="0" smtClean="0"/>
              <a:t>Zmanjšana produkcija na področju gozdarstva, ribištva in kmetijstva.</a:t>
            </a:r>
          </a:p>
        </p:txBody>
      </p:sp>
      <p:pic>
        <p:nvPicPr>
          <p:cNvPr id="188418" name="Picture 2" descr="http://www.elmhurst.edu/~chm/vchembook/images2/196sculpture.gif"/>
          <p:cNvPicPr>
            <a:picLocks noChangeAspect="1" noChangeArrowheads="1"/>
          </p:cNvPicPr>
          <p:nvPr/>
        </p:nvPicPr>
        <p:blipFill>
          <a:blip r:embed="rId2" cstate="print"/>
          <a:srcRect/>
          <a:stretch>
            <a:fillRect/>
          </a:stretch>
        </p:blipFill>
        <p:spPr bwMode="auto">
          <a:xfrm>
            <a:off x="4095233" y="1556792"/>
            <a:ext cx="5048768" cy="5301208"/>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Zmanjševanje vpliva kislega dežja</a:t>
            </a:r>
            <a:endParaRPr lang="sl-SI" dirty="0"/>
          </a:p>
        </p:txBody>
      </p:sp>
      <p:sp>
        <p:nvSpPr>
          <p:cNvPr id="3" name="Content Placeholder 2"/>
          <p:cNvSpPr>
            <a:spLocks noGrp="1"/>
          </p:cNvSpPr>
          <p:nvPr>
            <p:ph idx="1"/>
          </p:nvPr>
        </p:nvSpPr>
        <p:spPr>
          <a:xfrm>
            <a:off x="0" y="1268760"/>
            <a:ext cx="9144000" cy="4857403"/>
          </a:xfrm>
        </p:spPr>
        <p:txBody>
          <a:bodyPr/>
          <a:lstStyle/>
          <a:p>
            <a:r>
              <a:rPr lang="sl-SI" dirty="0" smtClean="0"/>
              <a:t>Dodajanje pufrov (kalcit) v jezera.</a:t>
            </a:r>
          </a:p>
          <a:p>
            <a:r>
              <a:rPr lang="sl-SI" dirty="0" smtClean="0"/>
              <a:t>Zmanjšanje emisij.</a:t>
            </a:r>
          </a:p>
          <a:p>
            <a:pPr lvl="1"/>
            <a:r>
              <a:rPr lang="sl-SI" dirty="0" smtClean="0"/>
              <a:t>Manjša poraba ogljikovodikov.</a:t>
            </a:r>
          </a:p>
          <a:p>
            <a:pPr lvl="2"/>
            <a:r>
              <a:rPr lang="sl-SI" dirty="0" smtClean="0"/>
              <a:t>Višje obdavčenje.</a:t>
            </a:r>
          </a:p>
          <a:p>
            <a:pPr lvl="2"/>
            <a:r>
              <a:rPr lang="sl-SI" dirty="0" smtClean="0"/>
              <a:t>Prostovoljno zmanjšanje.</a:t>
            </a:r>
          </a:p>
          <a:p>
            <a:pPr lvl="2"/>
            <a:r>
              <a:rPr lang="sl-SI" dirty="0" smtClean="0"/>
              <a:t>Alternativni viri energije.</a:t>
            </a:r>
          </a:p>
          <a:p>
            <a:pPr lvl="1"/>
            <a:r>
              <a:rPr lang="sl-SI" dirty="0" smtClean="0"/>
              <a:t>Obdelava premoga pred sežigom.</a:t>
            </a:r>
            <a:endParaRPr lang="sl-SI" dirty="0" smtClean="0"/>
          </a:p>
          <a:p>
            <a:r>
              <a:rPr lang="sl-SI" dirty="0" err="1" smtClean="0"/>
              <a:t>Geoinženiring</a:t>
            </a:r>
            <a:r>
              <a:rPr lang="sl-SI" dirty="0" smtClean="0"/>
              <a:t>.</a:t>
            </a:r>
            <a:endParaRPr lang="sl-SI"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70. naloga</a:t>
            </a:r>
            <a:endParaRPr lang="sl-SI" dirty="0"/>
          </a:p>
        </p:txBody>
      </p:sp>
      <p:sp>
        <p:nvSpPr>
          <p:cNvPr id="3" name="Content Placeholder 2"/>
          <p:cNvSpPr>
            <a:spLocks noGrp="1"/>
          </p:cNvSpPr>
          <p:nvPr>
            <p:ph idx="1"/>
          </p:nvPr>
        </p:nvSpPr>
        <p:spPr/>
        <p:txBody>
          <a:bodyPr/>
          <a:lstStyle/>
          <a:p>
            <a:r>
              <a:rPr lang="sl-SI" dirty="0" smtClean="0"/>
              <a:t>Kaj je to </a:t>
            </a:r>
            <a:r>
              <a:rPr lang="sl-SI" dirty="0" err="1" smtClean="0"/>
              <a:t>geoinženiring</a:t>
            </a:r>
            <a:r>
              <a:rPr lang="sl-SI" smtClean="0"/>
              <a:t>?</a:t>
            </a:r>
            <a:endParaRPr lang="sl-SI"/>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03848" cy="2564904"/>
          </a:xfrm>
        </p:spPr>
        <p:txBody>
          <a:bodyPr/>
          <a:lstStyle/>
          <a:p>
            <a:r>
              <a:rPr lang="sl-SI" dirty="0" smtClean="0"/>
              <a:t>Vrh pridobivanja nafte</a:t>
            </a:r>
            <a:endParaRPr lang="sl-SI" dirty="0"/>
          </a:p>
        </p:txBody>
      </p:sp>
      <p:pic>
        <p:nvPicPr>
          <p:cNvPr id="32770" name="Picture 2" descr="http://www.thepelicanpost.org/wp-content/uploads/2011/03/peak-oil-3.png"/>
          <p:cNvPicPr>
            <a:picLocks noGrp="1" noChangeAspect="1" noChangeArrowheads="1"/>
          </p:cNvPicPr>
          <p:nvPr>
            <p:ph idx="1"/>
          </p:nvPr>
        </p:nvPicPr>
        <p:blipFill>
          <a:blip r:embed="rId2" cstate="print"/>
          <a:srcRect/>
          <a:stretch>
            <a:fillRect/>
          </a:stretch>
        </p:blipFill>
        <p:spPr bwMode="auto">
          <a:xfrm>
            <a:off x="-180528" y="3048000"/>
            <a:ext cx="5715000" cy="3810000"/>
          </a:xfrm>
          <a:prstGeom prst="rect">
            <a:avLst/>
          </a:prstGeom>
          <a:noFill/>
        </p:spPr>
      </p:pic>
      <p:pic>
        <p:nvPicPr>
          <p:cNvPr id="32772" name="Picture 4" descr="C:\Users\uporabnik\Pictures\Picture1.png"/>
          <p:cNvPicPr>
            <a:picLocks noChangeAspect="1" noChangeArrowheads="1"/>
          </p:cNvPicPr>
          <p:nvPr/>
        </p:nvPicPr>
        <p:blipFill>
          <a:blip r:embed="rId3" cstate="print"/>
          <a:srcRect/>
          <a:stretch>
            <a:fillRect/>
          </a:stretch>
        </p:blipFill>
        <p:spPr bwMode="auto">
          <a:xfrm>
            <a:off x="3118406" y="1"/>
            <a:ext cx="6025594" cy="407707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sl-SI" dirty="0" smtClean="0"/>
              <a:t>Oskrbo z energijo in povpraševanje</a:t>
            </a:r>
            <a:endParaRPr lang="sl-SI" dirty="0"/>
          </a:p>
        </p:txBody>
      </p:sp>
      <p:sp>
        <p:nvSpPr>
          <p:cNvPr id="6" name="Content Placeholder 5"/>
          <p:cNvSpPr>
            <a:spLocks noGrp="1"/>
          </p:cNvSpPr>
          <p:nvPr>
            <p:ph idx="1"/>
          </p:nvPr>
        </p:nvSpPr>
        <p:spPr>
          <a:xfrm>
            <a:off x="0" y="1412776"/>
            <a:ext cx="2915816" cy="4680520"/>
          </a:xfrm>
        </p:spPr>
        <p:txBody>
          <a:bodyPr>
            <a:normAutofit/>
          </a:bodyPr>
          <a:lstStyle/>
          <a:p>
            <a:r>
              <a:rPr lang="sl-SI" dirty="0" smtClean="0"/>
              <a:t>Skoraj 40% energijskih virov </a:t>
            </a:r>
            <a:r>
              <a:rPr lang="sl-SI" dirty="0" smtClean="0"/>
              <a:t>porabijo gospodinjstva, </a:t>
            </a:r>
            <a:r>
              <a:rPr lang="sl-SI" dirty="0" smtClean="0"/>
              <a:t>po blizu 30% pa industrija in transport. </a:t>
            </a:r>
            <a:endParaRPr lang="sl-SI" dirty="0"/>
          </a:p>
        </p:txBody>
      </p:sp>
      <p:pic>
        <p:nvPicPr>
          <p:cNvPr id="37890" name="Picture 2"/>
          <p:cNvPicPr>
            <a:picLocks noChangeAspect="1" noChangeArrowheads="1"/>
          </p:cNvPicPr>
          <p:nvPr/>
        </p:nvPicPr>
        <p:blipFill>
          <a:blip r:embed="rId2" cstate="print"/>
          <a:srcRect/>
          <a:stretch>
            <a:fillRect/>
          </a:stretch>
        </p:blipFill>
        <p:spPr bwMode="auto">
          <a:xfrm>
            <a:off x="2771800" y="1207731"/>
            <a:ext cx="6372200" cy="56502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0"/>
            <a:ext cx="5421288" cy="2060848"/>
          </a:xfrm>
        </p:spPr>
        <p:txBody>
          <a:bodyPr>
            <a:normAutofit/>
          </a:bodyPr>
          <a:lstStyle/>
          <a:p>
            <a:r>
              <a:rPr lang="sl-SI" dirty="0" smtClean="0"/>
              <a:t>Poraba energijskih virov</a:t>
            </a:r>
            <a:endParaRPr lang="sl-SI" dirty="0"/>
          </a:p>
        </p:txBody>
      </p:sp>
      <p:pic>
        <p:nvPicPr>
          <p:cNvPr id="67586" name="Picture 2" descr="http://energyforumonline.com/wp-content/uploads/2011/03/World-Fossil-Fuel-Consumption-by-Sector-and-Fuel-2002-WRI.jpg"/>
          <p:cNvPicPr>
            <a:picLocks noChangeAspect="1" noChangeArrowheads="1"/>
          </p:cNvPicPr>
          <p:nvPr/>
        </p:nvPicPr>
        <p:blipFill>
          <a:blip r:embed="rId2" cstate="print"/>
          <a:srcRect/>
          <a:stretch>
            <a:fillRect/>
          </a:stretch>
        </p:blipFill>
        <p:spPr bwMode="auto">
          <a:xfrm>
            <a:off x="0" y="-21197"/>
            <a:ext cx="3059832" cy="6879197"/>
          </a:xfrm>
          <a:prstGeom prst="rect">
            <a:avLst/>
          </a:prstGeom>
          <a:noFill/>
        </p:spPr>
      </p:pic>
      <p:pic>
        <p:nvPicPr>
          <p:cNvPr id="67588" name="Picture 4" descr="http://lh4.google.com/_CKXJVun6-C0/SyJ3jmFTU8I/AAAAAAAAB3k/NyQZ93vDYGE/s800/Fossil-Fuel-Consumption.png"/>
          <p:cNvPicPr>
            <a:picLocks noChangeAspect="1" noChangeArrowheads="1"/>
          </p:cNvPicPr>
          <p:nvPr/>
        </p:nvPicPr>
        <p:blipFill>
          <a:blip r:embed="rId3" cstate="print"/>
          <a:srcRect/>
          <a:stretch>
            <a:fillRect/>
          </a:stretch>
        </p:blipFill>
        <p:spPr bwMode="auto">
          <a:xfrm>
            <a:off x="2695575" y="2543174"/>
            <a:ext cx="6448425" cy="43148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p:cNvSpPr>
            <a:spLocks noGrp="1"/>
          </p:cNvSpPr>
          <p:nvPr>
            <p:ph idx="1"/>
          </p:nvPr>
        </p:nvSpPr>
        <p:spPr>
          <a:xfrm>
            <a:off x="0" y="332656"/>
            <a:ext cx="9144000" cy="2088233"/>
          </a:xfrm>
        </p:spPr>
        <p:txBody>
          <a:bodyPr>
            <a:normAutofit lnSpcReduction="10000"/>
          </a:bodyPr>
          <a:lstStyle/>
          <a:p>
            <a:r>
              <a:rPr lang="sl-SI" dirty="0" smtClean="0"/>
              <a:t>V svetovnem merilu predstavljajo fosilna goriva 85% vseh energijskih virov, obnovljivi pa ~5%.</a:t>
            </a:r>
          </a:p>
          <a:p>
            <a:r>
              <a:rPr lang="sl-SI" dirty="0" smtClean="0"/>
              <a:t>V bližnji prihodnosti izgleda, da se trend še ne bo spremenil.</a:t>
            </a:r>
          </a:p>
          <a:p>
            <a:pPr>
              <a:buNone/>
            </a:pPr>
            <a:endParaRPr lang="sl-SI" dirty="0"/>
          </a:p>
        </p:txBody>
      </p:sp>
      <p:grpSp>
        <p:nvGrpSpPr>
          <p:cNvPr id="4" name="Group 39"/>
          <p:cNvGrpSpPr>
            <a:grpSpLocks/>
          </p:cNvGrpSpPr>
          <p:nvPr/>
        </p:nvGrpSpPr>
        <p:grpSpPr bwMode="auto">
          <a:xfrm>
            <a:off x="323528" y="2996381"/>
            <a:ext cx="3386138" cy="3208338"/>
            <a:chOff x="56" y="189"/>
            <a:chExt cx="2133" cy="2021"/>
          </a:xfrm>
        </p:grpSpPr>
        <p:sp>
          <p:nvSpPr>
            <p:cNvPr id="5" name="Arc 18"/>
            <p:cNvSpPr>
              <a:spLocks/>
            </p:cNvSpPr>
            <p:nvPr/>
          </p:nvSpPr>
          <p:spPr bwMode="auto">
            <a:xfrm>
              <a:off x="1433" y="583"/>
              <a:ext cx="756" cy="1466"/>
            </a:xfrm>
            <a:custGeom>
              <a:avLst/>
              <a:gdLst>
                <a:gd name="G0" fmla="+- 0 0 0"/>
                <a:gd name="G1" fmla="+- 21600 0 0"/>
                <a:gd name="G2" fmla="+- 21600 0 0"/>
                <a:gd name="T0" fmla="*/ 0 w 21600"/>
                <a:gd name="T1" fmla="*/ 0 h 41759"/>
                <a:gd name="T2" fmla="*/ 7757 w 21600"/>
                <a:gd name="T3" fmla="*/ 41759 h 41759"/>
                <a:gd name="T4" fmla="*/ 0 w 21600"/>
                <a:gd name="T5" fmla="*/ 21600 h 41759"/>
              </a:gdLst>
              <a:ahLst/>
              <a:cxnLst>
                <a:cxn ang="0">
                  <a:pos x="T0" y="T1"/>
                </a:cxn>
                <a:cxn ang="0">
                  <a:pos x="T2" y="T3"/>
                </a:cxn>
                <a:cxn ang="0">
                  <a:pos x="T4" y="T5"/>
                </a:cxn>
              </a:cxnLst>
              <a:rect l="0" t="0" r="r" b="b"/>
              <a:pathLst>
                <a:path w="21600" h="41759" fill="none" extrusionOk="0">
                  <a:moveTo>
                    <a:pt x="-1" y="0"/>
                  </a:moveTo>
                  <a:cubicBezTo>
                    <a:pt x="11929" y="0"/>
                    <a:pt x="21600" y="9670"/>
                    <a:pt x="21600" y="21600"/>
                  </a:cubicBezTo>
                  <a:cubicBezTo>
                    <a:pt x="21600" y="30536"/>
                    <a:pt x="16097" y="38549"/>
                    <a:pt x="7757" y="41759"/>
                  </a:cubicBezTo>
                </a:path>
                <a:path w="21600" h="41759" stroke="0" extrusionOk="0">
                  <a:moveTo>
                    <a:pt x="-1" y="0"/>
                  </a:moveTo>
                  <a:cubicBezTo>
                    <a:pt x="11929" y="0"/>
                    <a:pt x="21600" y="9670"/>
                    <a:pt x="21600" y="21600"/>
                  </a:cubicBezTo>
                  <a:cubicBezTo>
                    <a:pt x="21600" y="30536"/>
                    <a:pt x="16097" y="38549"/>
                    <a:pt x="7757" y="41759"/>
                  </a:cubicBezTo>
                  <a:lnTo>
                    <a:pt x="0" y="21600"/>
                  </a:lnTo>
                  <a:close/>
                </a:path>
              </a:pathLst>
            </a:custGeom>
            <a:solidFill>
              <a:srgbClr val="FFFF00"/>
            </a:solidFill>
            <a:ln w="28575">
              <a:solidFill>
                <a:srgbClr val="000000"/>
              </a:solidFill>
              <a:round/>
              <a:headEnd/>
              <a:tailEnd/>
            </a:ln>
          </p:spPr>
          <p:txBody>
            <a:bodyPr/>
            <a:lstStyle/>
            <a:p>
              <a:endParaRPr lang="sl-SI"/>
            </a:p>
          </p:txBody>
        </p:sp>
        <p:sp>
          <p:nvSpPr>
            <p:cNvPr id="6" name="Arc 19"/>
            <p:cNvSpPr>
              <a:spLocks/>
            </p:cNvSpPr>
            <p:nvPr/>
          </p:nvSpPr>
          <p:spPr bwMode="auto">
            <a:xfrm>
              <a:off x="824" y="1342"/>
              <a:ext cx="881" cy="759"/>
            </a:xfrm>
            <a:custGeom>
              <a:avLst/>
              <a:gdLst>
                <a:gd name="G0" fmla="+- 17409 0 0"/>
                <a:gd name="G1" fmla="+- 0 0 0"/>
                <a:gd name="G2" fmla="+- 21600 0 0"/>
                <a:gd name="T0" fmla="*/ 25166 w 25166"/>
                <a:gd name="T1" fmla="*/ 20159 h 21600"/>
                <a:gd name="T2" fmla="*/ 0 w 25166"/>
                <a:gd name="T3" fmla="*/ 12787 h 21600"/>
                <a:gd name="T4" fmla="*/ 17409 w 25166"/>
                <a:gd name="T5" fmla="*/ 0 h 21600"/>
              </a:gdLst>
              <a:ahLst/>
              <a:cxnLst>
                <a:cxn ang="0">
                  <a:pos x="T0" y="T1"/>
                </a:cxn>
                <a:cxn ang="0">
                  <a:pos x="T2" y="T3"/>
                </a:cxn>
                <a:cxn ang="0">
                  <a:pos x="T4" y="T5"/>
                </a:cxn>
              </a:cxnLst>
              <a:rect l="0" t="0" r="r" b="b"/>
              <a:pathLst>
                <a:path w="25166" h="21600" fill="none" extrusionOk="0">
                  <a:moveTo>
                    <a:pt x="25166" y="20159"/>
                  </a:moveTo>
                  <a:cubicBezTo>
                    <a:pt x="22690" y="21111"/>
                    <a:pt x="20061" y="21599"/>
                    <a:pt x="17409" y="21600"/>
                  </a:cubicBezTo>
                  <a:cubicBezTo>
                    <a:pt x="10534" y="21600"/>
                    <a:pt x="4070" y="18327"/>
                    <a:pt x="0" y="12786"/>
                  </a:cubicBezTo>
                </a:path>
                <a:path w="25166" h="21600" stroke="0" extrusionOk="0">
                  <a:moveTo>
                    <a:pt x="25166" y="20159"/>
                  </a:moveTo>
                  <a:cubicBezTo>
                    <a:pt x="22690" y="21111"/>
                    <a:pt x="20061" y="21599"/>
                    <a:pt x="17409" y="21600"/>
                  </a:cubicBezTo>
                  <a:cubicBezTo>
                    <a:pt x="10534" y="21600"/>
                    <a:pt x="4070" y="18327"/>
                    <a:pt x="0" y="12786"/>
                  </a:cubicBezTo>
                  <a:lnTo>
                    <a:pt x="17409" y="0"/>
                  </a:lnTo>
                  <a:close/>
                </a:path>
              </a:pathLst>
            </a:custGeom>
            <a:solidFill>
              <a:srgbClr val="FF9900"/>
            </a:solidFill>
            <a:ln w="28575">
              <a:solidFill>
                <a:srgbClr val="000000"/>
              </a:solidFill>
              <a:round/>
              <a:headEnd/>
              <a:tailEnd/>
            </a:ln>
          </p:spPr>
          <p:txBody>
            <a:bodyPr/>
            <a:lstStyle/>
            <a:p>
              <a:endParaRPr lang="sl-SI"/>
            </a:p>
          </p:txBody>
        </p:sp>
        <p:sp>
          <p:nvSpPr>
            <p:cNvPr id="7" name="Arc 20"/>
            <p:cNvSpPr>
              <a:spLocks/>
            </p:cNvSpPr>
            <p:nvPr/>
          </p:nvSpPr>
          <p:spPr bwMode="auto">
            <a:xfrm>
              <a:off x="677" y="892"/>
              <a:ext cx="756" cy="899"/>
            </a:xfrm>
            <a:custGeom>
              <a:avLst/>
              <a:gdLst>
                <a:gd name="G0" fmla="+- 21600 0 0"/>
                <a:gd name="G1" fmla="+- 12805 0 0"/>
                <a:gd name="G2" fmla="+- 21600 0 0"/>
                <a:gd name="T0" fmla="*/ 4191 w 21600"/>
                <a:gd name="T1" fmla="*/ 25592 h 25592"/>
                <a:gd name="T2" fmla="*/ 4205 w 21600"/>
                <a:gd name="T3" fmla="*/ 0 h 25592"/>
                <a:gd name="T4" fmla="*/ 21600 w 21600"/>
                <a:gd name="T5" fmla="*/ 12805 h 25592"/>
              </a:gdLst>
              <a:ahLst/>
              <a:cxnLst>
                <a:cxn ang="0">
                  <a:pos x="T0" y="T1"/>
                </a:cxn>
                <a:cxn ang="0">
                  <a:pos x="T2" y="T3"/>
                </a:cxn>
                <a:cxn ang="0">
                  <a:pos x="T4" y="T5"/>
                </a:cxn>
              </a:cxnLst>
              <a:rect l="0" t="0" r="r" b="b"/>
              <a:pathLst>
                <a:path w="21600" h="25592" fill="none" extrusionOk="0">
                  <a:moveTo>
                    <a:pt x="4191" y="25591"/>
                  </a:moveTo>
                  <a:cubicBezTo>
                    <a:pt x="1468" y="21884"/>
                    <a:pt x="0" y="17404"/>
                    <a:pt x="0" y="12805"/>
                  </a:cubicBezTo>
                  <a:cubicBezTo>
                    <a:pt x="-1" y="8197"/>
                    <a:pt x="1473" y="3710"/>
                    <a:pt x="4204" y="-1"/>
                  </a:cubicBezTo>
                </a:path>
                <a:path w="21600" h="25592" stroke="0" extrusionOk="0">
                  <a:moveTo>
                    <a:pt x="4191" y="25591"/>
                  </a:moveTo>
                  <a:cubicBezTo>
                    <a:pt x="1468" y="21884"/>
                    <a:pt x="0" y="17404"/>
                    <a:pt x="0" y="12805"/>
                  </a:cubicBezTo>
                  <a:cubicBezTo>
                    <a:pt x="-1" y="8197"/>
                    <a:pt x="1473" y="3710"/>
                    <a:pt x="4204" y="-1"/>
                  </a:cubicBezTo>
                  <a:lnTo>
                    <a:pt x="21600" y="12805"/>
                  </a:lnTo>
                  <a:close/>
                </a:path>
              </a:pathLst>
            </a:custGeom>
            <a:gradFill rotWithShape="0">
              <a:gsLst>
                <a:gs pos="0">
                  <a:schemeClr val="tx2"/>
                </a:gs>
                <a:gs pos="100000">
                  <a:srgbClr val="520000"/>
                </a:gs>
              </a:gsLst>
              <a:lin ang="0" scaled="1"/>
            </a:gradFill>
            <a:ln w="28575">
              <a:solidFill>
                <a:srgbClr val="000000"/>
              </a:solidFill>
              <a:round/>
              <a:headEnd/>
              <a:tailEnd/>
            </a:ln>
          </p:spPr>
          <p:txBody>
            <a:bodyPr/>
            <a:lstStyle/>
            <a:p>
              <a:endParaRPr lang="sl-SI"/>
            </a:p>
          </p:txBody>
        </p:sp>
        <p:sp>
          <p:nvSpPr>
            <p:cNvPr id="8" name="Arc 21"/>
            <p:cNvSpPr>
              <a:spLocks/>
            </p:cNvSpPr>
            <p:nvPr/>
          </p:nvSpPr>
          <p:spPr bwMode="auto">
            <a:xfrm>
              <a:off x="824" y="634"/>
              <a:ext cx="609" cy="708"/>
            </a:xfrm>
            <a:custGeom>
              <a:avLst/>
              <a:gdLst>
                <a:gd name="G0" fmla="+- 17395 0 0"/>
                <a:gd name="G1" fmla="+- 20163 0 0"/>
                <a:gd name="G2" fmla="+- 21600 0 0"/>
                <a:gd name="T0" fmla="*/ 0 w 17395"/>
                <a:gd name="T1" fmla="*/ 7358 h 20163"/>
                <a:gd name="T2" fmla="*/ 9648 w 17395"/>
                <a:gd name="T3" fmla="*/ 0 h 20163"/>
                <a:gd name="T4" fmla="*/ 17395 w 17395"/>
                <a:gd name="T5" fmla="*/ 20163 h 20163"/>
              </a:gdLst>
              <a:ahLst/>
              <a:cxnLst>
                <a:cxn ang="0">
                  <a:pos x="T0" y="T1"/>
                </a:cxn>
                <a:cxn ang="0">
                  <a:pos x="T2" y="T3"/>
                </a:cxn>
                <a:cxn ang="0">
                  <a:pos x="T4" y="T5"/>
                </a:cxn>
              </a:cxnLst>
              <a:rect l="0" t="0" r="r" b="b"/>
              <a:pathLst>
                <a:path w="17395" h="20163" fill="none" extrusionOk="0">
                  <a:moveTo>
                    <a:pt x="-1" y="7357"/>
                  </a:moveTo>
                  <a:cubicBezTo>
                    <a:pt x="2446" y="4033"/>
                    <a:pt x="5795" y="1480"/>
                    <a:pt x="9648" y="0"/>
                  </a:cubicBezTo>
                </a:path>
                <a:path w="17395" h="20163" stroke="0" extrusionOk="0">
                  <a:moveTo>
                    <a:pt x="-1" y="7357"/>
                  </a:moveTo>
                  <a:cubicBezTo>
                    <a:pt x="2446" y="4033"/>
                    <a:pt x="5795" y="1480"/>
                    <a:pt x="9648" y="0"/>
                  </a:cubicBezTo>
                  <a:lnTo>
                    <a:pt x="17395" y="20163"/>
                  </a:lnTo>
                  <a:close/>
                </a:path>
              </a:pathLst>
            </a:custGeom>
            <a:solidFill>
              <a:srgbClr val="0000FF"/>
            </a:solidFill>
            <a:ln w="28575">
              <a:solidFill>
                <a:srgbClr val="000000"/>
              </a:solidFill>
              <a:round/>
              <a:headEnd/>
              <a:tailEnd/>
            </a:ln>
          </p:spPr>
          <p:txBody>
            <a:bodyPr/>
            <a:lstStyle/>
            <a:p>
              <a:endParaRPr lang="sl-SI"/>
            </a:p>
          </p:txBody>
        </p:sp>
        <p:sp>
          <p:nvSpPr>
            <p:cNvPr id="9" name="Arc 22"/>
            <p:cNvSpPr>
              <a:spLocks/>
            </p:cNvSpPr>
            <p:nvPr/>
          </p:nvSpPr>
          <p:spPr bwMode="auto">
            <a:xfrm>
              <a:off x="1162" y="583"/>
              <a:ext cx="271" cy="759"/>
            </a:xfrm>
            <a:custGeom>
              <a:avLst/>
              <a:gdLst>
                <a:gd name="G0" fmla="+- 7747 0 0"/>
                <a:gd name="G1" fmla="+- 21600 0 0"/>
                <a:gd name="G2" fmla="+- 21600 0 0"/>
                <a:gd name="T0" fmla="*/ 0 w 7747"/>
                <a:gd name="T1" fmla="*/ 1437 h 21600"/>
                <a:gd name="T2" fmla="*/ 7747 w 7747"/>
                <a:gd name="T3" fmla="*/ 0 h 21600"/>
                <a:gd name="T4" fmla="*/ 7747 w 7747"/>
                <a:gd name="T5" fmla="*/ 21600 h 21600"/>
              </a:gdLst>
              <a:ahLst/>
              <a:cxnLst>
                <a:cxn ang="0">
                  <a:pos x="T0" y="T1"/>
                </a:cxn>
                <a:cxn ang="0">
                  <a:pos x="T2" y="T3"/>
                </a:cxn>
                <a:cxn ang="0">
                  <a:pos x="T4" y="T5"/>
                </a:cxn>
              </a:cxnLst>
              <a:rect l="0" t="0" r="r" b="b"/>
              <a:pathLst>
                <a:path w="7747" h="21600" fill="none" extrusionOk="0">
                  <a:moveTo>
                    <a:pt x="0" y="1437"/>
                  </a:moveTo>
                  <a:cubicBezTo>
                    <a:pt x="2472" y="487"/>
                    <a:pt x="5098" y="0"/>
                    <a:pt x="7746" y="0"/>
                  </a:cubicBezTo>
                </a:path>
                <a:path w="7747" h="21600" stroke="0" extrusionOk="0">
                  <a:moveTo>
                    <a:pt x="0" y="1437"/>
                  </a:moveTo>
                  <a:cubicBezTo>
                    <a:pt x="2472" y="487"/>
                    <a:pt x="5098" y="0"/>
                    <a:pt x="7746" y="0"/>
                  </a:cubicBezTo>
                  <a:lnTo>
                    <a:pt x="7747" y="21600"/>
                  </a:lnTo>
                  <a:close/>
                </a:path>
              </a:pathLst>
            </a:custGeom>
            <a:solidFill>
              <a:srgbClr val="008000"/>
            </a:solidFill>
            <a:ln w="28575">
              <a:solidFill>
                <a:srgbClr val="000000"/>
              </a:solidFill>
              <a:round/>
              <a:headEnd/>
              <a:tailEnd/>
            </a:ln>
          </p:spPr>
          <p:txBody>
            <a:bodyPr/>
            <a:lstStyle/>
            <a:p>
              <a:endParaRPr lang="sl-SI"/>
            </a:p>
          </p:txBody>
        </p:sp>
        <p:sp>
          <p:nvSpPr>
            <p:cNvPr id="10" name="Rectangle 23"/>
            <p:cNvSpPr>
              <a:spLocks noChangeArrowheads="1"/>
            </p:cNvSpPr>
            <p:nvPr/>
          </p:nvSpPr>
          <p:spPr bwMode="auto">
            <a:xfrm>
              <a:off x="1644" y="1097"/>
              <a:ext cx="475" cy="388"/>
            </a:xfrm>
            <a:prstGeom prst="rect">
              <a:avLst/>
            </a:prstGeom>
            <a:noFill/>
            <a:ln w="9525">
              <a:noFill/>
              <a:miter lim="800000"/>
              <a:headEnd/>
              <a:tailEnd/>
            </a:ln>
          </p:spPr>
          <p:txBody>
            <a:bodyPr wrap="none" lIns="0" tIns="0" rIns="0" bIns="0">
              <a:spAutoFit/>
            </a:bodyPr>
            <a:lstStyle/>
            <a:p>
              <a:pPr algn="ctr"/>
              <a:r>
                <a:rPr lang="sl-SI" sz="2000" dirty="0" smtClean="0">
                  <a:latin typeface="Arial" pitchFamily="34" charset="0"/>
                </a:rPr>
                <a:t>Nafta</a:t>
              </a:r>
            </a:p>
            <a:p>
              <a:pPr algn="ctr"/>
              <a:r>
                <a:rPr lang="en-US" sz="2000" dirty="0" smtClean="0">
                  <a:latin typeface="Arial" pitchFamily="34" charset="0"/>
                </a:rPr>
                <a:t> </a:t>
              </a:r>
              <a:r>
                <a:rPr lang="en-US" sz="2000" dirty="0">
                  <a:latin typeface="Arial" pitchFamily="34" charset="0"/>
                </a:rPr>
                <a:t>(43%)</a:t>
              </a:r>
            </a:p>
          </p:txBody>
        </p:sp>
        <p:sp>
          <p:nvSpPr>
            <p:cNvPr id="11" name="Rectangle 24"/>
            <p:cNvSpPr>
              <a:spLocks noChangeArrowheads="1"/>
            </p:cNvSpPr>
            <p:nvPr/>
          </p:nvSpPr>
          <p:spPr bwMode="auto">
            <a:xfrm>
              <a:off x="464" y="1822"/>
              <a:ext cx="998" cy="388"/>
            </a:xfrm>
            <a:prstGeom prst="rect">
              <a:avLst/>
            </a:prstGeom>
            <a:noFill/>
            <a:ln w="9525">
              <a:noFill/>
              <a:miter lim="800000"/>
              <a:headEnd/>
              <a:tailEnd/>
            </a:ln>
          </p:spPr>
          <p:txBody>
            <a:bodyPr wrap="square" lIns="0" tIns="0" rIns="0" bIns="0">
              <a:spAutoFit/>
            </a:bodyPr>
            <a:lstStyle/>
            <a:p>
              <a:pPr algn="ctr"/>
              <a:r>
                <a:rPr lang="sl-SI" sz="2000" dirty="0" smtClean="0">
                  <a:latin typeface="Arial" pitchFamily="34" charset="0"/>
                </a:rPr>
                <a:t>Zemeljski plin</a:t>
              </a:r>
            </a:p>
            <a:p>
              <a:pPr algn="ctr"/>
              <a:r>
                <a:rPr lang="en-US" sz="2000" dirty="0" smtClean="0">
                  <a:latin typeface="Arial" pitchFamily="34" charset="0"/>
                </a:rPr>
                <a:t>(21</a:t>
              </a:r>
              <a:r>
                <a:rPr lang="en-US" sz="2000" dirty="0">
                  <a:latin typeface="Arial" pitchFamily="34" charset="0"/>
                </a:rPr>
                <a:t>%)</a:t>
              </a:r>
            </a:p>
          </p:txBody>
        </p:sp>
        <p:sp>
          <p:nvSpPr>
            <p:cNvPr id="12" name="Rectangle 25"/>
            <p:cNvSpPr>
              <a:spLocks noChangeArrowheads="1"/>
            </p:cNvSpPr>
            <p:nvPr/>
          </p:nvSpPr>
          <p:spPr bwMode="auto">
            <a:xfrm>
              <a:off x="56" y="1187"/>
              <a:ext cx="748" cy="388"/>
            </a:xfrm>
            <a:prstGeom prst="rect">
              <a:avLst/>
            </a:prstGeom>
            <a:noFill/>
            <a:ln w="9525">
              <a:noFill/>
              <a:miter lim="800000"/>
              <a:headEnd/>
              <a:tailEnd/>
            </a:ln>
          </p:spPr>
          <p:txBody>
            <a:bodyPr wrap="square" lIns="0" tIns="0" rIns="0" bIns="0">
              <a:spAutoFit/>
            </a:bodyPr>
            <a:lstStyle/>
            <a:p>
              <a:pPr algn="ctr"/>
              <a:r>
                <a:rPr lang="sl-SI" sz="2000" dirty="0" smtClean="0">
                  <a:latin typeface="Arial" pitchFamily="34" charset="0"/>
                </a:rPr>
                <a:t>Premog</a:t>
              </a:r>
            </a:p>
            <a:p>
              <a:pPr algn="ctr"/>
              <a:r>
                <a:rPr lang="en-US" sz="2000" dirty="0" smtClean="0">
                  <a:latin typeface="Arial" pitchFamily="34" charset="0"/>
                </a:rPr>
                <a:t>(21</a:t>
              </a:r>
              <a:r>
                <a:rPr lang="en-US" sz="2000" dirty="0">
                  <a:latin typeface="Arial" pitchFamily="34" charset="0"/>
                </a:rPr>
                <a:t>%)</a:t>
              </a:r>
            </a:p>
          </p:txBody>
        </p:sp>
        <p:sp>
          <p:nvSpPr>
            <p:cNvPr id="13" name="Rectangle 26"/>
            <p:cNvSpPr>
              <a:spLocks noChangeArrowheads="1"/>
            </p:cNvSpPr>
            <p:nvPr/>
          </p:nvSpPr>
          <p:spPr bwMode="auto">
            <a:xfrm>
              <a:off x="192" y="462"/>
              <a:ext cx="864" cy="388"/>
            </a:xfrm>
            <a:prstGeom prst="rect">
              <a:avLst/>
            </a:prstGeom>
            <a:noFill/>
            <a:ln w="9525">
              <a:noFill/>
              <a:miter lim="800000"/>
              <a:headEnd/>
              <a:tailEnd/>
            </a:ln>
          </p:spPr>
          <p:txBody>
            <a:bodyPr lIns="0" tIns="0" rIns="0" bIns="0">
              <a:spAutoFit/>
            </a:bodyPr>
            <a:lstStyle/>
            <a:p>
              <a:pPr algn="ctr"/>
              <a:r>
                <a:rPr lang="sl-SI" sz="2000" dirty="0" smtClean="0">
                  <a:latin typeface="Arial" pitchFamily="34" charset="0"/>
                </a:rPr>
                <a:t>Jedrska</a:t>
              </a:r>
            </a:p>
            <a:p>
              <a:pPr algn="ctr"/>
              <a:r>
                <a:rPr lang="en-US" sz="2000" dirty="0" smtClean="0">
                  <a:latin typeface="Arial" pitchFamily="34" charset="0"/>
                </a:rPr>
                <a:t> </a:t>
              </a:r>
              <a:r>
                <a:rPr lang="en-US" sz="2000" dirty="0">
                  <a:latin typeface="Arial" pitchFamily="34" charset="0"/>
                </a:rPr>
                <a:t>(9%)</a:t>
              </a:r>
            </a:p>
          </p:txBody>
        </p:sp>
        <p:sp>
          <p:nvSpPr>
            <p:cNvPr id="14" name="Rectangle 27"/>
            <p:cNvSpPr>
              <a:spLocks noChangeArrowheads="1"/>
            </p:cNvSpPr>
            <p:nvPr/>
          </p:nvSpPr>
          <p:spPr bwMode="auto">
            <a:xfrm>
              <a:off x="872" y="189"/>
              <a:ext cx="1056" cy="388"/>
            </a:xfrm>
            <a:prstGeom prst="rect">
              <a:avLst/>
            </a:prstGeom>
            <a:noFill/>
            <a:ln w="9525">
              <a:noFill/>
              <a:miter lim="800000"/>
              <a:headEnd/>
              <a:tailEnd/>
            </a:ln>
          </p:spPr>
          <p:txBody>
            <a:bodyPr lIns="0" tIns="0" rIns="0" bIns="0">
              <a:spAutoFit/>
            </a:bodyPr>
            <a:lstStyle/>
            <a:p>
              <a:pPr algn="ctr"/>
              <a:r>
                <a:rPr lang="sl-SI" sz="2000" dirty="0" smtClean="0">
                  <a:latin typeface="Arial" pitchFamily="34" charset="0"/>
                </a:rPr>
                <a:t>Obnovljivi</a:t>
              </a:r>
            </a:p>
            <a:p>
              <a:pPr algn="ctr"/>
              <a:r>
                <a:rPr lang="en-US" sz="2000" dirty="0" smtClean="0">
                  <a:latin typeface="Arial" pitchFamily="34" charset="0"/>
                </a:rPr>
                <a:t> </a:t>
              </a:r>
              <a:r>
                <a:rPr lang="en-US" sz="2000" dirty="0">
                  <a:latin typeface="Arial" pitchFamily="34" charset="0"/>
                </a:rPr>
                <a:t>(6%)</a:t>
              </a:r>
            </a:p>
          </p:txBody>
        </p:sp>
      </p:grpSp>
      <p:sp>
        <p:nvSpPr>
          <p:cNvPr id="15" name="TextBox 14"/>
          <p:cNvSpPr txBox="1"/>
          <p:nvPr/>
        </p:nvSpPr>
        <p:spPr>
          <a:xfrm>
            <a:off x="0" y="6273225"/>
            <a:ext cx="2232248" cy="584775"/>
          </a:xfrm>
          <a:prstGeom prst="rect">
            <a:avLst/>
          </a:prstGeom>
          <a:noFill/>
        </p:spPr>
        <p:txBody>
          <a:bodyPr wrap="square" rtlCol="0">
            <a:spAutoFit/>
          </a:bodyPr>
          <a:lstStyle/>
          <a:p>
            <a:pPr algn="ctr"/>
            <a:r>
              <a:rPr lang="sl-SI" sz="3200" dirty="0" smtClean="0"/>
              <a:t>2000</a:t>
            </a:r>
            <a:endParaRPr lang="sl-SI" sz="3200" dirty="0"/>
          </a:p>
        </p:txBody>
      </p:sp>
      <p:sp>
        <p:nvSpPr>
          <p:cNvPr id="16" name="TextBox 15"/>
          <p:cNvSpPr txBox="1"/>
          <p:nvPr/>
        </p:nvSpPr>
        <p:spPr>
          <a:xfrm>
            <a:off x="6911752" y="6273225"/>
            <a:ext cx="2232248" cy="584775"/>
          </a:xfrm>
          <a:prstGeom prst="rect">
            <a:avLst/>
          </a:prstGeom>
          <a:noFill/>
        </p:spPr>
        <p:txBody>
          <a:bodyPr wrap="square" rtlCol="0">
            <a:spAutoFit/>
          </a:bodyPr>
          <a:lstStyle/>
          <a:p>
            <a:pPr algn="ctr"/>
            <a:r>
              <a:rPr lang="sl-SI" sz="3200" dirty="0" smtClean="0"/>
              <a:t>2020</a:t>
            </a:r>
            <a:endParaRPr lang="sl-SI" sz="3200" dirty="0"/>
          </a:p>
        </p:txBody>
      </p:sp>
      <p:grpSp>
        <p:nvGrpSpPr>
          <p:cNvPr id="17" name="Group 40"/>
          <p:cNvGrpSpPr>
            <a:grpSpLocks/>
          </p:cNvGrpSpPr>
          <p:nvPr/>
        </p:nvGrpSpPr>
        <p:grpSpPr bwMode="auto">
          <a:xfrm>
            <a:off x="6012160" y="3573016"/>
            <a:ext cx="2522724" cy="2582182"/>
            <a:chOff x="3097" y="1989"/>
            <a:chExt cx="1935" cy="1941"/>
          </a:xfrm>
        </p:grpSpPr>
        <p:sp>
          <p:nvSpPr>
            <p:cNvPr id="18" name="Arc 5"/>
            <p:cNvSpPr>
              <a:spLocks/>
            </p:cNvSpPr>
            <p:nvPr/>
          </p:nvSpPr>
          <p:spPr bwMode="auto">
            <a:xfrm>
              <a:off x="4065" y="1989"/>
              <a:ext cx="967" cy="1833"/>
            </a:xfrm>
            <a:custGeom>
              <a:avLst/>
              <a:gdLst>
                <a:gd name="G0" fmla="+- 0 0 0"/>
                <a:gd name="G1" fmla="+- 21600 0 0"/>
                <a:gd name="G2" fmla="+- 21600 0 0"/>
                <a:gd name="T0" fmla="*/ 0 w 21600"/>
                <a:gd name="T1" fmla="*/ 0 h 40813"/>
                <a:gd name="T2" fmla="*/ 9869 w 21600"/>
                <a:gd name="T3" fmla="*/ 40813 h 40813"/>
                <a:gd name="T4" fmla="*/ 0 w 21600"/>
                <a:gd name="T5" fmla="*/ 21600 h 40813"/>
              </a:gdLst>
              <a:ahLst/>
              <a:cxnLst>
                <a:cxn ang="0">
                  <a:pos x="T0" y="T1"/>
                </a:cxn>
                <a:cxn ang="0">
                  <a:pos x="T2" y="T3"/>
                </a:cxn>
                <a:cxn ang="0">
                  <a:pos x="T4" y="T5"/>
                </a:cxn>
              </a:cxnLst>
              <a:rect l="0" t="0" r="r" b="b"/>
              <a:pathLst>
                <a:path w="21600" h="40813" fill="none" extrusionOk="0">
                  <a:moveTo>
                    <a:pt x="-1" y="0"/>
                  </a:moveTo>
                  <a:cubicBezTo>
                    <a:pt x="11929" y="0"/>
                    <a:pt x="21600" y="9670"/>
                    <a:pt x="21600" y="21600"/>
                  </a:cubicBezTo>
                  <a:cubicBezTo>
                    <a:pt x="21600" y="29696"/>
                    <a:pt x="17071" y="37113"/>
                    <a:pt x="9869" y="40813"/>
                  </a:cubicBezTo>
                </a:path>
                <a:path w="21600" h="40813" stroke="0" extrusionOk="0">
                  <a:moveTo>
                    <a:pt x="-1" y="0"/>
                  </a:moveTo>
                  <a:cubicBezTo>
                    <a:pt x="11929" y="0"/>
                    <a:pt x="21600" y="9670"/>
                    <a:pt x="21600" y="21600"/>
                  </a:cubicBezTo>
                  <a:cubicBezTo>
                    <a:pt x="21600" y="29696"/>
                    <a:pt x="17071" y="37113"/>
                    <a:pt x="9869" y="40813"/>
                  </a:cubicBezTo>
                  <a:lnTo>
                    <a:pt x="0" y="21600"/>
                  </a:lnTo>
                  <a:close/>
                </a:path>
              </a:pathLst>
            </a:custGeom>
            <a:solidFill>
              <a:srgbClr val="FFFF00"/>
            </a:solidFill>
            <a:ln w="28575">
              <a:solidFill>
                <a:srgbClr val="000000"/>
              </a:solidFill>
              <a:round/>
              <a:headEnd/>
              <a:tailEnd/>
            </a:ln>
          </p:spPr>
          <p:txBody>
            <a:bodyPr/>
            <a:lstStyle/>
            <a:p>
              <a:endParaRPr lang="sl-SI"/>
            </a:p>
          </p:txBody>
        </p:sp>
        <p:sp>
          <p:nvSpPr>
            <p:cNvPr id="19" name="Arc 6"/>
            <p:cNvSpPr>
              <a:spLocks/>
            </p:cNvSpPr>
            <p:nvPr/>
          </p:nvSpPr>
          <p:spPr bwMode="auto">
            <a:xfrm>
              <a:off x="3131" y="2960"/>
              <a:ext cx="1376" cy="970"/>
            </a:xfrm>
            <a:custGeom>
              <a:avLst/>
              <a:gdLst>
                <a:gd name="G0" fmla="+- 20867 0 0"/>
                <a:gd name="G1" fmla="+- 0 0 0"/>
                <a:gd name="G2" fmla="+- 21600 0 0"/>
                <a:gd name="T0" fmla="*/ 30736 w 30736"/>
                <a:gd name="T1" fmla="*/ 19213 h 21600"/>
                <a:gd name="T2" fmla="*/ 0 w 30736"/>
                <a:gd name="T3" fmla="*/ 5580 h 21600"/>
                <a:gd name="T4" fmla="*/ 20867 w 30736"/>
                <a:gd name="T5" fmla="*/ 0 h 21600"/>
              </a:gdLst>
              <a:ahLst/>
              <a:cxnLst>
                <a:cxn ang="0">
                  <a:pos x="T0" y="T1"/>
                </a:cxn>
                <a:cxn ang="0">
                  <a:pos x="T2" y="T3"/>
                </a:cxn>
                <a:cxn ang="0">
                  <a:pos x="T4" y="T5"/>
                </a:cxn>
              </a:cxnLst>
              <a:rect l="0" t="0" r="r" b="b"/>
              <a:pathLst>
                <a:path w="30736" h="21600" fill="none" extrusionOk="0">
                  <a:moveTo>
                    <a:pt x="30736" y="19213"/>
                  </a:moveTo>
                  <a:cubicBezTo>
                    <a:pt x="27682" y="20781"/>
                    <a:pt x="24299" y="21599"/>
                    <a:pt x="20867" y="21600"/>
                  </a:cubicBezTo>
                  <a:cubicBezTo>
                    <a:pt x="11086" y="21600"/>
                    <a:pt x="2526" y="15028"/>
                    <a:pt x="0" y="5579"/>
                  </a:cubicBezTo>
                </a:path>
                <a:path w="30736" h="21600" stroke="0" extrusionOk="0">
                  <a:moveTo>
                    <a:pt x="30736" y="19213"/>
                  </a:moveTo>
                  <a:cubicBezTo>
                    <a:pt x="27682" y="20781"/>
                    <a:pt x="24299" y="21599"/>
                    <a:pt x="20867" y="21600"/>
                  </a:cubicBezTo>
                  <a:cubicBezTo>
                    <a:pt x="11086" y="21600"/>
                    <a:pt x="2526" y="15028"/>
                    <a:pt x="0" y="5579"/>
                  </a:cubicBezTo>
                  <a:lnTo>
                    <a:pt x="20867" y="0"/>
                  </a:lnTo>
                  <a:close/>
                </a:path>
              </a:pathLst>
            </a:custGeom>
            <a:solidFill>
              <a:srgbClr val="FF9900"/>
            </a:solidFill>
            <a:ln w="28575">
              <a:solidFill>
                <a:srgbClr val="000000"/>
              </a:solidFill>
              <a:round/>
              <a:headEnd/>
              <a:tailEnd/>
            </a:ln>
          </p:spPr>
          <p:txBody>
            <a:bodyPr/>
            <a:lstStyle/>
            <a:p>
              <a:endParaRPr lang="sl-SI"/>
            </a:p>
          </p:txBody>
        </p:sp>
        <p:sp>
          <p:nvSpPr>
            <p:cNvPr id="20" name="Arc 7"/>
            <p:cNvSpPr>
              <a:spLocks/>
            </p:cNvSpPr>
            <p:nvPr/>
          </p:nvSpPr>
          <p:spPr bwMode="auto">
            <a:xfrm>
              <a:off x="3097" y="2230"/>
              <a:ext cx="968" cy="980"/>
            </a:xfrm>
            <a:custGeom>
              <a:avLst/>
              <a:gdLst>
                <a:gd name="G0" fmla="+- 21600 0 0"/>
                <a:gd name="G1" fmla="+- 16257 0 0"/>
                <a:gd name="G2" fmla="+- 21600 0 0"/>
                <a:gd name="T0" fmla="*/ 733 w 21600"/>
                <a:gd name="T1" fmla="*/ 21837 h 21837"/>
                <a:gd name="T2" fmla="*/ 7378 w 21600"/>
                <a:gd name="T3" fmla="*/ 0 h 21837"/>
                <a:gd name="T4" fmla="*/ 21600 w 21600"/>
                <a:gd name="T5" fmla="*/ 16257 h 21837"/>
              </a:gdLst>
              <a:ahLst/>
              <a:cxnLst>
                <a:cxn ang="0">
                  <a:pos x="T0" y="T1"/>
                </a:cxn>
                <a:cxn ang="0">
                  <a:pos x="T2" y="T3"/>
                </a:cxn>
                <a:cxn ang="0">
                  <a:pos x="T4" y="T5"/>
                </a:cxn>
              </a:cxnLst>
              <a:rect l="0" t="0" r="r" b="b"/>
              <a:pathLst>
                <a:path w="21600" h="21837" fill="none" extrusionOk="0">
                  <a:moveTo>
                    <a:pt x="733" y="21836"/>
                  </a:moveTo>
                  <a:cubicBezTo>
                    <a:pt x="246" y="20016"/>
                    <a:pt x="0" y="18140"/>
                    <a:pt x="0" y="16257"/>
                  </a:cubicBezTo>
                  <a:cubicBezTo>
                    <a:pt x="-1" y="10027"/>
                    <a:pt x="2689" y="4101"/>
                    <a:pt x="7377" y="-1"/>
                  </a:cubicBezTo>
                </a:path>
                <a:path w="21600" h="21837" stroke="0" extrusionOk="0">
                  <a:moveTo>
                    <a:pt x="733" y="21836"/>
                  </a:moveTo>
                  <a:cubicBezTo>
                    <a:pt x="246" y="20016"/>
                    <a:pt x="0" y="18140"/>
                    <a:pt x="0" y="16257"/>
                  </a:cubicBezTo>
                  <a:cubicBezTo>
                    <a:pt x="-1" y="10027"/>
                    <a:pt x="2689" y="4101"/>
                    <a:pt x="7377" y="-1"/>
                  </a:cubicBezTo>
                  <a:lnTo>
                    <a:pt x="21600" y="16257"/>
                  </a:lnTo>
                  <a:close/>
                </a:path>
              </a:pathLst>
            </a:custGeom>
            <a:gradFill rotWithShape="0">
              <a:gsLst>
                <a:gs pos="0">
                  <a:srgbClr val="000000"/>
                </a:gs>
                <a:gs pos="100000">
                  <a:srgbClr val="520000"/>
                </a:gs>
              </a:gsLst>
              <a:lin ang="0" scaled="1"/>
            </a:gradFill>
            <a:ln w="28575">
              <a:solidFill>
                <a:srgbClr val="000000"/>
              </a:solidFill>
              <a:round/>
              <a:headEnd/>
              <a:tailEnd/>
            </a:ln>
          </p:spPr>
          <p:txBody>
            <a:bodyPr/>
            <a:lstStyle/>
            <a:p>
              <a:endParaRPr lang="sl-SI"/>
            </a:p>
          </p:txBody>
        </p:sp>
        <p:sp>
          <p:nvSpPr>
            <p:cNvPr id="21" name="Arc 8"/>
            <p:cNvSpPr>
              <a:spLocks/>
            </p:cNvSpPr>
            <p:nvPr/>
          </p:nvSpPr>
          <p:spPr bwMode="auto">
            <a:xfrm>
              <a:off x="3428" y="2030"/>
              <a:ext cx="637" cy="930"/>
            </a:xfrm>
            <a:custGeom>
              <a:avLst/>
              <a:gdLst>
                <a:gd name="G0" fmla="+- 14222 0 0"/>
                <a:gd name="G1" fmla="+- 20691 0 0"/>
                <a:gd name="G2" fmla="+- 21600 0 0"/>
                <a:gd name="T0" fmla="*/ 0 w 14222"/>
                <a:gd name="T1" fmla="*/ 4434 h 20691"/>
                <a:gd name="T2" fmla="*/ 8020 w 14222"/>
                <a:gd name="T3" fmla="*/ 0 h 20691"/>
                <a:gd name="T4" fmla="*/ 14222 w 14222"/>
                <a:gd name="T5" fmla="*/ 20691 h 20691"/>
              </a:gdLst>
              <a:ahLst/>
              <a:cxnLst>
                <a:cxn ang="0">
                  <a:pos x="T0" y="T1"/>
                </a:cxn>
                <a:cxn ang="0">
                  <a:pos x="T2" y="T3"/>
                </a:cxn>
                <a:cxn ang="0">
                  <a:pos x="T4" y="T5"/>
                </a:cxn>
              </a:cxnLst>
              <a:rect l="0" t="0" r="r" b="b"/>
              <a:pathLst>
                <a:path w="14222" h="20691" fill="none" extrusionOk="0">
                  <a:moveTo>
                    <a:pt x="-1" y="4433"/>
                  </a:moveTo>
                  <a:cubicBezTo>
                    <a:pt x="2325" y="2399"/>
                    <a:pt x="5060" y="887"/>
                    <a:pt x="8020" y="0"/>
                  </a:cubicBezTo>
                </a:path>
                <a:path w="14222" h="20691" stroke="0" extrusionOk="0">
                  <a:moveTo>
                    <a:pt x="-1" y="4433"/>
                  </a:moveTo>
                  <a:cubicBezTo>
                    <a:pt x="2325" y="2399"/>
                    <a:pt x="5060" y="887"/>
                    <a:pt x="8020" y="0"/>
                  </a:cubicBezTo>
                  <a:lnTo>
                    <a:pt x="14222" y="20691"/>
                  </a:lnTo>
                  <a:close/>
                </a:path>
              </a:pathLst>
            </a:custGeom>
            <a:solidFill>
              <a:srgbClr val="0000FF"/>
            </a:solidFill>
            <a:ln w="28575">
              <a:solidFill>
                <a:srgbClr val="000000"/>
              </a:solidFill>
              <a:round/>
              <a:headEnd/>
              <a:tailEnd/>
            </a:ln>
          </p:spPr>
          <p:txBody>
            <a:bodyPr/>
            <a:lstStyle/>
            <a:p>
              <a:endParaRPr lang="sl-SI"/>
            </a:p>
          </p:txBody>
        </p:sp>
        <p:sp>
          <p:nvSpPr>
            <p:cNvPr id="22" name="Arc 9"/>
            <p:cNvSpPr>
              <a:spLocks/>
            </p:cNvSpPr>
            <p:nvPr/>
          </p:nvSpPr>
          <p:spPr bwMode="auto">
            <a:xfrm>
              <a:off x="3787" y="1989"/>
              <a:ext cx="278" cy="971"/>
            </a:xfrm>
            <a:custGeom>
              <a:avLst/>
              <a:gdLst>
                <a:gd name="G0" fmla="+- 6202 0 0"/>
                <a:gd name="G1" fmla="+- 21600 0 0"/>
                <a:gd name="G2" fmla="+- 21600 0 0"/>
                <a:gd name="T0" fmla="*/ 0 w 6202"/>
                <a:gd name="T1" fmla="*/ 909 h 21600"/>
                <a:gd name="T2" fmla="*/ 6202 w 6202"/>
                <a:gd name="T3" fmla="*/ 0 h 21600"/>
                <a:gd name="T4" fmla="*/ 6202 w 6202"/>
                <a:gd name="T5" fmla="*/ 21600 h 21600"/>
              </a:gdLst>
              <a:ahLst/>
              <a:cxnLst>
                <a:cxn ang="0">
                  <a:pos x="T0" y="T1"/>
                </a:cxn>
                <a:cxn ang="0">
                  <a:pos x="T2" y="T3"/>
                </a:cxn>
                <a:cxn ang="0">
                  <a:pos x="T4" y="T5"/>
                </a:cxn>
              </a:cxnLst>
              <a:rect l="0" t="0" r="r" b="b"/>
              <a:pathLst>
                <a:path w="6202" h="21600" fill="none" extrusionOk="0">
                  <a:moveTo>
                    <a:pt x="0" y="909"/>
                  </a:moveTo>
                  <a:cubicBezTo>
                    <a:pt x="2012" y="306"/>
                    <a:pt x="4101" y="0"/>
                    <a:pt x="6201" y="0"/>
                  </a:cubicBezTo>
                </a:path>
                <a:path w="6202" h="21600" stroke="0" extrusionOk="0">
                  <a:moveTo>
                    <a:pt x="0" y="909"/>
                  </a:moveTo>
                  <a:cubicBezTo>
                    <a:pt x="2012" y="306"/>
                    <a:pt x="4101" y="0"/>
                    <a:pt x="6201" y="0"/>
                  </a:cubicBezTo>
                  <a:lnTo>
                    <a:pt x="6202" y="21600"/>
                  </a:lnTo>
                  <a:close/>
                </a:path>
              </a:pathLst>
            </a:custGeom>
            <a:solidFill>
              <a:srgbClr val="008000"/>
            </a:solidFill>
            <a:ln w="28575">
              <a:solidFill>
                <a:srgbClr val="000000"/>
              </a:solidFill>
              <a:round/>
              <a:headEnd/>
              <a:tailEnd/>
            </a:ln>
          </p:spPr>
          <p:txBody>
            <a:bodyPr/>
            <a:lstStyle/>
            <a:p>
              <a:endParaRPr lang="sl-SI"/>
            </a:p>
          </p:txBody>
        </p:sp>
      </p:grpSp>
      <p:sp>
        <p:nvSpPr>
          <p:cNvPr id="28" name="Rectangle 16"/>
          <p:cNvSpPr>
            <a:spLocks noChangeArrowheads="1"/>
          </p:cNvSpPr>
          <p:nvPr/>
        </p:nvSpPr>
        <p:spPr bwMode="auto">
          <a:xfrm>
            <a:off x="7164288" y="3284984"/>
            <a:ext cx="1238547" cy="307777"/>
          </a:xfrm>
          <a:prstGeom prst="rect">
            <a:avLst/>
          </a:prstGeom>
          <a:noFill/>
          <a:ln w="9525">
            <a:noFill/>
            <a:miter lim="800000"/>
            <a:headEnd/>
            <a:tailEnd/>
          </a:ln>
        </p:spPr>
        <p:txBody>
          <a:bodyPr lIns="0" tIns="0" rIns="0" bIns="0">
            <a:spAutoFit/>
          </a:bodyPr>
          <a:lstStyle/>
          <a:p>
            <a:endParaRPr lang="en-US" sz="2000" b="1" dirty="0">
              <a:solidFill>
                <a:schemeClr val="bg1"/>
              </a:solidFill>
              <a:effectLst>
                <a:outerShdw blurRad="38100" dist="38100" dir="2700000" algn="tl">
                  <a:srgbClr val="000000"/>
                </a:outerShdw>
              </a:effectLst>
              <a:latin typeface="Arial" pitchFamily="34" charset="0"/>
            </a:endParaRPr>
          </a:p>
        </p:txBody>
      </p:sp>
      <p:sp>
        <p:nvSpPr>
          <p:cNvPr id="29" name="Rectangle 27"/>
          <p:cNvSpPr>
            <a:spLocks noChangeArrowheads="1"/>
          </p:cNvSpPr>
          <p:nvPr/>
        </p:nvSpPr>
        <p:spPr bwMode="auto">
          <a:xfrm>
            <a:off x="6516216" y="2852936"/>
            <a:ext cx="1676400" cy="615553"/>
          </a:xfrm>
          <a:prstGeom prst="rect">
            <a:avLst/>
          </a:prstGeom>
          <a:noFill/>
          <a:ln w="9525">
            <a:noFill/>
            <a:miter lim="800000"/>
            <a:headEnd/>
            <a:tailEnd/>
          </a:ln>
        </p:spPr>
        <p:txBody>
          <a:bodyPr lIns="0" tIns="0" rIns="0" bIns="0">
            <a:spAutoFit/>
          </a:bodyPr>
          <a:lstStyle/>
          <a:p>
            <a:pPr algn="ctr"/>
            <a:r>
              <a:rPr lang="sl-SI" sz="2000" dirty="0" smtClean="0">
                <a:latin typeface="Arial" pitchFamily="34" charset="0"/>
              </a:rPr>
              <a:t>Obnovljivi</a:t>
            </a:r>
          </a:p>
          <a:p>
            <a:pPr algn="ctr"/>
            <a:r>
              <a:rPr lang="en-US" sz="2000" dirty="0" smtClean="0">
                <a:latin typeface="Arial" pitchFamily="34" charset="0"/>
              </a:rPr>
              <a:t> (</a:t>
            </a:r>
            <a:r>
              <a:rPr lang="sl-SI" sz="2000" dirty="0" smtClean="0">
                <a:latin typeface="Arial" pitchFamily="34" charset="0"/>
              </a:rPr>
              <a:t>4</a:t>
            </a:r>
            <a:r>
              <a:rPr lang="en-US" sz="2000" dirty="0" smtClean="0">
                <a:latin typeface="Arial" pitchFamily="34" charset="0"/>
              </a:rPr>
              <a:t>%)</a:t>
            </a:r>
            <a:endParaRPr lang="en-US" sz="2000" dirty="0">
              <a:latin typeface="Arial" pitchFamily="34" charset="0"/>
            </a:endParaRPr>
          </a:p>
        </p:txBody>
      </p:sp>
      <p:sp>
        <p:nvSpPr>
          <p:cNvPr id="30" name="Rectangle 29"/>
          <p:cNvSpPr/>
          <p:nvPr/>
        </p:nvSpPr>
        <p:spPr>
          <a:xfrm>
            <a:off x="5364088" y="3140968"/>
            <a:ext cx="1368152" cy="707886"/>
          </a:xfrm>
          <a:prstGeom prst="rect">
            <a:avLst/>
          </a:prstGeom>
        </p:spPr>
        <p:txBody>
          <a:bodyPr wrap="square">
            <a:spAutoFit/>
          </a:bodyPr>
          <a:lstStyle/>
          <a:p>
            <a:pPr algn="ctr"/>
            <a:r>
              <a:rPr lang="sl-SI" sz="2000" dirty="0" smtClean="0">
                <a:latin typeface="Arial" pitchFamily="34" charset="0"/>
              </a:rPr>
              <a:t>Jedrska</a:t>
            </a:r>
          </a:p>
          <a:p>
            <a:pPr algn="ctr"/>
            <a:r>
              <a:rPr lang="en-US" sz="2000" dirty="0" smtClean="0">
                <a:latin typeface="Arial" pitchFamily="34" charset="0"/>
              </a:rPr>
              <a:t> (</a:t>
            </a:r>
            <a:r>
              <a:rPr lang="sl-SI" sz="2000" dirty="0" smtClean="0">
                <a:latin typeface="Arial" pitchFamily="34" charset="0"/>
              </a:rPr>
              <a:t>7</a:t>
            </a:r>
            <a:r>
              <a:rPr lang="en-US" sz="2000" dirty="0" smtClean="0">
                <a:latin typeface="Arial" pitchFamily="34" charset="0"/>
              </a:rPr>
              <a:t>%)</a:t>
            </a:r>
            <a:endParaRPr lang="en-US" sz="2000" dirty="0">
              <a:latin typeface="Arial" pitchFamily="34" charset="0"/>
            </a:endParaRPr>
          </a:p>
        </p:txBody>
      </p:sp>
      <p:sp>
        <p:nvSpPr>
          <p:cNvPr id="31" name="Rectangle 25"/>
          <p:cNvSpPr>
            <a:spLocks noChangeArrowheads="1"/>
          </p:cNvSpPr>
          <p:nvPr/>
        </p:nvSpPr>
        <p:spPr bwMode="auto">
          <a:xfrm>
            <a:off x="5004048" y="4149080"/>
            <a:ext cx="1043608" cy="615553"/>
          </a:xfrm>
          <a:prstGeom prst="rect">
            <a:avLst/>
          </a:prstGeom>
          <a:noFill/>
          <a:ln w="9525">
            <a:noFill/>
            <a:miter lim="800000"/>
            <a:headEnd/>
            <a:tailEnd/>
          </a:ln>
        </p:spPr>
        <p:txBody>
          <a:bodyPr wrap="square" lIns="0" tIns="0" rIns="0" bIns="0">
            <a:spAutoFit/>
          </a:bodyPr>
          <a:lstStyle/>
          <a:p>
            <a:pPr algn="ctr"/>
            <a:r>
              <a:rPr lang="sl-SI" sz="2000" dirty="0" smtClean="0">
                <a:latin typeface="Arial" pitchFamily="34" charset="0"/>
              </a:rPr>
              <a:t>Premog</a:t>
            </a:r>
          </a:p>
          <a:p>
            <a:pPr algn="ctr"/>
            <a:r>
              <a:rPr lang="en-US" sz="2000" dirty="0" smtClean="0">
                <a:latin typeface="Arial" pitchFamily="34" charset="0"/>
              </a:rPr>
              <a:t>(</a:t>
            </a:r>
            <a:r>
              <a:rPr lang="sl-SI" sz="2000" dirty="0" smtClean="0">
                <a:latin typeface="Arial" pitchFamily="34" charset="0"/>
              </a:rPr>
              <a:t>18</a:t>
            </a:r>
            <a:r>
              <a:rPr lang="en-US" sz="2000" dirty="0" smtClean="0">
                <a:latin typeface="Arial" pitchFamily="34" charset="0"/>
              </a:rPr>
              <a:t>%)</a:t>
            </a:r>
            <a:endParaRPr lang="en-US" sz="2000" dirty="0">
              <a:latin typeface="Arial" pitchFamily="34" charset="0"/>
            </a:endParaRPr>
          </a:p>
        </p:txBody>
      </p:sp>
      <p:sp>
        <p:nvSpPr>
          <p:cNvPr id="32" name="Rectangle 24"/>
          <p:cNvSpPr>
            <a:spLocks noChangeArrowheads="1"/>
          </p:cNvSpPr>
          <p:nvPr/>
        </p:nvSpPr>
        <p:spPr bwMode="auto">
          <a:xfrm>
            <a:off x="5580112" y="5301208"/>
            <a:ext cx="1584176" cy="615553"/>
          </a:xfrm>
          <a:prstGeom prst="rect">
            <a:avLst/>
          </a:prstGeom>
          <a:noFill/>
          <a:ln w="9525">
            <a:noFill/>
            <a:miter lim="800000"/>
            <a:headEnd/>
            <a:tailEnd/>
          </a:ln>
        </p:spPr>
        <p:txBody>
          <a:bodyPr wrap="square" lIns="0" tIns="0" rIns="0" bIns="0">
            <a:spAutoFit/>
          </a:bodyPr>
          <a:lstStyle/>
          <a:p>
            <a:pPr algn="ctr"/>
            <a:r>
              <a:rPr lang="sl-SI" sz="2000" dirty="0" smtClean="0">
                <a:latin typeface="Arial" pitchFamily="34" charset="0"/>
              </a:rPr>
              <a:t>Zemeljski plin</a:t>
            </a:r>
          </a:p>
          <a:p>
            <a:pPr algn="ctr"/>
            <a:r>
              <a:rPr lang="en-US" sz="2000" dirty="0" smtClean="0">
                <a:latin typeface="Arial" pitchFamily="34" charset="0"/>
              </a:rPr>
              <a:t>(2</a:t>
            </a:r>
            <a:r>
              <a:rPr lang="sl-SI" sz="2000" dirty="0" smtClean="0">
                <a:latin typeface="Arial" pitchFamily="34" charset="0"/>
              </a:rPr>
              <a:t>8</a:t>
            </a:r>
            <a:r>
              <a:rPr lang="en-US" sz="2000" dirty="0" smtClean="0">
                <a:latin typeface="Arial" pitchFamily="34" charset="0"/>
              </a:rPr>
              <a:t>%)</a:t>
            </a:r>
            <a:endParaRPr lang="en-US" sz="2000" dirty="0">
              <a:latin typeface="Arial" pitchFamily="34" charset="0"/>
            </a:endParaRPr>
          </a:p>
        </p:txBody>
      </p:sp>
      <p:sp>
        <p:nvSpPr>
          <p:cNvPr id="33" name="Rectangle 23"/>
          <p:cNvSpPr>
            <a:spLocks noChangeArrowheads="1"/>
          </p:cNvSpPr>
          <p:nvPr/>
        </p:nvSpPr>
        <p:spPr bwMode="auto">
          <a:xfrm>
            <a:off x="7524328" y="4437112"/>
            <a:ext cx="753411" cy="615553"/>
          </a:xfrm>
          <a:prstGeom prst="rect">
            <a:avLst/>
          </a:prstGeom>
          <a:noFill/>
          <a:ln w="9525">
            <a:noFill/>
            <a:miter lim="800000"/>
            <a:headEnd/>
            <a:tailEnd/>
          </a:ln>
        </p:spPr>
        <p:txBody>
          <a:bodyPr wrap="none" lIns="0" tIns="0" rIns="0" bIns="0">
            <a:spAutoFit/>
          </a:bodyPr>
          <a:lstStyle/>
          <a:p>
            <a:r>
              <a:rPr lang="sl-SI" sz="2000" dirty="0" smtClean="0">
                <a:latin typeface="Arial" pitchFamily="34" charset="0"/>
              </a:rPr>
              <a:t>Nafta</a:t>
            </a:r>
          </a:p>
          <a:p>
            <a:r>
              <a:rPr lang="en-US" sz="2000" dirty="0" smtClean="0">
                <a:latin typeface="Arial" pitchFamily="34" charset="0"/>
              </a:rPr>
              <a:t> </a:t>
            </a:r>
            <a:r>
              <a:rPr lang="en-US" sz="2000" dirty="0">
                <a:latin typeface="Arial" pitchFamily="34" charset="0"/>
              </a:rPr>
              <a:t>(43%)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4.bp.blogspot.com/_eUBssYnhhvc/S7JaWXlmWgI/AAAAAAAAAAs/0rI6CdZ6R9E/s1600/Energy-consumption-World2.png"/>
          <p:cNvPicPr>
            <a:picLocks noChangeAspect="1" noChangeArrowheads="1"/>
          </p:cNvPicPr>
          <p:nvPr/>
        </p:nvPicPr>
        <p:blipFill>
          <a:blip r:embed="rId2" cstate="print"/>
          <a:srcRect/>
          <a:stretch>
            <a:fillRect/>
          </a:stretch>
        </p:blipFill>
        <p:spPr bwMode="auto">
          <a:xfrm>
            <a:off x="0" y="0"/>
            <a:ext cx="7953375" cy="3495675"/>
          </a:xfrm>
          <a:prstGeom prst="rect">
            <a:avLst/>
          </a:prstGeom>
          <a:noFill/>
        </p:spPr>
      </p:pic>
      <p:pic>
        <p:nvPicPr>
          <p:cNvPr id="33794" name="Picture 2" descr="http://rachelkeating.files.wordpress.com/2011/01/energy-consumption-per-capita-20032.png"/>
          <p:cNvPicPr>
            <a:picLocks noChangeAspect="1" noChangeArrowheads="1"/>
          </p:cNvPicPr>
          <p:nvPr/>
        </p:nvPicPr>
        <p:blipFill>
          <a:blip r:embed="rId3" cstate="print"/>
          <a:srcRect/>
          <a:stretch>
            <a:fillRect/>
          </a:stretch>
        </p:blipFill>
        <p:spPr bwMode="auto">
          <a:xfrm>
            <a:off x="1190625" y="3362325"/>
            <a:ext cx="7953375" cy="349567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3.bp.blogspot.com/_wWYN2DKTsJM/SVgJZOPs1HI/AAAAAAAAAUQ/ohh7B5nMEAo/s400/Energy+Consumption+vs+GDP+655.jpg"/>
          <p:cNvPicPr>
            <a:picLocks noChangeAspect="1" noChangeArrowheads="1"/>
          </p:cNvPicPr>
          <p:nvPr/>
        </p:nvPicPr>
        <p:blipFill>
          <a:blip r:embed="rId2" cstate="print"/>
          <a:srcRect/>
          <a:stretch>
            <a:fillRect/>
          </a:stretch>
        </p:blipFill>
        <p:spPr bwMode="auto">
          <a:xfrm>
            <a:off x="3611893" y="2708920"/>
            <a:ext cx="5532107" cy="4149080"/>
          </a:xfrm>
          <a:prstGeom prst="rect">
            <a:avLst/>
          </a:prstGeom>
          <a:noFill/>
        </p:spPr>
      </p:pic>
      <p:sp>
        <p:nvSpPr>
          <p:cNvPr id="2" name="Title 1"/>
          <p:cNvSpPr>
            <a:spLocks noGrp="1"/>
          </p:cNvSpPr>
          <p:nvPr>
            <p:ph type="title"/>
          </p:nvPr>
        </p:nvSpPr>
        <p:spPr>
          <a:xfrm>
            <a:off x="539552" y="0"/>
            <a:ext cx="8229600" cy="1143000"/>
          </a:xfrm>
        </p:spPr>
        <p:txBody>
          <a:bodyPr/>
          <a:lstStyle/>
          <a:p>
            <a:r>
              <a:rPr lang="sl-SI" dirty="0" smtClean="0"/>
              <a:t>Oskrbo z energijo in povpraševanje</a:t>
            </a:r>
            <a:endParaRPr lang="sl-SI" dirty="0"/>
          </a:p>
        </p:txBody>
      </p:sp>
      <p:sp>
        <p:nvSpPr>
          <p:cNvPr id="3" name="Content Placeholder 2"/>
          <p:cNvSpPr>
            <a:spLocks noGrp="1"/>
          </p:cNvSpPr>
          <p:nvPr>
            <p:ph idx="1"/>
          </p:nvPr>
        </p:nvSpPr>
        <p:spPr>
          <a:xfrm>
            <a:off x="0" y="1052736"/>
            <a:ext cx="9144000" cy="1944215"/>
          </a:xfrm>
        </p:spPr>
        <p:txBody>
          <a:bodyPr>
            <a:noAutofit/>
          </a:bodyPr>
          <a:lstStyle/>
          <a:p>
            <a:r>
              <a:rPr lang="sl-SI" dirty="0" smtClean="0"/>
              <a:t>Ekonomsko blagostanje in zahteve po energiji sta tesno povezana.</a:t>
            </a:r>
          </a:p>
          <a:p>
            <a:r>
              <a:rPr lang="sl-SI" dirty="0" smtClean="0"/>
              <a:t>Zahteve po energiji se bodo v nerazvitem svetu z razvojem povečevale.</a:t>
            </a:r>
            <a:endParaRPr lang="sl-SI"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00808"/>
          </a:xfrm>
        </p:spPr>
        <p:txBody>
          <a:bodyPr>
            <a:normAutofit/>
          </a:bodyPr>
          <a:lstStyle/>
          <a:p>
            <a:r>
              <a:rPr lang="sl-SI" dirty="0" smtClean="0"/>
              <a:t>Oskrbo z energijo in povpraševanje</a:t>
            </a:r>
            <a:endParaRPr lang="sl-SI" dirty="0"/>
          </a:p>
        </p:txBody>
      </p:sp>
      <p:pic>
        <p:nvPicPr>
          <p:cNvPr id="2050" name="Picture 2" descr="http://www.energyinsights.net/cgi-script/csArticles/uploads/134/Primary%20Energy%20Consumption%20-%20per%20country%20in%202007%20-%20nuclear,%20coal,%20natural%20gas,%20oil%20and%20total.gif"/>
          <p:cNvPicPr>
            <a:picLocks noChangeAspect="1" noChangeArrowheads="1"/>
          </p:cNvPicPr>
          <p:nvPr/>
        </p:nvPicPr>
        <p:blipFill>
          <a:blip r:embed="rId2" cstate="print"/>
          <a:srcRect/>
          <a:stretch>
            <a:fillRect/>
          </a:stretch>
        </p:blipFill>
        <p:spPr bwMode="auto">
          <a:xfrm>
            <a:off x="0" y="2324100"/>
            <a:ext cx="4829175" cy="4533900"/>
          </a:xfrm>
          <a:prstGeom prst="rect">
            <a:avLst/>
          </a:prstGeom>
          <a:noFill/>
        </p:spPr>
      </p:pic>
      <p:pic>
        <p:nvPicPr>
          <p:cNvPr id="7" name="Picture 2"/>
          <p:cNvPicPr>
            <a:picLocks noGrp="1" noChangeAspect="1" noChangeArrowheads="1"/>
          </p:cNvPicPr>
          <p:nvPr>
            <p:ph idx="1"/>
          </p:nvPr>
        </p:nvPicPr>
        <p:blipFill>
          <a:blip r:embed="rId3" cstate="print"/>
          <a:srcRect l="16039" t="17833" r="16037" b="22075"/>
          <a:stretch>
            <a:fillRect/>
          </a:stretch>
        </p:blipFill>
        <p:spPr bwMode="auto">
          <a:xfrm>
            <a:off x="4789940" y="2780928"/>
            <a:ext cx="4354060" cy="29630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130425"/>
            <a:ext cx="8424936" cy="2666727"/>
          </a:xfrm>
        </p:spPr>
        <p:txBody>
          <a:bodyPr>
            <a:normAutofit/>
          </a:bodyPr>
          <a:lstStyle/>
          <a:p>
            <a:r>
              <a:rPr lang="sl-SI" dirty="0" smtClean="0"/>
              <a:t>9. poglavje</a:t>
            </a:r>
            <a:br>
              <a:rPr lang="sl-SI" dirty="0" smtClean="0"/>
            </a:br>
            <a:r>
              <a:rPr lang="sl-SI" dirty="0" smtClean="0"/>
              <a:t/>
            </a:r>
            <a:br>
              <a:rPr lang="sl-SI" dirty="0" smtClean="0"/>
            </a:br>
            <a:r>
              <a:rPr lang="sl-SI" dirty="0" smtClean="0"/>
              <a:t>ENERGIJSKI </a:t>
            </a:r>
            <a:r>
              <a:rPr lang="sl-SI" dirty="0" smtClean="0"/>
              <a:t>VIRI – FOSILNA GORIVA</a:t>
            </a:r>
            <a:endParaRPr lang="sl-SI"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2483766" cy="180911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6407696" y="3284984"/>
            <a:ext cx="2736304" cy="173013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0" y="1880860"/>
            <a:ext cx="2555776" cy="1664772"/>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0" y="5224318"/>
            <a:ext cx="2699792" cy="1633681"/>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3347864" y="0"/>
            <a:ext cx="2664296" cy="1828846"/>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a:stretch>
            <a:fillRect/>
          </a:stretch>
        </p:blipFill>
        <p:spPr bwMode="auto">
          <a:xfrm>
            <a:off x="6499444" y="0"/>
            <a:ext cx="2644556" cy="1772816"/>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3491880" y="3429000"/>
            <a:ext cx="2520280" cy="1689418"/>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3275856" y="1747608"/>
            <a:ext cx="2592288" cy="1684789"/>
          </a:xfrm>
          <a:prstGeom prst="rect">
            <a:avLst/>
          </a:prstGeom>
          <a:noFill/>
          <a:ln w="9525">
            <a:noFill/>
            <a:miter lim="800000"/>
            <a:headEnd/>
            <a:tailEnd/>
          </a:ln>
        </p:spPr>
      </p:pic>
      <p:pic>
        <p:nvPicPr>
          <p:cNvPr id="1027" name="Picture 3"/>
          <p:cNvPicPr>
            <a:picLocks noChangeAspect="1" noChangeArrowheads="1"/>
          </p:cNvPicPr>
          <p:nvPr/>
        </p:nvPicPr>
        <p:blipFill>
          <a:blip r:embed="rId10" cstate="print"/>
          <a:srcRect/>
          <a:stretch>
            <a:fillRect/>
          </a:stretch>
        </p:blipFill>
        <p:spPr bwMode="auto">
          <a:xfrm>
            <a:off x="0" y="3592289"/>
            <a:ext cx="2483768" cy="1574270"/>
          </a:xfrm>
          <a:prstGeom prst="rect">
            <a:avLst/>
          </a:prstGeom>
          <a:noFill/>
          <a:ln w="9525">
            <a:noFill/>
            <a:miter lim="800000"/>
            <a:headEnd/>
            <a:tailEnd/>
          </a:ln>
        </p:spPr>
      </p:pic>
      <p:pic>
        <p:nvPicPr>
          <p:cNvPr id="2" name="Picture 2"/>
          <p:cNvPicPr>
            <a:picLocks noChangeAspect="1" noChangeArrowheads="1"/>
          </p:cNvPicPr>
          <p:nvPr/>
        </p:nvPicPr>
        <p:blipFill>
          <a:blip r:embed="rId11" cstate="print"/>
          <a:srcRect/>
          <a:stretch>
            <a:fillRect/>
          </a:stretch>
        </p:blipFill>
        <p:spPr bwMode="auto">
          <a:xfrm>
            <a:off x="6588224" y="1700808"/>
            <a:ext cx="2555776" cy="1615934"/>
          </a:xfrm>
          <a:prstGeom prst="rect">
            <a:avLst/>
          </a:prstGeom>
          <a:noFill/>
          <a:ln w="9525">
            <a:noFill/>
            <a:miter lim="800000"/>
            <a:headEnd/>
            <a:tailEnd/>
          </a:ln>
        </p:spPr>
      </p:pic>
      <p:pic>
        <p:nvPicPr>
          <p:cNvPr id="3" name="Picture 3"/>
          <p:cNvPicPr>
            <a:picLocks noChangeAspect="1" noChangeArrowheads="1"/>
          </p:cNvPicPr>
          <p:nvPr/>
        </p:nvPicPr>
        <p:blipFill>
          <a:blip r:embed="rId12" cstate="print"/>
          <a:srcRect/>
          <a:stretch>
            <a:fillRect/>
          </a:stretch>
        </p:blipFill>
        <p:spPr bwMode="auto">
          <a:xfrm>
            <a:off x="6271536" y="5085184"/>
            <a:ext cx="2872464" cy="1772816"/>
          </a:xfrm>
          <a:prstGeom prst="rect">
            <a:avLst/>
          </a:prstGeom>
          <a:noFill/>
          <a:ln w="9525">
            <a:noFill/>
            <a:miter lim="800000"/>
            <a:headEnd/>
            <a:tailEnd/>
          </a:ln>
        </p:spPr>
      </p:pic>
      <p:pic>
        <p:nvPicPr>
          <p:cNvPr id="4" name="Picture 4"/>
          <p:cNvPicPr>
            <a:picLocks noChangeAspect="1" noChangeArrowheads="1"/>
          </p:cNvPicPr>
          <p:nvPr/>
        </p:nvPicPr>
        <p:blipFill>
          <a:blip r:embed="rId13" cstate="print"/>
          <a:srcRect/>
          <a:stretch>
            <a:fillRect/>
          </a:stretch>
        </p:blipFill>
        <p:spPr bwMode="auto">
          <a:xfrm>
            <a:off x="3203848" y="5176164"/>
            <a:ext cx="2808312" cy="16818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60. naloga</a:t>
            </a:r>
            <a:endParaRPr lang="sl-SI" dirty="0"/>
          </a:p>
        </p:txBody>
      </p:sp>
      <p:sp>
        <p:nvSpPr>
          <p:cNvPr id="4" name="Content Placeholder 3"/>
          <p:cNvSpPr>
            <a:spLocks noGrp="1"/>
          </p:cNvSpPr>
          <p:nvPr>
            <p:ph idx="1"/>
          </p:nvPr>
        </p:nvSpPr>
        <p:spPr>
          <a:xfrm>
            <a:off x="0" y="1600200"/>
            <a:ext cx="9144000" cy="4525963"/>
          </a:xfrm>
        </p:spPr>
        <p:txBody>
          <a:bodyPr/>
          <a:lstStyle/>
          <a:p>
            <a:r>
              <a:rPr lang="sl-SI" dirty="0" smtClean="0"/>
              <a:t>Primerjaj količino in vir porabljene energije po posameznih državah. Kaj odraža?</a:t>
            </a:r>
          </a:p>
          <a:p>
            <a:r>
              <a:rPr lang="sl-SI" dirty="0" smtClean="0"/>
              <a:t>Več podatkov lahko poiščeš še na:</a:t>
            </a:r>
          </a:p>
          <a:p>
            <a:pPr lvl="1"/>
            <a:r>
              <a:rPr lang="sl-SI" dirty="0" smtClean="0">
                <a:hlinkClick r:id="rId2"/>
              </a:rPr>
              <a:t>http://www.iea.org/stats/index.asp</a:t>
            </a:r>
            <a:endParaRPr lang="sl-SI" dirty="0" smtClean="0"/>
          </a:p>
          <a:p>
            <a:r>
              <a:rPr lang="sl-SI" dirty="0" smtClean="0"/>
              <a:t>Kaj je prednost in kaj slabost posamezne države?</a:t>
            </a:r>
          </a:p>
          <a:p>
            <a:r>
              <a:rPr lang="sl-SI" dirty="0" smtClean="0"/>
              <a:t>Ali drugačna struktura energijskih virov Slovenije predstavlja prednost ali slabost</a:t>
            </a:r>
            <a:r>
              <a:rPr lang="sl-SI" dirty="0" smtClean="0"/>
              <a:t>? Utemelji.</a:t>
            </a:r>
            <a:endParaRPr lang="sl-SI" dirty="0" smtClean="0"/>
          </a:p>
          <a:p>
            <a:endParaRPr lang="sl-SI" dirty="0" smtClean="0"/>
          </a:p>
          <a:p>
            <a:endParaRPr lang="sl-SI"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6848" y="0"/>
            <a:ext cx="4197152" cy="1916832"/>
          </a:xfrm>
        </p:spPr>
        <p:txBody>
          <a:bodyPr>
            <a:normAutofit fontScale="90000"/>
          </a:bodyPr>
          <a:lstStyle/>
          <a:p>
            <a:r>
              <a:rPr lang="sl-SI" dirty="0" smtClean="0"/>
              <a:t>Zaloge energijskih virov - nafta</a:t>
            </a:r>
            <a:endParaRPr lang="sl-SI" dirty="0"/>
          </a:p>
        </p:txBody>
      </p:sp>
      <p:pic>
        <p:nvPicPr>
          <p:cNvPr id="8" name="Picture 2" descr="c10790_map_p19_oil_majtradm"/>
          <p:cNvPicPr>
            <a:picLocks noChangeAspect="1" noChangeArrowheads="1"/>
          </p:cNvPicPr>
          <p:nvPr/>
        </p:nvPicPr>
        <p:blipFill>
          <a:blip r:embed="rId2" cstate="print"/>
          <a:srcRect/>
          <a:stretch>
            <a:fillRect/>
          </a:stretch>
        </p:blipFill>
        <p:spPr bwMode="auto">
          <a:xfrm>
            <a:off x="0" y="0"/>
            <a:ext cx="5148064" cy="3721523"/>
          </a:xfrm>
          <a:prstGeom prst="rect">
            <a:avLst/>
          </a:prstGeom>
          <a:noFill/>
        </p:spPr>
      </p:pic>
      <p:pic>
        <p:nvPicPr>
          <p:cNvPr id="4" name="Picture 2" descr="c10790_barmap_p05_oil_prore"/>
          <p:cNvPicPr>
            <a:picLocks noChangeAspect="1" noChangeArrowheads="1"/>
          </p:cNvPicPr>
          <p:nvPr/>
        </p:nvPicPr>
        <p:blipFill>
          <a:blip r:embed="rId3" cstate="print"/>
          <a:srcRect/>
          <a:stretch>
            <a:fillRect/>
          </a:stretch>
        </p:blipFill>
        <p:spPr bwMode="auto">
          <a:xfrm>
            <a:off x="3917022" y="3068960"/>
            <a:ext cx="5226977" cy="3789040"/>
          </a:xfrm>
          <a:prstGeom prst="rect">
            <a:avLst/>
          </a:prstGeom>
          <a:noFill/>
        </p:spPr>
      </p:pic>
      <p:pic>
        <p:nvPicPr>
          <p:cNvPr id="7" name="Picture 2" descr="c10790_pibar_p05_oil_disres"/>
          <p:cNvPicPr>
            <a:picLocks noChangeAspect="1" noChangeArrowheads="1"/>
          </p:cNvPicPr>
          <p:nvPr/>
        </p:nvPicPr>
        <p:blipFill>
          <a:blip r:embed="rId4" cstate="print"/>
          <a:stretch>
            <a:fillRect/>
          </a:stretch>
        </p:blipFill>
        <p:spPr bwMode="auto">
          <a:xfrm>
            <a:off x="0" y="3501008"/>
            <a:ext cx="3995936" cy="30823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Users\nina\AppData\Local\Temp\wz2080\032167264X_jpeg\Keller_Chapter_15\Ch_15_Figure_03b.jpg"/>
          <p:cNvPicPr>
            <a:picLocks noChangeAspect="1" noChangeArrowheads="1"/>
          </p:cNvPicPr>
          <p:nvPr/>
        </p:nvPicPr>
        <p:blipFill>
          <a:blip r:embed="rId2" cstate="print"/>
          <a:srcRect/>
          <a:stretch>
            <a:fillRect/>
          </a:stretch>
        </p:blipFill>
        <p:spPr bwMode="auto">
          <a:xfrm>
            <a:off x="4788024" y="3194094"/>
            <a:ext cx="4355977" cy="3663906"/>
          </a:xfrm>
          <a:prstGeom prst="rect">
            <a:avLst/>
          </a:prstGeom>
          <a:noFill/>
        </p:spPr>
      </p:pic>
      <p:sp>
        <p:nvSpPr>
          <p:cNvPr id="2" name="Title 1"/>
          <p:cNvSpPr>
            <a:spLocks noGrp="1"/>
          </p:cNvSpPr>
          <p:nvPr>
            <p:ph type="title"/>
          </p:nvPr>
        </p:nvSpPr>
        <p:spPr>
          <a:xfrm>
            <a:off x="467544" y="0"/>
            <a:ext cx="8229600" cy="1143000"/>
          </a:xfrm>
        </p:spPr>
        <p:txBody>
          <a:bodyPr/>
          <a:lstStyle/>
          <a:p>
            <a:r>
              <a:rPr lang="sl-SI" dirty="0" smtClean="0"/>
              <a:t>Odkrite zaloge : poraba</a:t>
            </a:r>
            <a:endParaRPr lang="sl-SI" dirty="0"/>
          </a:p>
        </p:txBody>
      </p:sp>
      <p:sp>
        <p:nvSpPr>
          <p:cNvPr id="4" name="Content Placeholder 3"/>
          <p:cNvSpPr>
            <a:spLocks noGrp="1"/>
          </p:cNvSpPr>
          <p:nvPr>
            <p:ph idx="1"/>
          </p:nvPr>
        </p:nvSpPr>
        <p:spPr>
          <a:xfrm>
            <a:off x="0" y="1052737"/>
            <a:ext cx="9144000" cy="2088232"/>
          </a:xfrm>
        </p:spPr>
        <p:txBody>
          <a:bodyPr/>
          <a:lstStyle/>
          <a:p>
            <a:r>
              <a:rPr lang="sl-SI" dirty="0" smtClean="0"/>
              <a:t>Razkorak med odkrito nafto in potrebami po njej bo vse večji.</a:t>
            </a:r>
          </a:p>
          <a:p>
            <a:r>
              <a:rPr lang="sl-SI" dirty="0" smtClean="0"/>
              <a:t>Cena nafte bo naraščala.</a:t>
            </a:r>
          </a:p>
        </p:txBody>
      </p:sp>
      <p:pic>
        <p:nvPicPr>
          <p:cNvPr id="1026" name="Picture 2" descr="http://www.fraw.org.uk/publications/e-series/e01/e01-prod_disc.png"/>
          <p:cNvPicPr>
            <a:picLocks noChangeAspect="1" noChangeArrowheads="1"/>
          </p:cNvPicPr>
          <p:nvPr/>
        </p:nvPicPr>
        <p:blipFill>
          <a:blip r:embed="rId3" cstate="print"/>
          <a:srcRect/>
          <a:stretch>
            <a:fillRect/>
          </a:stretch>
        </p:blipFill>
        <p:spPr bwMode="auto">
          <a:xfrm>
            <a:off x="0" y="4140357"/>
            <a:ext cx="5076056" cy="271764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Izkoriščanje surovin</a:t>
            </a:r>
            <a:endParaRPr lang="sl-SI" dirty="0"/>
          </a:p>
        </p:txBody>
      </p:sp>
      <p:sp>
        <p:nvSpPr>
          <p:cNvPr id="3" name="Content Placeholder 2"/>
          <p:cNvSpPr>
            <a:spLocks noGrp="1"/>
          </p:cNvSpPr>
          <p:nvPr>
            <p:ph idx="1"/>
          </p:nvPr>
        </p:nvSpPr>
        <p:spPr>
          <a:xfrm>
            <a:off x="107504" y="908720"/>
            <a:ext cx="9036496" cy="5949280"/>
          </a:xfrm>
        </p:spPr>
        <p:txBody>
          <a:bodyPr>
            <a:normAutofit fontScale="92500"/>
          </a:bodyPr>
          <a:lstStyle/>
          <a:p>
            <a:r>
              <a:rPr lang="sl-SI" dirty="0" smtClean="0"/>
              <a:t>Ekonomsko upravičeno je izkoriščati vir, kjer je razmerje med vloženo in pridobljeno energijo čim bolj ugodno.</a:t>
            </a:r>
          </a:p>
          <a:p>
            <a:r>
              <a:rPr lang="sl-SI" dirty="0" smtClean="0"/>
              <a:t>EROEI  ali EROI – Energy Returned On Energy Invested</a:t>
            </a:r>
          </a:p>
          <a:p>
            <a:endParaRPr lang="sl-SI" dirty="0" smtClean="0"/>
          </a:p>
          <a:p>
            <a:endParaRPr lang="sl-SI" dirty="0" smtClean="0"/>
          </a:p>
          <a:p>
            <a:r>
              <a:rPr lang="sl-SI" dirty="0" smtClean="0"/>
              <a:t>Fosilna goriva imajo </a:t>
            </a:r>
          </a:p>
          <a:p>
            <a:pPr>
              <a:buNone/>
            </a:pPr>
            <a:r>
              <a:rPr lang="sl-SI" dirty="0" smtClean="0"/>
              <a:t>	visok EROI 100:1 do </a:t>
            </a:r>
          </a:p>
          <a:p>
            <a:pPr>
              <a:buNone/>
            </a:pPr>
            <a:r>
              <a:rPr lang="sl-SI" dirty="0" smtClean="0"/>
              <a:t>	18:1, zlasti zaradi </a:t>
            </a:r>
          </a:p>
          <a:p>
            <a:pPr>
              <a:buNone/>
            </a:pPr>
            <a:r>
              <a:rPr lang="sl-SI" dirty="0" smtClean="0"/>
              <a:t>	težjega pridobivanja</a:t>
            </a:r>
          </a:p>
          <a:p>
            <a:pPr>
              <a:buNone/>
            </a:pPr>
            <a:r>
              <a:rPr lang="sl-SI" dirty="0" smtClean="0"/>
              <a:t>	nafte. </a:t>
            </a:r>
          </a:p>
        </p:txBody>
      </p:sp>
      <p:pic>
        <p:nvPicPr>
          <p:cNvPr id="34820" name="Picture 4" descr="File:EROI - Ratio of Energy Returned on Energy Invested - USA.svg">
            <a:hlinkClick r:id="rId3"/>
          </p:cNvPr>
          <p:cNvPicPr>
            <a:picLocks noChangeAspect="1" noChangeArrowheads="1"/>
          </p:cNvPicPr>
          <p:nvPr/>
        </p:nvPicPr>
        <p:blipFill>
          <a:blip r:embed="rId4" cstate="print"/>
          <a:srcRect/>
          <a:stretch>
            <a:fillRect/>
          </a:stretch>
        </p:blipFill>
        <p:spPr bwMode="auto">
          <a:xfrm>
            <a:off x="4211961" y="3154703"/>
            <a:ext cx="4932040" cy="3703297"/>
          </a:xfrm>
          <a:prstGeom prst="rect">
            <a:avLst/>
          </a:prstGeom>
          <a:noFill/>
        </p:spPr>
      </p:pic>
      <p:graphicFrame>
        <p:nvGraphicFramePr>
          <p:cNvPr id="6" name="Object 5"/>
          <p:cNvGraphicFramePr>
            <a:graphicFrameLocks noChangeAspect="1"/>
          </p:cNvGraphicFramePr>
          <p:nvPr/>
        </p:nvGraphicFramePr>
        <p:xfrm>
          <a:off x="251520" y="3068960"/>
          <a:ext cx="4343400" cy="708025"/>
        </p:xfrm>
        <a:graphic>
          <a:graphicData uri="http://schemas.openxmlformats.org/presentationml/2006/ole">
            <p:oleObj spid="_x0000_s20481" name="Equation" r:id="rId5" imgW="2336760" imgH="380880" progId="Equation.3">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052736"/>
          </a:xfrm>
        </p:spPr>
        <p:txBody>
          <a:bodyPr/>
          <a:lstStyle/>
          <a:p>
            <a:r>
              <a:rPr lang="sl-SI" dirty="0" smtClean="0"/>
              <a:t>Naftna kriza</a:t>
            </a:r>
            <a:endParaRPr lang="sl-SI" dirty="0"/>
          </a:p>
        </p:txBody>
      </p:sp>
      <p:sp>
        <p:nvSpPr>
          <p:cNvPr id="3" name="Content Placeholder 2"/>
          <p:cNvSpPr>
            <a:spLocks noGrp="1"/>
          </p:cNvSpPr>
          <p:nvPr>
            <p:ph idx="1"/>
          </p:nvPr>
        </p:nvSpPr>
        <p:spPr>
          <a:xfrm>
            <a:off x="0" y="1340768"/>
            <a:ext cx="4572000" cy="4093915"/>
          </a:xfrm>
        </p:spPr>
        <p:txBody>
          <a:bodyPr/>
          <a:lstStyle/>
          <a:p>
            <a:r>
              <a:rPr lang="sl-SI" dirty="0" smtClean="0"/>
              <a:t>Dvig cen nafte pomeni dvig ostalih cen in gospodarsko recesijo.</a:t>
            </a:r>
            <a:endParaRPr lang="sl-SI" dirty="0"/>
          </a:p>
        </p:txBody>
      </p:sp>
      <p:pic>
        <p:nvPicPr>
          <p:cNvPr id="39938" name="Picture 2" descr="http://gailtheactuary.files.wordpress.com/2011/08/food-price-index-vs-brent-oil-price-june-2011.png?w=448&amp;h=274"/>
          <p:cNvPicPr>
            <a:picLocks noChangeAspect="1" noChangeArrowheads="1"/>
          </p:cNvPicPr>
          <p:nvPr/>
        </p:nvPicPr>
        <p:blipFill>
          <a:blip r:embed="rId2" cstate="print"/>
          <a:srcRect/>
          <a:stretch>
            <a:fillRect/>
          </a:stretch>
        </p:blipFill>
        <p:spPr bwMode="auto">
          <a:xfrm>
            <a:off x="4876800" y="908720"/>
            <a:ext cx="4267200" cy="2609851"/>
          </a:xfrm>
          <a:prstGeom prst="rect">
            <a:avLst/>
          </a:prstGeom>
          <a:noFill/>
        </p:spPr>
      </p:pic>
      <p:pic>
        <p:nvPicPr>
          <p:cNvPr id="39940" name="Picture 4" descr="http://www.heatingoil.com/wp-content/uploads/2009/09/recessions-image.jpg"/>
          <p:cNvPicPr>
            <a:picLocks noChangeAspect="1" noChangeArrowheads="1"/>
          </p:cNvPicPr>
          <p:nvPr/>
        </p:nvPicPr>
        <p:blipFill>
          <a:blip r:embed="rId3" cstate="print"/>
          <a:srcRect/>
          <a:stretch>
            <a:fillRect/>
          </a:stretch>
        </p:blipFill>
        <p:spPr bwMode="auto">
          <a:xfrm>
            <a:off x="0" y="3619499"/>
            <a:ext cx="5486400" cy="3238501"/>
          </a:xfrm>
          <a:prstGeom prst="rect">
            <a:avLst/>
          </a:prstGeom>
          <a:noFill/>
        </p:spPr>
      </p:pic>
      <p:pic>
        <p:nvPicPr>
          <p:cNvPr id="39942" name="Picture 6" descr="http://www.blackcommentator.com/275/275_images/275_cartoon_oil_price_small_over.gif"/>
          <p:cNvPicPr>
            <a:picLocks noChangeAspect="1" noChangeArrowheads="1"/>
          </p:cNvPicPr>
          <p:nvPr/>
        </p:nvPicPr>
        <p:blipFill>
          <a:blip r:embed="rId4" cstate="print"/>
          <a:srcRect/>
          <a:stretch>
            <a:fillRect/>
          </a:stretch>
        </p:blipFill>
        <p:spPr bwMode="auto">
          <a:xfrm>
            <a:off x="5410200" y="3573016"/>
            <a:ext cx="3733800" cy="315277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Fosilna goriva</a:t>
            </a:r>
            <a:endParaRPr lang="sl-SI" dirty="0"/>
          </a:p>
        </p:txBody>
      </p:sp>
      <p:sp>
        <p:nvSpPr>
          <p:cNvPr id="3" name="Content Placeholder 2"/>
          <p:cNvSpPr>
            <a:spLocks noGrp="1"/>
          </p:cNvSpPr>
          <p:nvPr>
            <p:ph idx="1"/>
          </p:nvPr>
        </p:nvSpPr>
        <p:spPr/>
        <p:txBody>
          <a:bodyPr/>
          <a:lstStyle/>
          <a:p>
            <a:r>
              <a:rPr lang="sl-SI" dirty="0" smtClean="0"/>
              <a:t>Nafta</a:t>
            </a:r>
          </a:p>
          <a:p>
            <a:r>
              <a:rPr lang="sl-SI" dirty="0" smtClean="0"/>
              <a:t>Zemeljski plin</a:t>
            </a:r>
          </a:p>
          <a:p>
            <a:r>
              <a:rPr lang="sl-SI" dirty="0" smtClean="0"/>
              <a:t>Premog</a:t>
            </a:r>
          </a:p>
          <a:p>
            <a:r>
              <a:rPr lang="sl-SI" dirty="0" err="1" smtClean="0"/>
              <a:t>Premoški</a:t>
            </a:r>
            <a:r>
              <a:rPr lang="sl-SI" dirty="0" smtClean="0"/>
              <a:t> metan</a:t>
            </a:r>
          </a:p>
          <a:p>
            <a:r>
              <a:rPr lang="sl-SI" dirty="0" smtClean="0"/>
              <a:t>Črni </a:t>
            </a:r>
            <a:r>
              <a:rPr lang="sl-SI" dirty="0" smtClean="0"/>
              <a:t>skrilavci</a:t>
            </a:r>
            <a:endParaRPr lang="sl-SI" dirty="0" smtClean="0"/>
          </a:p>
          <a:p>
            <a:r>
              <a:rPr lang="sl-SI" dirty="0" smtClean="0"/>
              <a:t>Metan hidrat</a:t>
            </a:r>
          </a:p>
          <a:p>
            <a:r>
              <a:rPr lang="sl-SI" dirty="0" smtClean="0"/>
              <a:t>Oljni skrilavci in katranski peski</a:t>
            </a:r>
          </a:p>
          <a:p>
            <a:endParaRPr lang="sl-SI"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2" cstate="print"/>
          <a:srcRect/>
          <a:stretch>
            <a:fillRect/>
          </a:stretch>
        </p:blipFill>
        <p:spPr bwMode="auto">
          <a:xfrm>
            <a:off x="3796320" y="2420888"/>
            <a:ext cx="5347680" cy="4437112"/>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sl-SI" dirty="0" smtClean="0"/>
              <a:t>NAFTA</a:t>
            </a:r>
            <a:endParaRPr lang="sl-SI" dirty="0"/>
          </a:p>
        </p:txBody>
      </p:sp>
      <p:sp>
        <p:nvSpPr>
          <p:cNvPr id="3" name="Content Placeholder 2"/>
          <p:cNvSpPr>
            <a:spLocks noGrp="1"/>
          </p:cNvSpPr>
          <p:nvPr>
            <p:ph idx="1"/>
          </p:nvPr>
        </p:nvSpPr>
        <p:spPr>
          <a:xfrm>
            <a:off x="0" y="1052736"/>
            <a:ext cx="9144000" cy="5073427"/>
          </a:xfrm>
        </p:spPr>
        <p:txBody>
          <a:bodyPr>
            <a:normAutofit lnSpcReduction="10000"/>
          </a:bodyPr>
          <a:lstStyle/>
          <a:p>
            <a:r>
              <a:rPr lang="sl-SI" dirty="0" smtClean="0"/>
              <a:t>Skoraj izključno </a:t>
            </a:r>
            <a:r>
              <a:rPr lang="sl-SI" dirty="0" smtClean="0"/>
              <a:t>je v </a:t>
            </a:r>
            <a:r>
              <a:rPr lang="sl-SI" dirty="0" smtClean="0"/>
              <a:t>sedimentnih kamninah, mlajših od 500 mio let.</a:t>
            </a:r>
          </a:p>
          <a:p>
            <a:r>
              <a:rPr lang="sl-SI" dirty="0" smtClean="0"/>
              <a:t>~ 85% celotne proizvodnje  je v &lt; 5% delujočih polj.</a:t>
            </a:r>
          </a:p>
          <a:p>
            <a:r>
              <a:rPr lang="en-US" dirty="0" smtClean="0"/>
              <a:t>~ 65</a:t>
            </a:r>
            <a:r>
              <a:rPr lang="sl-SI" dirty="0" smtClean="0"/>
              <a:t>% celotne proizvodnje je </a:t>
            </a:r>
          </a:p>
          <a:p>
            <a:pPr>
              <a:buNone/>
            </a:pPr>
            <a:r>
              <a:rPr lang="sl-SI" dirty="0" smtClean="0"/>
              <a:t>      iz 1% ogromnih polj.</a:t>
            </a:r>
          </a:p>
          <a:p>
            <a:r>
              <a:rPr lang="sl-SI" dirty="0" smtClean="0"/>
              <a:t>Večina ogromnih polj </a:t>
            </a:r>
          </a:p>
          <a:p>
            <a:pPr>
              <a:buNone/>
            </a:pPr>
            <a:r>
              <a:rPr lang="sl-SI" dirty="0" smtClean="0"/>
              <a:t>    je blizu </a:t>
            </a:r>
            <a:r>
              <a:rPr lang="sl-SI" dirty="0" err="1" smtClean="0"/>
              <a:t>recentno</a:t>
            </a:r>
            <a:r>
              <a:rPr lang="sl-SI" dirty="0" smtClean="0"/>
              <a:t> </a:t>
            </a:r>
          </a:p>
          <a:p>
            <a:pPr>
              <a:buNone/>
            </a:pPr>
            <a:r>
              <a:rPr lang="sl-SI" dirty="0" smtClean="0"/>
              <a:t>    (70 mio let) aktivnih </a:t>
            </a:r>
          </a:p>
          <a:p>
            <a:pPr>
              <a:buNone/>
            </a:pPr>
            <a:r>
              <a:rPr lang="sl-SI" dirty="0" smtClean="0"/>
              <a:t>    stikov plošč.</a:t>
            </a:r>
          </a:p>
          <a:p>
            <a:pPr>
              <a:buNone/>
            </a:pPr>
            <a:endParaRPr lang="sl-SI" dirty="0" smtClean="0"/>
          </a:p>
          <a:p>
            <a:endParaRPr lang="sl-SI" dirty="0" smtClean="0"/>
          </a:p>
          <a:p>
            <a:endParaRPr lang="sl-SI"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a:xfrm>
            <a:off x="467544" y="0"/>
            <a:ext cx="8229600" cy="1143000"/>
          </a:xfrm>
        </p:spPr>
        <p:txBody>
          <a:bodyPr>
            <a:normAutofit fontScale="90000"/>
          </a:bodyPr>
          <a:lstStyle/>
          <a:p>
            <a:r>
              <a:rPr lang="sl-SI" dirty="0" smtClean="0"/>
              <a:t>Porazdelitev nafte in zemeljskega plina</a:t>
            </a:r>
            <a:endParaRPr lang="en-US" dirty="0"/>
          </a:p>
        </p:txBody>
      </p:sp>
      <p:pic>
        <p:nvPicPr>
          <p:cNvPr id="56326" name="Picture 6" descr="IEG_5e_Figure_16_15_L"/>
          <p:cNvPicPr>
            <a:picLocks noChangeAspect="1" noChangeArrowheads="1"/>
          </p:cNvPicPr>
          <p:nvPr/>
        </p:nvPicPr>
        <p:blipFill>
          <a:blip r:embed="rId2" cstate="print"/>
          <a:srcRect/>
          <a:stretch>
            <a:fillRect/>
          </a:stretch>
        </p:blipFill>
        <p:spPr bwMode="auto">
          <a:xfrm>
            <a:off x="611560" y="1138184"/>
            <a:ext cx="7740352" cy="571981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0"/>
            <a:ext cx="8229600" cy="1143000"/>
          </a:xfrm>
        </p:spPr>
        <p:txBody>
          <a:bodyPr/>
          <a:lstStyle/>
          <a:p>
            <a:r>
              <a:rPr lang="sl-SI" dirty="0" smtClean="0"/>
              <a:t>Pridobivanje nafte in plina </a:t>
            </a:r>
            <a:endParaRPr lang="sl-SI" dirty="0"/>
          </a:p>
        </p:txBody>
      </p:sp>
      <p:sp>
        <p:nvSpPr>
          <p:cNvPr id="4" name="Content Placeholder 3"/>
          <p:cNvSpPr>
            <a:spLocks noGrp="1"/>
          </p:cNvSpPr>
          <p:nvPr>
            <p:ph idx="1"/>
          </p:nvPr>
        </p:nvSpPr>
        <p:spPr>
          <a:xfrm>
            <a:off x="0" y="1124744"/>
            <a:ext cx="9144000" cy="5733255"/>
          </a:xfrm>
        </p:spPr>
        <p:txBody>
          <a:bodyPr>
            <a:normAutofit fontScale="92500" lnSpcReduction="10000"/>
          </a:bodyPr>
          <a:lstStyle/>
          <a:p>
            <a:r>
              <a:rPr lang="sl-SI" dirty="0" smtClean="0"/>
              <a:t>Običajno iz vrtin na kopnem ali iz naftnih ploščadi na morju.</a:t>
            </a:r>
          </a:p>
          <a:p>
            <a:r>
              <a:rPr lang="sl-SI" dirty="0" smtClean="0"/>
              <a:t>Primarno črpanje.</a:t>
            </a:r>
          </a:p>
          <a:p>
            <a:pPr lvl="1"/>
            <a:r>
              <a:rPr lang="sl-SI" dirty="0" smtClean="0"/>
              <a:t>25% nafte iz naftnega polja pride na površje zaradi naravnega tlaka v rezervoarju.</a:t>
            </a:r>
          </a:p>
          <a:p>
            <a:r>
              <a:rPr lang="sl-SI" dirty="0" smtClean="0"/>
              <a:t>Izboljšano črpanje.</a:t>
            </a:r>
          </a:p>
          <a:p>
            <a:pPr lvl="1"/>
            <a:r>
              <a:rPr lang="sl-SI" dirty="0" smtClean="0"/>
              <a:t>Nadaljnjih 50 – 60 % pridobimo z povišanjem tlaka v rezervoarju z vtiskanjem vode, pare, zemeljskega plina, CO</a:t>
            </a:r>
            <a:r>
              <a:rPr lang="sl-SI" baseline="-25000" dirty="0" smtClean="0"/>
              <a:t>2</a:t>
            </a:r>
            <a:r>
              <a:rPr lang="sl-SI" dirty="0" smtClean="0"/>
              <a:t> ali kemikalij.</a:t>
            </a:r>
          </a:p>
          <a:p>
            <a:r>
              <a:rPr lang="sl-SI" dirty="0" smtClean="0"/>
              <a:t>Izboljšano črpanje povečuje okoljske obremenitve.</a:t>
            </a:r>
          </a:p>
          <a:p>
            <a:pPr lvl="1"/>
            <a:r>
              <a:rPr lang="sl-SI" dirty="0" smtClean="0"/>
              <a:t>Posedanje ozemlja.</a:t>
            </a:r>
          </a:p>
          <a:p>
            <a:pPr lvl="1"/>
            <a:r>
              <a:rPr lang="sl-SI" dirty="0" smtClean="0"/>
              <a:t>Dodatne odpadne vode.</a:t>
            </a:r>
          </a:p>
          <a:p>
            <a:endParaRPr lang="sl-SI" dirty="0" smtClean="0"/>
          </a:p>
          <a:p>
            <a:pPr>
              <a:buNone/>
            </a:pPr>
            <a:endParaRPr lang="sl-SI"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sl-SI" dirty="0" smtClean="0"/>
              <a:t>UVOD</a:t>
            </a:r>
            <a:endParaRPr lang="sl-SI" dirty="0"/>
          </a:p>
        </p:txBody>
      </p:sp>
      <p:sp>
        <p:nvSpPr>
          <p:cNvPr id="3" name="Content Placeholder 2"/>
          <p:cNvSpPr>
            <a:spLocks noGrp="1"/>
          </p:cNvSpPr>
          <p:nvPr>
            <p:ph idx="1"/>
          </p:nvPr>
        </p:nvSpPr>
        <p:spPr>
          <a:xfrm>
            <a:off x="0" y="836712"/>
            <a:ext cx="9144000" cy="6021288"/>
          </a:xfrm>
        </p:spPr>
        <p:txBody>
          <a:bodyPr/>
          <a:lstStyle/>
          <a:p>
            <a:r>
              <a:rPr lang="sl-SI" dirty="0" smtClean="0"/>
              <a:t>Energija je gonilo industrializacije.</a:t>
            </a:r>
          </a:p>
          <a:p>
            <a:r>
              <a:rPr lang="sl-SI" dirty="0" smtClean="0"/>
              <a:t>Razvite države imajo nesorazmerno veliko potrebo in porabo energije.</a:t>
            </a:r>
          </a:p>
          <a:p>
            <a:r>
              <a:rPr lang="sl-SI" dirty="0" smtClean="0"/>
              <a:t>Vedno večji izziv je, kako biti energijsko neodvisen, a ohraniti trajen razvoj in visok življenjski standard.</a:t>
            </a:r>
          </a:p>
          <a:p>
            <a:r>
              <a:rPr lang="sl-SI" dirty="0" smtClean="0"/>
              <a:t>Energijski šok – stalna zaskrbljenost glede cene, odvisnosti in pomanjkanja.</a:t>
            </a:r>
            <a:endParaRPr lang="sl-SI" dirty="0"/>
          </a:p>
        </p:txBody>
      </p:sp>
      <p:pic>
        <p:nvPicPr>
          <p:cNvPr id="2052" name="Picture 4" descr="http://ramseycartoons.files.wordpress.com/2011/02/20110224.jpg"/>
          <p:cNvPicPr>
            <a:picLocks noChangeAspect="1" noChangeArrowheads="1"/>
          </p:cNvPicPr>
          <p:nvPr/>
        </p:nvPicPr>
        <p:blipFill>
          <a:blip r:embed="rId2" cstate="print"/>
          <a:srcRect/>
          <a:stretch>
            <a:fillRect/>
          </a:stretch>
        </p:blipFill>
        <p:spPr bwMode="auto">
          <a:xfrm>
            <a:off x="0" y="4886672"/>
            <a:ext cx="2804044" cy="1971328"/>
          </a:xfrm>
          <a:prstGeom prst="rect">
            <a:avLst/>
          </a:prstGeom>
          <a:noFill/>
        </p:spPr>
      </p:pic>
      <p:pic>
        <p:nvPicPr>
          <p:cNvPr id="2054" name="Picture 6" descr="http://www.postcarbon.org/blogs/gas-prices-cartoon.png"/>
          <p:cNvPicPr>
            <a:picLocks noChangeAspect="1" noChangeArrowheads="1"/>
          </p:cNvPicPr>
          <p:nvPr/>
        </p:nvPicPr>
        <p:blipFill>
          <a:blip r:embed="rId3" cstate="print"/>
          <a:srcRect/>
          <a:stretch>
            <a:fillRect/>
          </a:stretch>
        </p:blipFill>
        <p:spPr bwMode="auto">
          <a:xfrm>
            <a:off x="2915816" y="4625752"/>
            <a:ext cx="2520280" cy="2232248"/>
          </a:xfrm>
          <a:prstGeom prst="rect">
            <a:avLst/>
          </a:prstGeom>
          <a:noFill/>
        </p:spPr>
      </p:pic>
      <p:pic>
        <p:nvPicPr>
          <p:cNvPr id="8" name="Picture 2"/>
          <p:cNvPicPr>
            <a:picLocks noChangeAspect="1" noChangeArrowheads="1"/>
          </p:cNvPicPr>
          <p:nvPr/>
        </p:nvPicPr>
        <p:blipFill>
          <a:blip r:embed="rId4" cstate="print"/>
          <a:srcRect/>
          <a:stretch>
            <a:fillRect/>
          </a:stretch>
        </p:blipFill>
        <p:spPr bwMode="auto">
          <a:xfrm>
            <a:off x="5638366" y="4365104"/>
            <a:ext cx="3505635" cy="24928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4co2.com/wp-content/uploads/2011/04/eor.jpg">
            <a:hlinkClick r:id="rId2"/>
          </p:cNvPr>
          <p:cNvPicPr>
            <a:picLocks noChangeAspect="1" noChangeArrowheads="1"/>
          </p:cNvPicPr>
          <p:nvPr/>
        </p:nvPicPr>
        <p:blipFill>
          <a:blip r:embed="rId3" cstate="print"/>
          <a:srcRect/>
          <a:stretch>
            <a:fillRect/>
          </a:stretch>
        </p:blipFill>
        <p:spPr bwMode="auto">
          <a:xfrm>
            <a:off x="2877401" y="2852937"/>
            <a:ext cx="6266599" cy="4005064"/>
          </a:xfrm>
          <a:prstGeom prst="rect">
            <a:avLst/>
          </a:prstGeom>
          <a:noFill/>
        </p:spPr>
      </p:pic>
      <p:pic>
        <p:nvPicPr>
          <p:cNvPr id="113666" name="Picture 2" descr="http://www.heatingoil.com/wp-content/uploads/2011/05/offshore-oil-drilling-brazil.jpg"/>
          <p:cNvPicPr>
            <a:picLocks noChangeAspect="1" noChangeArrowheads="1"/>
          </p:cNvPicPr>
          <p:nvPr/>
        </p:nvPicPr>
        <p:blipFill>
          <a:blip r:embed="rId4" cstate="print"/>
          <a:srcRect/>
          <a:stretch>
            <a:fillRect/>
          </a:stretch>
        </p:blipFill>
        <p:spPr bwMode="auto">
          <a:xfrm>
            <a:off x="3059832" y="0"/>
            <a:ext cx="3384376" cy="2256252"/>
          </a:xfrm>
          <a:prstGeom prst="rect">
            <a:avLst/>
          </a:prstGeom>
          <a:noFill/>
        </p:spPr>
      </p:pic>
      <p:pic>
        <p:nvPicPr>
          <p:cNvPr id="113668" name="Picture 4" descr="http://www.politicalaffairs.net/assets/Uploads/EarthTalkOilDrillingSinkHoles.jpg"/>
          <p:cNvPicPr>
            <a:picLocks noChangeAspect="1" noChangeArrowheads="1"/>
          </p:cNvPicPr>
          <p:nvPr/>
        </p:nvPicPr>
        <p:blipFill>
          <a:blip r:embed="rId5" cstate="print"/>
          <a:srcRect/>
          <a:stretch>
            <a:fillRect/>
          </a:stretch>
        </p:blipFill>
        <p:spPr bwMode="auto">
          <a:xfrm>
            <a:off x="6309719" y="692696"/>
            <a:ext cx="2834281" cy="2276873"/>
          </a:xfrm>
          <a:prstGeom prst="rect">
            <a:avLst/>
          </a:prstGeom>
          <a:noFill/>
        </p:spPr>
      </p:pic>
      <p:pic>
        <p:nvPicPr>
          <p:cNvPr id="113672" name="Picture 8" descr="http://blogs.mcall.com/.a/6a00d8341c4fe353ef0133f2e2c82b970b-800wi"/>
          <p:cNvPicPr>
            <a:picLocks noChangeAspect="1" noChangeArrowheads="1"/>
          </p:cNvPicPr>
          <p:nvPr/>
        </p:nvPicPr>
        <p:blipFill>
          <a:blip r:embed="rId6" cstate="print"/>
          <a:srcRect/>
          <a:stretch>
            <a:fillRect/>
          </a:stretch>
        </p:blipFill>
        <p:spPr bwMode="auto">
          <a:xfrm>
            <a:off x="0" y="2068697"/>
            <a:ext cx="3059832" cy="4789303"/>
          </a:xfrm>
          <a:prstGeom prst="rect">
            <a:avLst/>
          </a:prstGeom>
          <a:noFill/>
        </p:spPr>
      </p:pic>
      <p:pic>
        <p:nvPicPr>
          <p:cNvPr id="113674" name="Picture 10" descr="http://depts.washington.edu/centc/Images/oil_well.jpg"/>
          <p:cNvPicPr>
            <a:picLocks noChangeAspect="1" noChangeArrowheads="1"/>
          </p:cNvPicPr>
          <p:nvPr/>
        </p:nvPicPr>
        <p:blipFill>
          <a:blip r:embed="rId7" cstate="print"/>
          <a:srcRect/>
          <a:stretch>
            <a:fillRect/>
          </a:stretch>
        </p:blipFill>
        <p:spPr bwMode="auto">
          <a:xfrm>
            <a:off x="0" y="-1"/>
            <a:ext cx="3059832" cy="202560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44208" cy="1628800"/>
          </a:xfrm>
        </p:spPr>
        <p:txBody>
          <a:bodyPr>
            <a:normAutofit/>
          </a:bodyPr>
          <a:lstStyle/>
          <a:p>
            <a:r>
              <a:rPr lang="sl-SI" dirty="0" smtClean="0"/>
              <a:t>Vplivi pridobivanja nafte na okolje</a:t>
            </a:r>
            <a:endParaRPr lang="sl-SI" dirty="0"/>
          </a:p>
        </p:txBody>
      </p:sp>
      <p:sp>
        <p:nvSpPr>
          <p:cNvPr id="3" name="Content Placeholder 2"/>
          <p:cNvSpPr>
            <a:spLocks noGrp="1"/>
          </p:cNvSpPr>
          <p:nvPr>
            <p:ph idx="1"/>
          </p:nvPr>
        </p:nvSpPr>
        <p:spPr>
          <a:xfrm>
            <a:off x="0" y="1628800"/>
            <a:ext cx="6300192" cy="5229200"/>
          </a:xfrm>
        </p:spPr>
        <p:txBody>
          <a:bodyPr>
            <a:normAutofit fontScale="92500" lnSpcReduction="10000"/>
          </a:bodyPr>
          <a:lstStyle/>
          <a:p>
            <a:r>
              <a:rPr lang="sl-SI" dirty="0" smtClean="0"/>
              <a:t>Vpliv na okolje zaradi dostopa do naftnega polja in vrtanja.</a:t>
            </a:r>
          </a:p>
          <a:p>
            <a:r>
              <a:rPr lang="sl-SI" dirty="0" smtClean="0"/>
              <a:t>Eksplozije in požari na vrtinah.</a:t>
            </a:r>
          </a:p>
          <a:p>
            <a:r>
              <a:rPr lang="sl-SI" dirty="0" smtClean="0"/>
              <a:t>Nekontroliranega uhajanja nafte iz vrtine.</a:t>
            </a:r>
          </a:p>
          <a:p>
            <a:r>
              <a:rPr lang="sl-SI" dirty="0" smtClean="0"/>
              <a:t>Pri vrtanju kot odpadek nastane izplaka, ki lahko vsebuje drobce kamnine in nekaj nafte. </a:t>
            </a:r>
          </a:p>
          <a:p>
            <a:r>
              <a:rPr lang="sl-SI" dirty="0" smtClean="0"/>
              <a:t>Zbirajo jo v zbiralnikih, jo odstranijo in injicirajo pod površje.</a:t>
            </a:r>
          </a:p>
          <a:p>
            <a:r>
              <a:rPr lang="sl-SI" dirty="0" smtClean="0"/>
              <a:t>Območje zbiralnika sanirajo.</a:t>
            </a:r>
          </a:p>
          <a:p>
            <a:endParaRPr lang="sl-SI" dirty="0" smtClean="0"/>
          </a:p>
          <a:p>
            <a:pPr>
              <a:buNone/>
            </a:pPr>
            <a:endParaRPr lang="sl-SI" dirty="0" smtClean="0"/>
          </a:p>
          <a:p>
            <a:endParaRPr lang="sl-SI" dirty="0" smtClean="0"/>
          </a:p>
          <a:p>
            <a:endParaRPr lang="sl-SI" dirty="0" smtClean="0"/>
          </a:p>
          <a:p>
            <a:endParaRPr lang="sl-SI" dirty="0"/>
          </a:p>
        </p:txBody>
      </p:sp>
      <p:pic>
        <p:nvPicPr>
          <p:cNvPr id="4" name="Picture 19" descr="LWE_1e_Figure_13_14a_L"/>
          <p:cNvPicPr>
            <a:picLocks noChangeAspect="1" noChangeArrowheads="1"/>
          </p:cNvPicPr>
          <p:nvPr/>
        </p:nvPicPr>
        <p:blipFill>
          <a:blip r:embed="rId2" cstate="print"/>
          <a:srcRect/>
          <a:stretch>
            <a:fillRect/>
          </a:stretch>
        </p:blipFill>
        <p:spPr bwMode="auto">
          <a:xfrm>
            <a:off x="6372200" y="0"/>
            <a:ext cx="2771800" cy="2342926"/>
          </a:xfrm>
          <a:prstGeom prst="rect">
            <a:avLst/>
          </a:prstGeom>
          <a:noFill/>
          <a:ln w="9525">
            <a:noFill/>
            <a:miter lim="800000"/>
            <a:headEnd/>
            <a:tailEnd/>
          </a:ln>
        </p:spPr>
      </p:pic>
      <p:pic>
        <p:nvPicPr>
          <p:cNvPr id="5" name="Picture 20" descr="LWE_1e_Figure_13_14b_L"/>
          <p:cNvPicPr>
            <a:picLocks noChangeAspect="1" noChangeArrowheads="1"/>
          </p:cNvPicPr>
          <p:nvPr/>
        </p:nvPicPr>
        <p:blipFill>
          <a:blip r:embed="rId3" cstate="print"/>
          <a:srcRect/>
          <a:stretch>
            <a:fillRect/>
          </a:stretch>
        </p:blipFill>
        <p:spPr bwMode="auto">
          <a:xfrm>
            <a:off x="6372200" y="2204864"/>
            <a:ext cx="2771800" cy="2342926"/>
          </a:xfrm>
          <a:prstGeom prst="rect">
            <a:avLst/>
          </a:prstGeom>
          <a:noFill/>
          <a:ln w="9525">
            <a:noFill/>
            <a:miter lim="800000"/>
            <a:headEnd/>
            <a:tailEnd/>
          </a:ln>
        </p:spPr>
      </p:pic>
      <p:pic>
        <p:nvPicPr>
          <p:cNvPr id="6" name="Picture 21" descr="LWE_1e_Figure_13_14c_L"/>
          <p:cNvPicPr>
            <a:picLocks noChangeAspect="1" noChangeArrowheads="1"/>
          </p:cNvPicPr>
          <p:nvPr/>
        </p:nvPicPr>
        <p:blipFill>
          <a:blip r:embed="rId4" cstate="print"/>
          <a:srcRect/>
          <a:stretch>
            <a:fillRect/>
          </a:stretch>
        </p:blipFill>
        <p:spPr bwMode="auto">
          <a:xfrm>
            <a:off x="6372200" y="4515662"/>
            <a:ext cx="2771800" cy="234233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sl-SI" dirty="0" smtClean="0"/>
              <a:t>Vplivi pridobivanja nafte na okolje</a:t>
            </a:r>
            <a:endParaRPr lang="sl-SI" dirty="0"/>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sl-SI" dirty="0" smtClean="0"/>
              <a:t>Z nafto na površje vedno pride tudi nekaj slanice, ki je </a:t>
            </a:r>
            <a:r>
              <a:rPr lang="sl-SI" dirty="0" smtClean="0"/>
              <a:t>škodljiva </a:t>
            </a:r>
            <a:r>
              <a:rPr lang="sl-SI" dirty="0" smtClean="0"/>
              <a:t>za okolje. </a:t>
            </a:r>
          </a:p>
          <a:p>
            <a:r>
              <a:rPr lang="sl-SI" dirty="0" smtClean="0"/>
              <a:t>Starejša kot je vrtina, neugodnejše je razmerje med nafto in slanico.</a:t>
            </a:r>
          </a:p>
          <a:p>
            <a:pPr lvl="1"/>
            <a:r>
              <a:rPr lang="sl-SI" dirty="0" smtClean="0"/>
              <a:t>V ZDA v mnogo vrtinah načrpajo 6 sodčkov slanice na sodček nafte!</a:t>
            </a:r>
          </a:p>
          <a:p>
            <a:r>
              <a:rPr lang="sl-SI" dirty="0" smtClean="0"/>
              <a:t>Pred 1970 so slanico izlivali neposredno na površje.</a:t>
            </a:r>
          </a:p>
          <a:p>
            <a:pPr lvl="1"/>
            <a:r>
              <a:rPr lang="sl-SI" dirty="0" err="1" smtClean="0"/>
              <a:t>Remediacija</a:t>
            </a:r>
            <a:r>
              <a:rPr lang="sl-SI" dirty="0" smtClean="0"/>
              <a:t> tal poteka s potresanjem sadre (vir Ca) in gnojil.</a:t>
            </a:r>
          </a:p>
          <a:p>
            <a:pPr lvl="1"/>
            <a:r>
              <a:rPr lang="sl-SI" dirty="0" smtClean="0"/>
              <a:t>Sajenje za sol tolerantnih rastlin.</a:t>
            </a:r>
          </a:p>
          <a:p>
            <a:pPr lvl="1"/>
            <a:r>
              <a:rPr lang="sl-SI" dirty="0" smtClean="0"/>
              <a:t>Namakanje, ki odplavlja sol s površja.</a:t>
            </a:r>
          </a:p>
          <a:p>
            <a:r>
              <a:rPr lang="sl-SI" dirty="0" smtClean="0"/>
              <a:t>Vodo in nafto najprej ločimo, potem pa slanico:</a:t>
            </a:r>
          </a:p>
          <a:p>
            <a:pPr lvl="1"/>
            <a:r>
              <a:rPr lang="sl-SI" dirty="0" smtClean="0"/>
              <a:t>Izhlapimo v odprtih bazenih.</a:t>
            </a:r>
          </a:p>
          <a:p>
            <a:pPr lvl="1"/>
            <a:r>
              <a:rPr lang="sl-SI" dirty="0" smtClean="0"/>
              <a:t>Ponovno injiciramo v globino, lahko kot vodo za izboljšano črpanje.</a:t>
            </a:r>
          </a:p>
          <a:p>
            <a:pPr lvl="1">
              <a:buNone/>
            </a:pPr>
            <a:endParaRPr lang="sl-SI" dirty="0" smtClean="0"/>
          </a:p>
          <a:p>
            <a:endParaRPr lang="sl-SI"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61. naloga</a:t>
            </a:r>
            <a:endParaRPr lang="sl-SI" dirty="0"/>
          </a:p>
        </p:txBody>
      </p:sp>
      <p:sp>
        <p:nvSpPr>
          <p:cNvPr id="3" name="Content Placeholder 2"/>
          <p:cNvSpPr>
            <a:spLocks noGrp="1"/>
          </p:cNvSpPr>
          <p:nvPr>
            <p:ph idx="1"/>
          </p:nvPr>
        </p:nvSpPr>
        <p:spPr/>
        <p:txBody>
          <a:bodyPr/>
          <a:lstStyle/>
          <a:p>
            <a:r>
              <a:rPr lang="sl-SI" dirty="0" smtClean="0"/>
              <a:t>Kaj veš o nesreči “</a:t>
            </a:r>
            <a:r>
              <a:rPr lang="en-US" i="1" dirty="0" smtClean="0"/>
              <a:t>The</a:t>
            </a:r>
            <a:r>
              <a:rPr lang="en-US" dirty="0" smtClean="0"/>
              <a:t> </a:t>
            </a:r>
            <a:r>
              <a:rPr lang="en-US" i="1" dirty="0" smtClean="0"/>
              <a:t>Deepwater Horizon</a:t>
            </a:r>
            <a:r>
              <a:rPr lang="en-US" dirty="0" smtClean="0"/>
              <a:t> oil spill</a:t>
            </a:r>
            <a:r>
              <a:rPr lang="sl-SI" dirty="0" smtClean="0"/>
              <a:t>” ali BP izliv v Mehiškem zalivu?</a:t>
            </a:r>
            <a:endParaRPr lang="sl-SI" dirty="0"/>
          </a:p>
        </p:txBody>
      </p:sp>
      <p:pic>
        <p:nvPicPr>
          <p:cNvPr id="116738" name="Picture 2" descr="Gulf Oil Spill"/>
          <p:cNvPicPr>
            <a:picLocks noChangeAspect="1" noChangeArrowheads="1"/>
          </p:cNvPicPr>
          <p:nvPr/>
        </p:nvPicPr>
        <p:blipFill>
          <a:blip r:embed="rId2" cstate="print"/>
          <a:srcRect/>
          <a:stretch>
            <a:fillRect/>
          </a:stretch>
        </p:blipFill>
        <p:spPr bwMode="auto">
          <a:xfrm>
            <a:off x="0" y="3514725"/>
            <a:ext cx="4457700" cy="334327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Zmanjševanje vplivov pridobivanja nafte na okolje</a:t>
            </a:r>
            <a:endParaRPr lang="sl-SI" dirty="0"/>
          </a:p>
        </p:txBody>
      </p:sp>
      <p:sp>
        <p:nvSpPr>
          <p:cNvPr id="3" name="Content Placeholder 2"/>
          <p:cNvSpPr>
            <a:spLocks noGrp="1"/>
          </p:cNvSpPr>
          <p:nvPr>
            <p:ph idx="1"/>
          </p:nvPr>
        </p:nvSpPr>
        <p:spPr>
          <a:xfrm>
            <a:off x="0" y="1052737"/>
            <a:ext cx="9144000" cy="1656184"/>
          </a:xfrm>
        </p:spPr>
        <p:txBody>
          <a:bodyPr/>
          <a:lstStyle/>
          <a:p>
            <a:r>
              <a:rPr lang="sl-SI" dirty="0" smtClean="0"/>
              <a:t>Neposredne učinke na površje zmanjšujemo z boljšo tehnologijo črpanja ter črpanje iz enega območja v horizontalnih ali nagnjenih smereh.</a:t>
            </a:r>
          </a:p>
        </p:txBody>
      </p:sp>
      <p:pic>
        <p:nvPicPr>
          <p:cNvPr id="4" name="Picture 8" descr="LWE_1e_Figure_13_16_L"/>
          <p:cNvPicPr>
            <a:picLocks noChangeAspect="1" noChangeArrowheads="1"/>
          </p:cNvPicPr>
          <p:nvPr/>
        </p:nvPicPr>
        <p:blipFill>
          <a:blip r:embed="rId2" cstate="print"/>
          <a:srcRect/>
          <a:stretch>
            <a:fillRect/>
          </a:stretch>
        </p:blipFill>
        <p:spPr bwMode="auto">
          <a:xfrm>
            <a:off x="1403648" y="2564904"/>
            <a:ext cx="6322219" cy="4293096"/>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C:\Users\nina\AppData\Local\Temp\wze72c\032167264X_jpeg\Keller_Chapter_15\Ch_15_Figure_18.jpg"/>
          <p:cNvPicPr>
            <a:picLocks noGrp="1" noChangeAspect="1" noChangeArrowheads="1"/>
          </p:cNvPicPr>
          <p:nvPr>
            <p:ph idx="1"/>
          </p:nvPr>
        </p:nvPicPr>
        <p:blipFill>
          <a:blip r:embed="rId2" cstate="print"/>
          <a:srcRect/>
          <a:stretch>
            <a:fillRect/>
          </a:stretch>
        </p:blipFill>
        <p:spPr bwMode="auto">
          <a:xfrm>
            <a:off x="0" y="0"/>
            <a:ext cx="4572000" cy="5815972"/>
          </a:xfrm>
          <a:prstGeom prst="rect">
            <a:avLst/>
          </a:prstGeom>
          <a:noFill/>
        </p:spPr>
      </p:pic>
      <p:sp>
        <p:nvSpPr>
          <p:cNvPr id="2" name="Title 1"/>
          <p:cNvSpPr>
            <a:spLocks noGrp="1"/>
          </p:cNvSpPr>
          <p:nvPr>
            <p:ph type="title"/>
          </p:nvPr>
        </p:nvSpPr>
        <p:spPr>
          <a:xfrm>
            <a:off x="4499992" y="0"/>
            <a:ext cx="4644008" cy="2636912"/>
          </a:xfrm>
        </p:spPr>
        <p:txBody>
          <a:bodyPr>
            <a:normAutofit fontScale="90000"/>
          </a:bodyPr>
          <a:lstStyle/>
          <a:p>
            <a:r>
              <a:rPr lang="sl-SI" dirty="0" smtClean="0"/>
              <a:t>Zmanjševanje vplivov pridobivanja nafte na okolje</a:t>
            </a:r>
            <a:endParaRPr lang="sl-SI" dirty="0"/>
          </a:p>
        </p:txBody>
      </p:sp>
      <p:pic>
        <p:nvPicPr>
          <p:cNvPr id="4" name="Picture 8" descr="LWE_1e_Figure_13_17_L"/>
          <p:cNvPicPr>
            <a:picLocks noChangeAspect="1" noChangeArrowheads="1"/>
          </p:cNvPicPr>
          <p:nvPr/>
        </p:nvPicPr>
        <p:blipFill>
          <a:blip r:embed="rId3" cstate="print"/>
          <a:srcRect/>
          <a:stretch>
            <a:fillRect/>
          </a:stretch>
        </p:blipFill>
        <p:spPr bwMode="auto">
          <a:xfrm>
            <a:off x="3916301" y="2969568"/>
            <a:ext cx="5227699" cy="388843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sl-SI" smtClean="0"/>
              <a:t>Transport nafte in zemeljskega plina</a:t>
            </a:r>
            <a:endParaRPr lang="sl-SI" dirty="0"/>
          </a:p>
        </p:txBody>
      </p:sp>
      <p:sp>
        <p:nvSpPr>
          <p:cNvPr id="3" name="Content Placeholder 2"/>
          <p:cNvSpPr>
            <a:spLocks noGrp="1"/>
          </p:cNvSpPr>
          <p:nvPr>
            <p:ph idx="1"/>
          </p:nvPr>
        </p:nvSpPr>
        <p:spPr>
          <a:xfrm>
            <a:off x="0" y="908720"/>
            <a:ext cx="9144000" cy="5217443"/>
          </a:xfrm>
        </p:spPr>
        <p:txBody>
          <a:bodyPr/>
          <a:lstStyle/>
          <a:p>
            <a:r>
              <a:rPr lang="sl-SI" dirty="0" smtClean="0"/>
              <a:t>Več načinov transporta: cevovodi, ladje, </a:t>
            </a:r>
            <a:r>
              <a:rPr lang="sl-SI" dirty="0" smtClean="0"/>
              <a:t>tankerji (</a:t>
            </a:r>
            <a:r>
              <a:rPr lang="en-US" dirty="0" smtClean="0"/>
              <a:t>200</a:t>
            </a:r>
            <a:r>
              <a:rPr lang="sl-SI" dirty="0" smtClean="0"/>
              <a:t>.</a:t>
            </a:r>
            <a:r>
              <a:rPr lang="en-US" dirty="0" smtClean="0"/>
              <a:t>000 t</a:t>
            </a:r>
            <a:r>
              <a:rPr lang="sl-SI" dirty="0" smtClean="0"/>
              <a:t>)</a:t>
            </a:r>
            <a:r>
              <a:rPr lang="sl-SI" dirty="0" smtClean="0"/>
              <a:t>, </a:t>
            </a:r>
            <a:r>
              <a:rPr lang="sl-SI" dirty="0" smtClean="0"/>
              <a:t>kamioni.</a:t>
            </a:r>
          </a:p>
          <a:p>
            <a:r>
              <a:rPr lang="sl-SI" dirty="0" smtClean="0"/>
              <a:t>Razlitja nafte imajo takojšen, neposreden in uničujoč vpliv na okolje.</a:t>
            </a:r>
            <a:endParaRPr lang="sl-SI" dirty="0"/>
          </a:p>
        </p:txBody>
      </p:sp>
      <p:pic>
        <p:nvPicPr>
          <p:cNvPr id="117764" name="Picture 4" descr="http://www.itopf.com/news-and-events/images/news11_graph_000.png"/>
          <p:cNvPicPr>
            <a:picLocks noChangeAspect="1" noChangeArrowheads="1"/>
          </p:cNvPicPr>
          <p:nvPr/>
        </p:nvPicPr>
        <p:blipFill>
          <a:blip r:embed="rId2" cstate="print"/>
          <a:srcRect/>
          <a:stretch>
            <a:fillRect/>
          </a:stretch>
        </p:blipFill>
        <p:spPr bwMode="auto">
          <a:xfrm>
            <a:off x="3347865" y="3148042"/>
            <a:ext cx="5796136" cy="3709958"/>
          </a:xfrm>
          <a:prstGeom prst="rect">
            <a:avLst/>
          </a:prstGeom>
          <a:noFill/>
        </p:spPr>
      </p:pic>
      <p:pic>
        <p:nvPicPr>
          <p:cNvPr id="129028" name="Picture 4" descr="http://knol.google.com/k/-/-/oml631csgjs7/n0vdyq/oilspill1.jpg"/>
          <p:cNvPicPr>
            <a:picLocks noChangeAspect="1" noChangeArrowheads="1"/>
          </p:cNvPicPr>
          <p:nvPr/>
        </p:nvPicPr>
        <p:blipFill>
          <a:blip r:embed="rId3" cstate="print"/>
          <a:srcRect/>
          <a:stretch>
            <a:fillRect/>
          </a:stretch>
        </p:blipFill>
        <p:spPr bwMode="auto">
          <a:xfrm>
            <a:off x="0" y="4722101"/>
            <a:ext cx="3203848" cy="2135899"/>
          </a:xfrm>
          <a:prstGeom prst="rect">
            <a:avLst/>
          </a:prstGeom>
          <a:noFill/>
        </p:spPr>
      </p:pic>
      <p:pic>
        <p:nvPicPr>
          <p:cNvPr id="129030" name="Picture 6" descr="http://static.guim.co.uk/sys-images/Environment/Pix/columnists/2010/5/7/1273230177115/oil-spill-from-the-Deepwa-006.jpg"/>
          <p:cNvPicPr>
            <a:picLocks noChangeAspect="1" noChangeArrowheads="1"/>
          </p:cNvPicPr>
          <p:nvPr/>
        </p:nvPicPr>
        <p:blipFill>
          <a:blip r:embed="rId4" cstate="print"/>
          <a:srcRect/>
          <a:stretch>
            <a:fillRect/>
          </a:stretch>
        </p:blipFill>
        <p:spPr bwMode="auto">
          <a:xfrm>
            <a:off x="0" y="2983464"/>
            <a:ext cx="3203848" cy="192230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0"/>
            <a:ext cx="6336704" cy="1143000"/>
          </a:xfrm>
        </p:spPr>
        <p:txBody>
          <a:bodyPr/>
          <a:lstStyle/>
          <a:p>
            <a:r>
              <a:rPr lang="sl-SI" dirty="0" smtClean="0"/>
              <a:t>Razlitja nafte</a:t>
            </a:r>
            <a:endParaRPr lang="sl-SI" dirty="0"/>
          </a:p>
        </p:txBody>
      </p:sp>
      <p:sp>
        <p:nvSpPr>
          <p:cNvPr id="5" name="Text Placeholder 4"/>
          <p:cNvSpPr>
            <a:spLocks noGrp="1"/>
          </p:cNvSpPr>
          <p:nvPr>
            <p:ph type="body" idx="1"/>
          </p:nvPr>
        </p:nvSpPr>
        <p:spPr>
          <a:xfrm>
            <a:off x="0" y="6218238"/>
            <a:ext cx="4040188" cy="639762"/>
          </a:xfrm>
        </p:spPr>
        <p:txBody>
          <a:bodyPr>
            <a:normAutofit fontScale="92500"/>
          </a:bodyPr>
          <a:lstStyle/>
          <a:p>
            <a:r>
              <a:rPr lang="sl-SI" b="0" dirty="0" smtClean="0"/>
              <a:t>Usoda nafte razlitja </a:t>
            </a:r>
            <a:r>
              <a:rPr lang="sl-SI" b="0" dirty="0" err="1" smtClean="0"/>
              <a:t>Exxon</a:t>
            </a:r>
            <a:r>
              <a:rPr lang="sl-SI" b="0" dirty="0" smtClean="0"/>
              <a:t> </a:t>
            </a:r>
            <a:r>
              <a:rPr lang="sl-SI" b="0" dirty="0" err="1" smtClean="0"/>
              <a:t>Valdez</a:t>
            </a:r>
            <a:endParaRPr lang="sl-SI" b="0" dirty="0"/>
          </a:p>
        </p:txBody>
      </p:sp>
      <p:sp>
        <p:nvSpPr>
          <p:cNvPr id="7" name="Text Placeholder 6"/>
          <p:cNvSpPr>
            <a:spLocks noGrp="1"/>
          </p:cNvSpPr>
          <p:nvPr>
            <p:ph type="body" sz="quarter" idx="3"/>
          </p:nvPr>
        </p:nvSpPr>
        <p:spPr>
          <a:xfrm>
            <a:off x="5652120" y="6218238"/>
            <a:ext cx="3491880" cy="639762"/>
          </a:xfrm>
        </p:spPr>
        <p:txBody>
          <a:bodyPr>
            <a:normAutofit fontScale="92500" lnSpcReduction="20000"/>
          </a:bodyPr>
          <a:lstStyle/>
          <a:p>
            <a:r>
              <a:rPr lang="sl-SI" b="0" dirty="0" smtClean="0"/>
              <a:t>Vir in količina nafte, razlite v severnoameriških vodah</a:t>
            </a:r>
            <a:endParaRPr lang="sl-SI" b="0" dirty="0"/>
          </a:p>
        </p:txBody>
      </p:sp>
      <p:pic>
        <p:nvPicPr>
          <p:cNvPr id="131074" name="Picture 2" descr="http://www.amsa.gov.au/Marine_Environment_Protection/National_plan/Annual_Reports/AR_2006-2007/images/Chart_000.jpg"/>
          <p:cNvPicPr>
            <a:picLocks noChangeAspect="1" noChangeArrowheads="1"/>
          </p:cNvPicPr>
          <p:nvPr/>
        </p:nvPicPr>
        <p:blipFill>
          <a:blip r:embed="rId2" cstate="print"/>
          <a:srcRect/>
          <a:stretch>
            <a:fillRect/>
          </a:stretch>
        </p:blipFill>
        <p:spPr bwMode="auto">
          <a:xfrm>
            <a:off x="2123728" y="908720"/>
            <a:ext cx="4895850" cy="3076575"/>
          </a:xfrm>
          <a:prstGeom prst="rect">
            <a:avLst/>
          </a:prstGeom>
          <a:noFill/>
        </p:spPr>
      </p:pic>
      <p:pic>
        <p:nvPicPr>
          <p:cNvPr id="9" name="Picture 9" descr="LWE_1e_Figure_13_22_L"/>
          <p:cNvPicPr>
            <a:picLocks noGrp="1" noChangeAspect="1" noChangeArrowheads="1"/>
          </p:cNvPicPr>
          <p:nvPr>
            <p:ph sz="half" idx="2"/>
          </p:nvPr>
        </p:nvPicPr>
        <p:blipFill>
          <a:blip r:embed="rId3" cstate="print"/>
          <a:srcRect/>
          <a:stretch>
            <a:fillRect/>
          </a:stretch>
        </p:blipFill>
        <p:spPr bwMode="auto">
          <a:xfrm>
            <a:off x="0" y="3140968"/>
            <a:ext cx="2568111" cy="3206427"/>
          </a:xfrm>
          <a:prstGeom prst="rect">
            <a:avLst/>
          </a:prstGeom>
          <a:noFill/>
          <a:ln w="9525">
            <a:noFill/>
            <a:miter lim="800000"/>
            <a:headEnd/>
            <a:tailEnd/>
          </a:ln>
        </p:spPr>
      </p:pic>
      <p:sp>
        <p:nvSpPr>
          <p:cNvPr id="12" name="TextBox 11"/>
          <p:cNvSpPr txBox="1"/>
          <p:nvPr/>
        </p:nvSpPr>
        <p:spPr>
          <a:xfrm>
            <a:off x="2987824" y="4365104"/>
            <a:ext cx="3240360" cy="461665"/>
          </a:xfrm>
          <a:prstGeom prst="rect">
            <a:avLst/>
          </a:prstGeom>
          <a:noFill/>
        </p:spPr>
        <p:txBody>
          <a:bodyPr wrap="square" rtlCol="0">
            <a:spAutoFit/>
          </a:bodyPr>
          <a:lstStyle/>
          <a:p>
            <a:r>
              <a:rPr lang="sl-SI" sz="2400" dirty="0" smtClean="0"/>
              <a:t>Vzrok razlitij nafte 2009</a:t>
            </a:r>
            <a:endParaRPr lang="sl-SI" sz="2400" dirty="0"/>
          </a:p>
        </p:txBody>
      </p:sp>
      <p:pic>
        <p:nvPicPr>
          <p:cNvPr id="10" name="Picture 10" descr="LWE_1e_Figure_13_23_L"/>
          <p:cNvPicPr>
            <a:picLocks noGrp="1" noChangeAspect="1" noChangeArrowheads="1"/>
          </p:cNvPicPr>
          <p:nvPr>
            <p:ph sz="quarter" idx="4"/>
          </p:nvPr>
        </p:nvPicPr>
        <p:blipFill>
          <a:blip r:embed="rId4" cstate="print"/>
          <a:srcRect/>
          <a:stretch>
            <a:fillRect/>
          </a:stretch>
        </p:blipFill>
        <p:spPr bwMode="auto">
          <a:xfrm>
            <a:off x="6516216" y="2639932"/>
            <a:ext cx="2627784" cy="339881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5536" y="0"/>
            <a:ext cx="8229600" cy="1143000"/>
          </a:xfrm>
        </p:spPr>
        <p:txBody>
          <a:bodyPr/>
          <a:lstStyle/>
          <a:p>
            <a:r>
              <a:rPr lang="sl-SI" dirty="0" smtClean="0"/>
              <a:t>Posledice razlitja nafte</a:t>
            </a:r>
            <a:endParaRPr lang="sl-SI" dirty="0"/>
          </a:p>
        </p:txBody>
      </p:sp>
      <p:sp>
        <p:nvSpPr>
          <p:cNvPr id="8" name="Content Placeholder 7"/>
          <p:cNvSpPr>
            <a:spLocks noGrp="1"/>
          </p:cNvSpPr>
          <p:nvPr>
            <p:ph idx="1"/>
          </p:nvPr>
        </p:nvSpPr>
        <p:spPr>
          <a:xfrm>
            <a:off x="0" y="1124744"/>
            <a:ext cx="9144000" cy="5733256"/>
          </a:xfrm>
        </p:spPr>
        <p:txBody>
          <a:bodyPr>
            <a:normAutofit/>
          </a:bodyPr>
          <a:lstStyle/>
          <a:p>
            <a:r>
              <a:rPr lang="sl-SI" dirty="0" smtClean="0"/>
              <a:t>Nafta zagori in povzroči onesnaženje zraka.</a:t>
            </a:r>
          </a:p>
          <a:p>
            <a:r>
              <a:rPr lang="sl-SI" dirty="0" smtClean="0"/>
              <a:t>Nafta potone na dno in uniči habitate morskih živali.</a:t>
            </a:r>
          </a:p>
          <a:p>
            <a:r>
              <a:rPr lang="sl-SI" dirty="0" smtClean="0"/>
              <a:t>Nafta reagira z zračnim kisikom → kisline → kisli dež.</a:t>
            </a:r>
          </a:p>
          <a:p>
            <a:r>
              <a:rPr lang="sl-SI" dirty="0" smtClean="0"/>
              <a:t>Nafto naplavi na obale, kjer ogrozi življenje in habitate živali in rastlin.</a:t>
            </a:r>
          </a:p>
          <a:p>
            <a:r>
              <a:rPr lang="sl-SI" dirty="0" smtClean="0"/>
              <a:t>Želve, ptice, kiti, ribe, vidre umrejo, če jih zajame nafta.</a:t>
            </a:r>
          </a:p>
          <a:p>
            <a:r>
              <a:rPr lang="sl-SI" dirty="0" smtClean="0"/>
              <a:t>Jeleni, medvedi, volkovi, psi, mačke… umrejo, če jedo takšne živali ali rastline.</a:t>
            </a:r>
          </a:p>
          <a:p>
            <a:endParaRPr lang="sl-SI"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sl-SI" dirty="0" smtClean="0"/>
              <a:t>62. naloga</a:t>
            </a:r>
            <a:endParaRPr lang="sl-SI" dirty="0"/>
          </a:p>
        </p:txBody>
      </p:sp>
      <p:sp>
        <p:nvSpPr>
          <p:cNvPr id="8" name="Content Placeholder 7"/>
          <p:cNvSpPr>
            <a:spLocks noGrp="1"/>
          </p:cNvSpPr>
          <p:nvPr>
            <p:ph idx="1"/>
          </p:nvPr>
        </p:nvSpPr>
        <p:spPr/>
        <p:txBody>
          <a:bodyPr/>
          <a:lstStyle/>
          <a:p>
            <a:r>
              <a:rPr lang="sl-SI" dirty="0" smtClean="0"/>
              <a:t>Poišči podatke o razlitjih nafte v preteklem letu.</a:t>
            </a:r>
            <a:endParaRPr lang="sl-SI"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fontScale="90000"/>
          </a:bodyPr>
          <a:lstStyle/>
          <a:p>
            <a:r>
              <a:rPr lang="sl-SI" dirty="0" smtClean="0"/>
              <a:t>Obnovljivi in neobnovljivi energijski viri</a:t>
            </a:r>
            <a:endParaRPr lang="sl-SI" dirty="0"/>
          </a:p>
        </p:txBody>
      </p:sp>
      <p:pic>
        <p:nvPicPr>
          <p:cNvPr id="30722" name="Picture 2" descr="http://www.green-the-world.net/images/conventional_renewable_energy_sources.gif"/>
          <p:cNvPicPr>
            <a:picLocks noChangeAspect="1" noChangeArrowheads="1"/>
          </p:cNvPicPr>
          <p:nvPr/>
        </p:nvPicPr>
        <p:blipFill>
          <a:blip r:embed="rId2" cstate="print"/>
          <a:srcRect/>
          <a:stretch>
            <a:fillRect/>
          </a:stretch>
        </p:blipFill>
        <p:spPr bwMode="auto">
          <a:xfrm>
            <a:off x="-11152" y="1676878"/>
            <a:ext cx="9155151" cy="501954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Čiščenje naftnih razlitij</a:t>
            </a:r>
            <a:endParaRPr lang="sl-SI" dirty="0"/>
          </a:p>
        </p:txBody>
      </p:sp>
      <p:sp>
        <p:nvSpPr>
          <p:cNvPr id="3" name="Content Placeholder 2"/>
          <p:cNvSpPr>
            <a:spLocks noGrp="1"/>
          </p:cNvSpPr>
          <p:nvPr>
            <p:ph idx="1"/>
          </p:nvPr>
        </p:nvSpPr>
        <p:spPr>
          <a:xfrm>
            <a:off x="0" y="1268760"/>
            <a:ext cx="9144000" cy="5589240"/>
          </a:xfrm>
        </p:spPr>
        <p:txBody>
          <a:bodyPr>
            <a:normAutofit/>
          </a:bodyPr>
          <a:lstStyle/>
          <a:p>
            <a:r>
              <a:rPr lang="sl-SI" dirty="0" smtClean="0"/>
              <a:t>Omejitev razlitja s plavajočimi ograjami iz stiropora.</a:t>
            </a:r>
            <a:endParaRPr lang="sl-SI" dirty="0" smtClean="0"/>
          </a:p>
          <a:p>
            <a:r>
              <a:rPr lang="sl-SI" sz="3500" dirty="0" smtClean="0"/>
              <a:t>Nafto ob mirni vodi posesajo s posebnimi ladjami (</a:t>
            </a:r>
            <a:r>
              <a:rPr lang="en-US" dirty="0" smtClean="0"/>
              <a:t>skimmer boat</a:t>
            </a:r>
            <a:r>
              <a:rPr lang="sl-SI" dirty="0" smtClean="0"/>
              <a:t>).</a:t>
            </a:r>
          </a:p>
          <a:p>
            <a:r>
              <a:rPr lang="sl-SI" dirty="0" smtClean="0"/>
              <a:t>Nafto popivnajo z žaganjem, slamo, peno ali drugimi absorbenti.</a:t>
            </a:r>
          </a:p>
          <a:p>
            <a:r>
              <a:rPr lang="sl-SI" dirty="0" smtClean="0"/>
              <a:t>S posebnimi kemikalijami razpršijo nafto v drobne kapljice, ki jih odplavi na odprto morje.</a:t>
            </a:r>
          </a:p>
          <a:p>
            <a:r>
              <a:rPr lang="sl-SI" dirty="0" err="1" smtClean="0"/>
              <a:t>Biodegradacija</a:t>
            </a:r>
            <a:r>
              <a:rPr lang="sl-SI" dirty="0" smtClean="0"/>
              <a:t> nafte na obalah s posipanjem mikrobov, ki presnavljajo nafto.</a:t>
            </a:r>
            <a:endParaRPr lang="en-US"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microscopesblog.com/uploaded_images/bioremediation-768259.jpg"/>
          <p:cNvPicPr>
            <a:picLocks noChangeAspect="1" noChangeArrowheads="1"/>
          </p:cNvPicPr>
          <p:nvPr/>
        </p:nvPicPr>
        <p:blipFill>
          <a:blip r:embed="rId2" cstate="print"/>
          <a:srcRect/>
          <a:stretch>
            <a:fillRect/>
          </a:stretch>
        </p:blipFill>
        <p:spPr bwMode="auto">
          <a:xfrm>
            <a:off x="0" y="3885802"/>
            <a:ext cx="4859851" cy="2972198"/>
          </a:xfrm>
          <a:prstGeom prst="rect">
            <a:avLst/>
          </a:prstGeom>
          <a:noFill/>
        </p:spPr>
      </p:pic>
      <p:pic>
        <p:nvPicPr>
          <p:cNvPr id="141316" name="Picture 4" descr="http://www.alaska-in-pictures.com/data/media/17/oil-spill-cleanup_3190.jpg"/>
          <p:cNvPicPr>
            <a:picLocks noChangeAspect="1" noChangeArrowheads="1"/>
          </p:cNvPicPr>
          <p:nvPr/>
        </p:nvPicPr>
        <p:blipFill>
          <a:blip r:embed="rId3" cstate="print"/>
          <a:srcRect/>
          <a:stretch>
            <a:fillRect/>
          </a:stretch>
        </p:blipFill>
        <p:spPr bwMode="auto">
          <a:xfrm>
            <a:off x="0" y="0"/>
            <a:ext cx="4139952" cy="2768815"/>
          </a:xfrm>
          <a:prstGeom prst="rect">
            <a:avLst/>
          </a:prstGeom>
          <a:noFill/>
        </p:spPr>
      </p:pic>
      <p:pic>
        <p:nvPicPr>
          <p:cNvPr id="141318" name="Picture 6" descr="http://www.oilspillnews.net/wp-content/uploads/2010/10/1288134030-57.jpg"/>
          <p:cNvPicPr>
            <a:picLocks noChangeAspect="1" noChangeArrowheads="1"/>
          </p:cNvPicPr>
          <p:nvPr/>
        </p:nvPicPr>
        <p:blipFill>
          <a:blip r:embed="rId4" cstate="print"/>
          <a:srcRect/>
          <a:stretch>
            <a:fillRect/>
          </a:stretch>
        </p:blipFill>
        <p:spPr bwMode="auto">
          <a:xfrm>
            <a:off x="5931044" y="1"/>
            <a:ext cx="3212955" cy="2132856"/>
          </a:xfrm>
          <a:prstGeom prst="rect">
            <a:avLst/>
          </a:prstGeom>
          <a:noFill/>
        </p:spPr>
      </p:pic>
      <p:pic>
        <p:nvPicPr>
          <p:cNvPr id="141320" name="Picture 8" descr="http://www.ideaconnection.com/images/inventions/l_aeros-oil-spill-cleanup-3796.jpg"/>
          <p:cNvPicPr>
            <a:picLocks noChangeAspect="1" noChangeArrowheads="1"/>
          </p:cNvPicPr>
          <p:nvPr/>
        </p:nvPicPr>
        <p:blipFill>
          <a:blip r:embed="rId5" cstate="print"/>
          <a:srcRect/>
          <a:stretch>
            <a:fillRect/>
          </a:stretch>
        </p:blipFill>
        <p:spPr bwMode="auto">
          <a:xfrm>
            <a:off x="4878458" y="3933056"/>
            <a:ext cx="4265542" cy="2924944"/>
          </a:xfrm>
          <a:prstGeom prst="rect">
            <a:avLst/>
          </a:prstGeom>
          <a:noFill/>
        </p:spPr>
      </p:pic>
      <p:pic>
        <p:nvPicPr>
          <p:cNvPr id="141322" name="Picture 10" descr="Oil-spill-clean-up"/>
          <p:cNvPicPr>
            <a:picLocks noChangeAspect="1" noChangeArrowheads="1"/>
          </p:cNvPicPr>
          <p:nvPr/>
        </p:nvPicPr>
        <p:blipFill>
          <a:blip r:embed="rId6" cstate="print"/>
          <a:srcRect/>
          <a:stretch>
            <a:fillRect/>
          </a:stretch>
        </p:blipFill>
        <p:spPr bwMode="auto">
          <a:xfrm>
            <a:off x="3635896" y="1772816"/>
            <a:ext cx="3626768" cy="2399711"/>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836712"/>
          </a:xfrm>
        </p:spPr>
        <p:txBody>
          <a:bodyPr/>
          <a:lstStyle/>
          <a:p>
            <a:r>
              <a:rPr lang="sl-SI" dirty="0" smtClean="0"/>
              <a:t>Predelava nafte</a:t>
            </a:r>
            <a:endParaRPr lang="sl-SI" dirty="0"/>
          </a:p>
        </p:txBody>
      </p:sp>
      <p:sp>
        <p:nvSpPr>
          <p:cNvPr id="3" name="Content Placeholder 2"/>
          <p:cNvSpPr>
            <a:spLocks noGrp="1"/>
          </p:cNvSpPr>
          <p:nvPr>
            <p:ph idx="1"/>
          </p:nvPr>
        </p:nvSpPr>
        <p:spPr>
          <a:xfrm>
            <a:off x="0" y="836712"/>
            <a:ext cx="9144000" cy="6021288"/>
          </a:xfrm>
        </p:spPr>
        <p:txBody>
          <a:bodyPr>
            <a:normAutofit/>
          </a:bodyPr>
          <a:lstStyle/>
          <a:p>
            <a:r>
              <a:rPr lang="sl-SI" dirty="0" smtClean="0"/>
              <a:t>Nafto pred uporabo rafiniramo, da dobimo produkte kot so plin (LPG), bencin, dizel (nafta), petrolej, letalska goriva, dizelska goriva, pogonska goriva, </a:t>
            </a:r>
            <a:r>
              <a:rPr lang="sl-SI" dirty="0" err="1" smtClean="0"/>
              <a:t>lubrikanti</a:t>
            </a:r>
            <a:r>
              <a:rPr lang="sl-SI" dirty="0" smtClean="0"/>
              <a:t>, parafinski vosek, asfalt, koks…</a:t>
            </a:r>
          </a:p>
          <a:p>
            <a:r>
              <a:rPr lang="sl-SI" dirty="0" smtClean="0"/>
              <a:t>Iz nafte pridobivamo </a:t>
            </a:r>
          </a:p>
          <a:p>
            <a:pPr>
              <a:buNone/>
            </a:pPr>
            <a:r>
              <a:rPr lang="sl-SI" dirty="0" smtClean="0"/>
              <a:t>    številne umetne mase,</a:t>
            </a:r>
          </a:p>
          <a:p>
            <a:pPr>
              <a:buNone/>
            </a:pPr>
            <a:r>
              <a:rPr lang="sl-SI" dirty="0" smtClean="0"/>
              <a:t>	insekticide, gnojila, </a:t>
            </a:r>
          </a:p>
          <a:p>
            <a:pPr>
              <a:buNone/>
            </a:pPr>
            <a:r>
              <a:rPr lang="sl-SI" dirty="0" smtClean="0"/>
              <a:t>	barve.</a:t>
            </a:r>
          </a:p>
          <a:p>
            <a:r>
              <a:rPr lang="sl-SI" dirty="0" smtClean="0"/>
              <a:t>Rafinerije delujejo </a:t>
            </a:r>
          </a:p>
          <a:p>
            <a:pPr>
              <a:buNone/>
            </a:pPr>
            <a:r>
              <a:rPr lang="sl-SI" dirty="0" smtClean="0"/>
              <a:t>	neprekinjeno 24 ur.</a:t>
            </a:r>
          </a:p>
          <a:p>
            <a:pPr>
              <a:buNone/>
            </a:pPr>
            <a:endParaRPr lang="sl-SI" dirty="0"/>
          </a:p>
        </p:txBody>
      </p:sp>
      <p:pic>
        <p:nvPicPr>
          <p:cNvPr id="134149" name="Picture 5" descr="http://www.exim.gov/news/highlights/images/RPL-340.jpg"/>
          <p:cNvPicPr>
            <a:picLocks noChangeAspect="1" noChangeArrowheads="1"/>
          </p:cNvPicPr>
          <p:nvPr/>
        </p:nvPicPr>
        <p:blipFill>
          <a:blip r:embed="rId2" cstate="print"/>
          <a:srcRect/>
          <a:stretch>
            <a:fillRect/>
          </a:stretch>
        </p:blipFill>
        <p:spPr bwMode="auto">
          <a:xfrm>
            <a:off x="4396725" y="2780929"/>
            <a:ext cx="4747275" cy="407707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Največje rafinerije nafte </a:t>
            </a:r>
            <a:endParaRPr lang="sl-SI" dirty="0"/>
          </a:p>
        </p:txBody>
      </p:sp>
      <p:pic>
        <p:nvPicPr>
          <p:cNvPr id="132098" name="Picture 2"/>
          <p:cNvPicPr>
            <a:picLocks noGrp="1" noChangeAspect="1" noChangeArrowheads="1"/>
          </p:cNvPicPr>
          <p:nvPr>
            <p:ph idx="1"/>
          </p:nvPr>
        </p:nvPicPr>
        <p:blipFill>
          <a:blip r:embed="rId2" cstate="print"/>
          <a:srcRect/>
          <a:stretch>
            <a:fillRect/>
          </a:stretch>
        </p:blipFill>
        <p:spPr bwMode="auto">
          <a:xfrm>
            <a:off x="0" y="1141026"/>
            <a:ext cx="9144000" cy="5716974"/>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Vpliv predelave nafte na okolje</a:t>
            </a:r>
            <a:endParaRPr lang="sl-SI" dirty="0"/>
          </a:p>
        </p:txBody>
      </p:sp>
      <p:sp>
        <p:nvSpPr>
          <p:cNvPr id="3" name="Content Placeholder 2"/>
          <p:cNvSpPr>
            <a:spLocks noGrp="1"/>
          </p:cNvSpPr>
          <p:nvPr>
            <p:ph idx="1"/>
          </p:nvPr>
        </p:nvSpPr>
        <p:spPr>
          <a:xfrm>
            <a:off x="0" y="1600200"/>
            <a:ext cx="9144000" cy="4525963"/>
          </a:xfrm>
        </p:spPr>
        <p:txBody>
          <a:bodyPr/>
          <a:lstStyle/>
          <a:p>
            <a:r>
              <a:rPr lang="sl-SI" dirty="0" smtClean="0"/>
              <a:t>Ob rafiniranju se v ozračje sproščajo različne kemikalije in plini (SO</a:t>
            </a:r>
            <a:r>
              <a:rPr lang="sl-SI" baseline="-25000" dirty="0" smtClean="0"/>
              <a:t>2</a:t>
            </a:r>
            <a:r>
              <a:rPr lang="sl-SI" dirty="0" smtClean="0"/>
              <a:t>), ki povzročajo onesnaženje zraka in neprijeten vonj.</a:t>
            </a:r>
          </a:p>
          <a:p>
            <a:r>
              <a:rPr lang="sl-SI" dirty="0" smtClean="0"/>
              <a:t>Dodaten problem so odpadne vode, ki nastanejo pri proizvodnji.</a:t>
            </a:r>
          </a:p>
          <a:p>
            <a:r>
              <a:rPr lang="sl-SI" dirty="0" smtClean="0"/>
              <a:t>V rafinerijah lahko pride do požarov in eksplozij.</a:t>
            </a:r>
          </a:p>
          <a:p>
            <a:r>
              <a:rPr lang="sl-SI" dirty="0" smtClean="0"/>
              <a:t>Industrijski hrup.</a:t>
            </a:r>
          </a:p>
          <a:p>
            <a:endParaRPr lang="sl-SI"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endParaRPr lang="sl-SI" dirty="0"/>
          </a:p>
        </p:txBody>
      </p:sp>
      <p:sp>
        <p:nvSpPr>
          <p:cNvPr id="3" name="Content Placeholder 2"/>
          <p:cNvSpPr>
            <a:spLocks noGrp="1"/>
          </p:cNvSpPr>
          <p:nvPr>
            <p:ph idx="1"/>
          </p:nvPr>
        </p:nvSpPr>
        <p:spPr>
          <a:xfrm>
            <a:off x="0" y="1196752"/>
            <a:ext cx="9144000" cy="5661248"/>
          </a:xfrm>
        </p:spPr>
        <p:txBody>
          <a:bodyPr>
            <a:normAutofit lnSpcReduction="10000"/>
          </a:bodyPr>
          <a:lstStyle/>
          <a:p>
            <a:r>
              <a:rPr lang="sl-SI" dirty="0" smtClean="0"/>
              <a:t>Izgorevanje bencina in dizla za transport prispeva največji delež k onesnaženju zraka v razvitem svetu.</a:t>
            </a:r>
          </a:p>
          <a:p>
            <a:r>
              <a:rPr lang="sl-SI" dirty="0" smtClean="0"/>
              <a:t>Ko gorivo izgoreva, motorji oddajajo izpušne pline v atmosfero.</a:t>
            </a:r>
          </a:p>
          <a:p>
            <a:r>
              <a:rPr lang="sl-SI" dirty="0" smtClean="0"/>
              <a:t>Pri popolnem izgorevanju čistih </a:t>
            </a:r>
            <a:r>
              <a:rPr lang="sl-SI" dirty="0" err="1" smtClean="0"/>
              <a:t>ogljikovodikovih</a:t>
            </a:r>
            <a:r>
              <a:rPr lang="sl-SI" dirty="0" smtClean="0"/>
              <a:t> goriv nastajata CO</a:t>
            </a:r>
            <a:r>
              <a:rPr lang="sl-SI" baseline="-25000" dirty="0" smtClean="0"/>
              <a:t>2</a:t>
            </a:r>
            <a:r>
              <a:rPr lang="sl-SI" dirty="0" smtClean="0"/>
              <a:t> in voda.</a:t>
            </a:r>
          </a:p>
          <a:p>
            <a:r>
              <a:rPr lang="sl-SI" dirty="0" smtClean="0"/>
              <a:t>V motorjih z notranjim izgorevanjem izgorevanje ni popolno.</a:t>
            </a:r>
          </a:p>
          <a:p>
            <a:r>
              <a:rPr lang="sl-SI" dirty="0" smtClean="0"/>
              <a:t>Izpušni plini vsebujejo majhno količino preostanka ogljikovodikov, dušikovih oksidov (</a:t>
            </a:r>
            <a:r>
              <a:rPr lang="sl-SI" dirty="0" err="1" smtClean="0"/>
              <a:t>NO</a:t>
            </a:r>
            <a:r>
              <a:rPr lang="sl-SI" baseline="-25000" dirty="0" err="1" smtClean="0"/>
              <a:t>x</a:t>
            </a:r>
            <a:r>
              <a:rPr lang="sl-SI" dirty="0" smtClean="0"/>
              <a:t>) in ogljikovega monoksida (CO).</a:t>
            </a:r>
            <a:endParaRPr lang="sl-SI"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5" name="Rectangle 49"/>
          <p:cNvSpPr>
            <a:spLocks noChangeArrowheads="1"/>
          </p:cNvSpPr>
          <p:nvPr/>
        </p:nvSpPr>
        <p:spPr bwMode="auto">
          <a:xfrm>
            <a:off x="0" y="836712"/>
            <a:ext cx="9144000" cy="3093154"/>
          </a:xfrm>
          <a:prstGeom prst="rect">
            <a:avLst/>
          </a:prstGeom>
          <a:noFill/>
          <a:ln w="9525">
            <a:noFill/>
            <a:miter lim="800000"/>
            <a:headEnd/>
            <a:tailEnd/>
          </a:ln>
          <a:effectLst/>
        </p:spPr>
        <p:txBody>
          <a:bodyPr wrap="square">
            <a:spAutoFit/>
          </a:bodyPr>
          <a:lstStyle/>
          <a:p>
            <a:pPr algn="ctr">
              <a:tabLst>
                <a:tab pos="7429500" algn="l"/>
              </a:tabLst>
            </a:pPr>
            <a:r>
              <a:rPr lang="sl-SI" b="1" dirty="0" smtClean="0">
                <a:cs typeface="Times New Roman" pitchFamily="18" charset="0"/>
              </a:rPr>
              <a:t>Motor z notranjim izgorevanjem</a:t>
            </a:r>
            <a:endParaRPr lang="en-US" sz="1600" dirty="0">
              <a:cs typeface="Times New Roman" pitchFamily="18" charset="0"/>
            </a:endParaRPr>
          </a:p>
          <a:p>
            <a:pPr eaLnBrk="0" hangingPunct="0">
              <a:tabLst>
                <a:tab pos="7429500" algn="l"/>
              </a:tabLst>
            </a:pPr>
            <a:r>
              <a:rPr lang="en-US" sz="2000" dirty="0">
                <a:cs typeface="Times New Roman" pitchFamily="18" charset="0"/>
              </a:rPr>
              <a:t>       </a:t>
            </a:r>
            <a:endParaRPr lang="en-US" sz="1600" dirty="0">
              <a:cs typeface="Times New Roman" pitchFamily="18" charset="0"/>
            </a:endParaRPr>
          </a:p>
          <a:p>
            <a:pPr eaLnBrk="0" hangingPunct="0">
              <a:tabLst>
                <a:tab pos="7429500" algn="l"/>
              </a:tabLst>
            </a:pPr>
            <a:r>
              <a:rPr lang="en-US" sz="2000" dirty="0">
                <a:cs typeface="Times New Roman" pitchFamily="18" charset="0"/>
              </a:rPr>
              <a:t>     </a:t>
            </a:r>
            <a:r>
              <a:rPr lang="sl-SI" sz="2000" dirty="0" smtClean="0">
                <a:cs typeface="Times New Roman" pitchFamily="18" charset="0"/>
              </a:rPr>
              <a:t>   </a:t>
            </a:r>
            <a:r>
              <a:rPr lang="en-US" sz="2000" dirty="0" err="1" smtClean="0">
                <a:cs typeface="Times New Roman" pitchFamily="18" charset="0"/>
              </a:rPr>
              <a:t>CO</a:t>
            </a:r>
            <a:r>
              <a:rPr lang="en-US" sz="2000" baseline="-30000" dirty="0" err="1" smtClean="0">
                <a:cs typeface="Times New Roman" pitchFamily="18" charset="0"/>
              </a:rPr>
              <a:t>x</a:t>
            </a:r>
            <a:r>
              <a:rPr lang="en-US" sz="2000" baseline="-30000" dirty="0" smtClean="0">
                <a:cs typeface="Times New Roman" pitchFamily="18" charset="0"/>
              </a:rPr>
              <a:t>                        </a:t>
            </a:r>
            <a:r>
              <a:rPr lang="en-US" sz="2000" dirty="0" smtClean="0">
                <a:cs typeface="Times New Roman" pitchFamily="18" charset="0"/>
              </a:rPr>
              <a:t>  </a:t>
            </a:r>
            <a:r>
              <a:rPr lang="en-US" sz="2000" dirty="0">
                <a:cs typeface="Times New Roman" pitchFamily="18" charset="0"/>
              </a:rPr>
              <a:t>HC                  </a:t>
            </a:r>
            <a:r>
              <a:rPr lang="sl-SI" sz="2000" dirty="0" smtClean="0">
                <a:cs typeface="Times New Roman" pitchFamily="18" charset="0"/>
              </a:rPr>
              <a:t>   </a:t>
            </a:r>
            <a:r>
              <a:rPr lang="en-US" sz="2000" dirty="0" smtClean="0">
                <a:cs typeface="Times New Roman" pitchFamily="18" charset="0"/>
              </a:rPr>
              <a:t>       </a:t>
            </a:r>
            <a:r>
              <a:rPr lang="en-US" sz="2000" dirty="0" err="1">
                <a:cs typeface="Times New Roman" pitchFamily="18" charset="0"/>
              </a:rPr>
              <a:t>NO</a:t>
            </a:r>
            <a:r>
              <a:rPr lang="en-US" sz="2000" baseline="-30000" dirty="0" err="1">
                <a:cs typeface="Times New Roman" pitchFamily="18" charset="0"/>
              </a:rPr>
              <a:t>x</a:t>
            </a:r>
            <a:r>
              <a:rPr lang="en-US" sz="2000" dirty="0">
                <a:cs typeface="Times New Roman" pitchFamily="18" charset="0"/>
              </a:rPr>
              <a:t>                    </a:t>
            </a:r>
            <a:r>
              <a:rPr lang="sl-SI" sz="2000" dirty="0" smtClean="0">
                <a:cs typeface="Times New Roman" pitchFamily="18" charset="0"/>
              </a:rPr>
              <a:t>    Pb</a:t>
            </a:r>
            <a:r>
              <a:rPr lang="en-US" sz="2000" dirty="0" smtClean="0">
                <a:cs typeface="Times New Roman" pitchFamily="18" charset="0"/>
              </a:rPr>
              <a:t>        </a:t>
            </a:r>
            <a:r>
              <a:rPr lang="en-US" sz="2000" baseline="-30000" dirty="0" smtClean="0">
                <a:cs typeface="Times New Roman" pitchFamily="18" charset="0"/>
              </a:rPr>
              <a:t>    </a:t>
            </a:r>
            <a:r>
              <a:rPr lang="en-US" sz="2000" dirty="0" smtClean="0">
                <a:cs typeface="Times New Roman" pitchFamily="18" charset="0"/>
              </a:rPr>
              <a:t> </a:t>
            </a:r>
            <a:r>
              <a:rPr lang="sl-SI" sz="2000" dirty="0" smtClean="0">
                <a:cs typeface="Times New Roman" pitchFamily="18" charset="0"/>
              </a:rPr>
              <a:t>   </a:t>
            </a:r>
            <a:r>
              <a:rPr lang="en-US" sz="2000" dirty="0" smtClean="0">
                <a:cs typeface="Times New Roman" pitchFamily="18" charset="0"/>
              </a:rPr>
              <a:t> </a:t>
            </a:r>
            <a:r>
              <a:rPr lang="sl-SI" sz="2000" dirty="0" smtClean="0">
                <a:cs typeface="Times New Roman" pitchFamily="18" charset="0"/>
              </a:rPr>
              <a:t> </a:t>
            </a:r>
            <a:r>
              <a:rPr lang="en-US" sz="2000" dirty="0" smtClean="0">
                <a:cs typeface="Times New Roman" pitchFamily="18" charset="0"/>
              </a:rPr>
              <a:t> </a:t>
            </a:r>
            <a:r>
              <a:rPr lang="en-US" sz="2000" dirty="0" err="1">
                <a:cs typeface="Times New Roman" pitchFamily="18" charset="0"/>
              </a:rPr>
              <a:t>SO</a:t>
            </a:r>
            <a:r>
              <a:rPr lang="en-US" sz="2000" baseline="-30000" dirty="0" err="1">
                <a:cs typeface="Times New Roman" pitchFamily="18" charset="0"/>
              </a:rPr>
              <a:t>x</a:t>
            </a:r>
            <a:r>
              <a:rPr lang="en-US" sz="2000" dirty="0">
                <a:cs typeface="Times New Roman" pitchFamily="18" charset="0"/>
              </a:rPr>
              <a:t>     </a:t>
            </a:r>
            <a:r>
              <a:rPr lang="sl-SI" sz="2000" dirty="0" smtClean="0">
                <a:cs typeface="Times New Roman" pitchFamily="18" charset="0"/>
              </a:rPr>
              <a:t>            </a:t>
            </a:r>
            <a:r>
              <a:rPr lang="en-US" sz="2000" dirty="0" smtClean="0">
                <a:cs typeface="Times New Roman" pitchFamily="18" charset="0"/>
              </a:rPr>
              <a:t>  </a:t>
            </a:r>
            <a:r>
              <a:rPr lang="sl-SI" sz="2000" dirty="0" smtClean="0">
                <a:cs typeface="Times New Roman" pitchFamily="18" charset="0"/>
              </a:rPr>
              <a:t>Delci</a:t>
            </a:r>
            <a:endParaRPr lang="en-US" sz="1600" dirty="0">
              <a:cs typeface="Times New Roman" pitchFamily="18" charset="0"/>
            </a:endParaRPr>
          </a:p>
          <a:p>
            <a:pPr eaLnBrk="0" hangingPunct="0">
              <a:tabLst>
                <a:tab pos="7429500" algn="l"/>
              </a:tabLst>
            </a:pPr>
            <a:r>
              <a:rPr lang="en-US" sz="2000" dirty="0">
                <a:cs typeface="Times New Roman" pitchFamily="18" charset="0"/>
              </a:rPr>
              <a:t>   </a:t>
            </a:r>
            <a:r>
              <a:rPr lang="en-US" sz="1600" dirty="0">
                <a:cs typeface="Times New Roman" pitchFamily="18" charset="0"/>
              </a:rPr>
              <a:t>  </a:t>
            </a:r>
          </a:p>
          <a:p>
            <a:pPr eaLnBrk="0" hangingPunct="0">
              <a:tabLst>
                <a:tab pos="7429500" algn="l"/>
              </a:tabLst>
            </a:pPr>
            <a:r>
              <a:rPr lang="en-US" sz="1600" dirty="0">
                <a:cs typeface="Times New Roman" pitchFamily="18" charset="0"/>
              </a:rPr>
              <a:t> </a:t>
            </a:r>
          </a:p>
          <a:p>
            <a:pPr eaLnBrk="0" hangingPunct="0">
              <a:tabLst>
                <a:tab pos="7429500" algn="l"/>
              </a:tabLst>
            </a:pPr>
            <a:r>
              <a:rPr lang="sl-SI" sz="1600" dirty="0" smtClean="0">
                <a:cs typeface="Times New Roman" pitchFamily="18" charset="0"/>
              </a:rPr>
              <a:t> </a:t>
            </a:r>
            <a:r>
              <a:rPr lang="en-US" sz="1600" dirty="0" smtClean="0">
                <a:cs typeface="Times New Roman" pitchFamily="18" charset="0"/>
              </a:rPr>
              <a:t>CO      </a:t>
            </a:r>
            <a:r>
              <a:rPr lang="sl-SI" sz="1600" dirty="0" smtClean="0">
                <a:cs typeface="Times New Roman" pitchFamily="18" charset="0"/>
              </a:rPr>
              <a:t> </a:t>
            </a:r>
            <a:r>
              <a:rPr lang="en-US" sz="1600" dirty="0" smtClean="0">
                <a:cs typeface="Times New Roman" pitchFamily="18" charset="0"/>
              </a:rPr>
              <a:t>    CO</a:t>
            </a:r>
            <a:r>
              <a:rPr lang="en-US" sz="1600" baseline="-30000" dirty="0" smtClean="0">
                <a:cs typeface="Times New Roman" pitchFamily="18" charset="0"/>
              </a:rPr>
              <a:t>2</a:t>
            </a:r>
            <a:r>
              <a:rPr lang="en-US" sz="1600" dirty="0" smtClean="0">
                <a:cs typeface="Times New Roman" pitchFamily="18" charset="0"/>
              </a:rPr>
              <a:t>     </a:t>
            </a:r>
            <a:r>
              <a:rPr lang="sl-SI" sz="1600" dirty="0" smtClean="0">
                <a:cs typeface="Times New Roman" pitchFamily="18" charset="0"/>
              </a:rPr>
              <a:t>    </a:t>
            </a:r>
            <a:r>
              <a:rPr lang="en-US" sz="1600" dirty="0" smtClean="0">
                <a:cs typeface="Times New Roman" pitchFamily="18" charset="0"/>
              </a:rPr>
              <a:t> CH</a:t>
            </a:r>
            <a:r>
              <a:rPr lang="en-US" sz="1600" baseline="-30000" dirty="0" smtClean="0">
                <a:cs typeface="Times New Roman" pitchFamily="18" charset="0"/>
              </a:rPr>
              <a:t>4</a:t>
            </a:r>
            <a:r>
              <a:rPr lang="en-US" sz="1600" dirty="0" smtClean="0">
                <a:cs typeface="Times New Roman" pitchFamily="18" charset="0"/>
              </a:rPr>
              <a:t>         </a:t>
            </a:r>
            <a:r>
              <a:rPr lang="sl-SI" sz="1600" dirty="0" smtClean="0">
                <a:cs typeface="Times New Roman" pitchFamily="18" charset="0"/>
              </a:rPr>
              <a:t>Ostali</a:t>
            </a:r>
            <a:r>
              <a:rPr lang="en-US" sz="1600" dirty="0" smtClean="0">
                <a:cs typeface="Times New Roman" pitchFamily="18" charset="0"/>
              </a:rPr>
              <a:t>    </a:t>
            </a:r>
            <a:r>
              <a:rPr lang="sl-SI" sz="1600" dirty="0" smtClean="0">
                <a:cs typeface="Times New Roman" pitchFamily="18" charset="0"/>
              </a:rPr>
              <a:t> </a:t>
            </a:r>
            <a:r>
              <a:rPr lang="en-US" sz="1600" dirty="0" smtClean="0">
                <a:cs typeface="Times New Roman" pitchFamily="18" charset="0"/>
              </a:rPr>
              <a:t>  </a:t>
            </a:r>
            <a:r>
              <a:rPr lang="sl-SI" sz="1600" dirty="0" smtClean="0">
                <a:cs typeface="Times New Roman" pitchFamily="18" charset="0"/>
              </a:rPr>
              <a:t> </a:t>
            </a:r>
            <a:r>
              <a:rPr lang="en-US" sz="1600" dirty="0" smtClean="0">
                <a:cs typeface="Times New Roman" pitchFamily="18" charset="0"/>
              </a:rPr>
              <a:t> </a:t>
            </a:r>
            <a:r>
              <a:rPr lang="en-US" sz="1600" dirty="0">
                <a:cs typeface="Times New Roman" pitchFamily="18" charset="0"/>
              </a:rPr>
              <a:t>N</a:t>
            </a:r>
            <a:r>
              <a:rPr lang="en-US" sz="1600" baseline="-30000" dirty="0">
                <a:cs typeface="Times New Roman" pitchFamily="18" charset="0"/>
              </a:rPr>
              <a:t>2</a:t>
            </a:r>
            <a:r>
              <a:rPr lang="en-US" sz="1600" dirty="0">
                <a:cs typeface="Times New Roman" pitchFamily="18" charset="0"/>
              </a:rPr>
              <a:t>O    </a:t>
            </a:r>
            <a:r>
              <a:rPr lang="sl-SI" sz="1600" dirty="0" smtClean="0">
                <a:cs typeface="Times New Roman" pitchFamily="18" charset="0"/>
              </a:rPr>
              <a:t>    </a:t>
            </a:r>
            <a:r>
              <a:rPr lang="en-US" sz="1600" dirty="0" smtClean="0">
                <a:cs typeface="Times New Roman" pitchFamily="18" charset="0"/>
              </a:rPr>
              <a:t>   NO     </a:t>
            </a:r>
            <a:r>
              <a:rPr lang="sl-SI" sz="1600" dirty="0" smtClean="0">
                <a:cs typeface="Times New Roman" pitchFamily="18" charset="0"/>
              </a:rPr>
              <a:t>  </a:t>
            </a:r>
            <a:r>
              <a:rPr lang="en-US" sz="1600" dirty="0" smtClean="0">
                <a:cs typeface="Times New Roman" pitchFamily="18" charset="0"/>
              </a:rPr>
              <a:t> </a:t>
            </a:r>
            <a:r>
              <a:rPr lang="en-US" sz="1600" dirty="0">
                <a:cs typeface="Times New Roman" pitchFamily="18" charset="0"/>
              </a:rPr>
              <a:t>NO</a:t>
            </a:r>
            <a:r>
              <a:rPr lang="en-US" sz="1600" baseline="-30000" dirty="0">
                <a:cs typeface="Times New Roman" pitchFamily="18" charset="0"/>
              </a:rPr>
              <a:t>2</a:t>
            </a:r>
            <a:r>
              <a:rPr lang="en-US" sz="1600" dirty="0">
                <a:cs typeface="Times New Roman" pitchFamily="18" charset="0"/>
              </a:rPr>
              <a:t>                         </a:t>
            </a:r>
            <a:r>
              <a:rPr lang="sl-SI" sz="1600" dirty="0" smtClean="0">
                <a:cs typeface="Times New Roman" pitchFamily="18" charset="0"/>
              </a:rPr>
              <a:t>       </a:t>
            </a:r>
            <a:r>
              <a:rPr lang="en-US" sz="1600" dirty="0" smtClean="0">
                <a:cs typeface="Times New Roman" pitchFamily="18" charset="0"/>
              </a:rPr>
              <a:t> SO</a:t>
            </a:r>
            <a:r>
              <a:rPr lang="en-US" sz="1600" baseline="-30000" dirty="0" smtClean="0">
                <a:cs typeface="Times New Roman" pitchFamily="18" charset="0"/>
              </a:rPr>
              <a:t>2</a:t>
            </a:r>
            <a:r>
              <a:rPr lang="en-US" sz="1600" dirty="0" smtClean="0">
                <a:cs typeface="Times New Roman" pitchFamily="18" charset="0"/>
              </a:rPr>
              <a:t>          </a:t>
            </a:r>
            <a:r>
              <a:rPr lang="en-US" sz="1600" dirty="0">
                <a:cs typeface="Times New Roman" pitchFamily="18" charset="0"/>
              </a:rPr>
              <a:t>SO</a:t>
            </a:r>
            <a:r>
              <a:rPr lang="en-US" sz="1600" baseline="-30000" dirty="0">
                <a:cs typeface="Times New Roman" pitchFamily="18" charset="0"/>
              </a:rPr>
              <a:t>3</a:t>
            </a:r>
            <a:r>
              <a:rPr lang="en-US" sz="1600" dirty="0">
                <a:cs typeface="Times New Roman" pitchFamily="18" charset="0"/>
              </a:rPr>
              <a:t>  </a:t>
            </a:r>
            <a:r>
              <a:rPr lang="sl-SI" sz="1600" dirty="0" smtClean="0">
                <a:cs typeface="Times New Roman" pitchFamily="18" charset="0"/>
              </a:rPr>
              <a:t>    </a:t>
            </a:r>
            <a:r>
              <a:rPr lang="sl-SI" sz="1200" dirty="0" smtClean="0">
                <a:cs typeface="Times New Roman" pitchFamily="18" charset="0"/>
              </a:rPr>
              <a:t>Delci</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Dim</a:t>
            </a:r>
            <a:endParaRPr lang="en-US" sz="1600" dirty="0">
              <a:cs typeface="Times New Roman" pitchFamily="18" charset="0"/>
            </a:endParaRPr>
          </a:p>
          <a:p>
            <a:pPr eaLnBrk="0" hangingPunct="0">
              <a:tabLst>
                <a:tab pos="7429500" algn="l"/>
              </a:tabLst>
            </a:pPr>
            <a:r>
              <a:rPr lang="en-US" sz="1200" dirty="0">
                <a:cs typeface="Times New Roman" pitchFamily="18" charset="0"/>
              </a:rPr>
              <a:t>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strup</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Aerosol</a:t>
            </a:r>
            <a:r>
              <a:rPr lang="sl-SI" sz="1200" dirty="0" smtClean="0">
                <a:cs typeface="Times New Roman" pitchFamily="18" charset="0"/>
              </a:rPr>
              <a:t>i</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  S</a:t>
            </a:r>
            <a:r>
              <a:rPr lang="sl-SI" sz="1200" dirty="0" err="1" smtClean="0">
                <a:cs typeface="Times New Roman" pitchFamily="18" charset="0"/>
              </a:rPr>
              <a:t>aje</a:t>
            </a:r>
            <a:endParaRPr lang="sl-SI" sz="1600" dirty="0" smtClean="0">
              <a:cs typeface="Times New Roman" pitchFamily="18" charset="0"/>
            </a:endParaRPr>
          </a:p>
          <a:p>
            <a:pPr eaLnBrk="0" hangingPunct="0">
              <a:tabLst>
                <a:tab pos="7429500" algn="l"/>
              </a:tabLst>
            </a:pPr>
            <a:r>
              <a:rPr lang="sl-SI" sz="1600" dirty="0" smtClean="0">
                <a:cs typeface="Times New Roman" pitchFamily="18" charset="0"/>
              </a:rPr>
              <a:t>   </a:t>
            </a:r>
          </a:p>
          <a:p>
            <a:pPr eaLnBrk="0" hangingPunct="0">
              <a:tabLst>
                <a:tab pos="7429500" algn="l"/>
              </a:tabLst>
            </a:pPr>
            <a:r>
              <a:rPr lang="sl-SI" sz="900" dirty="0" smtClean="0">
                <a:cs typeface="Times New Roman" pitchFamily="18" charset="0"/>
              </a:rPr>
              <a:t>  </a:t>
            </a:r>
            <a:endParaRPr lang="en-US" sz="900" dirty="0">
              <a:cs typeface="Times New Roman" pitchFamily="18" charset="0"/>
            </a:endParaRPr>
          </a:p>
          <a:p>
            <a:pPr eaLnBrk="0" hangingPunct="0">
              <a:tabLst>
                <a:tab pos="7429500" algn="l"/>
              </a:tabLst>
            </a:pPr>
            <a:r>
              <a:rPr lang="sl-SI" sz="1200" i="1" dirty="0" smtClean="0">
                <a:cs typeface="Times New Roman" pitchFamily="18" charset="0"/>
              </a:rPr>
              <a:t>strup</a:t>
            </a:r>
            <a:r>
              <a:rPr lang="en-US" sz="10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GHG        </a:t>
            </a:r>
            <a:r>
              <a:rPr lang="sl-SI" sz="1200" dirty="0" smtClean="0">
                <a:cs typeface="Times New Roman" pitchFamily="18" charset="0"/>
              </a:rPr>
              <a:t>   </a:t>
            </a:r>
            <a:r>
              <a:rPr lang="en-US" sz="1200" dirty="0" smtClean="0">
                <a:cs typeface="Times New Roman" pitchFamily="18" charset="0"/>
              </a:rPr>
              <a:t>   GHG        </a:t>
            </a:r>
            <a:r>
              <a:rPr lang="sl-SI" sz="1200" dirty="0" smtClean="0">
                <a:cs typeface="Times New Roman" pitchFamily="18" charset="0"/>
              </a:rPr>
              <a:t>Rakotvorni             </a:t>
            </a:r>
            <a:r>
              <a:rPr lang="en-US" sz="1200" dirty="0" smtClean="0">
                <a:cs typeface="Times New Roman" pitchFamily="18" charset="0"/>
              </a:rPr>
              <a:t>GHG            </a:t>
            </a:r>
            <a:r>
              <a:rPr lang="en-US" sz="1200" dirty="0">
                <a:cs typeface="Times New Roman" pitchFamily="18" charset="0"/>
              </a:rPr>
              <a:t>Smog   </a:t>
            </a:r>
            <a:r>
              <a:rPr lang="sl-SI" sz="1200" dirty="0" smtClean="0">
                <a:cs typeface="Times New Roman" pitchFamily="18" charset="0"/>
              </a:rPr>
              <a:t>          </a:t>
            </a:r>
            <a:r>
              <a:rPr lang="en-US" sz="1200" dirty="0" smtClean="0">
                <a:cs typeface="Times New Roman" pitchFamily="18" charset="0"/>
              </a:rPr>
              <a:t>Smog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Vidljivost   </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Kisli dež</a:t>
            </a:r>
            <a:endParaRPr lang="en-US" sz="1600" dirty="0">
              <a:cs typeface="Times New Roman" pitchFamily="18" charset="0"/>
            </a:endParaRPr>
          </a:p>
          <a:p>
            <a:pPr eaLnBrk="0" hangingPunct="0">
              <a:tabLst>
                <a:tab pos="7429500" algn="l"/>
              </a:tabLst>
            </a:pPr>
            <a:r>
              <a:rPr lang="en-US" sz="1200" dirty="0">
                <a:cs typeface="Times New Roman" pitchFamily="18" charset="0"/>
              </a:rPr>
              <a:t>    </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 </a:t>
            </a:r>
            <a:r>
              <a:rPr lang="sl-SI" sz="1200" dirty="0" smtClean="0">
                <a:cs typeface="Times New Roman" pitchFamily="18" charset="0"/>
              </a:rPr>
              <a:t>   </a:t>
            </a:r>
            <a:r>
              <a:rPr lang="en-US" sz="1200" dirty="0" smtClean="0">
                <a:cs typeface="Times New Roman" pitchFamily="18" charset="0"/>
              </a:rPr>
              <a:t>Smog          </a:t>
            </a:r>
            <a:r>
              <a:rPr lang="sl-SI" sz="1200" dirty="0" smtClean="0">
                <a:cs typeface="Times New Roman" pitchFamily="18" charset="0"/>
              </a:rPr>
              <a:t>                              </a:t>
            </a:r>
            <a:r>
              <a:rPr lang="en-US" sz="1200" dirty="0" smtClean="0">
                <a:cs typeface="Times New Roman" pitchFamily="18" charset="0"/>
              </a:rPr>
              <a:t>GHG          </a:t>
            </a:r>
            <a:r>
              <a:rPr lang="sl-SI" sz="1200" dirty="0" smtClean="0">
                <a:cs typeface="Times New Roman" pitchFamily="18" charset="0"/>
              </a:rPr>
              <a:t>Kisli dež</a:t>
            </a:r>
            <a:r>
              <a:rPr lang="en-US" sz="1200" dirty="0">
                <a:cs typeface="Times New Roman" pitchFamily="18" charset="0"/>
              </a:rPr>
              <a:t>		</a:t>
            </a:r>
            <a:r>
              <a:rPr lang="sl-SI" sz="1200" dirty="0" smtClean="0">
                <a:cs typeface="Times New Roman" pitchFamily="18" charset="0"/>
              </a:rPr>
              <a:t>Vidljivost</a:t>
            </a:r>
          </a:p>
          <a:p>
            <a:pPr eaLnBrk="0" hangingPunct="0">
              <a:tabLst>
                <a:tab pos="7429500" algn="l"/>
              </a:tabLst>
            </a:pPr>
            <a:r>
              <a:rPr lang="sl-SI" sz="1200" dirty="0" smtClean="0">
                <a:cs typeface="Times New Roman" pitchFamily="18" charset="0"/>
              </a:rPr>
              <a:t>		Draženje</a:t>
            </a:r>
            <a:endParaRPr lang="en-US" sz="1200" dirty="0">
              <a:cs typeface="Times New Roman" pitchFamily="18" charset="0"/>
            </a:endParaRPr>
          </a:p>
          <a:p>
            <a:pPr eaLnBrk="0" hangingPunct="0">
              <a:tabLst>
                <a:tab pos="7429500" algn="l"/>
              </a:tabLst>
            </a:pPr>
            <a:r>
              <a:rPr lang="en-US" sz="1200" dirty="0">
                <a:cs typeface="Times New Roman" pitchFamily="18" charset="0"/>
              </a:rPr>
              <a:t>                                                                 </a:t>
            </a:r>
            <a:r>
              <a:rPr lang="sl-SI" sz="1200" dirty="0" smtClean="0">
                <a:cs typeface="Times New Roman" pitchFamily="18" charset="0"/>
              </a:rPr>
              <a:t>                                                       </a:t>
            </a:r>
            <a:endParaRPr lang="en-US" sz="1200" dirty="0">
              <a:cs typeface="Times New Roman" pitchFamily="18" charset="0"/>
            </a:endParaRPr>
          </a:p>
        </p:txBody>
      </p:sp>
      <p:grpSp>
        <p:nvGrpSpPr>
          <p:cNvPr id="2" name="Group 5"/>
          <p:cNvGrpSpPr>
            <a:grpSpLocks/>
          </p:cNvGrpSpPr>
          <p:nvPr/>
        </p:nvGrpSpPr>
        <p:grpSpPr bwMode="auto">
          <a:xfrm>
            <a:off x="179512" y="980728"/>
            <a:ext cx="8689280" cy="2286000"/>
            <a:chOff x="1521" y="1984"/>
            <a:chExt cx="14040" cy="3600"/>
          </a:xfrm>
        </p:grpSpPr>
        <p:sp>
          <p:nvSpPr>
            <p:cNvPr id="4144" name="Line 48"/>
            <p:cNvSpPr>
              <a:spLocks noChangeShapeType="1"/>
            </p:cNvSpPr>
            <p:nvPr/>
          </p:nvSpPr>
          <p:spPr bwMode="auto">
            <a:xfrm>
              <a:off x="2241" y="2344"/>
              <a:ext cx="12960" cy="0"/>
            </a:xfrm>
            <a:prstGeom prst="line">
              <a:avLst/>
            </a:prstGeom>
            <a:noFill/>
            <a:ln w="9525">
              <a:solidFill>
                <a:srgbClr val="000000"/>
              </a:solidFill>
              <a:round/>
              <a:headEnd/>
              <a:tailEnd/>
            </a:ln>
          </p:spPr>
          <p:txBody>
            <a:bodyPr/>
            <a:lstStyle/>
            <a:p>
              <a:endParaRPr lang="sl-SI"/>
            </a:p>
          </p:txBody>
        </p:sp>
        <p:sp>
          <p:nvSpPr>
            <p:cNvPr id="4143" name="Line 47"/>
            <p:cNvSpPr>
              <a:spLocks noChangeShapeType="1"/>
            </p:cNvSpPr>
            <p:nvPr/>
          </p:nvSpPr>
          <p:spPr bwMode="auto">
            <a:xfrm>
              <a:off x="8541" y="1984"/>
              <a:ext cx="0" cy="360"/>
            </a:xfrm>
            <a:prstGeom prst="line">
              <a:avLst/>
            </a:prstGeom>
            <a:noFill/>
            <a:ln w="9525">
              <a:solidFill>
                <a:srgbClr val="000000"/>
              </a:solidFill>
              <a:round/>
              <a:headEnd/>
              <a:tailEnd/>
            </a:ln>
          </p:spPr>
          <p:txBody>
            <a:bodyPr/>
            <a:lstStyle/>
            <a:p>
              <a:endParaRPr lang="sl-SI"/>
            </a:p>
          </p:txBody>
        </p:sp>
        <p:sp>
          <p:nvSpPr>
            <p:cNvPr id="4142" name="Line 46"/>
            <p:cNvSpPr>
              <a:spLocks noChangeShapeType="1"/>
            </p:cNvSpPr>
            <p:nvPr/>
          </p:nvSpPr>
          <p:spPr bwMode="auto">
            <a:xfrm>
              <a:off x="2241" y="2344"/>
              <a:ext cx="0" cy="360"/>
            </a:xfrm>
            <a:prstGeom prst="line">
              <a:avLst/>
            </a:prstGeom>
            <a:noFill/>
            <a:ln w="9525">
              <a:solidFill>
                <a:srgbClr val="000000"/>
              </a:solidFill>
              <a:round/>
              <a:headEnd/>
              <a:tailEnd/>
            </a:ln>
          </p:spPr>
          <p:txBody>
            <a:bodyPr/>
            <a:lstStyle/>
            <a:p>
              <a:endParaRPr lang="sl-SI"/>
            </a:p>
          </p:txBody>
        </p:sp>
        <p:sp>
          <p:nvSpPr>
            <p:cNvPr id="4141" name="Line 45"/>
            <p:cNvSpPr>
              <a:spLocks noChangeShapeType="1"/>
            </p:cNvSpPr>
            <p:nvPr/>
          </p:nvSpPr>
          <p:spPr bwMode="auto">
            <a:xfrm>
              <a:off x="4581" y="2344"/>
              <a:ext cx="0" cy="360"/>
            </a:xfrm>
            <a:prstGeom prst="line">
              <a:avLst/>
            </a:prstGeom>
            <a:noFill/>
            <a:ln w="9525">
              <a:solidFill>
                <a:srgbClr val="000000"/>
              </a:solidFill>
              <a:round/>
              <a:headEnd/>
              <a:tailEnd/>
            </a:ln>
          </p:spPr>
          <p:txBody>
            <a:bodyPr/>
            <a:lstStyle/>
            <a:p>
              <a:endParaRPr lang="sl-SI"/>
            </a:p>
          </p:txBody>
        </p:sp>
        <p:sp>
          <p:nvSpPr>
            <p:cNvPr id="4140" name="Line 44"/>
            <p:cNvSpPr>
              <a:spLocks noChangeShapeType="1"/>
            </p:cNvSpPr>
            <p:nvPr/>
          </p:nvSpPr>
          <p:spPr bwMode="auto">
            <a:xfrm>
              <a:off x="7641" y="2344"/>
              <a:ext cx="0" cy="360"/>
            </a:xfrm>
            <a:prstGeom prst="line">
              <a:avLst/>
            </a:prstGeom>
            <a:noFill/>
            <a:ln w="9525">
              <a:solidFill>
                <a:srgbClr val="000000"/>
              </a:solidFill>
              <a:round/>
              <a:headEnd/>
              <a:tailEnd/>
            </a:ln>
          </p:spPr>
          <p:txBody>
            <a:bodyPr/>
            <a:lstStyle/>
            <a:p>
              <a:endParaRPr lang="sl-SI"/>
            </a:p>
          </p:txBody>
        </p:sp>
        <p:sp>
          <p:nvSpPr>
            <p:cNvPr id="4139" name="Line 43"/>
            <p:cNvSpPr>
              <a:spLocks noChangeShapeType="1"/>
            </p:cNvSpPr>
            <p:nvPr/>
          </p:nvSpPr>
          <p:spPr bwMode="auto">
            <a:xfrm>
              <a:off x="10521" y="2344"/>
              <a:ext cx="0" cy="360"/>
            </a:xfrm>
            <a:prstGeom prst="line">
              <a:avLst/>
            </a:prstGeom>
            <a:noFill/>
            <a:ln w="9525">
              <a:solidFill>
                <a:srgbClr val="000000"/>
              </a:solidFill>
              <a:round/>
              <a:headEnd/>
              <a:tailEnd/>
            </a:ln>
          </p:spPr>
          <p:txBody>
            <a:bodyPr/>
            <a:lstStyle/>
            <a:p>
              <a:endParaRPr lang="sl-SI"/>
            </a:p>
          </p:txBody>
        </p:sp>
        <p:sp>
          <p:nvSpPr>
            <p:cNvPr id="4138" name="Line 42"/>
            <p:cNvSpPr>
              <a:spLocks noChangeShapeType="1"/>
            </p:cNvSpPr>
            <p:nvPr/>
          </p:nvSpPr>
          <p:spPr bwMode="auto">
            <a:xfrm>
              <a:off x="12681" y="2344"/>
              <a:ext cx="0" cy="360"/>
            </a:xfrm>
            <a:prstGeom prst="line">
              <a:avLst/>
            </a:prstGeom>
            <a:noFill/>
            <a:ln w="9525">
              <a:solidFill>
                <a:srgbClr val="000000"/>
              </a:solidFill>
              <a:round/>
              <a:headEnd/>
              <a:tailEnd/>
            </a:ln>
          </p:spPr>
          <p:txBody>
            <a:bodyPr/>
            <a:lstStyle/>
            <a:p>
              <a:endParaRPr lang="sl-SI"/>
            </a:p>
          </p:txBody>
        </p:sp>
        <p:sp>
          <p:nvSpPr>
            <p:cNvPr id="4137" name="Line 41"/>
            <p:cNvSpPr>
              <a:spLocks noChangeShapeType="1"/>
            </p:cNvSpPr>
            <p:nvPr/>
          </p:nvSpPr>
          <p:spPr bwMode="auto">
            <a:xfrm>
              <a:off x="15201" y="2344"/>
              <a:ext cx="0" cy="360"/>
            </a:xfrm>
            <a:prstGeom prst="line">
              <a:avLst/>
            </a:prstGeom>
            <a:noFill/>
            <a:ln w="9525">
              <a:solidFill>
                <a:srgbClr val="000000"/>
              </a:solidFill>
              <a:round/>
              <a:headEnd/>
              <a:tailEnd/>
            </a:ln>
          </p:spPr>
          <p:txBody>
            <a:bodyPr/>
            <a:lstStyle/>
            <a:p>
              <a:endParaRPr lang="sl-SI"/>
            </a:p>
          </p:txBody>
        </p:sp>
        <p:sp>
          <p:nvSpPr>
            <p:cNvPr id="4136" name="Line 40"/>
            <p:cNvSpPr>
              <a:spLocks noChangeShapeType="1"/>
            </p:cNvSpPr>
            <p:nvPr/>
          </p:nvSpPr>
          <p:spPr bwMode="auto">
            <a:xfrm>
              <a:off x="2241" y="3394"/>
              <a:ext cx="0" cy="360"/>
            </a:xfrm>
            <a:prstGeom prst="line">
              <a:avLst/>
            </a:prstGeom>
            <a:noFill/>
            <a:ln w="9525">
              <a:solidFill>
                <a:srgbClr val="000000"/>
              </a:solidFill>
              <a:round/>
              <a:headEnd/>
              <a:tailEnd/>
            </a:ln>
          </p:spPr>
          <p:txBody>
            <a:bodyPr/>
            <a:lstStyle/>
            <a:p>
              <a:endParaRPr lang="sl-SI"/>
            </a:p>
          </p:txBody>
        </p:sp>
        <p:sp>
          <p:nvSpPr>
            <p:cNvPr id="4135" name="Line 39"/>
            <p:cNvSpPr>
              <a:spLocks noChangeShapeType="1"/>
            </p:cNvSpPr>
            <p:nvPr/>
          </p:nvSpPr>
          <p:spPr bwMode="auto">
            <a:xfrm>
              <a:off x="10521" y="3394"/>
              <a:ext cx="0" cy="1110"/>
            </a:xfrm>
            <a:prstGeom prst="line">
              <a:avLst/>
            </a:prstGeom>
            <a:noFill/>
            <a:ln w="9525">
              <a:solidFill>
                <a:srgbClr val="000000"/>
              </a:solidFill>
              <a:round/>
              <a:headEnd/>
              <a:tailEnd/>
            </a:ln>
          </p:spPr>
          <p:txBody>
            <a:bodyPr/>
            <a:lstStyle/>
            <a:p>
              <a:endParaRPr lang="sl-SI"/>
            </a:p>
          </p:txBody>
        </p:sp>
        <p:sp>
          <p:nvSpPr>
            <p:cNvPr id="4134" name="Line 38"/>
            <p:cNvSpPr>
              <a:spLocks noChangeShapeType="1"/>
            </p:cNvSpPr>
            <p:nvPr/>
          </p:nvSpPr>
          <p:spPr bwMode="auto">
            <a:xfrm>
              <a:off x="1521" y="3754"/>
              <a:ext cx="1440" cy="0"/>
            </a:xfrm>
            <a:prstGeom prst="line">
              <a:avLst/>
            </a:prstGeom>
            <a:noFill/>
            <a:ln w="9525">
              <a:solidFill>
                <a:srgbClr val="000000"/>
              </a:solidFill>
              <a:round/>
              <a:headEnd/>
              <a:tailEnd/>
            </a:ln>
          </p:spPr>
          <p:txBody>
            <a:bodyPr/>
            <a:lstStyle/>
            <a:p>
              <a:endParaRPr lang="sl-SI"/>
            </a:p>
          </p:txBody>
        </p:sp>
        <p:sp>
          <p:nvSpPr>
            <p:cNvPr id="4133" name="Line 37"/>
            <p:cNvSpPr>
              <a:spLocks noChangeShapeType="1"/>
            </p:cNvSpPr>
            <p:nvPr/>
          </p:nvSpPr>
          <p:spPr bwMode="auto">
            <a:xfrm>
              <a:off x="4041" y="3754"/>
              <a:ext cx="1440" cy="0"/>
            </a:xfrm>
            <a:prstGeom prst="line">
              <a:avLst/>
            </a:prstGeom>
            <a:noFill/>
            <a:ln w="9525">
              <a:solidFill>
                <a:srgbClr val="000000"/>
              </a:solidFill>
              <a:round/>
              <a:headEnd/>
              <a:tailEnd/>
            </a:ln>
          </p:spPr>
          <p:txBody>
            <a:bodyPr/>
            <a:lstStyle/>
            <a:p>
              <a:endParaRPr lang="sl-SI"/>
            </a:p>
          </p:txBody>
        </p:sp>
        <p:sp>
          <p:nvSpPr>
            <p:cNvPr id="4132" name="Line 36"/>
            <p:cNvSpPr>
              <a:spLocks noChangeShapeType="1"/>
            </p:cNvSpPr>
            <p:nvPr/>
          </p:nvSpPr>
          <p:spPr bwMode="auto">
            <a:xfrm>
              <a:off x="14121" y="3784"/>
              <a:ext cx="1440" cy="0"/>
            </a:xfrm>
            <a:prstGeom prst="line">
              <a:avLst/>
            </a:prstGeom>
            <a:noFill/>
            <a:ln w="9525">
              <a:solidFill>
                <a:srgbClr val="000000"/>
              </a:solidFill>
              <a:round/>
              <a:headEnd/>
              <a:tailEnd/>
            </a:ln>
          </p:spPr>
          <p:txBody>
            <a:bodyPr/>
            <a:lstStyle/>
            <a:p>
              <a:endParaRPr lang="sl-SI"/>
            </a:p>
          </p:txBody>
        </p:sp>
        <p:sp>
          <p:nvSpPr>
            <p:cNvPr id="4131" name="Line 35"/>
            <p:cNvSpPr>
              <a:spLocks noChangeShapeType="1"/>
            </p:cNvSpPr>
            <p:nvPr/>
          </p:nvSpPr>
          <p:spPr bwMode="auto">
            <a:xfrm>
              <a:off x="6741" y="3754"/>
              <a:ext cx="2340" cy="0"/>
            </a:xfrm>
            <a:prstGeom prst="line">
              <a:avLst/>
            </a:prstGeom>
            <a:noFill/>
            <a:ln w="9525">
              <a:solidFill>
                <a:srgbClr val="000000"/>
              </a:solidFill>
              <a:round/>
              <a:headEnd/>
              <a:tailEnd/>
            </a:ln>
          </p:spPr>
          <p:txBody>
            <a:bodyPr/>
            <a:lstStyle/>
            <a:p>
              <a:endParaRPr lang="sl-SI"/>
            </a:p>
          </p:txBody>
        </p:sp>
        <p:sp>
          <p:nvSpPr>
            <p:cNvPr id="4130" name="Line 34"/>
            <p:cNvSpPr>
              <a:spLocks noChangeShapeType="1"/>
            </p:cNvSpPr>
            <p:nvPr/>
          </p:nvSpPr>
          <p:spPr bwMode="auto">
            <a:xfrm>
              <a:off x="11961" y="3754"/>
              <a:ext cx="1440" cy="0"/>
            </a:xfrm>
            <a:prstGeom prst="line">
              <a:avLst/>
            </a:prstGeom>
            <a:noFill/>
            <a:ln w="9525">
              <a:solidFill>
                <a:srgbClr val="000000"/>
              </a:solidFill>
              <a:round/>
              <a:headEnd/>
              <a:tailEnd/>
            </a:ln>
          </p:spPr>
          <p:txBody>
            <a:bodyPr/>
            <a:lstStyle/>
            <a:p>
              <a:endParaRPr lang="sl-SI"/>
            </a:p>
          </p:txBody>
        </p:sp>
        <p:sp>
          <p:nvSpPr>
            <p:cNvPr id="4129" name="Line 33"/>
            <p:cNvSpPr>
              <a:spLocks noChangeShapeType="1"/>
            </p:cNvSpPr>
            <p:nvPr/>
          </p:nvSpPr>
          <p:spPr bwMode="auto">
            <a:xfrm>
              <a:off x="1521" y="3754"/>
              <a:ext cx="0" cy="360"/>
            </a:xfrm>
            <a:prstGeom prst="line">
              <a:avLst/>
            </a:prstGeom>
            <a:noFill/>
            <a:ln w="9525">
              <a:solidFill>
                <a:srgbClr val="000000"/>
              </a:solidFill>
              <a:round/>
              <a:headEnd/>
              <a:tailEnd/>
            </a:ln>
          </p:spPr>
          <p:txBody>
            <a:bodyPr/>
            <a:lstStyle/>
            <a:p>
              <a:endParaRPr lang="sl-SI"/>
            </a:p>
          </p:txBody>
        </p:sp>
        <p:sp>
          <p:nvSpPr>
            <p:cNvPr id="4128" name="Line 32"/>
            <p:cNvSpPr>
              <a:spLocks noChangeShapeType="1"/>
            </p:cNvSpPr>
            <p:nvPr/>
          </p:nvSpPr>
          <p:spPr bwMode="auto">
            <a:xfrm>
              <a:off x="2961" y="3754"/>
              <a:ext cx="0" cy="360"/>
            </a:xfrm>
            <a:prstGeom prst="line">
              <a:avLst/>
            </a:prstGeom>
            <a:noFill/>
            <a:ln w="9525">
              <a:solidFill>
                <a:srgbClr val="000000"/>
              </a:solidFill>
              <a:round/>
              <a:headEnd/>
              <a:tailEnd/>
            </a:ln>
          </p:spPr>
          <p:txBody>
            <a:bodyPr/>
            <a:lstStyle/>
            <a:p>
              <a:endParaRPr lang="sl-SI"/>
            </a:p>
          </p:txBody>
        </p:sp>
        <p:sp>
          <p:nvSpPr>
            <p:cNvPr id="4127" name="Line 31"/>
            <p:cNvSpPr>
              <a:spLocks noChangeShapeType="1"/>
            </p:cNvSpPr>
            <p:nvPr/>
          </p:nvSpPr>
          <p:spPr bwMode="auto">
            <a:xfrm>
              <a:off x="6741" y="3754"/>
              <a:ext cx="0" cy="360"/>
            </a:xfrm>
            <a:prstGeom prst="line">
              <a:avLst/>
            </a:prstGeom>
            <a:noFill/>
            <a:ln w="9525">
              <a:solidFill>
                <a:srgbClr val="000000"/>
              </a:solidFill>
              <a:round/>
              <a:headEnd/>
              <a:tailEnd/>
            </a:ln>
          </p:spPr>
          <p:txBody>
            <a:bodyPr/>
            <a:lstStyle/>
            <a:p>
              <a:endParaRPr lang="sl-SI"/>
            </a:p>
          </p:txBody>
        </p:sp>
        <p:sp>
          <p:nvSpPr>
            <p:cNvPr id="4126" name="Line 30"/>
            <p:cNvSpPr>
              <a:spLocks noChangeShapeType="1"/>
            </p:cNvSpPr>
            <p:nvPr/>
          </p:nvSpPr>
          <p:spPr bwMode="auto">
            <a:xfrm>
              <a:off x="8001" y="3754"/>
              <a:ext cx="0" cy="360"/>
            </a:xfrm>
            <a:prstGeom prst="line">
              <a:avLst/>
            </a:prstGeom>
            <a:noFill/>
            <a:ln w="9525">
              <a:solidFill>
                <a:srgbClr val="000000"/>
              </a:solidFill>
              <a:round/>
              <a:headEnd/>
              <a:tailEnd/>
            </a:ln>
          </p:spPr>
          <p:txBody>
            <a:bodyPr/>
            <a:lstStyle/>
            <a:p>
              <a:endParaRPr lang="sl-SI"/>
            </a:p>
          </p:txBody>
        </p:sp>
        <p:sp>
          <p:nvSpPr>
            <p:cNvPr id="4125" name="Line 29"/>
            <p:cNvSpPr>
              <a:spLocks noChangeShapeType="1"/>
            </p:cNvSpPr>
            <p:nvPr/>
          </p:nvSpPr>
          <p:spPr bwMode="auto">
            <a:xfrm>
              <a:off x="4041" y="3754"/>
              <a:ext cx="0" cy="360"/>
            </a:xfrm>
            <a:prstGeom prst="line">
              <a:avLst/>
            </a:prstGeom>
            <a:noFill/>
            <a:ln w="9525">
              <a:solidFill>
                <a:srgbClr val="000000"/>
              </a:solidFill>
              <a:round/>
              <a:headEnd/>
              <a:tailEnd/>
            </a:ln>
          </p:spPr>
          <p:txBody>
            <a:bodyPr/>
            <a:lstStyle/>
            <a:p>
              <a:endParaRPr lang="sl-SI"/>
            </a:p>
          </p:txBody>
        </p:sp>
        <p:sp>
          <p:nvSpPr>
            <p:cNvPr id="4124" name="Line 28"/>
            <p:cNvSpPr>
              <a:spLocks noChangeShapeType="1"/>
            </p:cNvSpPr>
            <p:nvPr/>
          </p:nvSpPr>
          <p:spPr bwMode="auto">
            <a:xfrm>
              <a:off x="5481" y="3754"/>
              <a:ext cx="0" cy="360"/>
            </a:xfrm>
            <a:prstGeom prst="line">
              <a:avLst/>
            </a:prstGeom>
            <a:noFill/>
            <a:ln w="9525">
              <a:solidFill>
                <a:srgbClr val="000000"/>
              </a:solidFill>
              <a:round/>
              <a:headEnd/>
              <a:tailEnd/>
            </a:ln>
          </p:spPr>
          <p:txBody>
            <a:bodyPr/>
            <a:lstStyle/>
            <a:p>
              <a:endParaRPr lang="sl-SI"/>
            </a:p>
          </p:txBody>
        </p:sp>
        <p:sp>
          <p:nvSpPr>
            <p:cNvPr id="4123" name="Line 27"/>
            <p:cNvSpPr>
              <a:spLocks noChangeShapeType="1"/>
            </p:cNvSpPr>
            <p:nvPr/>
          </p:nvSpPr>
          <p:spPr bwMode="auto">
            <a:xfrm>
              <a:off x="1701" y="4654"/>
              <a:ext cx="0" cy="360"/>
            </a:xfrm>
            <a:prstGeom prst="line">
              <a:avLst/>
            </a:prstGeom>
            <a:noFill/>
            <a:ln w="9525">
              <a:solidFill>
                <a:srgbClr val="000000"/>
              </a:solidFill>
              <a:round/>
              <a:headEnd/>
              <a:tailEnd/>
            </a:ln>
          </p:spPr>
          <p:txBody>
            <a:bodyPr/>
            <a:lstStyle/>
            <a:p>
              <a:endParaRPr lang="sl-SI"/>
            </a:p>
          </p:txBody>
        </p:sp>
        <p:sp>
          <p:nvSpPr>
            <p:cNvPr id="4122" name="Line 26"/>
            <p:cNvSpPr>
              <a:spLocks noChangeShapeType="1"/>
            </p:cNvSpPr>
            <p:nvPr/>
          </p:nvSpPr>
          <p:spPr bwMode="auto">
            <a:xfrm>
              <a:off x="11961" y="4684"/>
              <a:ext cx="0" cy="360"/>
            </a:xfrm>
            <a:prstGeom prst="line">
              <a:avLst/>
            </a:prstGeom>
            <a:noFill/>
            <a:ln w="9525">
              <a:solidFill>
                <a:srgbClr val="000000"/>
              </a:solidFill>
              <a:round/>
              <a:headEnd/>
              <a:tailEnd/>
            </a:ln>
          </p:spPr>
          <p:txBody>
            <a:bodyPr/>
            <a:lstStyle/>
            <a:p>
              <a:endParaRPr lang="sl-SI"/>
            </a:p>
          </p:txBody>
        </p:sp>
        <p:sp>
          <p:nvSpPr>
            <p:cNvPr id="4121" name="Line 25"/>
            <p:cNvSpPr>
              <a:spLocks noChangeShapeType="1"/>
            </p:cNvSpPr>
            <p:nvPr/>
          </p:nvSpPr>
          <p:spPr bwMode="auto">
            <a:xfrm>
              <a:off x="2781" y="4654"/>
              <a:ext cx="0" cy="360"/>
            </a:xfrm>
            <a:prstGeom prst="line">
              <a:avLst/>
            </a:prstGeom>
            <a:noFill/>
            <a:ln w="9525">
              <a:solidFill>
                <a:srgbClr val="000000"/>
              </a:solidFill>
              <a:round/>
              <a:headEnd/>
              <a:tailEnd/>
            </a:ln>
          </p:spPr>
          <p:txBody>
            <a:bodyPr/>
            <a:lstStyle/>
            <a:p>
              <a:endParaRPr lang="sl-SI"/>
            </a:p>
          </p:txBody>
        </p:sp>
        <p:sp>
          <p:nvSpPr>
            <p:cNvPr id="4120" name="Line 24"/>
            <p:cNvSpPr>
              <a:spLocks noChangeShapeType="1"/>
            </p:cNvSpPr>
            <p:nvPr/>
          </p:nvSpPr>
          <p:spPr bwMode="auto">
            <a:xfrm>
              <a:off x="13401" y="3754"/>
              <a:ext cx="0" cy="360"/>
            </a:xfrm>
            <a:prstGeom prst="line">
              <a:avLst/>
            </a:prstGeom>
            <a:noFill/>
            <a:ln w="9525">
              <a:solidFill>
                <a:srgbClr val="000000"/>
              </a:solidFill>
              <a:round/>
              <a:headEnd/>
              <a:tailEnd/>
            </a:ln>
          </p:spPr>
          <p:txBody>
            <a:bodyPr/>
            <a:lstStyle/>
            <a:p>
              <a:endParaRPr lang="sl-SI"/>
            </a:p>
          </p:txBody>
        </p:sp>
        <p:sp>
          <p:nvSpPr>
            <p:cNvPr id="4119" name="Line 23"/>
            <p:cNvSpPr>
              <a:spLocks noChangeShapeType="1"/>
            </p:cNvSpPr>
            <p:nvPr/>
          </p:nvSpPr>
          <p:spPr bwMode="auto">
            <a:xfrm>
              <a:off x="11961" y="3754"/>
              <a:ext cx="0" cy="360"/>
            </a:xfrm>
            <a:prstGeom prst="line">
              <a:avLst/>
            </a:prstGeom>
            <a:noFill/>
            <a:ln w="9525">
              <a:solidFill>
                <a:srgbClr val="000000"/>
              </a:solidFill>
              <a:round/>
              <a:headEnd/>
              <a:tailEnd/>
            </a:ln>
          </p:spPr>
          <p:txBody>
            <a:bodyPr/>
            <a:lstStyle/>
            <a:p>
              <a:endParaRPr lang="sl-SI"/>
            </a:p>
          </p:txBody>
        </p:sp>
        <p:sp>
          <p:nvSpPr>
            <p:cNvPr id="4118" name="Line 22"/>
            <p:cNvSpPr>
              <a:spLocks noChangeShapeType="1"/>
            </p:cNvSpPr>
            <p:nvPr/>
          </p:nvSpPr>
          <p:spPr bwMode="auto">
            <a:xfrm>
              <a:off x="9081" y="3754"/>
              <a:ext cx="0" cy="360"/>
            </a:xfrm>
            <a:prstGeom prst="line">
              <a:avLst/>
            </a:prstGeom>
            <a:noFill/>
            <a:ln w="9525">
              <a:solidFill>
                <a:srgbClr val="000000"/>
              </a:solidFill>
              <a:round/>
              <a:headEnd/>
              <a:tailEnd/>
            </a:ln>
          </p:spPr>
          <p:txBody>
            <a:bodyPr/>
            <a:lstStyle/>
            <a:p>
              <a:endParaRPr lang="sl-SI"/>
            </a:p>
          </p:txBody>
        </p:sp>
        <p:sp>
          <p:nvSpPr>
            <p:cNvPr id="4117" name="Line 21"/>
            <p:cNvSpPr>
              <a:spLocks noChangeShapeType="1"/>
            </p:cNvSpPr>
            <p:nvPr/>
          </p:nvSpPr>
          <p:spPr bwMode="auto">
            <a:xfrm>
              <a:off x="4041" y="4654"/>
              <a:ext cx="0" cy="360"/>
            </a:xfrm>
            <a:prstGeom prst="line">
              <a:avLst/>
            </a:prstGeom>
            <a:noFill/>
            <a:ln w="9525">
              <a:solidFill>
                <a:srgbClr val="000000"/>
              </a:solidFill>
              <a:round/>
              <a:headEnd/>
              <a:tailEnd/>
            </a:ln>
          </p:spPr>
          <p:txBody>
            <a:bodyPr/>
            <a:lstStyle/>
            <a:p>
              <a:endParaRPr lang="sl-SI"/>
            </a:p>
          </p:txBody>
        </p:sp>
        <p:sp>
          <p:nvSpPr>
            <p:cNvPr id="4116" name="Line 20"/>
            <p:cNvSpPr>
              <a:spLocks noChangeShapeType="1"/>
            </p:cNvSpPr>
            <p:nvPr/>
          </p:nvSpPr>
          <p:spPr bwMode="auto">
            <a:xfrm>
              <a:off x="5481" y="4654"/>
              <a:ext cx="0" cy="360"/>
            </a:xfrm>
            <a:prstGeom prst="line">
              <a:avLst/>
            </a:prstGeom>
            <a:noFill/>
            <a:ln w="9525">
              <a:solidFill>
                <a:srgbClr val="000000"/>
              </a:solidFill>
              <a:round/>
              <a:headEnd/>
              <a:tailEnd/>
            </a:ln>
          </p:spPr>
          <p:txBody>
            <a:bodyPr/>
            <a:lstStyle/>
            <a:p>
              <a:endParaRPr lang="sl-SI"/>
            </a:p>
          </p:txBody>
        </p:sp>
        <p:sp>
          <p:nvSpPr>
            <p:cNvPr id="4115" name="Line 19"/>
            <p:cNvSpPr>
              <a:spLocks noChangeShapeType="1"/>
            </p:cNvSpPr>
            <p:nvPr/>
          </p:nvSpPr>
          <p:spPr bwMode="auto">
            <a:xfrm>
              <a:off x="13401" y="4684"/>
              <a:ext cx="0" cy="360"/>
            </a:xfrm>
            <a:prstGeom prst="line">
              <a:avLst/>
            </a:prstGeom>
            <a:noFill/>
            <a:ln w="9525">
              <a:solidFill>
                <a:srgbClr val="000000"/>
              </a:solidFill>
              <a:round/>
              <a:headEnd/>
              <a:tailEnd/>
            </a:ln>
          </p:spPr>
          <p:txBody>
            <a:bodyPr/>
            <a:lstStyle/>
            <a:p>
              <a:endParaRPr lang="sl-SI"/>
            </a:p>
          </p:txBody>
        </p:sp>
        <p:sp>
          <p:nvSpPr>
            <p:cNvPr id="4114" name="Line 18"/>
            <p:cNvSpPr>
              <a:spLocks noChangeShapeType="1"/>
            </p:cNvSpPr>
            <p:nvPr/>
          </p:nvSpPr>
          <p:spPr bwMode="auto">
            <a:xfrm>
              <a:off x="12681" y="3424"/>
              <a:ext cx="0" cy="360"/>
            </a:xfrm>
            <a:prstGeom prst="line">
              <a:avLst/>
            </a:prstGeom>
            <a:noFill/>
            <a:ln w="9525">
              <a:solidFill>
                <a:srgbClr val="000000"/>
              </a:solidFill>
              <a:round/>
              <a:headEnd/>
              <a:tailEnd/>
            </a:ln>
          </p:spPr>
          <p:txBody>
            <a:bodyPr/>
            <a:lstStyle/>
            <a:p>
              <a:endParaRPr lang="sl-SI"/>
            </a:p>
          </p:txBody>
        </p:sp>
        <p:sp>
          <p:nvSpPr>
            <p:cNvPr id="4113" name="Line 17"/>
            <p:cNvSpPr>
              <a:spLocks noChangeShapeType="1"/>
            </p:cNvSpPr>
            <p:nvPr/>
          </p:nvSpPr>
          <p:spPr bwMode="auto">
            <a:xfrm>
              <a:off x="6741" y="4654"/>
              <a:ext cx="0" cy="360"/>
            </a:xfrm>
            <a:prstGeom prst="line">
              <a:avLst/>
            </a:prstGeom>
            <a:noFill/>
            <a:ln w="9525">
              <a:solidFill>
                <a:srgbClr val="000000"/>
              </a:solidFill>
              <a:round/>
              <a:headEnd/>
              <a:tailEnd/>
            </a:ln>
          </p:spPr>
          <p:txBody>
            <a:bodyPr/>
            <a:lstStyle/>
            <a:p>
              <a:endParaRPr lang="sl-SI"/>
            </a:p>
          </p:txBody>
        </p:sp>
        <p:sp>
          <p:nvSpPr>
            <p:cNvPr id="4112" name="Line 16"/>
            <p:cNvSpPr>
              <a:spLocks noChangeShapeType="1"/>
            </p:cNvSpPr>
            <p:nvPr/>
          </p:nvSpPr>
          <p:spPr bwMode="auto">
            <a:xfrm>
              <a:off x="8001" y="4654"/>
              <a:ext cx="0" cy="360"/>
            </a:xfrm>
            <a:prstGeom prst="line">
              <a:avLst/>
            </a:prstGeom>
            <a:noFill/>
            <a:ln w="9525">
              <a:solidFill>
                <a:srgbClr val="000000"/>
              </a:solidFill>
              <a:round/>
              <a:headEnd/>
              <a:tailEnd/>
            </a:ln>
          </p:spPr>
          <p:txBody>
            <a:bodyPr/>
            <a:lstStyle/>
            <a:p>
              <a:endParaRPr lang="sl-SI"/>
            </a:p>
          </p:txBody>
        </p:sp>
        <p:sp>
          <p:nvSpPr>
            <p:cNvPr id="4111" name="Line 15"/>
            <p:cNvSpPr>
              <a:spLocks noChangeShapeType="1"/>
            </p:cNvSpPr>
            <p:nvPr/>
          </p:nvSpPr>
          <p:spPr bwMode="auto">
            <a:xfrm>
              <a:off x="4761" y="3394"/>
              <a:ext cx="0" cy="360"/>
            </a:xfrm>
            <a:prstGeom prst="line">
              <a:avLst/>
            </a:prstGeom>
            <a:noFill/>
            <a:ln w="9525">
              <a:solidFill>
                <a:srgbClr val="000000"/>
              </a:solidFill>
              <a:round/>
              <a:headEnd/>
              <a:tailEnd/>
            </a:ln>
          </p:spPr>
          <p:txBody>
            <a:bodyPr/>
            <a:lstStyle/>
            <a:p>
              <a:endParaRPr lang="sl-SI"/>
            </a:p>
          </p:txBody>
        </p:sp>
        <p:sp>
          <p:nvSpPr>
            <p:cNvPr id="4110" name="Line 14"/>
            <p:cNvSpPr>
              <a:spLocks noChangeShapeType="1"/>
            </p:cNvSpPr>
            <p:nvPr/>
          </p:nvSpPr>
          <p:spPr bwMode="auto">
            <a:xfrm>
              <a:off x="9081" y="4654"/>
              <a:ext cx="0" cy="360"/>
            </a:xfrm>
            <a:prstGeom prst="line">
              <a:avLst/>
            </a:prstGeom>
            <a:noFill/>
            <a:ln w="9525">
              <a:solidFill>
                <a:srgbClr val="000000"/>
              </a:solidFill>
              <a:round/>
              <a:headEnd/>
              <a:tailEnd/>
            </a:ln>
          </p:spPr>
          <p:txBody>
            <a:bodyPr/>
            <a:lstStyle/>
            <a:p>
              <a:endParaRPr lang="sl-SI"/>
            </a:p>
          </p:txBody>
        </p:sp>
        <p:sp>
          <p:nvSpPr>
            <p:cNvPr id="4109" name="Line 13"/>
            <p:cNvSpPr>
              <a:spLocks noChangeShapeType="1"/>
            </p:cNvSpPr>
            <p:nvPr/>
          </p:nvSpPr>
          <p:spPr bwMode="auto">
            <a:xfrm>
              <a:off x="7821" y="3394"/>
              <a:ext cx="0" cy="360"/>
            </a:xfrm>
            <a:prstGeom prst="line">
              <a:avLst/>
            </a:prstGeom>
            <a:noFill/>
            <a:ln w="9525">
              <a:solidFill>
                <a:srgbClr val="000000"/>
              </a:solidFill>
              <a:round/>
              <a:headEnd/>
              <a:tailEnd/>
            </a:ln>
          </p:spPr>
          <p:txBody>
            <a:bodyPr/>
            <a:lstStyle/>
            <a:p>
              <a:endParaRPr lang="sl-SI"/>
            </a:p>
          </p:txBody>
        </p:sp>
        <p:sp>
          <p:nvSpPr>
            <p:cNvPr id="4108" name="Line 12"/>
            <p:cNvSpPr>
              <a:spLocks noChangeShapeType="1"/>
            </p:cNvSpPr>
            <p:nvPr/>
          </p:nvSpPr>
          <p:spPr bwMode="auto">
            <a:xfrm>
              <a:off x="14841" y="3424"/>
              <a:ext cx="0" cy="360"/>
            </a:xfrm>
            <a:prstGeom prst="line">
              <a:avLst/>
            </a:prstGeom>
            <a:noFill/>
            <a:ln w="9525">
              <a:solidFill>
                <a:srgbClr val="000000"/>
              </a:solidFill>
              <a:round/>
              <a:headEnd/>
              <a:tailEnd/>
            </a:ln>
          </p:spPr>
          <p:txBody>
            <a:bodyPr/>
            <a:lstStyle/>
            <a:p>
              <a:endParaRPr lang="sl-SI"/>
            </a:p>
          </p:txBody>
        </p:sp>
        <p:sp>
          <p:nvSpPr>
            <p:cNvPr id="4107" name="Line 11"/>
            <p:cNvSpPr>
              <a:spLocks noChangeShapeType="1"/>
            </p:cNvSpPr>
            <p:nvPr/>
          </p:nvSpPr>
          <p:spPr bwMode="auto">
            <a:xfrm>
              <a:off x="14121" y="3784"/>
              <a:ext cx="0" cy="360"/>
            </a:xfrm>
            <a:prstGeom prst="line">
              <a:avLst/>
            </a:prstGeom>
            <a:noFill/>
            <a:ln w="9525">
              <a:solidFill>
                <a:srgbClr val="000000"/>
              </a:solidFill>
              <a:round/>
              <a:headEnd/>
              <a:tailEnd/>
            </a:ln>
          </p:spPr>
          <p:txBody>
            <a:bodyPr/>
            <a:lstStyle/>
            <a:p>
              <a:endParaRPr lang="sl-SI"/>
            </a:p>
          </p:txBody>
        </p:sp>
        <p:sp>
          <p:nvSpPr>
            <p:cNvPr id="4106" name="Line 10"/>
            <p:cNvSpPr>
              <a:spLocks noChangeShapeType="1"/>
            </p:cNvSpPr>
            <p:nvPr/>
          </p:nvSpPr>
          <p:spPr bwMode="auto">
            <a:xfrm>
              <a:off x="14301" y="4864"/>
              <a:ext cx="0" cy="360"/>
            </a:xfrm>
            <a:prstGeom prst="line">
              <a:avLst/>
            </a:prstGeom>
            <a:noFill/>
            <a:ln w="9525">
              <a:solidFill>
                <a:srgbClr val="000000"/>
              </a:solidFill>
              <a:round/>
              <a:headEnd/>
              <a:tailEnd/>
            </a:ln>
          </p:spPr>
          <p:txBody>
            <a:bodyPr/>
            <a:lstStyle/>
            <a:p>
              <a:endParaRPr lang="sl-SI"/>
            </a:p>
          </p:txBody>
        </p:sp>
        <p:sp>
          <p:nvSpPr>
            <p:cNvPr id="4105" name="Line 9"/>
            <p:cNvSpPr>
              <a:spLocks noChangeShapeType="1"/>
            </p:cNvSpPr>
            <p:nvPr/>
          </p:nvSpPr>
          <p:spPr bwMode="auto">
            <a:xfrm>
              <a:off x="15021" y="5224"/>
              <a:ext cx="0" cy="360"/>
            </a:xfrm>
            <a:prstGeom prst="line">
              <a:avLst/>
            </a:prstGeom>
            <a:noFill/>
            <a:ln w="9525">
              <a:solidFill>
                <a:srgbClr val="000000"/>
              </a:solidFill>
              <a:round/>
              <a:headEnd/>
              <a:tailEnd/>
            </a:ln>
          </p:spPr>
          <p:txBody>
            <a:bodyPr/>
            <a:lstStyle/>
            <a:p>
              <a:endParaRPr lang="sl-SI"/>
            </a:p>
          </p:txBody>
        </p:sp>
        <p:sp>
          <p:nvSpPr>
            <p:cNvPr id="4104" name="Line 8"/>
            <p:cNvSpPr>
              <a:spLocks noChangeShapeType="1"/>
            </p:cNvSpPr>
            <p:nvPr/>
          </p:nvSpPr>
          <p:spPr bwMode="auto">
            <a:xfrm>
              <a:off x="15561" y="3784"/>
              <a:ext cx="0" cy="360"/>
            </a:xfrm>
            <a:prstGeom prst="line">
              <a:avLst/>
            </a:prstGeom>
            <a:noFill/>
            <a:ln w="9525">
              <a:solidFill>
                <a:srgbClr val="000000"/>
              </a:solidFill>
              <a:round/>
              <a:headEnd/>
              <a:tailEnd/>
            </a:ln>
          </p:spPr>
          <p:txBody>
            <a:bodyPr/>
            <a:lstStyle/>
            <a:p>
              <a:endParaRPr lang="sl-SI"/>
            </a:p>
          </p:txBody>
        </p:sp>
        <p:sp>
          <p:nvSpPr>
            <p:cNvPr id="4103" name="Line 7"/>
            <p:cNvSpPr>
              <a:spLocks noChangeShapeType="1"/>
            </p:cNvSpPr>
            <p:nvPr/>
          </p:nvSpPr>
          <p:spPr bwMode="auto">
            <a:xfrm>
              <a:off x="14301" y="5224"/>
              <a:ext cx="1260" cy="0"/>
            </a:xfrm>
            <a:prstGeom prst="line">
              <a:avLst/>
            </a:prstGeom>
            <a:noFill/>
            <a:ln w="9525">
              <a:solidFill>
                <a:srgbClr val="000000"/>
              </a:solidFill>
              <a:round/>
              <a:headEnd/>
              <a:tailEnd/>
            </a:ln>
          </p:spPr>
          <p:txBody>
            <a:bodyPr/>
            <a:lstStyle/>
            <a:p>
              <a:endParaRPr lang="sl-SI"/>
            </a:p>
          </p:txBody>
        </p:sp>
        <p:sp>
          <p:nvSpPr>
            <p:cNvPr id="4102" name="Line 6"/>
            <p:cNvSpPr>
              <a:spLocks noChangeShapeType="1"/>
            </p:cNvSpPr>
            <p:nvPr/>
          </p:nvSpPr>
          <p:spPr bwMode="auto">
            <a:xfrm>
              <a:off x="15561" y="4864"/>
              <a:ext cx="0" cy="360"/>
            </a:xfrm>
            <a:prstGeom prst="line">
              <a:avLst/>
            </a:prstGeom>
            <a:noFill/>
            <a:ln w="9525">
              <a:solidFill>
                <a:srgbClr val="000000"/>
              </a:solidFill>
              <a:round/>
              <a:headEnd/>
              <a:tailEnd/>
            </a:ln>
          </p:spPr>
          <p:txBody>
            <a:bodyPr/>
            <a:lstStyle/>
            <a:p>
              <a:endParaRPr lang="sl-SI"/>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sl-SI" dirty="0" smtClean="0"/>
              <a:t>Uporaba nafte – izgorevanje fosilnih goriv</a:t>
            </a:r>
            <a:br>
              <a:rPr lang="sl-SI" dirty="0" smtClean="0"/>
            </a:br>
            <a:r>
              <a:rPr lang="sl-SI" dirty="0" err="1" smtClean="0"/>
              <a:t>NO</a:t>
            </a:r>
            <a:r>
              <a:rPr lang="sl-SI" baseline="-25000" dirty="0" err="1" smtClean="0"/>
              <a:t>x</a:t>
            </a:r>
            <a:endParaRPr lang="sl-SI" dirty="0"/>
          </a:p>
        </p:txBody>
      </p:sp>
      <p:sp>
        <p:nvSpPr>
          <p:cNvPr id="3" name="Content Placeholder 2"/>
          <p:cNvSpPr>
            <a:spLocks noGrp="1"/>
          </p:cNvSpPr>
          <p:nvPr>
            <p:ph idx="1"/>
          </p:nvPr>
        </p:nvSpPr>
        <p:spPr>
          <a:xfrm>
            <a:off x="0" y="1600200"/>
            <a:ext cx="9144000" cy="5069160"/>
          </a:xfrm>
        </p:spPr>
        <p:txBody>
          <a:bodyPr>
            <a:normAutofit/>
          </a:bodyPr>
          <a:lstStyle/>
          <a:p>
            <a:r>
              <a:rPr lang="sl-SI" dirty="0" smtClean="0"/>
              <a:t>Največji delež k celotnim izpustom dušikovih oksidov v Sloveniji prispeva cestni promet (v letu 2008 je bil delež 44 odstoten). </a:t>
            </a:r>
          </a:p>
          <a:p>
            <a:r>
              <a:rPr lang="sl-SI" dirty="0" smtClean="0"/>
              <a:t>Negativne posledice na zdravje ima dušikov dioksid (NO</a:t>
            </a:r>
            <a:r>
              <a:rPr lang="sl-SI" baseline="-25000" dirty="0" smtClean="0"/>
              <a:t>2</a:t>
            </a:r>
            <a:r>
              <a:rPr lang="sl-SI" dirty="0" smtClean="0"/>
              <a:t>), ki nastane iz dušikovega oksida (NO). </a:t>
            </a:r>
          </a:p>
          <a:p>
            <a:r>
              <a:rPr lang="sl-SI" dirty="0" smtClean="0"/>
              <a:t>NO v ozračju hitro reagira z ozonom (O</a:t>
            </a:r>
            <a:r>
              <a:rPr lang="sl-SI" baseline="-25000" dirty="0" smtClean="0"/>
              <a:t>3</a:t>
            </a:r>
            <a:r>
              <a:rPr lang="sl-SI" dirty="0" smtClean="0"/>
              <a:t>) in postane NO</a:t>
            </a:r>
            <a:r>
              <a:rPr lang="sl-SI" baseline="-25000" dirty="0" smtClean="0"/>
              <a:t>2</a:t>
            </a:r>
            <a:r>
              <a:rPr lang="sl-SI" dirty="0" smtClean="0"/>
              <a:t>. V nadaljevanju NO</a:t>
            </a:r>
            <a:r>
              <a:rPr lang="sl-SI" baseline="-25000" dirty="0" smtClean="0"/>
              <a:t>2</a:t>
            </a:r>
            <a:r>
              <a:rPr lang="sl-SI" dirty="0" smtClean="0"/>
              <a:t> v večjem obsegu pod vplivom sončne svetlobe prispeva k nastanku fotokemičnega ozona.</a:t>
            </a:r>
            <a:endParaRPr lang="sl-SI"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sl-SI" dirty="0" smtClean="0"/>
              <a:t>Uporaba nafte – izgorevanje fosilnih goriv</a:t>
            </a:r>
            <a:br>
              <a:rPr lang="sl-SI" dirty="0" smtClean="0"/>
            </a:br>
            <a:r>
              <a:rPr lang="sl-SI" dirty="0" err="1" smtClean="0"/>
              <a:t>NO</a:t>
            </a:r>
            <a:r>
              <a:rPr lang="sl-SI" baseline="-25000" dirty="0" err="1" smtClean="0"/>
              <a:t>x</a:t>
            </a:r>
            <a:endParaRPr lang="sl-SI" dirty="0"/>
          </a:p>
        </p:txBody>
      </p:sp>
      <p:sp>
        <p:nvSpPr>
          <p:cNvPr id="3" name="Content Placeholder 2"/>
          <p:cNvSpPr>
            <a:spLocks noGrp="1"/>
          </p:cNvSpPr>
          <p:nvPr>
            <p:ph idx="1"/>
          </p:nvPr>
        </p:nvSpPr>
        <p:spPr>
          <a:xfrm>
            <a:off x="0" y="1600200"/>
            <a:ext cx="9144000" cy="5257800"/>
          </a:xfrm>
        </p:spPr>
        <p:txBody>
          <a:bodyPr>
            <a:normAutofit fontScale="92500" lnSpcReduction="10000"/>
          </a:bodyPr>
          <a:lstStyle/>
          <a:p>
            <a:r>
              <a:rPr lang="sl-SI" dirty="0" smtClean="0"/>
              <a:t>Pri višjih koncentracijah dušikovega dioksida, ki je </a:t>
            </a:r>
            <a:r>
              <a:rPr lang="sl-SI" dirty="0" err="1" smtClean="0"/>
              <a:t>najstrupenejši</a:t>
            </a:r>
            <a:r>
              <a:rPr lang="sl-SI" dirty="0" smtClean="0"/>
              <a:t> dušikov oksid, so na udaru predvsem kronični </a:t>
            </a:r>
            <a:r>
              <a:rPr lang="sl-SI" dirty="0" err="1" smtClean="0"/>
              <a:t>bronhitiki</a:t>
            </a:r>
            <a:r>
              <a:rPr lang="sl-SI" dirty="0" smtClean="0"/>
              <a:t> in </a:t>
            </a:r>
            <a:r>
              <a:rPr lang="sl-SI" dirty="0" smtClean="0"/>
              <a:t>astmatiki</a:t>
            </a:r>
            <a:r>
              <a:rPr lang="sl-SI" dirty="0" smtClean="0"/>
              <a:t>. </a:t>
            </a:r>
          </a:p>
          <a:p>
            <a:r>
              <a:rPr lang="sl-SI" dirty="0" smtClean="0"/>
              <a:t>V ranljivih skupinah pride pri vdihovanju do pojava kašlja, bronhitisa, oslabitve imunskega sistema, povečanja alergijskih reakcij ter do večje stopnje obolevnosti. </a:t>
            </a:r>
            <a:r>
              <a:rPr lang="sl-SI" dirty="0" smtClean="0"/>
              <a:t>Astmatiki </a:t>
            </a:r>
            <a:r>
              <a:rPr lang="sl-SI" dirty="0" smtClean="0"/>
              <a:t>lahko z okvaro pljuč reagirajo že po kratkotrajni izpostavljenosti.</a:t>
            </a:r>
          </a:p>
          <a:p>
            <a:r>
              <a:rPr lang="sl-SI" dirty="0" smtClean="0"/>
              <a:t>Zdravi ljudje lahko prenašajo relativno visoke koncentracije NO</a:t>
            </a:r>
            <a:r>
              <a:rPr lang="sl-SI" baseline="-25000" dirty="0" smtClean="0"/>
              <a:t>2</a:t>
            </a:r>
            <a:r>
              <a:rPr lang="sl-SI" dirty="0" smtClean="0"/>
              <a:t> onesnaževanja brez morebitnih negativnih učinkov na zdravje.</a:t>
            </a:r>
          </a:p>
          <a:p>
            <a:endParaRPr lang="sl-SI"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CO</a:t>
            </a:r>
            <a:endParaRPr lang="sl-SI" dirty="0"/>
          </a:p>
        </p:txBody>
      </p:sp>
      <p:sp>
        <p:nvSpPr>
          <p:cNvPr id="3" name="Content Placeholder 2"/>
          <p:cNvSpPr>
            <a:spLocks noGrp="1"/>
          </p:cNvSpPr>
          <p:nvPr>
            <p:ph idx="1"/>
          </p:nvPr>
        </p:nvSpPr>
        <p:spPr>
          <a:xfrm>
            <a:off x="0" y="1340768"/>
            <a:ext cx="9144000" cy="5517232"/>
          </a:xfrm>
        </p:spPr>
        <p:txBody>
          <a:bodyPr/>
          <a:lstStyle/>
          <a:p>
            <a:r>
              <a:rPr lang="sl-SI" dirty="0" smtClean="0"/>
              <a:t>Ogljikov monoksid (CO) je strupen plin brez vonja, ki ga oddajajo avtomobili v izpuhih in drugi izvori ob izgorevanju. </a:t>
            </a:r>
          </a:p>
          <a:p>
            <a:r>
              <a:rPr lang="sl-SI" dirty="0" smtClean="0"/>
              <a:t>Ljudje so navadno izpostavljeni največjim količinam v mestih z gostim prometom. </a:t>
            </a:r>
          </a:p>
          <a:p>
            <a:r>
              <a:rPr lang="sl-SI" dirty="0" smtClean="0"/>
              <a:t>Velike količine CO so v zraku </a:t>
            </a:r>
          </a:p>
          <a:p>
            <a:pPr>
              <a:buNone/>
            </a:pPr>
            <a:r>
              <a:rPr lang="sl-SI" dirty="0" smtClean="0"/>
              <a:t>	prisotne zlasti v času, ko ljudje </a:t>
            </a:r>
          </a:p>
          <a:p>
            <a:pPr>
              <a:buNone/>
            </a:pPr>
            <a:r>
              <a:rPr lang="sl-SI" dirty="0" smtClean="0"/>
              <a:t>	odhajajo iz dela in posledično </a:t>
            </a:r>
          </a:p>
          <a:p>
            <a:pPr>
              <a:buNone/>
            </a:pPr>
            <a:r>
              <a:rPr lang="sl-SI" dirty="0" smtClean="0"/>
              <a:t>	nastanejo gosti prometni zastoji. </a:t>
            </a:r>
            <a:endParaRPr lang="sl-SI" dirty="0"/>
          </a:p>
        </p:txBody>
      </p:sp>
      <p:pic>
        <p:nvPicPr>
          <p:cNvPr id="123906" name="Picture 2" descr="http://bunkerville.files.wordpress.com/2010/08/traffic-jam.jpg?w=293&amp;h=300">
            <a:hlinkClick r:id="rId2"/>
          </p:cNvPr>
          <p:cNvPicPr>
            <a:picLocks noChangeAspect="1" noChangeArrowheads="1"/>
          </p:cNvPicPr>
          <p:nvPr/>
        </p:nvPicPr>
        <p:blipFill>
          <a:blip r:embed="rId3" cstate="print"/>
          <a:srcRect/>
          <a:stretch>
            <a:fillRect/>
          </a:stretch>
        </p:blipFill>
        <p:spPr bwMode="auto">
          <a:xfrm>
            <a:off x="5940153" y="3577610"/>
            <a:ext cx="3203848" cy="328039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Zgodovina uporabe energije</a:t>
            </a:r>
            <a:endParaRPr lang="sl-SI" dirty="0"/>
          </a:p>
        </p:txBody>
      </p:sp>
      <p:pic>
        <p:nvPicPr>
          <p:cNvPr id="2052" name="Picture 4" descr="http://naturalpatriot.org/wp-content/uploads/2007/04/comp_us_energy_use.jpg"/>
          <p:cNvPicPr>
            <a:picLocks noChangeAspect="1" noChangeArrowheads="1"/>
          </p:cNvPicPr>
          <p:nvPr/>
        </p:nvPicPr>
        <p:blipFill>
          <a:blip r:embed="rId2" cstate="print"/>
          <a:stretch>
            <a:fillRect/>
          </a:stretch>
        </p:blipFill>
        <p:spPr bwMode="auto">
          <a:xfrm>
            <a:off x="755576" y="1003300"/>
            <a:ext cx="7734300" cy="58547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CO</a:t>
            </a:r>
            <a:endParaRPr lang="sl-SI" dirty="0"/>
          </a:p>
        </p:txBody>
      </p:sp>
      <p:sp>
        <p:nvSpPr>
          <p:cNvPr id="3" name="Content Placeholder 2"/>
          <p:cNvSpPr>
            <a:spLocks noGrp="1"/>
          </p:cNvSpPr>
          <p:nvPr>
            <p:ph idx="1"/>
          </p:nvPr>
        </p:nvSpPr>
        <p:spPr>
          <a:xfrm>
            <a:off x="0" y="1268760"/>
            <a:ext cx="9144000" cy="5589240"/>
          </a:xfrm>
        </p:spPr>
        <p:txBody>
          <a:bodyPr>
            <a:normAutofit fontScale="92500" lnSpcReduction="10000"/>
          </a:bodyPr>
          <a:lstStyle/>
          <a:p>
            <a:r>
              <a:rPr lang="sl-SI" dirty="0" smtClean="0"/>
              <a:t>V mestih je izrazit letni hod z maksimumom pozimi in minimumom poleti. </a:t>
            </a:r>
          </a:p>
          <a:p>
            <a:r>
              <a:rPr lang="sl-SI" dirty="0" smtClean="0"/>
              <a:t>Zaradi slabšega kroženja zraka v zimskem času, zaradi temperaturnih inverzij onesnažen zrak ostane na ozkem območju prometnih poti.</a:t>
            </a:r>
          </a:p>
          <a:p>
            <a:r>
              <a:rPr lang="sl-SI" dirty="0" smtClean="0"/>
              <a:t>Od leta 1997 se v Sloveniji delež emisije CO iz prometa zmanjšuje, delež individualnih kurišč pa ostaja na enaki ravni tako, da oba vira prispevata v ozračje približno enak delež ogljikovega monoksida.</a:t>
            </a:r>
          </a:p>
          <a:p>
            <a:r>
              <a:rPr lang="sl-SI" dirty="0" smtClean="0"/>
              <a:t>Izpusti iz individualnih kurišč za CO niso problematični, ker so razpršeni po večjih površinah medtem, ko so emisije iz prometa omejena na obcestna območja.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CO</a:t>
            </a:r>
            <a:endParaRPr lang="sl-SI" dirty="0"/>
          </a:p>
        </p:txBody>
      </p:sp>
      <p:sp>
        <p:nvSpPr>
          <p:cNvPr id="3" name="Content Placeholder 2"/>
          <p:cNvSpPr>
            <a:spLocks noGrp="1"/>
          </p:cNvSpPr>
          <p:nvPr>
            <p:ph idx="1"/>
          </p:nvPr>
        </p:nvSpPr>
        <p:spPr>
          <a:xfrm>
            <a:off x="0" y="1268760"/>
            <a:ext cx="9144000" cy="5589240"/>
          </a:xfrm>
        </p:spPr>
        <p:txBody>
          <a:bodyPr>
            <a:normAutofit/>
          </a:bodyPr>
          <a:lstStyle/>
          <a:p>
            <a:r>
              <a:rPr lang="sl-SI" dirty="0" smtClean="0"/>
              <a:t> CO ni obstojen plin in v zraku oksidira v CO</a:t>
            </a:r>
            <a:r>
              <a:rPr lang="sl-SI" baseline="-25000" dirty="0" smtClean="0"/>
              <a:t>2</a:t>
            </a:r>
            <a:r>
              <a:rPr lang="sl-SI" dirty="0" smtClean="0"/>
              <a:t>.</a:t>
            </a:r>
          </a:p>
          <a:p>
            <a:r>
              <a:rPr lang="sl-SI" dirty="0" smtClean="0"/>
              <a:t>Urna mejna koncentracija za varovanje zdrava ljudi je 10 mg/m</a:t>
            </a:r>
            <a:r>
              <a:rPr lang="sl-SI" baseline="30000" dirty="0" smtClean="0"/>
              <a:t>3</a:t>
            </a:r>
            <a:r>
              <a:rPr lang="sl-SI" dirty="0" smtClean="0"/>
              <a:t>.</a:t>
            </a:r>
          </a:p>
          <a:p>
            <a:r>
              <a:rPr lang="sl-SI" dirty="0" smtClean="0"/>
              <a:t>Plin se absorbira v kri in prepričuje transport kisika do tkiv. Najhuje so izpostavljeni možgani, srce in razvijajoči se plod pri nosečnicah. </a:t>
            </a:r>
          </a:p>
          <a:p>
            <a:r>
              <a:rPr lang="sl-SI" dirty="0" smtClean="0"/>
              <a:t>Simptomi zastrupitve z ogljikovim monoksidom (CO), ki jih lahko pričakujejo vozniki avtomobilov ob prometnih zastojih so glavobol, vrtoglavica, zaspanost.</a:t>
            </a:r>
          </a:p>
          <a:p>
            <a:endParaRPr lang="sl-SI"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sl-SI" dirty="0" smtClean="0"/>
              <a:t>Uporaba nafte – izgorevanje fosilnih goriv</a:t>
            </a:r>
            <a:br>
              <a:rPr lang="sl-SI" dirty="0" smtClean="0"/>
            </a:br>
            <a:r>
              <a:rPr lang="sl-SI" dirty="0" smtClean="0"/>
              <a:t>ozon O</a:t>
            </a:r>
            <a:r>
              <a:rPr lang="sl-SI" baseline="-25000" dirty="0" smtClean="0"/>
              <a:t>3</a:t>
            </a:r>
            <a:endParaRPr lang="sl-SI" dirty="0"/>
          </a:p>
        </p:txBody>
      </p:sp>
      <p:sp>
        <p:nvSpPr>
          <p:cNvPr id="3" name="Content Placeholder 2"/>
          <p:cNvSpPr>
            <a:spLocks noGrp="1"/>
          </p:cNvSpPr>
          <p:nvPr>
            <p:ph idx="1"/>
          </p:nvPr>
        </p:nvSpPr>
        <p:spPr>
          <a:xfrm>
            <a:off x="0" y="1628800"/>
            <a:ext cx="9144000" cy="5229200"/>
          </a:xfrm>
        </p:spPr>
        <p:txBody>
          <a:bodyPr>
            <a:normAutofit fontScale="92500" lnSpcReduction="10000"/>
          </a:bodyPr>
          <a:lstStyle/>
          <a:p>
            <a:r>
              <a:rPr lang="sl-SI" dirty="0" smtClean="0"/>
              <a:t>Ozon (O</a:t>
            </a:r>
            <a:r>
              <a:rPr lang="sl-SI" baseline="-25000" dirty="0" smtClean="0"/>
              <a:t>3</a:t>
            </a:r>
            <a:r>
              <a:rPr lang="sl-SI" dirty="0" smtClean="0"/>
              <a:t>) je visoko reaktiven plin. </a:t>
            </a:r>
          </a:p>
          <a:p>
            <a:r>
              <a:rPr lang="sl-SI" dirty="0" smtClean="0"/>
              <a:t>Lahko je »koristen« ali »škodljiv«, odvisno od višine nahajanja v ozračju. </a:t>
            </a:r>
          </a:p>
          <a:p>
            <a:r>
              <a:rPr lang="sl-SI" dirty="0" smtClean="0"/>
              <a:t>S terminom »koristen ozon« označujemo stratosferski ozon, ki je posledica naravnega procesa tvorbe ozona. </a:t>
            </a:r>
          </a:p>
          <a:p>
            <a:r>
              <a:rPr lang="sl-SI" dirty="0" smtClean="0"/>
              <a:t>V stratosferi je ozonska plast, ki se razširja do višine okoli 50 kilometrov, največ ozona pa je na višinah med 18 in 25 kilometrov. </a:t>
            </a:r>
          </a:p>
          <a:p>
            <a:r>
              <a:rPr lang="sl-SI" dirty="0" smtClean="0"/>
              <a:t>Stratosferski ozon predstavlja naravni ščit pred nevarnim sončnim ultravijoličnim sevanjem.</a:t>
            </a:r>
            <a:br>
              <a:rPr lang="sl-SI" dirty="0" smtClean="0"/>
            </a:br>
            <a:endParaRPr lang="sl-SI"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sl-SI" dirty="0" smtClean="0"/>
              <a:t>Uporaba nafte – izgorevanje fosilnih goriv</a:t>
            </a:r>
            <a:br>
              <a:rPr lang="sl-SI" dirty="0" smtClean="0"/>
            </a:br>
            <a:r>
              <a:rPr lang="sl-SI" dirty="0" smtClean="0"/>
              <a:t>ozon O</a:t>
            </a:r>
            <a:r>
              <a:rPr lang="sl-SI" baseline="-25000" dirty="0" smtClean="0"/>
              <a:t>3</a:t>
            </a:r>
            <a:endParaRPr lang="sl-SI" dirty="0"/>
          </a:p>
        </p:txBody>
      </p:sp>
      <p:sp>
        <p:nvSpPr>
          <p:cNvPr id="3" name="Content Placeholder 2"/>
          <p:cNvSpPr>
            <a:spLocks noGrp="1"/>
          </p:cNvSpPr>
          <p:nvPr>
            <p:ph idx="1"/>
          </p:nvPr>
        </p:nvSpPr>
        <p:spPr>
          <a:xfrm>
            <a:off x="0" y="1600200"/>
            <a:ext cx="9144000" cy="5257800"/>
          </a:xfrm>
        </p:spPr>
        <p:txBody>
          <a:bodyPr>
            <a:normAutofit/>
          </a:bodyPr>
          <a:lstStyle/>
          <a:p>
            <a:r>
              <a:rPr lang="sl-SI" dirty="0" smtClean="0"/>
              <a:t>S terminom »škodljivi ozon« označujemo </a:t>
            </a:r>
            <a:r>
              <a:rPr lang="sl-SI" dirty="0" err="1" smtClean="0"/>
              <a:t>prizemni</a:t>
            </a:r>
            <a:r>
              <a:rPr lang="sl-SI" dirty="0" smtClean="0"/>
              <a:t> (</a:t>
            </a:r>
            <a:r>
              <a:rPr lang="sl-SI" dirty="0" err="1" smtClean="0"/>
              <a:t>troposferski</a:t>
            </a:r>
            <a:r>
              <a:rPr lang="sl-SI" dirty="0" smtClean="0"/>
              <a:t>) ozon. </a:t>
            </a:r>
          </a:p>
          <a:p>
            <a:r>
              <a:rPr lang="sl-SI" dirty="0" smtClean="0"/>
              <a:t>Antropogeni viri, kot so izpuhi motornih vozil, industrijske emisije, hlapi</a:t>
            </a:r>
          </a:p>
          <a:p>
            <a:pPr>
              <a:buNone/>
            </a:pPr>
            <a:r>
              <a:rPr lang="sl-SI" dirty="0" smtClean="0"/>
              <a:t>	 goriv in topil, so glavni vir</a:t>
            </a:r>
          </a:p>
          <a:p>
            <a:pPr>
              <a:buNone/>
            </a:pPr>
            <a:r>
              <a:rPr lang="sl-SI" dirty="0" smtClean="0"/>
              <a:t>    dušikovih oksidov (NO</a:t>
            </a:r>
            <a:r>
              <a:rPr lang="sl-SI" baseline="-25000" dirty="0" smtClean="0"/>
              <a:t>X</a:t>
            </a:r>
            <a:r>
              <a:rPr lang="sl-SI" dirty="0" smtClean="0"/>
              <a:t>) in</a:t>
            </a:r>
          </a:p>
          <a:p>
            <a:pPr>
              <a:buNone/>
            </a:pPr>
            <a:r>
              <a:rPr lang="sl-SI" dirty="0" smtClean="0"/>
              <a:t>    hlapnih organskih spojin </a:t>
            </a:r>
          </a:p>
          <a:p>
            <a:pPr>
              <a:buNone/>
            </a:pPr>
            <a:r>
              <a:rPr lang="sl-SI" dirty="0" smtClean="0"/>
              <a:t>    (VOC), ki so predhodniki </a:t>
            </a:r>
          </a:p>
          <a:p>
            <a:pPr>
              <a:buNone/>
            </a:pPr>
            <a:r>
              <a:rPr lang="sl-SI" dirty="0" smtClean="0"/>
              <a:t>     ozona (O</a:t>
            </a:r>
            <a:r>
              <a:rPr lang="sl-SI" baseline="-25000" dirty="0" smtClean="0"/>
              <a:t>3</a:t>
            </a:r>
            <a:r>
              <a:rPr lang="sl-SI" dirty="0" smtClean="0"/>
              <a:t>).</a:t>
            </a:r>
            <a:endParaRPr lang="sl-SI" dirty="0"/>
          </a:p>
        </p:txBody>
      </p:sp>
      <p:pic>
        <p:nvPicPr>
          <p:cNvPr id="119810" name="Picture 2" descr="http://www.okolje.info/portal/images/vsebina/ozon.jpg"/>
          <p:cNvPicPr>
            <a:picLocks noChangeAspect="1" noChangeArrowheads="1"/>
          </p:cNvPicPr>
          <p:nvPr/>
        </p:nvPicPr>
        <p:blipFill>
          <a:blip r:embed="rId2" cstate="print"/>
          <a:srcRect/>
          <a:stretch>
            <a:fillRect/>
          </a:stretch>
        </p:blipFill>
        <p:spPr bwMode="auto">
          <a:xfrm>
            <a:off x="4860032" y="3420459"/>
            <a:ext cx="4283967" cy="343754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ozon O</a:t>
            </a:r>
            <a:r>
              <a:rPr lang="sl-SI" baseline="-25000" dirty="0" smtClean="0"/>
              <a:t>3</a:t>
            </a:r>
            <a:endParaRPr lang="sl-SI" dirty="0"/>
          </a:p>
        </p:txBody>
      </p:sp>
      <p:sp>
        <p:nvSpPr>
          <p:cNvPr id="3" name="Content Placeholder 2"/>
          <p:cNvSpPr>
            <a:spLocks noGrp="1"/>
          </p:cNvSpPr>
          <p:nvPr>
            <p:ph idx="1"/>
          </p:nvPr>
        </p:nvSpPr>
        <p:spPr>
          <a:xfrm>
            <a:off x="0" y="1412776"/>
            <a:ext cx="9144000" cy="5445224"/>
          </a:xfrm>
        </p:spPr>
        <p:txBody>
          <a:bodyPr>
            <a:normAutofit fontScale="92500" lnSpcReduction="20000"/>
          </a:bodyPr>
          <a:lstStyle/>
          <a:p>
            <a:r>
              <a:rPr lang="sl-SI" sz="3500" dirty="0" smtClean="0"/>
              <a:t>K emisijam predhodnikov ozona prispevajo tudi naravni viri, kot so gozdni in travniški požari. </a:t>
            </a:r>
          </a:p>
          <a:p>
            <a:r>
              <a:rPr lang="sl-SI" sz="3500" dirty="0" err="1" smtClean="0"/>
              <a:t>Prizemni</a:t>
            </a:r>
            <a:r>
              <a:rPr lang="sl-SI" sz="3500" dirty="0" smtClean="0"/>
              <a:t> ozon ne more nadomestiti zmanjševanje ozonske plasti v stratosferi.</a:t>
            </a:r>
          </a:p>
          <a:p>
            <a:r>
              <a:rPr lang="sl-SI" sz="3500" dirty="0" smtClean="0"/>
              <a:t>Povišane koncentracije </a:t>
            </a:r>
            <a:r>
              <a:rPr lang="sl-SI" sz="3500" dirty="0" err="1" smtClean="0"/>
              <a:t>prizemnega</a:t>
            </a:r>
            <a:r>
              <a:rPr lang="sl-SI" sz="3500" dirty="0" smtClean="0"/>
              <a:t> ozona se pojavijo v poletnih mesecih čez dan, ker je takrat dovolj sončnega sevanja. </a:t>
            </a:r>
          </a:p>
          <a:p>
            <a:r>
              <a:rPr lang="sl-SI" sz="3500" dirty="0" smtClean="0"/>
              <a:t>V letu 2009 so bile presežene ciljne 8-urne vrednosti koncentracije ozona 120 µg/m</a:t>
            </a:r>
            <a:r>
              <a:rPr lang="sl-SI" sz="3500" baseline="30000" dirty="0" smtClean="0"/>
              <a:t>3</a:t>
            </a:r>
            <a:r>
              <a:rPr lang="sl-SI" sz="3500" dirty="0" smtClean="0"/>
              <a:t> na višje ležečih merilnih mestih (Krvavec, Zavodnje, Otlica), na Primorskem in ob Obali. Od mest v notranjosti Slovenije pa v Ljubljani in Velenju.</a:t>
            </a:r>
          </a:p>
          <a:p>
            <a:endParaRPr lang="sl-SI"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ozon O</a:t>
            </a:r>
            <a:r>
              <a:rPr lang="sl-SI" baseline="-25000" dirty="0" smtClean="0"/>
              <a:t>3</a:t>
            </a:r>
            <a:endParaRPr lang="sl-SI" dirty="0"/>
          </a:p>
        </p:txBody>
      </p:sp>
      <p:sp>
        <p:nvSpPr>
          <p:cNvPr id="3" name="Content Placeholder 2"/>
          <p:cNvSpPr>
            <a:spLocks noGrp="1"/>
          </p:cNvSpPr>
          <p:nvPr>
            <p:ph idx="1"/>
          </p:nvPr>
        </p:nvSpPr>
        <p:spPr>
          <a:xfrm>
            <a:off x="0" y="1412776"/>
            <a:ext cx="9144000" cy="5445224"/>
          </a:xfrm>
        </p:spPr>
        <p:txBody>
          <a:bodyPr/>
          <a:lstStyle/>
          <a:p>
            <a:r>
              <a:rPr lang="sl-SI" dirty="0" smtClean="0"/>
              <a:t>Ponavljajoča se izpostavljenost povišanim koncentracijam ozona lahko povzroči stalne okvare pljuč. </a:t>
            </a:r>
          </a:p>
          <a:p>
            <a:r>
              <a:rPr lang="sl-SI" dirty="0" smtClean="0"/>
              <a:t>Čeprav je ozon v troposferi v splošnem prisoten v nizkih koncentracijah, lahko vdihavanje ozona povzroči številne zdravstvene težave, na primer bolečine v prsih, kašljanje, bruhanje in draženje grla. Slabo vpliva tudi na številne kronične bolezni, kot so bronhitis, srčne bolezni, astma, povzroča zmanjšanje kapacitete pljuč.</a:t>
            </a:r>
            <a:endParaRPr lang="sl-SI"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1156990"/>
          </a:xfrm>
        </p:spPr>
        <p:txBody>
          <a:bodyPr>
            <a:normAutofit fontScale="90000"/>
          </a:bodyPr>
          <a:lstStyle/>
          <a:p>
            <a:r>
              <a:rPr lang="sl-SI" dirty="0" smtClean="0"/>
              <a:t>Uporaba nafte – izgorevanje fosilnih goriv</a:t>
            </a:r>
            <a:br>
              <a:rPr lang="sl-SI" dirty="0" smtClean="0"/>
            </a:br>
            <a:r>
              <a:rPr lang="sl-SI" dirty="0" smtClean="0"/>
              <a:t>Trdni delci</a:t>
            </a:r>
            <a:br>
              <a:rPr lang="sl-SI" dirty="0" smtClean="0"/>
            </a:br>
            <a:endParaRPr lang="sl-SI" dirty="0"/>
          </a:p>
        </p:txBody>
      </p:sp>
      <p:sp>
        <p:nvSpPr>
          <p:cNvPr id="3" name="Content Placeholder 2"/>
          <p:cNvSpPr>
            <a:spLocks noGrp="1"/>
          </p:cNvSpPr>
          <p:nvPr>
            <p:ph idx="1"/>
          </p:nvPr>
        </p:nvSpPr>
        <p:spPr>
          <a:xfrm>
            <a:off x="0" y="1340768"/>
            <a:ext cx="9144000" cy="5517232"/>
          </a:xfrm>
        </p:spPr>
        <p:txBody>
          <a:bodyPr/>
          <a:lstStyle/>
          <a:p>
            <a:r>
              <a:rPr lang="sl-SI" dirty="0" smtClean="0"/>
              <a:t>Trdni delec (PM) je izraz za prah, ki je prisoten v zraku v določenem obdobju. </a:t>
            </a:r>
          </a:p>
          <a:p>
            <a:r>
              <a:rPr lang="sl-SI" dirty="0" smtClean="0"/>
              <a:t>Kot aerosol je v obliki vodne kapljice, v kateri je ujet trden ali tekoč delec. </a:t>
            </a:r>
          </a:p>
          <a:p>
            <a:r>
              <a:rPr lang="sl-SI" dirty="0" smtClean="0"/>
              <a:t>V veliki večini delcev je glavna komponenta ogljik, na tega pa se lahko vežejo primesi kot so kovine, organska topila ali ozon. </a:t>
            </a:r>
          </a:p>
          <a:p>
            <a:r>
              <a:rPr lang="sl-SI" dirty="0" smtClean="0"/>
              <a:t>Najpogosteje se izvajajo v zadnjih letih meritve delcev premera 10 (PM</a:t>
            </a:r>
            <a:r>
              <a:rPr lang="sl-SI" baseline="-25000" dirty="0" smtClean="0"/>
              <a:t>10</a:t>
            </a:r>
            <a:r>
              <a:rPr lang="sl-SI" dirty="0" smtClean="0"/>
              <a:t>) in 2,5 (PM</a:t>
            </a:r>
            <a:r>
              <a:rPr lang="sl-SI" baseline="-25000" dirty="0" smtClean="0"/>
              <a:t>2,5</a:t>
            </a:r>
            <a:r>
              <a:rPr lang="sl-SI" dirty="0" smtClean="0"/>
              <a:t>) µm, ki so zdravju najbolj škodljive.</a:t>
            </a:r>
            <a:endParaRPr lang="sl-SI"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Trdni delci</a:t>
            </a:r>
            <a:endParaRPr lang="sl-SI" dirty="0"/>
          </a:p>
        </p:txBody>
      </p:sp>
      <p:sp>
        <p:nvSpPr>
          <p:cNvPr id="3" name="Content Placeholder 2"/>
          <p:cNvSpPr>
            <a:spLocks noGrp="1"/>
          </p:cNvSpPr>
          <p:nvPr>
            <p:ph idx="1"/>
          </p:nvPr>
        </p:nvSpPr>
        <p:spPr>
          <a:xfrm>
            <a:off x="0" y="1412776"/>
            <a:ext cx="9144000" cy="5445224"/>
          </a:xfrm>
        </p:spPr>
        <p:txBody>
          <a:bodyPr>
            <a:normAutofit/>
          </a:bodyPr>
          <a:lstStyle/>
          <a:p>
            <a:r>
              <a:rPr lang="sl-SI" dirty="0" smtClean="0"/>
              <a:t>Sestava delcev je odvisna od izvora delcev. </a:t>
            </a:r>
          </a:p>
          <a:p>
            <a:r>
              <a:rPr lang="sl-SI" dirty="0" smtClean="0"/>
              <a:t>Večji delci se zadržujejo v atmosferi nekaj ur, medtem ko lahko manjši delci ostanejo v atmosferi več tednov in se navadno »sperejo« iz atmosfere šele s padavinami. </a:t>
            </a:r>
          </a:p>
          <a:p>
            <a:r>
              <a:rPr lang="sl-SI" dirty="0" smtClean="0"/>
              <a:t>Delci so naravnega (dim gozdnih požarov, vulkanski pepel) ali antropogenega izvora (energetski objekti, promet, industrija, individualna kurišča). </a:t>
            </a:r>
          </a:p>
          <a:p>
            <a:r>
              <a:rPr lang="sl-SI" dirty="0" smtClean="0"/>
              <a:t>Delci vplivajo na zdravje ljudi, kakor tudi na klimo, vidnost in podobno.</a:t>
            </a:r>
            <a:endParaRPr lang="sl-SI"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Trdni delci</a:t>
            </a:r>
            <a:endParaRPr lang="sl-SI" dirty="0"/>
          </a:p>
        </p:txBody>
      </p:sp>
      <p:sp>
        <p:nvSpPr>
          <p:cNvPr id="3" name="Content Placeholder 2"/>
          <p:cNvSpPr>
            <a:spLocks noGrp="1"/>
          </p:cNvSpPr>
          <p:nvPr>
            <p:ph idx="1"/>
          </p:nvPr>
        </p:nvSpPr>
        <p:spPr>
          <a:xfrm>
            <a:off x="0" y="1340768"/>
            <a:ext cx="9144000" cy="5517232"/>
          </a:xfrm>
        </p:spPr>
        <p:txBody>
          <a:bodyPr/>
          <a:lstStyle/>
          <a:p>
            <a:r>
              <a:rPr lang="sl-SI" dirty="0" smtClean="0"/>
              <a:t>V zimskih mesecih pomembno prispevajo k emisiji trdnih delcev individualna kurišča na les in fosilna goriva. </a:t>
            </a:r>
          </a:p>
          <a:p>
            <a:r>
              <a:rPr lang="sl-SI" dirty="0" smtClean="0"/>
              <a:t>Promet predstavlja velik vir onesnaženja z najmanjšimi delci, predvsem na območjih z veliko gostoto prometa.</a:t>
            </a:r>
          </a:p>
          <a:p>
            <a:r>
              <a:rPr lang="sl-SI" dirty="0" smtClean="0"/>
              <a:t>Urna mejna koncentracija za varovanje zdrava ljudi je 20 µg/m</a:t>
            </a:r>
            <a:r>
              <a:rPr lang="sl-SI" baseline="30000" dirty="0" smtClean="0"/>
              <a:t>3</a:t>
            </a:r>
            <a:r>
              <a:rPr lang="sl-SI" dirty="0" smtClean="0"/>
              <a:t> - PM</a:t>
            </a:r>
            <a:r>
              <a:rPr lang="sl-SI" baseline="-25000" dirty="0" smtClean="0"/>
              <a:t>10</a:t>
            </a:r>
            <a:r>
              <a:rPr lang="sl-SI" dirty="0" smtClean="0"/>
              <a:t>.</a:t>
            </a:r>
          </a:p>
          <a:p>
            <a:endParaRPr lang="sl-SI"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Trdni delci</a:t>
            </a:r>
            <a:endParaRPr lang="sl-SI" dirty="0"/>
          </a:p>
        </p:txBody>
      </p:sp>
      <p:sp>
        <p:nvSpPr>
          <p:cNvPr id="3" name="Content Placeholder 2"/>
          <p:cNvSpPr>
            <a:spLocks noGrp="1"/>
          </p:cNvSpPr>
          <p:nvPr>
            <p:ph idx="1"/>
          </p:nvPr>
        </p:nvSpPr>
        <p:spPr>
          <a:xfrm>
            <a:off x="0" y="1340768"/>
            <a:ext cx="9144000" cy="5517232"/>
          </a:xfrm>
        </p:spPr>
        <p:txBody>
          <a:bodyPr/>
          <a:lstStyle/>
          <a:p>
            <a:r>
              <a:rPr lang="sl-SI" dirty="0" smtClean="0"/>
              <a:t>Delci povečajo umrljivost za boleznimi dihal, srca in ožilja. </a:t>
            </a:r>
          </a:p>
          <a:p>
            <a:r>
              <a:rPr lang="sl-SI" dirty="0" smtClean="0"/>
              <a:t>Predvsem so ogroženi starejši in bolniki z obstoječimi boleznimi dihal. </a:t>
            </a:r>
          </a:p>
          <a:p>
            <a:r>
              <a:rPr lang="sl-SI" dirty="0" smtClean="0"/>
              <a:t>Če delci vsebujejo težke kovine, je njihova strupenost še večja. </a:t>
            </a:r>
          </a:p>
          <a:p>
            <a:r>
              <a:rPr lang="sl-SI" dirty="0" smtClean="0"/>
              <a:t>Dokazali so, da je prisotnost cinka v delcih poveča moč vnetja, stopnjo odmiranja tkiv in preobčutljivosti pljuč.</a:t>
            </a:r>
            <a:endParaRPr lang="sl-SI"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88224" cy="1143000"/>
          </a:xfrm>
        </p:spPr>
        <p:txBody>
          <a:bodyPr>
            <a:normAutofit/>
          </a:bodyPr>
          <a:lstStyle/>
          <a:p>
            <a:r>
              <a:rPr lang="sl-SI" dirty="0" smtClean="0"/>
              <a:t>Zgodovina uporabe energije</a:t>
            </a:r>
            <a:endParaRPr lang="sl-SI" dirty="0"/>
          </a:p>
        </p:txBody>
      </p:sp>
      <p:sp>
        <p:nvSpPr>
          <p:cNvPr id="3" name="Content Placeholder 2"/>
          <p:cNvSpPr>
            <a:spLocks noGrp="1"/>
          </p:cNvSpPr>
          <p:nvPr>
            <p:ph idx="1"/>
          </p:nvPr>
        </p:nvSpPr>
        <p:spPr>
          <a:xfrm>
            <a:off x="0" y="908720"/>
            <a:ext cx="5148064" cy="5949280"/>
          </a:xfrm>
        </p:spPr>
        <p:txBody>
          <a:bodyPr>
            <a:normAutofit fontScale="92500"/>
          </a:bodyPr>
          <a:lstStyle/>
          <a:p>
            <a:r>
              <a:rPr lang="sl-SI" dirty="0" smtClean="0"/>
              <a:t>Sonce</a:t>
            </a:r>
          </a:p>
          <a:p>
            <a:r>
              <a:rPr lang="sl-SI" dirty="0" smtClean="0"/>
              <a:t>Lastne in živalske mišice </a:t>
            </a:r>
          </a:p>
          <a:p>
            <a:r>
              <a:rPr lang="sl-SI" dirty="0" smtClean="0"/>
              <a:t>Les (pred pol mio let)</a:t>
            </a:r>
          </a:p>
          <a:p>
            <a:r>
              <a:rPr lang="sl-SI" dirty="0" smtClean="0"/>
              <a:t>Izum koles in voza (5000 BC)</a:t>
            </a:r>
          </a:p>
          <a:p>
            <a:r>
              <a:rPr lang="sl-SI" dirty="0" smtClean="0"/>
              <a:t>Jadra (3000 BC)</a:t>
            </a:r>
          </a:p>
          <a:p>
            <a:r>
              <a:rPr lang="sl-SI" dirty="0" smtClean="0"/>
              <a:t>Vodna kolesa (2500 BC)</a:t>
            </a:r>
          </a:p>
          <a:p>
            <a:r>
              <a:rPr lang="sl-SI" dirty="0" smtClean="0"/>
              <a:t>Milini na veter (1 AD)</a:t>
            </a:r>
          </a:p>
          <a:p>
            <a:r>
              <a:rPr lang="sl-SI" dirty="0" smtClean="0"/>
              <a:t>Premog (4 BC)</a:t>
            </a:r>
          </a:p>
          <a:p>
            <a:pPr lvl="1"/>
            <a:r>
              <a:rPr lang="sl-SI" dirty="0" smtClean="0"/>
              <a:t>Prehod iz lesa na premog traja od sredine 19. do sredine 20. stoletja. </a:t>
            </a:r>
            <a:endParaRPr lang="sl-SI" dirty="0"/>
          </a:p>
        </p:txBody>
      </p:sp>
      <p:pic>
        <p:nvPicPr>
          <p:cNvPr id="27652" name="Picture 4" descr="How to Make an Egyptian Reed Boat Craft Projectthumbnail"/>
          <p:cNvPicPr>
            <a:picLocks noChangeAspect="1" noChangeArrowheads="1"/>
          </p:cNvPicPr>
          <p:nvPr/>
        </p:nvPicPr>
        <p:blipFill>
          <a:blip r:embed="rId2" cstate="print"/>
          <a:srcRect/>
          <a:stretch>
            <a:fillRect/>
          </a:stretch>
        </p:blipFill>
        <p:spPr bwMode="auto">
          <a:xfrm>
            <a:off x="6084168" y="2924944"/>
            <a:ext cx="1406680" cy="1375421"/>
          </a:xfrm>
          <a:prstGeom prst="rect">
            <a:avLst/>
          </a:prstGeom>
          <a:noFill/>
        </p:spPr>
      </p:pic>
      <p:pic>
        <p:nvPicPr>
          <p:cNvPr id="27654" name="Picture 6" descr="http://us.123rf.com/400wm/400/400/waj/waj1009/waj100900008/7778340-hama-water-wheel.jpg"/>
          <p:cNvPicPr>
            <a:picLocks noChangeAspect="1" noChangeArrowheads="1"/>
          </p:cNvPicPr>
          <p:nvPr/>
        </p:nvPicPr>
        <p:blipFill>
          <a:blip r:embed="rId3" cstate="print"/>
          <a:srcRect/>
          <a:stretch>
            <a:fillRect/>
          </a:stretch>
        </p:blipFill>
        <p:spPr bwMode="auto">
          <a:xfrm>
            <a:off x="7940674" y="2852936"/>
            <a:ext cx="1203326" cy="1800200"/>
          </a:xfrm>
          <a:prstGeom prst="rect">
            <a:avLst/>
          </a:prstGeom>
          <a:noFill/>
        </p:spPr>
      </p:pic>
      <p:pic>
        <p:nvPicPr>
          <p:cNvPr id="27656" name="Picture 8" descr="File:Heron's Windwheel.jpg">
            <a:hlinkClick r:id="rId4"/>
          </p:cNvPr>
          <p:cNvPicPr>
            <a:picLocks noChangeAspect="1" noChangeArrowheads="1"/>
          </p:cNvPicPr>
          <p:nvPr/>
        </p:nvPicPr>
        <p:blipFill>
          <a:blip r:embed="rId5" cstate="print"/>
          <a:srcRect/>
          <a:stretch>
            <a:fillRect/>
          </a:stretch>
        </p:blipFill>
        <p:spPr bwMode="auto">
          <a:xfrm>
            <a:off x="7151845" y="4869160"/>
            <a:ext cx="1992155" cy="1988840"/>
          </a:xfrm>
          <a:prstGeom prst="rect">
            <a:avLst/>
          </a:prstGeom>
          <a:noFill/>
        </p:spPr>
      </p:pic>
      <p:pic>
        <p:nvPicPr>
          <p:cNvPr id="27658" name="Picture 10" descr="http://upload.wikimedia.org/wikipedia/en/2/27/Tiangong_Kaiwu_Coal_Mining.gif">
            <a:hlinkClick r:id="rId6"/>
          </p:cNvPr>
          <p:cNvPicPr>
            <a:picLocks noChangeAspect="1" noChangeArrowheads="1"/>
          </p:cNvPicPr>
          <p:nvPr/>
        </p:nvPicPr>
        <p:blipFill>
          <a:blip r:embed="rId7" cstate="print"/>
          <a:srcRect/>
          <a:stretch>
            <a:fillRect/>
          </a:stretch>
        </p:blipFill>
        <p:spPr bwMode="auto">
          <a:xfrm>
            <a:off x="5580112" y="4392066"/>
            <a:ext cx="1584176" cy="2465934"/>
          </a:xfrm>
          <a:prstGeom prst="rect">
            <a:avLst/>
          </a:prstGeom>
          <a:noFill/>
        </p:spPr>
      </p:pic>
      <p:pic>
        <p:nvPicPr>
          <p:cNvPr id="27662" name="Picture 14" descr="http://upload.wikimedia.org/wikipedia/commons/b/b7/Campfire_4213.jpg"/>
          <p:cNvPicPr>
            <a:picLocks noChangeAspect="1" noChangeArrowheads="1"/>
          </p:cNvPicPr>
          <p:nvPr/>
        </p:nvPicPr>
        <p:blipFill>
          <a:blip r:embed="rId8" cstate="print"/>
          <a:srcRect/>
          <a:stretch>
            <a:fillRect/>
          </a:stretch>
        </p:blipFill>
        <p:spPr bwMode="auto">
          <a:xfrm>
            <a:off x="5148064" y="1196752"/>
            <a:ext cx="1703756" cy="1217340"/>
          </a:xfrm>
          <a:prstGeom prst="rect">
            <a:avLst/>
          </a:prstGeom>
          <a:noFill/>
        </p:spPr>
      </p:pic>
      <p:pic>
        <p:nvPicPr>
          <p:cNvPr id="9" name="Picture 5" descr="12%20Ox%20cart">
            <a:hlinkClick r:id="rId9"/>
          </p:cNvPr>
          <p:cNvPicPr>
            <a:picLocks noChangeAspect="1" noChangeArrowheads="1"/>
          </p:cNvPicPr>
          <p:nvPr/>
        </p:nvPicPr>
        <p:blipFill>
          <a:blip r:embed="rId10" cstate="print"/>
          <a:srcRect/>
          <a:stretch>
            <a:fillRect/>
          </a:stretch>
        </p:blipFill>
        <p:spPr bwMode="auto">
          <a:xfrm>
            <a:off x="7020272" y="1340768"/>
            <a:ext cx="1991567" cy="1493891"/>
          </a:xfrm>
          <a:prstGeom prst="rect">
            <a:avLst/>
          </a:prstGeom>
          <a:noFill/>
        </p:spPr>
      </p:pic>
      <p:pic>
        <p:nvPicPr>
          <p:cNvPr id="14338" name="Picture 2" descr="Gallopping Horse Wallpaper">
            <a:hlinkClick r:id="rId11" tooltip="Gallopping Horse Wallpaper"/>
          </p:cNvPr>
          <p:cNvPicPr>
            <a:picLocks noChangeAspect="1" noChangeArrowheads="1"/>
          </p:cNvPicPr>
          <p:nvPr/>
        </p:nvPicPr>
        <p:blipFill>
          <a:blip r:embed="rId12" cstate="print"/>
          <a:srcRect/>
          <a:stretch>
            <a:fillRect/>
          </a:stretch>
        </p:blipFill>
        <p:spPr bwMode="auto">
          <a:xfrm>
            <a:off x="7452321" y="0"/>
            <a:ext cx="1691680" cy="126876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Benzen</a:t>
            </a:r>
            <a:endParaRPr lang="sl-SI" dirty="0"/>
          </a:p>
        </p:txBody>
      </p:sp>
      <p:sp>
        <p:nvSpPr>
          <p:cNvPr id="3" name="Content Placeholder 2"/>
          <p:cNvSpPr>
            <a:spLocks noGrp="1"/>
          </p:cNvSpPr>
          <p:nvPr>
            <p:ph idx="1"/>
          </p:nvPr>
        </p:nvSpPr>
        <p:spPr>
          <a:xfrm>
            <a:off x="0" y="1340768"/>
            <a:ext cx="9144000" cy="5517232"/>
          </a:xfrm>
        </p:spPr>
        <p:txBody>
          <a:bodyPr>
            <a:normAutofit/>
          </a:bodyPr>
          <a:lstStyle/>
          <a:p>
            <a:r>
              <a:rPr lang="sl-SI" dirty="0" smtClean="0"/>
              <a:t>Glavni vir benzena so emisije iz prometa posebno odkar je zamenjal svinec v bencinu. </a:t>
            </a:r>
          </a:p>
          <a:p>
            <a:r>
              <a:rPr lang="sl-SI" dirty="0" smtClean="0"/>
              <a:t>Benzen je hlapna organska spojina, ki se nahaja v naftnih derivatih. </a:t>
            </a:r>
          </a:p>
          <a:p>
            <a:r>
              <a:rPr lang="sl-SI" dirty="0" smtClean="0"/>
              <a:t>Vrednost benzena v naftnih derivatih je višja od vsebnosti v surovi nafti. </a:t>
            </a:r>
          </a:p>
          <a:p>
            <a:r>
              <a:rPr lang="sl-SI" dirty="0" smtClean="0"/>
              <a:t>Poleg prometa prispevajo k onesnaženosti zraka z benzenom tudi petrokemična industrija in različni procesi izgorevanja.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br>
              <a:rPr lang="sl-SI" dirty="0" smtClean="0"/>
            </a:br>
            <a:r>
              <a:rPr lang="sl-SI" dirty="0" smtClean="0"/>
              <a:t>Benzen</a:t>
            </a:r>
            <a:endParaRPr lang="sl-SI" dirty="0"/>
          </a:p>
        </p:txBody>
      </p:sp>
      <p:sp>
        <p:nvSpPr>
          <p:cNvPr id="3" name="Content Placeholder 2"/>
          <p:cNvSpPr>
            <a:spLocks noGrp="1"/>
          </p:cNvSpPr>
          <p:nvPr>
            <p:ph idx="1"/>
          </p:nvPr>
        </p:nvSpPr>
        <p:spPr>
          <a:xfrm>
            <a:off x="0" y="1340768"/>
            <a:ext cx="9144000" cy="5517232"/>
          </a:xfrm>
        </p:spPr>
        <p:txBody>
          <a:bodyPr>
            <a:normAutofit lnSpcReduction="10000"/>
          </a:bodyPr>
          <a:lstStyle/>
          <a:p>
            <a:r>
              <a:rPr lang="sl-SI" dirty="0" smtClean="0"/>
              <a:t>Letna povprečna koncentracija benzena je na podeželju nižja kot v mestih z večjo gostoto ljudi in prometa.</a:t>
            </a:r>
          </a:p>
          <a:p>
            <a:r>
              <a:rPr lang="sl-SI" dirty="0" smtClean="0"/>
              <a:t>Meritve benzena se izvajajo šele v zadnjih letih.</a:t>
            </a:r>
          </a:p>
          <a:p>
            <a:r>
              <a:rPr lang="sl-SI" dirty="0" smtClean="0"/>
              <a:t>Letna mejna koncentracija za varovanje zdrava ljudi je 5 µg/m</a:t>
            </a:r>
            <a:r>
              <a:rPr lang="sl-SI" baseline="30000" dirty="0" smtClean="0"/>
              <a:t>3</a:t>
            </a:r>
            <a:r>
              <a:rPr lang="sl-SI" dirty="0" smtClean="0"/>
              <a:t>.</a:t>
            </a:r>
          </a:p>
          <a:p>
            <a:r>
              <a:rPr lang="sl-SI" dirty="0" smtClean="0"/>
              <a:t>Benzen je rakotvorna snov in sodi v prvo skupino rakotvornih snovi po klasifikaciji Mednarodne Agencije za Raziskavo Rakotvornih Snovi. </a:t>
            </a:r>
          </a:p>
          <a:p>
            <a:r>
              <a:rPr lang="sl-SI" dirty="0" smtClean="0"/>
              <a:t>Za te snovi obstaja dovolj dokazov o rakotvornem delovanju za ljudi.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a:t>
            </a:r>
            <a:endParaRPr lang="sl-SI" dirty="0"/>
          </a:p>
        </p:txBody>
      </p:sp>
      <p:sp>
        <p:nvSpPr>
          <p:cNvPr id="3" name="Content Placeholder 2"/>
          <p:cNvSpPr>
            <a:spLocks noGrp="1"/>
          </p:cNvSpPr>
          <p:nvPr>
            <p:ph idx="1"/>
          </p:nvPr>
        </p:nvSpPr>
        <p:spPr>
          <a:xfrm>
            <a:off x="0" y="1052736"/>
            <a:ext cx="9144000" cy="1872208"/>
          </a:xfrm>
        </p:spPr>
        <p:txBody>
          <a:bodyPr>
            <a:normAutofit fontScale="92500" lnSpcReduction="10000"/>
          </a:bodyPr>
          <a:lstStyle/>
          <a:p>
            <a:r>
              <a:rPr lang="sl-SI" dirty="0" smtClean="0"/>
              <a:t>Kljub porastu števila vozil emisije upadajo.</a:t>
            </a:r>
          </a:p>
          <a:p>
            <a:r>
              <a:rPr lang="sl-SI" dirty="0" smtClean="0"/>
              <a:t>VOC - </a:t>
            </a:r>
            <a:r>
              <a:rPr lang="en-US" dirty="0" smtClean="0"/>
              <a:t>Volatile organic compounds </a:t>
            </a:r>
            <a:r>
              <a:rPr lang="sl-SI" dirty="0" smtClean="0"/>
              <a:t>– Hlapne organske snovi z visokim parnim tlakom pri sobni temperaturi. Večinoma so za zdravje nevarne – npr. formaldehid.</a:t>
            </a:r>
          </a:p>
        </p:txBody>
      </p:sp>
      <p:pic>
        <p:nvPicPr>
          <p:cNvPr id="4" name="Picture 7" descr="LWE_1e_Figure_13_29_L"/>
          <p:cNvPicPr>
            <a:picLocks noChangeAspect="1" noChangeArrowheads="1"/>
          </p:cNvPicPr>
          <p:nvPr/>
        </p:nvPicPr>
        <p:blipFill>
          <a:blip r:embed="rId2" cstate="print"/>
          <a:srcRect/>
          <a:stretch>
            <a:fillRect/>
          </a:stretch>
        </p:blipFill>
        <p:spPr bwMode="auto">
          <a:xfrm>
            <a:off x="0" y="2860547"/>
            <a:ext cx="9144000" cy="399745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Uporaba nafte – izgorevanje fosilnih goriv Smog</a:t>
            </a:r>
            <a:endParaRPr lang="sl-SI" dirty="0"/>
          </a:p>
        </p:txBody>
      </p:sp>
      <p:sp>
        <p:nvSpPr>
          <p:cNvPr id="3" name="Content Placeholder 2"/>
          <p:cNvSpPr>
            <a:spLocks noGrp="1"/>
          </p:cNvSpPr>
          <p:nvPr>
            <p:ph idx="1"/>
          </p:nvPr>
        </p:nvSpPr>
        <p:spPr>
          <a:xfrm>
            <a:off x="0" y="1556792"/>
            <a:ext cx="9144000" cy="5301208"/>
          </a:xfrm>
        </p:spPr>
        <p:txBody>
          <a:bodyPr>
            <a:normAutofit/>
          </a:bodyPr>
          <a:lstStyle/>
          <a:p>
            <a:r>
              <a:rPr lang="sl-SI" dirty="0" smtClean="0"/>
              <a:t>Smog = </a:t>
            </a:r>
            <a:r>
              <a:rPr lang="en-US" dirty="0" smtClean="0"/>
              <a:t>smoke </a:t>
            </a:r>
            <a:r>
              <a:rPr lang="sl-SI" dirty="0" smtClean="0"/>
              <a:t>+</a:t>
            </a:r>
            <a:r>
              <a:rPr lang="en-US" dirty="0" smtClean="0"/>
              <a:t> fog</a:t>
            </a:r>
            <a:r>
              <a:rPr lang="sl-SI" dirty="0" smtClean="0"/>
              <a:t> je vrsta onesnaženja zraka.</a:t>
            </a:r>
          </a:p>
          <a:p>
            <a:r>
              <a:rPr lang="sl-SI" dirty="0" smtClean="0"/>
              <a:t>Razlog za nastanek smoga je bil sprva izgorevanje premoga.</a:t>
            </a:r>
          </a:p>
          <a:p>
            <a:r>
              <a:rPr lang="sl-SI" dirty="0" smtClean="0"/>
              <a:t>V petdesetih letih se je pojavil nov tip smoga, imenovan fotokemični smog, ki nastaja zaradi povečane koncentracije CO</a:t>
            </a:r>
            <a:r>
              <a:rPr lang="sl-SI" baseline="-25000" dirty="0" smtClean="0"/>
              <a:t>2</a:t>
            </a:r>
            <a:r>
              <a:rPr lang="sl-SI" dirty="0" smtClean="0"/>
              <a:t> v zraku.</a:t>
            </a:r>
          </a:p>
          <a:p>
            <a:r>
              <a:rPr lang="sl-SI" dirty="0" smtClean="0"/>
              <a:t>Smog je škodljiv za zdravje.</a:t>
            </a:r>
          </a:p>
          <a:p>
            <a:r>
              <a:rPr lang="sl-SI" dirty="0" smtClean="0"/>
              <a:t>Prispeva k učinku tople grede in kislemu dežju.</a:t>
            </a:r>
            <a:endParaRPr lang="en-US" dirty="0" smtClean="0"/>
          </a:p>
          <a:p>
            <a:endParaRPr lang="sl-SI"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sl-SI" dirty="0" smtClean="0"/>
              <a:t>Kaj lahko storim?</a:t>
            </a:r>
            <a:endParaRPr lang="sl-SI" dirty="0"/>
          </a:p>
        </p:txBody>
      </p:sp>
      <p:sp>
        <p:nvSpPr>
          <p:cNvPr id="3" name="Content Placeholder 2"/>
          <p:cNvSpPr>
            <a:spLocks noGrp="1"/>
          </p:cNvSpPr>
          <p:nvPr>
            <p:ph idx="1"/>
          </p:nvPr>
        </p:nvSpPr>
        <p:spPr>
          <a:xfrm>
            <a:off x="0" y="1052736"/>
            <a:ext cx="9144000" cy="5805264"/>
          </a:xfrm>
        </p:spPr>
        <p:txBody>
          <a:bodyPr/>
          <a:lstStyle/>
          <a:p>
            <a:r>
              <a:rPr lang="sl-SI" dirty="0" smtClean="0"/>
              <a:t>Ne uporabljajte avta, če ni nujno!</a:t>
            </a:r>
          </a:p>
          <a:p>
            <a:r>
              <a:rPr lang="sl-SI" dirty="0" smtClean="0"/>
              <a:t>Vozite počasi. Tako boste znižali porabo goriva in manj onesnaževali okolje.</a:t>
            </a:r>
          </a:p>
          <a:p>
            <a:r>
              <a:rPr lang="sl-SI" dirty="0" smtClean="0"/>
              <a:t>Redno vzdržujte motor avtomobila in preverjajte tlak v pnevmatikah. Če je tlak za 0,5 bara nižji od predpisanega, avto porabi za 5 odstotkov več goriva in posledično povzroča večje onesnaženje.</a:t>
            </a:r>
          </a:p>
          <a:p>
            <a:r>
              <a:rPr lang="sl-SI" dirty="0" smtClean="0"/>
              <a:t>Premislite ali morate res vklopiti klima napravo? Vožnja z delujočo klima napravo poveča porabo goriva za 40 odstotkov, vožnja z odprtimi okni pa le za 5 odstotkov.</a:t>
            </a:r>
          </a:p>
          <a:p>
            <a:endParaRPr lang="sl-SI"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Kaj lahko storim?</a:t>
            </a:r>
            <a:endParaRPr lang="sl-SI" dirty="0"/>
          </a:p>
        </p:txBody>
      </p:sp>
      <p:sp>
        <p:nvSpPr>
          <p:cNvPr id="3" name="Content Placeholder 2"/>
          <p:cNvSpPr>
            <a:spLocks noGrp="1"/>
          </p:cNvSpPr>
          <p:nvPr>
            <p:ph idx="1"/>
          </p:nvPr>
        </p:nvSpPr>
        <p:spPr>
          <a:xfrm>
            <a:off x="0" y="1124744"/>
            <a:ext cx="9144000" cy="5733256"/>
          </a:xfrm>
        </p:spPr>
        <p:txBody>
          <a:bodyPr>
            <a:normAutofit/>
          </a:bodyPr>
          <a:lstStyle/>
          <a:p>
            <a:r>
              <a:rPr lang="sl-SI" dirty="0" smtClean="0"/>
              <a:t>Uporaba strešnega prtljažnika na avtomobilu poveča porabo goriva od 20 do 30 odstotkov. Razmislite o prtljažniku na zadnjem delu avtomobila. Poraba goriva je zaradi manjšega upora občutno nižja.</a:t>
            </a:r>
          </a:p>
          <a:p>
            <a:r>
              <a:rPr lang="sl-SI" dirty="0" smtClean="0"/>
              <a:t>Ogrevanje avtomobila »na mestu« predstavlja za 50 odstotkov večjo porabo goriva. Če se pričnete voziti takoj porabite manj goriva, ker avtomobil hitreje doseže svojo delovno temperaturo. </a:t>
            </a:r>
          </a:p>
          <a:p>
            <a:pPr>
              <a:buNone/>
            </a:pPr>
            <a:endParaRPr lang="sl-SI"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Kaj lahko storim?</a:t>
            </a:r>
            <a:endParaRPr lang="sl-SI" dirty="0"/>
          </a:p>
        </p:txBody>
      </p:sp>
      <p:sp>
        <p:nvSpPr>
          <p:cNvPr id="3" name="Content Placeholder 2"/>
          <p:cNvSpPr>
            <a:spLocks noGrp="1"/>
          </p:cNvSpPr>
          <p:nvPr>
            <p:ph idx="1"/>
          </p:nvPr>
        </p:nvSpPr>
        <p:spPr>
          <a:xfrm>
            <a:off x="0" y="1124744"/>
            <a:ext cx="9144000" cy="5733256"/>
          </a:xfrm>
        </p:spPr>
        <p:txBody>
          <a:bodyPr>
            <a:normAutofit/>
          </a:bodyPr>
          <a:lstStyle/>
          <a:p>
            <a:r>
              <a:rPr lang="sl-SI" dirty="0" smtClean="0"/>
              <a:t>Pri nakupu novega avtomobila bodite pozorni na porabo goriva. Če se boste odločili za nakup avtomobila prijaznega do okolja, boste porabili manj goriva in tako manj onesnaževali okolje.</a:t>
            </a:r>
          </a:p>
          <a:p>
            <a:r>
              <a:rPr lang="sl-SI" dirty="0" smtClean="0"/>
              <a:t>Ugasnite motor avtomobila, kadar dlje časa stojite na miru.</a:t>
            </a:r>
          </a:p>
          <a:p>
            <a:r>
              <a:rPr lang="sl-SI" dirty="0" smtClean="0"/>
              <a:t>Pri dnevnih relacijah v službo, se lahko vozite v večjem številu. Poleg vsega povedanega, boste znižali tudi stroške prevoza. </a:t>
            </a:r>
          </a:p>
          <a:p>
            <a:endParaRPr lang="sl-SI"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Oljni skrilavci</a:t>
            </a:r>
            <a:endParaRPr lang="sl-SI" dirty="0"/>
          </a:p>
        </p:txBody>
      </p:sp>
      <p:sp>
        <p:nvSpPr>
          <p:cNvPr id="3" name="Content Placeholder 2"/>
          <p:cNvSpPr>
            <a:spLocks noGrp="1"/>
          </p:cNvSpPr>
          <p:nvPr>
            <p:ph idx="1"/>
          </p:nvPr>
        </p:nvSpPr>
        <p:spPr>
          <a:xfrm>
            <a:off x="0" y="908720"/>
            <a:ext cx="9144000" cy="5949280"/>
          </a:xfrm>
        </p:spPr>
        <p:txBody>
          <a:bodyPr>
            <a:normAutofit fontScale="92500" lnSpcReduction="20000"/>
          </a:bodyPr>
          <a:lstStyle/>
          <a:p>
            <a:r>
              <a:rPr lang="sl-SI" dirty="0" smtClean="0"/>
              <a:t>Potencialno gorivo je </a:t>
            </a:r>
            <a:r>
              <a:rPr lang="sl-SI" dirty="0" err="1" smtClean="0"/>
              <a:t>kerogen</a:t>
            </a:r>
            <a:r>
              <a:rPr lang="sl-SI" dirty="0" smtClean="0"/>
              <a:t>, ki nastane iz ostankov rastlin, alg in bakterij.</a:t>
            </a:r>
          </a:p>
          <a:p>
            <a:r>
              <a:rPr lang="sl-SI" dirty="0" smtClean="0"/>
              <a:t>Potrebno ga je zdrobiti in </a:t>
            </a:r>
            <a:r>
              <a:rPr lang="sl-SI" dirty="0" err="1" smtClean="0"/>
              <a:t>segreavati</a:t>
            </a:r>
            <a:r>
              <a:rPr lang="sl-SI" dirty="0" smtClean="0"/>
              <a:t>, da destiliramo nafto.</a:t>
            </a:r>
          </a:p>
          <a:p>
            <a:r>
              <a:rPr lang="sl-SI" dirty="0" err="1" smtClean="0"/>
              <a:t>Kerogen</a:t>
            </a:r>
            <a:r>
              <a:rPr lang="sl-SI" dirty="0" smtClean="0"/>
              <a:t> je zelo razpršen, zato je potrebna predelava ogromne količine skrilavca.</a:t>
            </a:r>
          </a:p>
          <a:p>
            <a:pPr lvl="1"/>
            <a:r>
              <a:rPr lang="sl-SI" dirty="0" smtClean="0"/>
              <a:t> Najbogatejši dajo 3 sodčke nafte na tono procesirane kamnine.</a:t>
            </a:r>
          </a:p>
          <a:p>
            <a:r>
              <a:rPr lang="sl-SI" dirty="0" smtClean="0"/>
              <a:t>Večina zalog je blizu površja </a:t>
            </a:r>
          </a:p>
          <a:p>
            <a:pPr lvl="1"/>
            <a:r>
              <a:rPr lang="sl-SI" dirty="0" smtClean="0"/>
              <a:t>odkopavanje močno vpliva na okolje</a:t>
            </a:r>
          </a:p>
          <a:p>
            <a:pPr lvl="1"/>
            <a:r>
              <a:rPr lang="sl-SI" dirty="0" smtClean="0"/>
              <a:t>Ogromna količina jalovine.</a:t>
            </a:r>
          </a:p>
          <a:p>
            <a:r>
              <a:rPr lang="sl-SI" dirty="0" smtClean="0"/>
              <a:t>Procesiranje zahteva ogromno vode.</a:t>
            </a:r>
          </a:p>
          <a:p>
            <a:pPr lvl="1"/>
            <a:r>
              <a:rPr lang="sl-SI" dirty="0" smtClean="0"/>
              <a:t>3 sodčki vode na sodček nafte.</a:t>
            </a:r>
          </a:p>
          <a:p>
            <a:r>
              <a:rPr lang="sl-SI" dirty="0" smtClean="0"/>
              <a:t>Pridobivanje ne zgleda ekonomično.</a:t>
            </a:r>
            <a:endParaRPr lang="sl-SI"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84376" cy="1143000"/>
          </a:xfrm>
        </p:spPr>
        <p:txBody>
          <a:bodyPr/>
          <a:lstStyle/>
          <a:p>
            <a:r>
              <a:rPr lang="sl-SI" dirty="0" smtClean="0"/>
              <a:t>Oljni skrilavci</a:t>
            </a:r>
            <a:endParaRPr lang="sl-SI" dirty="0"/>
          </a:p>
        </p:txBody>
      </p:sp>
      <p:pic>
        <p:nvPicPr>
          <p:cNvPr id="159748" name="Picture 4" descr="http://www.pioneerinternationals.com/en/images/oil_shale_resources.jpg"/>
          <p:cNvPicPr>
            <a:picLocks noChangeAspect="1" noChangeArrowheads="1"/>
          </p:cNvPicPr>
          <p:nvPr/>
        </p:nvPicPr>
        <p:blipFill>
          <a:blip r:embed="rId2" cstate="print"/>
          <a:srcRect/>
          <a:stretch>
            <a:fillRect/>
          </a:stretch>
        </p:blipFill>
        <p:spPr bwMode="auto">
          <a:xfrm>
            <a:off x="5635531" y="4653136"/>
            <a:ext cx="3508469" cy="2204864"/>
          </a:xfrm>
          <a:prstGeom prst="rect">
            <a:avLst/>
          </a:prstGeom>
          <a:noFill/>
        </p:spPr>
      </p:pic>
      <p:pic>
        <p:nvPicPr>
          <p:cNvPr id="159750" name="Picture 6" descr="http://www.pioneerinternationals.com/en/images/oilshale.jpg"/>
          <p:cNvPicPr>
            <a:picLocks noChangeAspect="1" noChangeArrowheads="1"/>
          </p:cNvPicPr>
          <p:nvPr/>
        </p:nvPicPr>
        <p:blipFill>
          <a:blip r:embed="rId3" cstate="print"/>
          <a:srcRect/>
          <a:stretch>
            <a:fillRect/>
          </a:stretch>
        </p:blipFill>
        <p:spPr bwMode="auto">
          <a:xfrm>
            <a:off x="5508104" y="2708920"/>
            <a:ext cx="1905000" cy="2114550"/>
          </a:xfrm>
          <a:prstGeom prst="rect">
            <a:avLst/>
          </a:prstGeom>
          <a:noFill/>
        </p:spPr>
      </p:pic>
      <p:pic>
        <p:nvPicPr>
          <p:cNvPr id="159752" name="Picture 8" descr="http://usshales.com/wp-content/uploads/2010/07/oil_shale.gif"/>
          <p:cNvPicPr>
            <a:picLocks noChangeAspect="1" noChangeArrowheads="1"/>
          </p:cNvPicPr>
          <p:nvPr/>
        </p:nvPicPr>
        <p:blipFill>
          <a:blip r:embed="rId4" cstate="print"/>
          <a:srcRect/>
          <a:stretch>
            <a:fillRect/>
          </a:stretch>
        </p:blipFill>
        <p:spPr bwMode="auto">
          <a:xfrm>
            <a:off x="0" y="1952624"/>
            <a:ext cx="5524500" cy="4905376"/>
          </a:xfrm>
          <a:prstGeom prst="rect">
            <a:avLst/>
          </a:prstGeom>
          <a:noFill/>
        </p:spPr>
      </p:pic>
      <p:pic>
        <p:nvPicPr>
          <p:cNvPr id="159754" name="Picture 10" descr="http://upload.wikimedia.org/wikipedia/commons/0/0a/Production_of_oil_shale.png"/>
          <p:cNvPicPr>
            <a:picLocks noChangeAspect="1" noChangeArrowheads="1"/>
          </p:cNvPicPr>
          <p:nvPr/>
        </p:nvPicPr>
        <p:blipFill>
          <a:blip r:embed="rId5" cstate="print"/>
          <a:srcRect/>
          <a:stretch>
            <a:fillRect/>
          </a:stretch>
        </p:blipFill>
        <p:spPr bwMode="auto">
          <a:xfrm>
            <a:off x="4640788" y="0"/>
            <a:ext cx="4503212" cy="2924944"/>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0"/>
            <a:ext cx="8229600" cy="1143000"/>
          </a:xfrm>
        </p:spPr>
        <p:txBody>
          <a:bodyPr/>
          <a:lstStyle/>
          <a:p>
            <a:r>
              <a:rPr lang="sl-SI" dirty="0" smtClean="0"/>
              <a:t>Katranski peski</a:t>
            </a:r>
            <a:endParaRPr lang="sl-SI" dirty="0"/>
          </a:p>
        </p:txBody>
      </p:sp>
      <p:sp>
        <p:nvSpPr>
          <p:cNvPr id="4" name="Content Placeholder 3"/>
          <p:cNvSpPr>
            <a:spLocks noGrp="1"/>
          </p:cNvSpPr>
          <p:nvPr>
            <p:ph idx="1"/>
          </p:nvPr>
        </p:nvSpPr>
        <p:spPr>
          <a:xfrm>
            <a:off x="0" y="1124744"/>
            <a:ext cx="9144000" cy="5733256"/>
          </a:xfrm>
        </p:spPr>
        <p:txBody>
          <a:bodyPr/>
          <a:lstStyle/>
          <a:p>
            <a:r>
              <a:rPr lang="sl-SI" dirty="0" smtClean="0"/>
              <a:t>Peski z zelo gosto, katranu podobno nafto, ki so morda nezrela nahajališča nafte ali pa ostanek, po migraciji nafte.</a:t>
            </a:r>
          </a:p>
          <a:p>
            <a:r>
              <a:rPr lang="sl-SI" dirty="0" smtClean="0"/>
              <a:t>So preveč viskozni, da bi lahko tekli, zato jih je potrebno izkopati, zdrobiti in segreti, da dobimo nafto.</a:t>
            </a:r>
          </a:p>
          <a:p>
            <a:r>
              <a:rPr lang="sl-SI" dirty="0" smtClean="0"/>
              <a:t>Problemi pridobivanja so podobni kot pri oljnih skrilavcih.</a:t>
            </a:r>
            <a:endParaRPr lang="sl-SI"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32240" cy="1143000"/>
          </a:xfrm>
        </p:spPr>
        <p:txBody>
          <a:bodyPr>
            <a:normAutofit/>
          </a:bodyPr>
          <a:lstStyle/>
          <a:p>
            <a:r>
              <a:rPr lang="sl-SI" dirty="0" smtClean="0"/>
              <a:t>Zgodovina uporabe energije</a:t>
            </a:r>
            <a:endParaRPr lang="sl-SI" dirty="0"/>
          </a:p>
        </p:txBody>
      </p:sp>
      <p:sp>
        <p:nvSpPr>
          <p:cNvPr id="3" name="Content Placeholder 2"/>
          <p:cNvSpPr>
            <a:spLocks noGrp="1"/>
          </p:cNvSpPr>
          <p:nvPr>
            <p:ph idx="1"/>
          </p:nvPr>
        </p:nvSpPr>
        <p:spPr>
          <a:xfrm>
            <a:off x="0" y="908720"/>
            <a:ext cx="5364088" cy="5949280"/>
          </a:xfrm>
        </p:spPr>
        <p:txBody>
          <a:bodyPr>
            <a:normAutofit fontScale="92500" lnSpcReduction="10000"/>
          </a:bodyPr>
          <a:lstStyle/>
          <a:p>
            <a:r>
              <a:rPr lang="sl-SI" dirty="0" smtClean="0"/>
              <a:t>Parni stroj</a:t>
            </a:r>
          </a:p>
          <a:p>
            <a:pPr lvl="1"/>
            <a:r>
              <a:rPr lang="sl-SI" dirty="0" smtClean="0"/>
              <a:t>Konec 17. stol.</a:t>
            </a:r>
          </a:p>
          <a:p>
            <a:pPr lvl="1"/>
            <a:r>
              <a:rPr lang="sl-SI" dirty="0" smtClean="0"/>
              <a:t>Poganja industrijsko revolucijo v 19. stol.</a:t>
            </a:r>
          </a:p>
          <a:p>
            <a:r>
              <a:rPr lang="sl-SI" dirty="0" smtClean="0"/>
              <a:t>Električna energija</a:t>
            </a:r>
          </a:p>
          <a:p>
            <a:pPr lvl="1"/>
            <a:r>
              <a:rPr lang="sl-SI" dirty="0" smtClean="0"/>
              <a:t>Odkrita  600 AD, uporaba začetek 20. stol.</a:t>
            </a:r>
          </a:p>
          <a:p>
            <a:r>
              <a:rPr lang="sl-SI" dirty="0" smtClean="0"/>
              <a:t>Petrolej (Kerozin)</a:t>
            </a:r>
          </a:p>
          <a:p>
            <a:r>
              <a:rPr lang="sl-SI" dirty="0" smtClean="0"/>
              <a:t>Bencinski motor z notranjim izgorevanjem</a:t>
            </a:r>
          </a:p>
          <a:p>
            <a:r>
              <a:rPr lang="sl-SI" dirty="0" smtClean="0"/>
              <a:t>Termične elektrarne</a:t>
            </a:r>
          </a:p>
          <a:p>
            <a:pPr lvl="1"/>
            <a:r>
              <a:rPr lang="sl-SI" dirty="0" smtClean="0"/>
              <a:t>Naravni plin</a:t>
            </a:r>
          </a:p>
          <a:p>
            <a:pPr lvl="1"/>
            <a:r>
              <a:rPr lang="sl-SI" dirty="0" smtClean="0"/>
              <a:t>Premog</a:t>
            </a:r>
          </a:p>
          <a:p>
            <a:pPr lvl="1"/>
            <a:endParaRPr lang="sl-SI" dirty="0"/>
          </a:p>
        </p:txBody>
      </p:sp>
      <p:pic>
        <p:nvPicPr>
          <p:cNvPr id="35845" name="Picture 5" descr="File:Teslathinker.jpg">
            <a:hlinkClick r:id="rId2"/>
          </p:cNvPr>
          <p:cNvPicPr>
            <a:picLocks noChangeAspect="1" noChangeArrowheads="1"/>
          </p:cNvPicPr>
          <p:nvPr/>
        </p:nvPicPr>
        <p:blipFill>
          <a:blip r:embed="rId3" cstate="print"/>
          <a:srcRect/>
          <a:stretch>
            <a:fillRect/>
          </a:stretch>
        </p:blipFill>
        <p:spPr bwMode="auto">
          <a:xfrm>
            <a:off x="6948265" y="1844824"/>
            <a:ext cx="2195736" cy="2821522"/>
          </a:xfrm>
          <a:prstGeom prst="rect">
            <a:avLst/>
          </a:prstGeom>
          <a:noFill/>
        </p:spPr>
      </p:pic>
      <p:pic>
        <p:nvPicPr>
          <p:cNvPr id="35847" name="Picture 7" descr="http://upload.wikimedia.org/wikipedia/commons/thumb/9/91/SwissKeroseneLamp.jpg/200px-SwissKeroseneLamp.jpg">
            <a:hlinkClick r:id="rId4"/>
          </p:cNvPr>
          <p:cNvPicPr>
            <a:picLocks noChangeAspect="1" noChangeArrowheads="1"/>
          </p:cNvPicPr>
          <p:nvPr/>
        </p:nvPicPr>
        <p:blipFill>
          <a:blip r:embed="rId5" cstate="print"/>
          <a:srcRect/>
          <a:stretch>
            <a:fillRect/>
          </a:stretch>
        </p:blipFill>
        <p:spPr bwMode="auto">
          <a:xfrm>
            <a:off x="5580112" y="1916832"/>
            <a:ext cx="1361974" cy="2703520"/>
          </a:xfrm>
          <a:prstGeom prst="rect">
            <a:avLst/>
          </a:prstGeom>
          <a:noFill/>
        </p:spPr>
      </p:pic>
      <p:pic>
        <p:nvPicPr>
          <p:cNvPr id="35849" name="Picture 9" descr="http://freepages.history.rootsweb.com/~dickbolt/SpfldFuelOilTruck.JPG"/>
          <p:cNvPicPr>
            <a:picLocks noChangeAspect="1" noChangeArrowheads="1"/>
          </p:cNvPicPr>
          <p:nvPr/>
        </p:nvPicPr>
        <p:blipFill>
          <a:blip r:embed="rId6" cstate="print"/>
          <a:srcRect/>
          <a:stretch>
            <a:fillRect/>
          </a:stretch>
        </p:blipFill>
        <p:spPr bwMode="auto">
          <a:xfrm>
            <a:off x="6300193" y="4600355"/>
            <a:ext cx="2843808" cy="2257645"/>
          </a:xfrm>
          <a:prstGeom prst="rect">
            <a:avLst/>
          </a:prstGeom>
          <a:noFill/>
        </p:spPr>
      </p:pic>
      <p:pic>
        <p:nvPicPr>
          <p:cNvPr id="35851" name="Picture 11" descr="http://www.power-hitachi.com/products/ffp/images/features_02.jpg"/>
          <p:cNvPicPr>
            <a:picLocks noChangeAspect="1" noChangeArrowheads="1"/>
          </p:cNvPicPr>
          <p:nvPr/>
        </p:nvPicPr>
        <p:blipFill>
          <a:blip r:embed="rId7" cstate="print"/>
          <a:srcRect/>
          <a:stretch>
            <a:fillRect/>
          </a:stretch>
        </p:blipFill>
        <p:spPr bwMode="auto">
          <a:xfrm>
            <a:off x="3707904" y="4864596"/>
            <a:ext cx="2657872" cy="1993404"/>
          </a:xfrm>
          <a:prstGeom prst="rect">
            <a:avLst/>
          </a:prstGeom>
          <a:noFill/>
        </p:spPr>
      </p:pic>
      <p:pic>
        <p:nvPicPr>
          <p:cNvPr id="9" name="Picture 5" descr="Thomas Savery's Steam Engine circa 1698"/>
          <p:cNvPicPr>
            <a:picLocks noChangeAspect="1" noChangeArrowheads="1"/>
          </p:cNvPicPr>
          <p:nvPr/>
        </p:nvPicPr>
        <p:blipFill>
          <a:blip r:embed="rId8" cstate="print"/>
          <a:srcRect/>
          <a:stretch>
            <a:fillRect/>
          </a:stretch>
        </p:blipFill>
        <p:spPr bwMode="auto">
          <a:xfrm>
            <a:off x="6897835" y="0"/>
            <a:ext cx="2246165" cy="2132856"/>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63. naloga</a:t>
            </a:r>
            <a:endParaRPr lang="sl-SI" dirty="0"/>
          </a:p>
        </p:txBody>
      </p:sp>
      <p:sp>
        <p:nvSpPr>
          <p:cNvPr id="3" name="Content Placeholder 2"/>
          <p:cNvSpPr>
            <a:spLocks noGrp="1"/>
          </p:cNvSpPr>
          <p:nvPr>
            <p:ph idx="1"/>
          </p:nvPr>
        </p:nvSpPr>
        <p:spPr>
          <a:xfrm>
            <a:off x="179512" y="1600200"/>
            <a:ext cx="8784976" cy="4525963"/>
          </a:xfrm>
        </p:spPr>
        <p:txBody>
          <a:bodyPr/>
          <a:lstStyle/>
          <a:p>
            <a:r>
              <a:rPr lang="sl-SI" dirty="0" smtClean="0"/>
              <a:t>Poišči podatke o onesnaženju s težkimi kovinami zaradi prometa.</a:t>
            </a:r>
          </a:p>
          <a:p>
            <a:r>
              <a:rPr lang="sl-SI" dirty="0" smtClean="0"/>
              <a:t>Katere prvine so bile najbolj </a:t>
            </a:r>
            <a:r>
              <a:rPr lang="sl-SI" dirty="0" err="1" smtClean="0"/>
              <a:t>kritčine</a:t>
            </a:r>
            <a:r>
              <a:rPr lang="sl-SI" dirty="0" smtClean="0"/>
              <a:t> </a:t>
            </a:r>
            <a:r>
              <a:rPr lang="sl-SI" dirty="0" smtClean="0"/>
              <a:t>nekdaj, katere so danes – zakaj?</a:t>
            </a:r>
          </a:p>
          <a:p>
            <a:pPr>
              <a:buNone/>
            </a:pPr>
            <a:endParaRPr lang="sl-SI"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sl-SI" dirty="0" smtClean="0"/>
              <a:t>ZEMELJSKI PLIN</a:t>
            </a:r>
            <a:endParaRPr lang="sl-SI" dirty="0"/>
          </a:p>
        </p:txBody>
      </p:sp>
      <p:sp>
        <p:nvSpPr>
          <p:cNvPr id="3" name="Content Placeholder 2"/>
          <p:cNvSpPr>
            <a:spLocks noGrp="1"/>
          </p:cNvSpPr>
          <p:nvPr>
            <p:ph idx="1"/>
          </p:nvPr>
        </p:nvSpPr>
        <p:spPr>
          <a:xfrm>
            <a:off x="0" y="1340768"/>
            <a:ext cx="9144000" cy="5517232"/>
          </a:xfrm>
        </p:spPr>
        <p:txBody>
          <a:bodyPr>
            <a:normAutofit fontScale="92500" lnSpcReduction="10000"/>
          </a:bodyPr>
          <a:lstStyle/>
          <a:p>
            <a:r>
              <a:rPr lang="sl-SI" dirty="0" smtClean="0"/>
              <a:t>Večje svetovne zaloge plina kot nafte.</a:t>
            </a:r>
          </a:p>
          <a:p>
            <a:r>
              <a:rPr lang="sl-SI" dirty="0" smtClean="0"/>
              <a:t>Ob sedanji stopnji porabe naj bi trajale še 100 let.</a:t>
            </a:r>
          </a:p>
          <a:p>
            <a:r>
              <a:rPr lang="sl-SI" dirty="0" smtClean="0"/>
              <a:t>Večina zalog je v Rusiji in na Bližnjem vzhodu.</a:t>
            </a:r>
          </a:p>
          <a:p>
            <a:r>
              <a:rPr lang="sl-SI" dirty="0" smtClean="0"/>
              <a:t>Čistejše gorivo kot nafta in premog.</a:t>
            </a:r>
          </a:p>
          <a:p>
            <a:r>
              <a:rPr lang="sl-SI" dirty="0" smtClean="0"/>
              <a:t>Morda bo nadomestil nafto in premog v prehodnem obdobju od fosilnih goriv k alternativnim virom energije.</a:t>
            </a:r>
          </a:p>
          <a:p>
            <a:r>
              <a:rPr lang="sl-SI" dirty="0" smtClean="0"/>
              <a:t>Možni novi viri plina:</a:t>
            </a:r>
          </a:p>
          <a:p>
            <a:pPr lvl="1"/>
            <a:r>
              <a:rPr lang="sl-SI" dirty="0" err="1" smtClean="0"/>
              <a:t>Premoški</a:t>
            </a:r>
            <a:r>
              <a:rPr lang="sl-SI" dirty="0" smtClean="0"/>
              <a:t> metan</a:t>
            </a:r>
          </a:p>
          <a:p>
            <a:pPr lvl="1"/>
            <a:r>
              <a:rPr lang="sl-SI" dirty="0" smtClean="0"/>
              <a:t>Plin iz velikih globin (</a:t>
            </a:r>
            <a:r>
              <a:rPr lang="sl-SI" dirty="0" err="1" smtClean="0"/>
              <a:t>geopressurized</a:t>
            </a:r>
            <a:r>
              <a:rPr lang="sl-SI" dirty="0" smtClean="0"/>
              <a:t> zone </a:t>
            </a:r>
            <a:r>
              <a:rPr lang="sl-SI" dirty="0" err="1" smtClean="0"/>
              <a:t>gas</a:t>
            </a:r>
            <a:r>
              <a:rPr lang="sl-SI" dirty="0" smtClean="0"/>
              <a:t>) – črni skrilavci</a:t>
            </a:r>
          </a:p>
          <a:p>
            <a:pPr lvl="1"/>
            <a:r>
              <a:rPr lang="sl-SI" dirty="0" err="1" smtClean="0"/>
              <a:t>Metanovi</a:t>
            </a:r>
            <a:r>
              <a:rPr lang="sl-SI" dirty="0" smtClean="0"/>
              <a:t> hidrati</a:t>
            </a:r>
          </a:p>
          <a:p>
            <a:endParaRPr lang="sl-SI" dirty="0" smtClean="0"/>
          </a:p>
          <a:p>
            <a:endParaRPr lang="sl-SI" dirty="0" smtClean="0"/>
          </a:p>
          <a:p>
            <a:endParaRPr lang="sl-SI"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04048" cy="1844824"/>
          </a:xfrm>
        </p:spPr>
        <p:txBody>
          <a:bodyPr>
            <a:normAutofit/>
          </a:bodyPr>
          <a:lstStyle/>
          <a:p>
            <a:r>
              <a:rPr lang="sl-SI" dirty="0" smtClean="0"/>
              <a:t>Zaloge zemeljskega plina</a:t>
            </a:r>
            <a:endParaRPr lang="sl-SI" dirty="0"/>
          </a:p>
        </p:txBody>
      </p:sp>
      <p:pic>
        <p:nvPicPr>
          <p:cNvPr id="151554" name="Picture 2" descr="http://blogs.ft.com/energy-source/files/2009/06/bp_natural_gas_proved_reserves_560.gif"/>
          <p:cNvPicPr>
            <a:picLocks noChangeAspect="1" noChangeArrowheads="1"/>
          </p:cNvPicPr>
          <p:nvPr/>
        </p:nvPicPr>
        <p:blipFill>
          <a:blip r:embed="rId2" cstate="print"/>
          <a:srcRect/>
          <a:stretch>
            <a:fillRect/>
          </a:stretch>
        </p:blipFill>
        <p:spPr bwMode="auto">
          <a:xfrm>
            <a:off x="0" y="2204864"/>
            <a:ext cx="6588224" cy="4653137"/>
          </a:xfrm>
          <a:prstGeom prst="rect">
            <a:avLst/>
          </a:prstGeom>
          <a:noFill/>
        </p:spPr>
      </p:pic>
      <p:pic>
        <p:nvPicPr>
          <p:cNvPr id="151556" name="Picture 4" descr="http://www.oil-world-2011.com/wp-content/uploads/World-natural-gas-reserves-1.jpg"/>
          <p:cNvPicPr>
            <a:picLocks noChangeAspect="1" noChangeArrowheads="1"/>
          </p:cNvPicPr>
          <p:nvPr/>
        </p:nvPicPr>
        <p:blipFill>
          <a:blip r:embed="rId3" cstate="print"/>
          <a:srcRect/>
          <a:stretch>
            <a:fillRect/>
          </a:stretch>
        </p:blipFill>
        <p:spPr bwMode="auto">
          <a:xfrm>
            <a:off x="5137612" y="0"/>
            <a:ext cx="4006388" cy="306896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Proizvodnja zemeljskega plina</a:t>
            </a:r>
            <a:endParaRPr lang="sl-SI" dirty="0"/>
          </a:p>
        </p:txBody>
      </p:sp>
      <p:pic>
        <p:nvPicPr>
          <p:cNvPr id="4" name="Picture 2" descr="File:Natural gas production world.PNG">
            <a:hlinkClick r:id="rId2"/>
          </p:cNvPr>
          <p:cNvPicPr>
            <a:picLocks noChangeAspect="1" noChangeArrowheads="1"/>
          </p:cNvPicPr>
          <p:nvPr/>
        </p:nvPicPr>
        <p:blipFill>
          <a:blip r:embed="rId3" cstate="print"/>
          <a:srcRect/>
          <a:stretch>
            <a:fillRect/>
          </a:stretch>
        </p:blipFill>
        <p:spPr bwMode="auto">
          <a:xfrm>
            <a:off x="-1" y="2204864"/>
            <a:ext cx="9029063" cy="4653136"/>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Trgovanje z zemeljskim plinom</a:t>
            </a:r>
            <a:endParaRPr lang="sl-SI" dirty="0"/>
          </a:p>
        </p:txBody>
      </p:sp>
      <p:pic>
        <p:nvPicPr>
          <p:cNvPr id="147458" name="Picture 2" descr="http://www.lngpedia.com/wp-content/uploads/2009/03/natural-gas-trade.jpg"/>
          <p:cNvPicPr>
            <a:picLocks noChangeAspect="1" noChangeArrowheads="1"/>
          </p:cNvPicPr>
          <p:nvPr/>
        </p:nvPicPr>
        <p:blipFill>
          <a:blip r:embed="rId2" cstate="print"/>
          <a:srcRect/>
          <a:stretch>
            <a:fillRect/>
          </a:stretch>
        </p:blipFill>
        <p:spPr bwMode="auto">
          <a:xfrm>
            <a:off x="0" y="1708693"/>
            <a:ext cx="9144000" cy="5149308"/>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9" descr="LWE_1e_Figure_13_55_L"/>
          <p:cNvPicPr>
            <a:picLocks noChangeAspect="1" noChangeArrowheads="1"/>
          </p:cNvPicPr>
          <p:nvPr/>
        </p:nvPicPr>
        <p:blipFill>
          <a:blip r:embed="rId2" cstate="print"/>
          <a:srcRect/>
          <a:stretch>
            <a:fillRect/>
          </a:stretch>
        </p:blipFill>
        <p:spPr bwMode="auto">
          <a:xfrm>
            <a:off x="5281612" y="0"/>
            <a:ext cx="3862388" cy="5068888"/>
          </a:xfrm>
          <a:prstGeom prst="rect">
            <a:avLst/>
          </a:prstGeom>
          <a:noFill/>
          <a:ln w="9525">
            <a:noFill/>
            <a:miter lim="800000"/>
            <a:headEnd/>
            <a:tailEnd/>
          </a:ln>
        </p:spPr>
      </p:pic>
      <p:sp>
        <p:nvSpPr>
          <p:cNvPr id="26626" name="Rectangle 4"/>
          <p:cNvSpPr>
            <a:spLocks noGrp="1" noChangeArrowheads="1"/>
          </p:cNvSpPr>
          <p:nvPr>
            <p:ph type="title"/>
          </p:nvPr>
        </p:nvSpPr>
        <p:spPr>
          <a:xfrm>
            <a:off x="0" y="332656"/>
            <a:ext cx="3851920" cy="1800200"/>
          </a:xfrm>
        </p:spPr>
        <p:txBody>
          <a:bodyPr>
            <a:normAutofit/>
          </a:bodyPr>
          <a:lstStyle/>
          <a:p>
            <a:pPr eaLnBrk="1" hangingPunct="1"/>
            <a:r>
              <a:rPr lang="sl-SI" sz="3600" dirty="0" smtClean="0"/>
              <a:t>Zemeljski plin – več energije in manj onesnaženja</a:t>
            </a:r>
            <a:endParaRPr lang="en-US" sz="3600" dirty="0" smtClean="0"/>
          </a:p>
        </p:txBody>
      </p:sp>
      <p:pic>
        <p:nvPicPr>
          <p:cNvPr id="26628" name="Picture 8" descr="LWE_1e_Table_13_01"/>
          <p:cNvPicPr>
            <a:picLocks noChangeAspect="1" noChangeArrowheads="1"/>
          </p:cNvPicPr>
          <p:nvPr/>
        </p:nvPicPr>
        <p:blipFill>
          <a:blip r:embed="rId3" cstate="print"/>
          <a:srcRect/>
          <a:stretch>
            <a:fillRect/>
          </a:stretch>
        </p:blipFill>
        <p:spPr bwMode="auto">
          <a:xfrm>
            <a:off x="1" y="3501009"/>
            <a:ext cx="5220072" cy="3356992"/>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0"/>
            <a:ext cx="8229600" cy="908720"/>
          </a:xfrm>
        </p:spPr>
        <p:txBody>
          <a:bodyPr/>
          <a:lstStyle/>
          <a:p>
            <a:r>
              <a:rPr lang="sl-SI" dirty="0" smtClean="0"/>
              <a:t>Predelava zemeljskega plina</a:t>
            </a:r>
            <a:endParaRPr lang="sl-SI" dirty="0"/>
          </a:p>
        </p:txBody>
      </p:sp>
      <p:pic>
        <p:nvPicPr>
          <p:cNvPr id="146434" name="Picture 2" descr="http://upload.wikimedia.org/wikipedia/commons/thumb/0/0a/NatGasProcessing.svg/744px-NatGasProcessing.svg.png">
            <a:hlinkClick r:id="rId2"/>
          </p:cNvPr>
          <p:cNvPicPr>
            <a:picLocks noChangeAspect="1" noChangeArrowheads="1"/>
          </p:cNvPicPr>
          <p:nvPr/>
        </p:nvPicPr>
        <p:blipFill>
          <a:blip r:embed="rId3" cstate="print"/>
          <a:srcRect/>
          <a:stretch>
            <a:fillRect/>
          </a:stretch>
        </p:blipFill>
        <p:spPr bwMode="auto">
          <a:xfrm>
            <a:off x="323528" y="899307"/>
            <a:ext cx="8460432" cy="5958693"/>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sl-SI" dirty="0" err="1" smtClean="0"/>
              <a:t>Premoški</a:t>
            </a:r>
            <a:r>
              <a:rPr lang="sl-SI" dirty="0" smtClean="0"/>
              <a:t> metan</a:t>
            </a:r>
            <a:endParaRPr lang="sl-SI" dirty="0"/>
          </a:p>
        </p:txBody>
      </p:sp>
      <p:sp>
        <p:nvSpPr>
          <p:cNvPr id="3" name="Content Placeholder 2"/>
          <p:cNvSpPr>
            <a:spLocks noGrp="1"/>
          </p:cNvSpPr>
          <p:nvPr>
            <p:ph idx="1"/>
          </p:nvPr>
        </p:nvSpPr>
        <p:spPr>
          <a:xfrm>
            <a:off x="0" y="1196752"/>
            <a:ext cx="9144000" cy="5661248"/>
          </a:xfrm>
        </p:spPr>
        <p:txBody>
          <a:bodyPr/>
          <a:lstStyle/>
          <a:p>
            <a:r>
              <a:rPr lang="sl-SI" dirty="0" smtClean="0"/>
              <a:t>Premog vsebuje veliko metana.</a:t>
            </a:r>
          </a:p>
          <a:p>
            <a:r>
              <a:rPr lang="sl-SI" dirty="0" smtClean="0"/>
              <a:t>Zgodovinsko nezaželen v premogovnikih, zaradi nevarnosti eksplozij.</a:t>
            </a:r>
          </a:p>
          <a:p>
            <a:r>
              <a:rPr lang="sl-SI" dirty="0" smtClean="0"/>
              <a:t>Večinoma je v manjših globinah kot zemeljski plin in ga je bolj ekonomično vrtati.</a:t>
            </a:r>
          </a:p>
          <a:p>
            <a:r>
              <a:rPr lang="sl-SI" dirty="0" smtClean="0"/>
              <a:t>Še nedodelani načini črpanja, predelave in transporta.</a:t>
            </a:r>
          </a:p>
          <a:p>
            <a:r>
              <a:rPr lang="sl-SI" dirty="0" smtClean="0"/>
              <a:t>Nove raziskave so obetajoče.</a:t>
            </a:r>
          </a:p>
          <a:p>
            <a:pPr lvl="1"/>
            <a:endParaRPr lang="sl-SI" dirty="0" smtClean="0"/>
          </a:p>
          <a:p>
            <a:endParaRPr lang="sl-SI"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Coalbed methane discharge point"/>
          <p:cNvPicPr>
            <a:picLocks noChangeAspect="1" noChangeArrowheads="1"/>
          </p:cNvPicPr>
          <p:nvPr/>
        </p:nvPicPr>
        <p:blipFill>
          <a:blip r:embed="rId2" cstate="print"/>
          <a:srcRect/>
          <a:stretch>
            <a:fillRect/>
          </a:stretch>
        </p:blipFill>
        <p:spPr bwMode="auto">
          <a:xfrm>
            <a:off x="0" y="2519994"/>
            <a:ext cx="5436096" cy="4338006"/>
          </a:xfrm>
          <a:prstGeom prst="rect">
            <a:avLst/>
          </a:prstGeom>
          <a:noFill/>
        </p:spPr>
      </p:pic>
      <p:pic>
        <p:nvPicPr>
          <p:cNvPr id="152582" name="Picture 6" descr="http://www.protechengineering-uk.com/media/1670/markets_oil-and-gas_coal-bed-methane.jpg"/>
          <p:cNvPicPr>
            <a:picLocks noChangeAspect="1" noChangeArrowheads="1"/>
          </p:cNvPicPr>
          <p:nvPr/>
        </p:nvPicPr>
        <p:blipFill>
          <a:blip r:embed="rId3" cstate="print"/>
          <a:srcRect/>
          <a:stretch>
            <a:fillRect/>
          </a:stretch>
        </p:blipFill>
        <p:spPr bwMode="auto">
          <a:xfrm>
            <a:off x="5436096" y="26994"/>
            <a:ext cx="3707904" cy="6831006"/>
          </a:xfrm>
          <a:prstGeom prst="rect">
            <a:avLst/>
          </a:prstGeom>
          <a:noFill/>
        </p:spPr>
      </p:pic>
      <p:pic>
        <p:nvPicPr>
          <p:cNvPr id="152584" name="Picture 8" descr="http://watercenter.montana.edu/gallery/images/CBM_Field_Overview.jpg"/>
          <p:cNvPicPr>
            <a:picLocks noChangeAspect="1" noChangeArrowheads="1"/>
          </p:cNvPicPr>
          <p:nvPr/>
        </p:nvPicPr>
        <p:blipFill>
          <a:blip r:embed="rId4" cstate="print"/>
          <a:srcRect/>
          <a:stretch>
            <a:fillRect/>
          </a:stretch>
        </p:blipFill>
        <p:spPr bwMode="auto">
          <a:xfrm>
            <a:off x="0" y="0"/>
            <a:ext cx="5508103" cy="3575858"/>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sl-SI" dirty="0" err="1" smtClean="0"/>
              <a:t>Premoški</a:t>
            </a:r>
            <a:r>
              <a:rPr lang="sl-SI" dirty="0" smtClean="0"/>
              <a:t> metan – vplivi na okolje</a:t>
            </a:r>
            <a:endParaRPr lang="sl-SI" dirty="0"/>
          </a:p>
        </p:txBody>
      </p:sp>
      <p:sp>
        <p:nvSpPr>
          <p:cNvPr id="3" name="Content Placeholder 2"/>
          <p:cNvSpPr>
            <a:spLocks noGrp="1"/>
          </p:cNvSpPr>
          <p:nvPr>
            <p:ph idx="1"/>
          </p:nvPr>
        </p:nvSpPr>
        <p:spPr>
          <a:xfrm>
            <a:off x="0" y="1124744"/>
            <a:ext cx="9144000" cy="5733256"/>
          </a:xfrm>
        </p:spPr>
        <p:txBody>
          <a:bodyPr>
            <a:normAutofit lnSpcReduction="10000"/>
          </a:bodyPr>
          <a:lstStyle/>
          <a:p>
            <a:r>
              <a:rPr lang="sl-SI" dirty="0" smtClean="0"/>
              <a:t>Odlaganje slane vode, ki je stranski produkt pridobivanja.</a:t>
            </a:r>
          </a:p>
          <a:p>
            <a:pPr lvl="1"/>
            <a:r>
              <a:rPr lang="sl-SI" dirty="0" smtClean="0"/>
              <a:t>Zmanjšanje pridelka, če tako vodo uporabimo za namakanje.</a:t>
            </a:r>
          </a:p>
          <a:p>
            <a:pPr lvl="1"/>
            <a:r>
              <a:rPr lang="sl-SI" dirty="0" smtClean="0"/>
              <a:t>Onesnaženje površinskih vodotokov.</a:t>
            </a:r>
          </a:p>
          <a:p>
            <a:r>
              <a:rPr lang="sl-SI" dirty="0" smtClean="0"/>
              <a:t>Črpanje talnice = zmanjševanje vodnih virov, vzporedno s črpanjem plina.</a:t>
            </a:r>
          </a:p>
          <a:p>
            <a:pPr lvl="1"/>
            <a:r>
              <a:rPr lang="sl-SI" dirty="0" smtClean="0"/>
              <a:t>Zmanjšanje izdatnosti izvirov.</a:t>
            </a:r>
          </a:p>
          <a:p>
            <a:r>
              <a:rPr lang="sl-SI" dirty="0" smtClean="0"/>
              <a:t>Uhajanje metana - eksplozivnega in vnetljivega plina – iz vrtin.</a:t>
            </a:r>
          </a:p>
          <a:p>
            <a:r>
              <a:rPr lang="sl-SI" dirty="0" smtClean="0"/>
              <a:t>Vplivi na krajino zaradi pridobivanja – ceste, vrtine, plinovodi…</a:t>
            </a:r>
          </a:p>
          <a:p>
            <a:endParaRPr lang="sl-SI"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60232" cy="1143000"/>
          </a:xfrm>
        </p:spPr>
        <p:txBody>
          <a:bodyPr/>
          <a:lstStyle/>
          <a:p>
            <a:r>
              <a:rPr lang="sl-SI" dirty="0" smtClean="0"/>
              <a:t>Zgodovina uporabe energije</a:t>
            </a:r>
            <a:endParaRPr lang="sl-SI" dirty="0"/>
          </a:p>
        </p:txBody>
      </p:sp>
      <p:sp>
        <p:nvSpPr>
          <p:cNvPr id="3" name="Content Placeholder 2"/>
          <p:cNvSpPr>
            <a:spLocks noGrp="1"/>
          </p:cNvSpPr>
          <p:nvPr>
            <p:ph idx="1"/>
          </p:nvPr>
        </p:nvSpPr>
        <p:spPr>
          <a:xfrm>
            <a:off x="0" y="980728"/>
            <a:ext cx="4499992" cy="5877272"/>
          </a:xfrm>
        </p:spPr>
        <p:txBody>
          <a:bodyPr>
            <a:normAutofit lnSpcReduction="10000"/>
          </a:bodyPr>
          <a:lstStyle/>
          <a:p>
            <a:r>
              <a:rPr lang="sl-SI" dirty="0" smtClean="0"/>
              <a:t>Jederska energija (1970)</a:t>
            </a:r>
          </a:p>
          <a:p>
            <a:r>
              <a:rPr lang="sl-SI" dirty="0" smtClean="0"/>
              <a:t>OPEC naftni embargo (1973)</a:t>
            </a:r>
          </a:p>
          <a:p>
            <a:r>
              <a:rPr lang="sl-SI" dirty="0" smtClean="0"/>
              <a:t>Jederska nesreča na Otoku treh milj (1979)</a:t>
            </a:r>
          </a:p>
          <a:p>
            <a:r>
              <a:rPr lang="sl-SI" dirty="0" smtClean="0"/>
              <a:t>Upadanje zalog energije in iskanje/uporaba alternativnih virov (sedanjost).</a:t>
            </a:r>
          </a:p>
          <a:p>
            <a:r>
              <a:rPr lang="sl-SI" dirty="0" smtClean="0"/>
              <a:t>Vrh pridobivanja nafte - peak oil (2020 - 2050).</a:t>
            </a:r>
          </a:p>
          <a:p>
            <a:endParaRPr lang="sl-SI" dirty="0"/>
          </a:p>
        </p:txBody>
      </p:sp>
      <p:pic>
        <p:nvPicPr>
          <p:cNvPr id="1028" name="Picture 4" descr="JEK">
            <a:hlinkClick r:id="rId2" tooltip="Tudi to je Krško."/>
          </p:cNvPr>
          <p:cNvPicPr>
            <a:picLocks noChangeAspect="1" noChangeArrowheads="1"/>
          </p:cNvPicPr>
          <p:nvPr/>
        </p:nvPicPr>
        <p:blipFill>
          <a:blip r:embed="rId3" cstate="print"/>
          <a:srcRect/>
          <a:stretch>
            <a:fillRect/>
          </a:stretch>
        </p:blipFill>
        <p:spPr bwMode="auto">
          <a:xfrm>
            <a:off x="6611635" y="0"/>
            <a:ext cx="2532366" cy="1628800"/>
          </a:xfrm>
          <a:prstGeom prst="rect">
            <a:avLst/>
          </a:prstGeom>
          <a:noFill/>
        </p:spPr>
      </p:pic>
      <p:pic>
        <p:nvPicPr>
          <p:cNvPr id="1030" name="Picture 6" descr="http://www.heatingoil.com/wp-content/uploads/2009/08/gas-rationing-sign.jpg"/>
          <p:cNvPicPr>
            <a:picLocks noChangeAspect="1" noChangeArrowheads="1"/>
          </p:cNvPicPr>
          <p:nvPr/>
        </p:nvPicPr>
        <p:blipFill>
          <a:blip r:embed="rId4" cstate="print"/>
          <a:srcRect/>
          <a:stretch>
            <a:fillRect/>
          </a:stretch>
        </p:blipFill>
        <p:spPr bwMode="auto">
          <a:xfrm>
            <a:off x="6198052" y="1628800"/>
            <a:ext cx="2945947" cy="1728192"/>
          </a:xfrm>
          <a:prstGeom prst="rect">
            <a:avLst/>
          </a:prstGeom>
          <a:noFill/>
        </p:spPr>
      </p:pic>
      <p:pic>
        <p:nvPicPr>
          <p:cNvPr id="1032" name="Picture 8" descr="http://edgeofthewest.files.wordpress.com/2008/01/mph.png"/>
          <p:cNvPicPr>
            <a:picLocks noChangeAspect="1" noChangeArrowheads="1"/>
          </p:cNvPicPr>
          <p:nvPr/>
        </p:nvPicPr>
        <p:blipFill>
          <a:blip r:embed="rId5" cstate="print"/>
          <a:srcRect/>
          <a:stretch>
            <a:fillRect/>
          </a:stretch>
        </p:blipFill>
        <p:spPr bwMode="auto">
          <a:xfrm>
            <a:off x="4572000" y="1700808"/>
            <a:ext cx="1570485" cy="1600623"/>
          </a:xfrm>
          <a:prstGeom prst="rect">
            <a:avLst/>
          </a:prstGeom>
          <a:noFill/>
        </p:spPr>
      </p:pic>
      <p:pic>
        <p:nvPicPr>
          <p:cNvPr id="1034" name="Picture 10" descr="http://www.super70s.com/super70s/news/1979/march/images/NARA_ThreeMileIslandProtestors(265).jpg"/>
          <p:cNvPicPr>
            <a:picLocks noChangeAspect="1" noChangeArrowheads="1"/>
          </p:cNvPicPr>
          <p:nvPr/>
        </p:nvPicPr>
        <p:blipFill>
          <a:blip r:embed="rId6" cstate="print"/>
          <a:srcRect/>
          <a:stretch>
            <a:fillRect/>
          </a:stretch>
        </p:blipFill>
        <p:spPr bwMode="auto">
          <a:xfrm>
            <a:off x="4644008" y="3429000"/>
            <a:ext cx="1728192" cy="1649935"/>
          </a:xfrm>
          <a:prstGeom prst="rect">
            <a:avLst/>
          </a:prstGeom>
          <a:noFill/>
        </p:spPr>
      </p:pic>
      <p:pic>
        <p:nvPicPr>
          <p:cNvPr id="1036" name="Picture 12" descr="http://www.listzblog.com/sitebuildercontent/sitebuilderpictures/3mile2.jpg"/>
          <p:cNvPicPr>
            <a:picLocks noChangeAspect="1" noChangeArrowheads="1"/>
          </p:cNvPicPr>
          <p:nvPr/>
        </p:nvPicPr>
        <p:blipFill>
          <a:blip r:embed="rId7" cstate="print"/>
          <a:srcRect/>
          <a:stretch>
            <a:fillRect/>
          </a:stretch>
        </p:blipFill>
        <p:spPr bwMode="auto">
          <a:xfrm>
            <a:off x="6443702" y="3501008"/>
            <a:ext cx="2700298" cy="1512168"/>
          </a:xfrm>
          <a:prstGeom prst="rect">
            <a:avLst/>
          </a:prstGeom>
          <a:noFill/>
        </p:spPr>
      </p:pic>
      <p:pic>
        <p:nvPicPr>
          <p:cNvPr id="1038" name="Picture 14" descr="http://questgarden.com/102/79/0/100430062148/images/renewable-energy95.gif"/>
          <p:cNvPicPr>
            <a:picLocks noChangeAspect="1" noChangeArrowheads="1"/>
          </p:cNvPicPr>
          <p:nvPr/>
        </p:nvPicPr>
        <p:blipFill>
          <a:blip r:embed="rId8" cstate="print"/>
          <a:srcRect/>
          <a:stretch>
            <a:fillRect/>
          </a:stretch>
        </p:blipFill>
        <p:spPr bwMode="auto">
          <a:xfrm>
            <a:off x="4572000" y="5151486"/>
            <a:ext cx="1646636" cy="1706514"/>
          </a:xfrm>
          <a:prstGeom prst="rect">
            <a:avLst/>
          </a:prstGeom>
          <a:noFill/>
        </p:spPr>
      </p:pic>
      <p:pic>
        <p:nvPicPr>
          <p:cNvPr id="1040" name="Picture 16" descr="http://heatusa.com/wp-content/uploads/2009/05/pol-cartoon_obama-energy.gif"/>
          <p:cNvPicPr>
            <a:picLocks noChangeAspect="1" noChangeArrowheads="1"/>
          </p:cNvPicPr>
          <p:nvPr/>
        </p:nvPicPr>
        <p:blipFill>
          <a:blip r:embed="rId9" cstate="print"/>
          <a:srcRect/>
          <a:stretch>
            <a:fillRect/>
          </a:stretch>
        </p:blipFill>
        <p:spPr bwMode="auto">
          <a:xfrm>
            <a:off x="6285539" y="5085185"/>
            <a:ext cx="2858462" cy="1772816"/>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Plin iz velikih globin – črni skrilavci</a:t>
            </a:r>
            <a:endParaRPr lang="sl-SI" dirty="0"/>
          </a:p>
        </p:txBody>
      </p:sp>
      <p:sp>
        <p:nvSpPr>
          <p:cNvPr id="3" name="Content Placeholder 2"/>
          <p:cNvSpPr>
            <a:spLocks noGrp="1"/>
          </p:cNvSpPr>
          <p:nvPr>
            <p:ph idx="1"/>
          </p:nvPr>
        </p:nvSpPr>
        <p:spPr>
          <a:xfrm>
            <a:off x="0" y="1412776"/>
            <a:ext cx="9144000" cy="5445224"/>
          </a:xfrm>
        </p:spPr>
        <p:txBody>
          <a:bodyPr/>
          <a:lstStyle/>
          <a:p>
            <a:r>
              <a:rPr lang="sl-SI" dirty="0" smtClean="0"/>
              <a:t>Več 1000 m pod površjem so temperature dovolj visoke, da se nafta spremeni v zemeljski plin.</a:t>
            </a:r>
          </a:p>
          <a:p>
            <a:r>
              <a:rPr lang="sl-SI" dirty="0" smtClean="0"/>
              <a:t>Ta plin, ki je pod visokim tlakom, bi lahko izkoriščali tako, da bi </a:t>
            </a:r>
            <a:r>
              <a:rPr lang="sl-SI" dirty="0" err="1" smtClean="0"/>
              <a:t>včrpavali</a:t>
            </a:r>
            <a:r>
              <a:rPr lang="sl-SI" dirty="0" smtClean="0"/>
              <a:t> vodo, v kateri bi se plin raztopil.</a:t>
            </a:r>
          </a:p>
          <a:p>
            <a:r>
              <a:rPr lang="sl-SI" dirty="0" smtClean="0"/>
              <a:t>Ko vodo ponovno izčrpamo na površje, se zaradi razlike v tlaku plin sprosti.</a:t>
            </a:r>
          </a:p>
          <a:p>
            <a:r>
              <a:rPr lang="sl-SI" dirty="0" smtClean="0"/>
              <a:t>Ocenjene zaloge takega plina so 50 do 700 </a:t>
            </a:r>
            <a:r>
              <a:rPr lang="sl-SI" dirty="0" err="1" smtClean="0"/>
              <a:t>mrd</a:t>
            </a:r>
            <a:r>
              <a:rPr lang="sl-SI" dirty="0" smtClean="0"/>
              <a:t> m</a:t>
            </a:r>
            <a:r>
              <a:rPr lang="sl-SI" baseline="30000" dirty="0" smtClean="0"/>
              <a:t>3</a:t>
            </a:r>
            <a:r>
              <a:rPr lang="sl-SI" dirty="0" smtClean="0"/>
              <a:t>.</a:t>
            </a:r>
            <a:endParaRPr lang="sl-SI"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Črni skrilavci</a:t>
            </a:r>
            <a:endParaRPr lang="sl-SI" dirty="0"/>
          </a:p>
        </p:txBody>
      </p:sp>
      <p:pic>
        <p:nvPicPr>
          <p:cNvPr id="157698" name="Picture 2" descr="C:\Users\nina\AppData\Local\Temp\wz1f65\032167264X_jpeg\Keller_Chapter_15\Ch_15_Figure_16.jpg"/>
          <p:cNvPicPr>
            <a:picLocks noGrp="1" noChangeAspect="1" noChangeArrowheads="1"/>
          </p:cNvPicPr>
          <p:nvPr>
            <p:ph idx="1"/>
          </p:nvPr>
        </p:nvPicPr>
        <p:blipFill>
          <a:blip r:embed="rId2" cstate="print"/>
          <a:srcRect/>
          <a:stretch>
            <a:fillRect/>
          </a:stretch>
        </p:blipFill>
        <p:spPr bwMode="auto">
          <a:xfrm>
            <a:off x="0" y="782917"/>
            <a:ext cx="5220072" cy="6075083"/>
          </a:xfrm>
          <a:prstGeom prst="rect">
            <a:avLst/>
          </a:prstGeom>
          <a:noFill/>
        </p:spPr>
      </p:pic>
      <p:pic>
        <p:nvPicPr>
          <p:cNvPr id="157700" name="Picture 4" descr="http://www.questerre.com/assets/images/FAQs/shale-gas.JPG"/>
          <p:cNvPicPr>
            <a:picLocks noChangeAspect="1" noChangeArrowheads="1"/>
          </p:cNvPicPr>
          <p:nvPr/>
        </p:nvPicPr>
        <p:blipFill>
          <a:blip r:embed="rId3" cstate="print"/>
          <a:srcRect/>
          <a:stretch>
            <a:fillRect/>
          </a:stretch>
        </p:blipFill>
        <p:spPr bwMode="auto">
          <a:xfrm>
            <a:off x="5249801" y="3573017"/>
            <a:ext cx="3894199" cy="3284984"/>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err="1" smtClean="0"/>
              <a:t>Metanovi</a:t>
            </a:r>
            <a:r>
              <a:rPr lang="sl-SI" dirty="0" smtClean="0"/>
              <a:t> hidrati</a:t>
            </a:r>
            <a:endParaRPr lang="sl-SI" dirty="0"/>
          </a:p>
        </p:txBody>
      </p:sp>
      <p:sp>
        <p:nvSpPr>
          <p:cNvPr id="3" name="Content Placeholder 2"/>
          <p:cNvSpPr>
            <a:spLocks noGrp="1"/>
          </p:cNvSpPr>
          <p:nvPr>
            <p:ph idx="1"/>
          </p:nvPr>
        </p:nvSpPr>
        <p:spPr>
          <a:xfrm>
            <a:off x="0" y="1196752"/>
            <a:ext cx="9144000" cy="5472608"/>
          </a:xfrm>
        </p:spPr>
        <p:txBody>
          <a:bodyPr/>
          <a:lstStyle/>
          <a:p>
            <a:r>
              <a:rPr lang="sl-SI" dirty="0" smtClean="0"/>
              <a:t>Obstaja v globinah pod 1000 m v morju in pod območji </a:t>
            </a:r>
            <a:r>
              <a:rPr lang="sl-SI" dirty="0" err="1" smtClean="0"/>
              <a:t>permafrosta</a:t>
            </a:r>
            <a:r>
              <a:rPr lang="sl-SI" dirty="0" smtClean="0"/>
              <a:t> na kopnem.</a:t>
            </a:r>
          </a:p>
          <a:p>
            <a:r>
              <a:rPr lang="sl-SI" dirty="0" smtClean="0"/>
              <a:t>Bela, ledu podobna kristalizirana snov iz metana in vode.</a:t>
            </a:r>
          </a:p>
          <a:p>
            <a:r>
              <a:rPr lang="sl-SI" dirty="0" smtClean="0"/>
              <a:t>Količina ogljika bi lahko bila 2x toliko kot v vseh do sedaj znanih fosilnih gorivih.</a:t>
            </a:r>
          </a:p>
          <a:p>
            <a:r>
              <a:rPr lang="sl-SI" dirty="0" smtClean="0"/>
              <a:t>Zapleten postopek pridobivanja, zaradi visokih tlakov.</a:t>
            </a:r>
          </a:p>
          <a:p>
            <a:r>
              <a:rPr lang="sl-SI" dirty="0" smtClean="0"/>
              <a:t>Učinek nadaljnje rabe ogljikovodikov na učinek tople grede.</a:t>
            </a:r>
            <a:endParaRPr lang="sl-SI"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2" name="Picture 8" descr="http://c1.cleantechnica.com/files/2011/08/methane_hydrate_deposits-e1314144377536.jpg"/>
          <p:cNvPicPr>
            <a:picLocks noChangeAspect="1" noChangeArrowheads="1"/>
          </p:cNvPicPr>
          <p:nvPr/>
        </p:nvPicPr>
        <p:blipFill>
          <a:blip r:embed="rId2" cstate="print"/>
          <a:srcRect/>
          <a:stretch>
            <a:fillRect/>
          </a:stretch>
        </p:blipFill>
        <p:spPr bwMode="auto">
          <a:xfrm>
            <a:off x="4095492" y="3212976"/>
            <a:ext cx="5048508" cy="3645024"/>
          </a:xfrm>
          <a:prstGeom prst="rect">
            <a:avLst/>
          </a:prstGeom>
          <a:noFill/>
        </p:spPr>
      </p:pic>
      <p:pic>
        <p:nvPicPr>
          <p:cNvPr id="154626" name="Picture 2" descr="http://www.giss.nasa.gov/research/features/methane/hydrate.jpg"/>
          <p:cNvPicPr>
            <a:picLocks noChangeAspect="1" noChangeArrowheads="1"/>
          </p:cNvPicPr>
          <p:nvPr/>
        </p:nvPicPr>
        <p:blipFill>
          <a:blip r:embed="rId3" cstate="print"/>
          <a:srcRect/>
          <a:stretch>
            <a:fillRect/>
          </a:stretch>
        </p:blipFill>
        <p:spPr bwMode="auto">
          <a:xfrm>
            <a:off x="0" y="4509120"/>
            <a:ext cx="2001886" cy="2348880"/>
          </a:xfrm>
          <a:prstGeom prst="rect">
            <a:avLst/>
          </a:prstGeom>
          <a:noFill/>
        </p:spPr>
      </p:pic>
      <p:pic>
        <p:nvPicPr>
          <p:cNvPr id="154628" name="Picture 4" descr="http://www.dvhardware.net/news/methane_hydrate_reserves_der_spiegel.jpg"/>
          <p:cNvPicPr>
            <a:picLocks noChangeAspect="1" noChangeArrowheads="1"/>
          </p:cNvPicPr>
          <p:nvPr/>
        </p:nvPicPr>
        <p:blipFill>
          <a:blip r:embed="rId4" cstate="print"/>
          <a:srcRect/>
          <a:stretch>
            <a:fillRect/>
          </a:stretch>
        </p:blipFill>
        <p:spPr bwMode="auto">
          <a:xfrm>
            <a:off x="0" y="0"/>
            <a:ext cx="5238750" cy="4076701"/>
          </a:xfrm>
          <a:prstGeom prst="rect">
            <a:avLst/>
          </a:prstGeom>
          <a:noFill/>
        </p:spPr>
      </p:pic>
      <p:pic>
        <p:nvPicPr>
          <p:cNvPr id="154630" name="Picture 6" descr="http://www.ruf.rice.edu/~hydrates/images/img003.jpg"/>
          <p:cNvPicPr>
            <a:picLocks noChangeAspect="1" noChangeArrowheads="1"/>
          </p:cNvPicPr>
          <p:nvPr/>
        </p:nvPicPr>
        <p:blipFill>
          <a:blip r:embed="rId5" cstate="print"/>
          <a:srcRect/>
          <a:stretch>
            <a:fillRect/>
          </a:stretch>
        </p:blipFill>
        <p:spPr bwMode="auto">
          <a:xfrm>
            <a:off x="6156176" y="0"/>
            <a:ext cx="2987824" cy="2796874"/>
          </a:xfrm>
          <a:prstGeom prst="rect">
            <a:avLst/>
          </a:prstGeom>
          <a:noFill/>
        </p:spPr>
      </p:pic>
      <p:pic>
        <p:nvPicPr>
          <p:cNvPr id="154634" name="Picture 10" descr="http://www.manicore.com/anglais/documentation_a/greenhouse/hydrates_a_graph2.jpg"/>
          <p:cNvPicPr>
            <a:picLocks noChangeAspect="1" noChangeArrowheads="1"/>
          </p:cNvPicPr>
          <p:nvPr/>
        </p:nvPicPr>
        <p:blipFill>
          <a:blip r:embed="rId6" cstate="print"/>
          <a:srcRect/>
          <a:stretch>
            <a:fillRect/>
          </a:stretch>
        </p:blipFill>
        <p:spPr bwMode="auto">
          <a:xfrm>
            <a:off x="2051720" y="4005064"/>
            <a:ext cx="1996808" cy="1367379"/>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256584" cy="1143000"/>
          </a:xfrm>
        </p:spPr>
        <p:txBody>
          <a:bodyPr/>
          <a:lstStyle/>
          <a:p>
            <a:r>
              <a:rPr lang="sl-SI" dirty="0" smtClean="0"/>
              <a:t>PREMOG</a:t>
            </a:r>
            <a:endParaRPr lang="sl-SI" dirty="0"/>
          </a:p>
        </p:txBody>
      </p:sp>
      <p:sp>
        <p:nvSpPr>
          <p:cNvPr id="3" name="Content Placeholder 2"/>
          <p:cNvSpPr>
            <a:spLocks noGrp="1"/>
          </p:cNvSpPr>
          <p:nvPr>
            <p:ph idx="1"/>
          </p:nvPr>
        </p:nvSpPr>
        <p:spPr>
          <a:xfrm>
            <a:off x="0" y="980728"/>
            <a:ext cx="4644008" cy="4525963"/>
          </a:xfrm>
        </p:spPr>
        <p:txBody>
          <a:bodyPr/>
          <a:lstStyle/>
          <a:p>
            <a:r>
              <a:rPr lang="sl-SI" dirty="0" smtClean="0"/>
              <a:t>Premog delimo glede na </a:t>
            </a:r>
          </a:p>
          <a:p>
            <a:pPr lvl="1"/>
            <a:r>
              <a:rPr lang="sl-SI" dirty="0" smtClean="0"/>
              <a:t>vrsto (zrelost)</a:t>
            </a:r>
          </a:p>
          <a:p>
            <a:pPr lvl="2"/>
            <a:r>
              <a:rPr lang="sl-SI" dirty="0" smtClean="0"/>
              <a:t>Količina ogljika</a:t>
            </a:r>
          </a:p>
          <a:p>
            <a:pPr lvl="2"/>
            <a:r>
              <a:rPr lang="sl-SI" dirty="0" smtClean="0"/>
              <a:t>Kurilna moč</a:t>
            </a:r>
          </a:p>
          <a:p>
            <a:pPr lvl="1"/>
            <a:r>
              <a:rPr lang="sl-SI" dirty="0" smtClean="0"/>
              <a:t>Količino žvepla</a:t>
            </a:r>
          </a:p>
          <a:p>
            <a:pPr lvl="2"/>
            <a:r>
              <a:rPr lang="sl-SI" dirty="0" smtClean="0"/>
              <a:t>Nizka: 0 – 1%</a:t>
            </a:r>
          </a:p>
          <a:p>
            <a:pPr lvl="2"/>
            <a:r>
              <a:rPr lang="sl-SI" dirty="0" smtClean="0"/>
              <a:t>Srednja: 1,1 – 3%</a:t>
            </a:r>
          </a:p>
          <a:p>
            <a:pPr lvl="2"/>
            <a:r>
              <a:rPr lang="sl-SI" dirty="0" smtClean="0"/>
              <a:t>Visoka: &gt;3%</a:t>
            </a:r>
            <a:endParaRPr lang="sl-SI" dirty="0"/>
          </a:p>
        </p:txBody>
      </p:sp>
      <p:pic>
        <p:nvPicPr>
          <p:cNvPr id="4" name="Picture 6" descr="LWE_1e_Figure_13_30_L"/>
          <p:cNvPicPr>
            <a:picLocks noChangeAspect="1" noChangeArrowheads="1"/>
          </p:cNvPicPr>
          <p:nvPr/>
        </p:nvPicPr>
        <p:blipFill>
          <a:blip r:embed="rId2" cstate="print"/>
          <a:srcRect/>
          <a:stretch>
            <a:fillRect/>
          </a:stretch>
        </p:blipFill>
        <p:spPr bwMode="auto">
          <a:xfrm>
            <a:off x="3566024" y="3356992"/>
            <a:ext cx="5577976" cy="3501008"/>
          </a:xfrm>
          <a:prstGeom prst="rect">
            <a:avLst/>
          </a:prstGeom>
          <a:noFill/>
          <a:ln w="9525">
            <a:noFill/>
            <a:miter lim="800000"/>
            <a:headEnd/>
            <a:tailEnd/>
          </a:ln>
        </p:spPr>
      </p:pic>
      <p:pic>
        <p:nvPicPr>
          <p:cNvPr id="5" name="Picture 6" descr="IEG_5e_Figure_16_07_L"/>
          <p:cNvPicPr>
            <a:picLocks noChangeAspect="1" noChangeArrowheads="1"/>
          </p:cNvPicPr>
          <p:nvPr/>
        </p:nvPicPr>
        <p:blipFill>
          <a:blip r:embed="rId3" cstate="print"/>
          <a:srcRect/>
          <a:stretch>
            <a:fillRect/>
          </a:stretch>
        </p:blipFill>
        <p:spPr bwMode="auto">
          <a:xfrm>
            <a:off x="5868144" y="0"/>
            <a:ext cx="3275856" cy="3422343"/>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2" cstate="print"/>
          <a:srcRect/>
          <a:stretch>
            <a:fillRect/>
          </a:stretch>
        </p:blipFill>
        <p:spPr bwMode="auto">
          <a:xfrm>
            <a:off x="4640028" y="1988840"/>
            <a:ext cx="4503972" cy="2492896"/>
          </a:xfrm>
          <a:prstGeom prst="rect">
            <a:avLst/>
          </a:prstGeom>
          <a:noFill/>
          <a:ln w="9525">
            <a:noFill/>
            <a:miter lim="800000"/>
            <a:headEnd/>
            <a:tailEnd/>
          </a:ln>
          <a:effectLst/>
        </p:spPr>
      </p:pic>
      <p:sp>
        <p:nvSpPr>
          <p:cNvPr id="2" name="Title 1"/>
          <p:cNvSpPr>
            <a:spLocks noGrp="1"/>
          </p:cNvSpPr>
          <p:nvPr>
            <p:ph type="title"/>
          </p:nvPr>
        </p:nvSpPr>
        <p:spPr>
          <a:xfrm>
            <a:off x="0" y="0"/>
            <a:ext cx="5292080" cy="1143000"/>
          </a:xfrm>
        </p:spPr>
        <p:txBody>
          <a:bodyPr/>
          <a:lstStyle/>
          <a:p>
            <a:r>
              <a:rPr lang="sl-SI" dirty="0" smtClean="0"/>
              <a:t>Porazdelitev in poraba</a:t>
            </a:r>
            <a:endParaRPr lang="sl-SI" dirty="0"/>
          </a:p>
        </p:txBody>
      </p:sp>
      <p:sp>
        <p:nvSpPr>
          <p:cNvPr id="3" name="Content Placeholder 2"/>
          <p:cNvSpPr>
            <a:spLocks noGrp="1"/>
          </p:cNvSpPr>
          <p:nvPr>
            <p:ph idx="1"/>
          </p:nvPr>
        </p:nvSpPr>
        <p:spPr>
          <a:xfrm>
            <a:off x="0" y="1484784"/>
            <a:ext cx="5292080" cy="5373216"/>
          </a:xfrm>
        </p:spPr>
        <p:txBody>
          <a:bodyPr/>
          <a:lstStyle/>
          <a:p>
            <a:r>
              <a:rPr lang="sl-SI" dirty="0" smtClean="0"/>
              <a:t>Svetovne zaloge premoga so 1000 BMT  (mrd ton).</a:t>
            </a:r>
          </a:p>
          <a:p>
            <a:r>
              <a:rPr lang="sl-SI" dirty="0" smtClean="0"/>
              <a:t>Približno enakomerno so razporejene po svetu.</a:t>
            </a:r>
          </a:p>
          <a:p>
            <a:r>
              <a:rPr lang="sl-SI" dirty="0" smtClean="0"/>
              <a:t>Svetovna letna poraba je 5 BMT.</a:t>
            </a:r>
          </a:p>
          <a:p>
            <a:r>
              <a:rPr lang="sl-SI" dirty="0" smtClean="0"/>
              <a:t>25% vseh zalog je v ZDA.</a:t>
            </a:r>
          </a:p>
          <a:p>
            <a:r>
              <a:rPr lang="sl-SI" dirty="0" smtClean="0"/>
              <a:t>Kitajska, ZDA in Rusija prispevajo 50% vseh izpustov CO</a:t>
            </a:r>
            <a:r>
              <a:rPr lang="sl-SI" baseline="-25000" dirty="0" smtClean="0"/>
              <a:t>2</a:t>
            </a:r>
            <a:r>
              <a:rPr lang="sl-SI" dirty="0" smtClean="0"/>
              <a:t>.</a:t>
            </a:r>
            <a:endParaRPr lang="sl-SI" dirty="0"/>
          </a:p>
        </p:txBody>
      </p:sp>
      <p:pic>
        <p:nvPicPr>
          <p:cNvPr id="4" name="Picture 8" descr="http://t1.gstatic.com/images?q=tbn:ANd9GcQ1MZOBT7B4qGTpNBkPBlYxAt_ZAtZnBTUEqWIsB7JkHtdy-KCGasNwFWJL7w"/>
          <p:cNvPicPr>
            <a:picLocks noChangeAspect="1" noChangeArrowheads="1"/>
          </p:cNvPicPr>
          <p:nvPr/>
        </p:nvPicPr>
        <p:blipFill>
          <a:blip r:embed="rId3" cstate="print"/>
          <a:srcRect/>
          <a:stretch>
            <a:fillRect/>
          </a:stretch>
        </p:blipFill>
        <p:spPr bwMode="auto">
          <a:xfrm>
            <a:off x="5240904" y="0"/>
            <a:ext cx="3903096" cy="1988840"/>
          </a:xfrm>
          <a:prstGeom prst="rect">
            <a:avLst/>
          </a:prstGeom>
          <a:noFill/>
        </p:spPr>
      </p:pic>
      <p:pic>
        <p:nvPicPr>
          <p:cNvPr id="6" name="Picture 2"/>
          <p:cNvPicPr>
            <a:picLocks noChangeAspect="1" noChangeArrowheads="1"/>
          </p:cNvPicPr>
          <p:nvPr/>
        </p:nvPicPr>
        <p:blipFill>
          <a:blip r:embed="rId4" cstate="print"/>
          <a:srcRect/>
          <a:stretch>
            <a:fillRect/>
          </a:stretch>
        </p:blipFill>
        <p:spPr bwMode="auto">
          <a:xfrm>
            <a:off x="5059331" y="4437112"/>
            <a:ext cx="4084669" cy="2420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descr="LWE_1e_Figure_13_31_L"/>
          <p:cNvPicPr>
            <a:picLocks noChangeAspect="1" noChangeArrowheads="1"/>
          </p:cNvPicPr>
          <p:nvPr/>
        </p:nvPicPr>
        <p:blipFill>
          <a:blip r:embed="rId2" cstate="print"/>
          <a:srcRect/>
          <a:stretch>
            <a:fillRect/>
          </a:stretch>
        </p:blipFill>
        <p:spPr bwMode="auto">
          <a:xfrm>
            <a:off x="2915816" y="1052736"/>
            <a:ext cx="6228184" cy="3498562"/>
          </a:xfrm>
          <a:prstGeom prst="rect">
            <a:avLst/>
          </a:prstGeom>
          <a:noFill/>
          <a:ln w="9525">
            <a:noFill/>
            <a:miter lim="800000"/>
            <a:headEnd/>
            <a:tailEnd/>
          </a:ln>
        </p:spPr>
      </p:pic>
      <p:sp>
        <p:nvSpPr>
          <p:cNvPr id="2" name="Title 1"/>
          <p:cNvSpPr>
            <a:spLocks noGrp="1"/>
          </p:cNvSpPr>
          <p:nvPr>
            <p:ph type="title"/>
          </p:nvPr>
        </p:nvSpPr>
        <p:spPr>
          <a:xfrm>
            <a:off x="0" y="0"/>
            <a:ext cx="9144000" cy="1143000"/>
          </a:xfrm>
        </p:spPr>
        <p:txBody>
          <a:bodyPr/>
          <a:lstStyle/>
          <a:p>
            <a:r>
              <a:rPr lang="sl-SI" dirty="0" smtClean="0"/>
              <a:t>Pridobivanje premoga</a:t>
            </a:r>
            <a:endParaRPr lang="sl-SI" dirty="0"/>
          </a:p>
        </p:txBody>
      </p:sp>
      <p:sp>
        <p:nvSpPr>
          <p:cNvPr id="3" name="Content Placeholder 2"/>
          <p:cNvSpPr>
            <a:spLocks noGrp="1"/>
          </p:cNvSpPr>
          <p:nvPr>
            <p:ph idx="1"/>
          </p:nvPr>
        </p:nvSpPr>
        <p:spPr>
          <a:xfrm>
            <a:off x="0" y="1196752"/>
            <a:ext cx="2915816" cy="4165923"/>
          </a:xfrm>
        </p:spPr>
        <p:txBody>
          <a:bodyPr/>
          <a:lstStyle/>
          <a:p>
            <a:r>
              <a:rPr lang="sl-SI" dirty="0" smtClean="0"/>
              <a:t>Površinsko. </a:t>
            </a:r>
          </a:p>
          <a:p>
            <a:pPr lvl="1"/>
            <a:r>
              <a:rPr lang="sl-SI" dirty="0" smtClean="0"/>
              <a:t>Pasovno odkopavanje.</a:t>
            </a:r>
          </a:p>
          <a:p>
            <a:pPr lvl="1"/>
            <a:r>
              <a:rPr lang="sl-SI" dirty="0" smtClean="0"/>
              <a:t>Dnevni kop.</a:t>
            </a:r>
          </a:p>
          <a:p>
            <a:r>
              <a:rPr lang="sl-SI" dirty="0" smtClean="0"/>
              <a:t>Jamsko.</a:t>
            </a:r>
            <a:endParaRPr lang="sl-SI" dirty="0"/>
          </a:p>
        </p:txBody>
      </p:sp>
      <p:pic>
        <p:nvPicPr>
          <p:cNvPr id="8" name="Picture 20" descr="LWE_1e_Figure_13_33_L"/>
          <p:cNvPicPr>
            <a:picLocks noChangeAspect="1" noChangeArrowheads="1"/>
          </p:cNvPicPr>
          <p:nvPr/>
        </p:nvPicPr>
        <p:blipFill>
          <a:blip r:embed="rId3" cstate="print"/>
          <a:srcRect/>
          <a:stretch>
            <a:fillRect/>
          </a:stretch>
        </p:blipFill>
        <p:spPr bwMode="auto">
          <a:xfrm>
            <a:off x="3275856" y="4725144"/>
            <a:ext cx="3030216" cy="2132856"/>
          </a:xfrm>
          <a:prstGeom prst="rect">
            <a:avLst/>
          </a:prstGeom>
          <a:noFill/>
          <a:ln w="9525">
            <a:noFill/>
            <a:miter lim="800000"/>
            <a:headEnd/>
            <a:tailEnd/>
          </a:ln>
        </p:spPr>
      </p:pic>
      <p:pic>
        <p:nvPicPr>
          <p:cNvPr id="9" name="Picture 19" descr="LWE_1e_Figure_13_32_L"/>
          <p:cNvPicPr>
            <a:picLocks noChangeAspect="1" noChangeArrowheads="1"/>
          </p:cNvPicPr>
          <p:nvPr/>
        </p:nvPicPr>
        <p:blipFill>
          <a:blip r:embed="rId4" cstate="print"/>
          <a:srcRect/>
          <a:stretch>
            <a:fillRect/>
          </a:stretch>
        </p:blipFill>
        <p:spPr bwMode="auto">
          <a:xfrm>
            <a:off x="0" y="4700587"/>
            <a:ext cx="3136900" cy="2157413"/>
          </a:xfrm>
          <a:prstGeom prst="rect">
            <a:avLst/>
          </a:prstGeom>
          <a:noFill/>
          <a:ln w="9525">
            <a:noFill/>
            <a:miter lim="800000"/>
            <a:headEnd/>
            <a:tailEnd/>
          </a:ln>
        </p:spPr>
      </p:pic>
      <p:pic>
        <p:nvPicPr>
          <p:cNvPr id="64520" name="Picture 8" descr="http://www.phongpo.com/wp-content/uploads/2010/07/underground-coal-mining.jpg"/>
          <p:cNvPicPr>
            <a:picLocks noChangeAspect="1" noChangeArrowheads="1"/>
          </p:cNvPicPr>
          <p:nvPr/>
        </p:nvPicPr>
        <p:blipFill>
          <a:blip r:embed="rId5" cstate="print"/>
          <a:srcRect/>
          <a:stretch>
            <a:fillRect/>
          </a:stretch>
        </p:blipFill>
        <p:spPr bwMode="auto">
          <a:xfrm>
            <a:off x="6435273" y="4725145"/>
            <a:ext cx="2708727" cy="2132856"/>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fontScale="90000"/>
          </a:bodyPr>
          <a:lstStyle/>
          <a:p>
            <a:r>
              <a:rPr lang="sl-SI" dirty="0" smtClean="0"/>
              <a:t>Vplivi pridobivanja premoga na okolje</a:t>
            </a:r>
            <a:endParaRPr lang="sl-SI" dirty="0"/>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r>
              <a:rPr lang="sl-SI" dirty="0" smtClean="0"/>
              <a:t>Sprememba krajine zaradi površinskih kopov in jalovišč.</a:t>
            </a:r>
          </a:p>
          <a:p>
            <a:pPr lvl="1"/>
            <a:r>
              <a:rPr lang="sl-SI" dirty="0" smtClean="0"/>
              <a:t>Izkoriščanje novih nahajališč pomeni več zemljišča neprimernega za poljedelstvo.</a:t>
            </a:r>
          </a:p>
          <a:p>
            <a:pPr lvl="1"/>
            <a:r>
              <a:rPr lang="sl-SI" dirty="0" smtClean="0"/>
              <a:t>Degradacija ekosistema.</a:t>
            </a:r>
          </a:p>
          <a:p>
            <a:r>
              <a:rPr lang="sl-SI" dirty="0" smtClean="0"/>
              <a:t>Prašenje in hrup ob odkopavanju – bolezen “črnih pljuč”, pljučni rak.</a:t>
            </a:r>
          </a:p>
          <a:p>
            <a:r>
              <a:rPr lang="sl-SI" dirty="0" smtClean="0"/>
              <a:t>Eksplozije metana ob izkopavanju.</a:t>
            </a:r>
          </a:p>
          <a:p>
            <a:r>
              <a:rPr lang="sl-SI" dirty="0" smtClean="0"/>
              <a:t>Posedanje površine nad premogovnikom.</a:t>
            </a:r>
          </a:p>
          <a:p>
            <a:r>
              <a:rPr lang="sl-SI" dirty="0" smtClean="0"/>
              <a:t>Onesnaženje površinske in podtalne vode.</a:t>
            </a:r>
          </a:p>
          <a:p>
            <a:r>
              <a:rPr lang="sl-SI" dirty="0" smtClean="0"/>
              <a:t>Izcedne kisle vode.</a:t>
            </a:r>
          </a:p>
          <a:p>
            <a:r>
              <a:rPr lang="sl-SI" dirty="0" smtClean="0"/>
              <a:t>Procesiranje premoga pred uporabo je pranje in ločevanje od prikamnine. Odpadne vode in pepel uskladiščimo v zbiralnike, ki lahko popustijo.</a:t>
            </a:r>
          </a:p>
          <a:p>
            <a:r>
              <a:rPr lang="sl-SI" dirty="0" smtClean="0"/>
              <a:t>Nekontrolirani podzemni požari, ki lahko trajajo leta in celo stoletja.</a:t>
            </a:r>
          </a:p>
          <a:p>
            <a:endParaRPr lang="sl-SI"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040560" cy="1143000"/>
          </a:xfrm>
        </p:spPr>
        <p:txBody>
          <a:bodyPr/>
          <a:lstStyle/>
          <a:p>
            <a:r>
              <a:rPr lang="sl-SI" dirty="0" smtClean="0"/>
              <a:t>Uporaba premoga</a:t>
            </a:r>
            <a:endParaRPr lang="sl-SI" dirty="0"/>
          </a:p>
        </p:txBody>
      </p:sp>
      <p:sp>
        <p:nvSpPr>
          <p:cNvPr id="3" name="Content Placeholder 2"/>
          <p:cNvSpPr>
            <a:spLocks noGrp="1"/>
          </p:cNvSpPr>
          <p:nvPr>
            <p:ph idx="1"/>
          </p:nvPr>
        </p:nvSpPr>
        <p:spPr>
          <a:xfrm>
            <a:off x="0" y="1052737"/>
            <a:ext cx="4067944" cy="5805263"/>
          </a:xfrm>
        </p:spPr>
        <p:txBody>
          <a:bodyPr>
            <a:normAutofit lnSpcReduction="10000"/>
          </a:bodyPr>
          <a:lstStyle/>
          <a:p>
            <a:r>
              <a:rPr lang="sl-SI" dirty="0" smtClean="0"/>
              <a:t>Termocentrale za pridobivanje  elektrike.</a:t>
            </a:r>
          </a:p>
          <a:p>
            <a:r>
              <a:rPr lang="sl-SI" dirty="0" smtClean="0"/>
              <a:t>Industrija.</a:t>
            </a:r>
          </a:p>
          <a:p>
            <a:r>
              <a:rPr lang="sl-SI" dirty="0" smtClean="0"/>
              <a:t>Jeklarstvo – koks.</a:t>
            </a:r>
          </a:p>
          <a:p>
            <a:r>
              <a:rPr lang="sl-SI" dirty="0" smtClean="0"/>
              <a:t>Uplinjenje v umetni plin (syngas), mešanico CO in H</a:t>
            </a:r>
            <a:r>
              <a:rPr lang="sl-SI" baseline="-25000" dirty="0" smtClean="0"/>
              <a:t>2</a:t>
            </a:r>
            <a:r>
              <a:rPr lang="sl-SI" dirty="0" smtClean="0"/>
              <a:t>, uporaben kot pogonsko gorivo.</a:t>
            </a:r>
          </a:p>
          <a:p>
            <a:r>
              <a:rPr lang="sl-SI" dirty="0" smtClean="0"/>
              <a:t>Utekočinjenje v bencin in dizel.</a:t>
            </a:r>
            <a:endParaRPr lang="sl-SI" dirty="0"/>
          </a:p>
        </p:txBody>
      </p:sp>
      <p:pic>
        <p:nvPicPr>
          <p:cNvPr id="68610" name="Picture 2" descr="coal use"/>
          <p:cNvPicPr>
            <a:picLocks noChangeAspect="1" noChangeArrowheads="1"/>
          </p:cNvPicPr>
          <p:nvPr/>
        </p:nvPicPr>
        <p:blipFill>
          <a:blip r:embed="rId2" cstate="print"/>
          <a:srcRect/>
          <a:stretch>
            <a:fillRect/>
          </a:stretch>
        </p:blipFill>
        <p:spPr bwMode="auto">
          <a:xfrm>
            <a:off x="5508104" y="0"/>
            <a:ext cx="3635896" cy="3575298"/>
          </a:xfrm>
          <a:prstGeom prst="rect">
            <a:avLst/>
          </a:prstGeom>
          <a:noFill/>
        </p:spPr>
      </p:pic>
      <p:pic>
        <p:nvPicPr>
          <p:cNvPr id="68612" name="Picture 4" descr="http://beta2.finance-on.net/pics/cache_F1/F16DO_termoelekt_sostanj_ih.1138047775.jpg"/>
          <p:cNvPicPr>
            <a:picLocks noChangeAspect="1" noChangeArrowheads="1"/>
          </p:cNvPicPr>
          <p:nvPr/>
        </p:nvPicPr>
        <p:blipFill>
          <a:blip r:embed="rId3" cstate="print"/>
          <a:srcRect/>
          <a:stretch>
            <a:fillRect/>
          </a:stretch>
        </p:blipFill>
        <p:spPr bwMode="auto">
          <a:xfrm>
            <a:off x="6732240" y="4350774"/>
            <a:ext cx="2411760" cy="2507226"/>
          </a:xfrm>
          <a:prstGeom prst="rect">
            <a:avLst/>
          </a:prstGeom>
          <a:noFill/>
        </p:spPr>
      </p:pic>
      <p:pic>
        <p:nvPicPr>
          <p:cNvPr id="79873" name="Picture 1" descr="http://www.mrjoe.com/MrJoe/Creative_Greenius/Entries/2008/1/18_Clean_Coal,_Healthy_Cancer_%26_Evil_Jesus-__Did_I_mention_safe,_green_nuclear_files/0506feature_diagram2.jpg"/>
          <p:cNvPicPr>
            <a:picLocks noChangeAspect="1" noChangeArrowheads="1"/>
          </p:cNvPicPr>
          <p:nvPr/>
        </p:nvPicPr>
        <p:blipFill>
          <a:blip r:embed="rId4" cstate="print"/>
          <a:srcRect/>
          <a:stretch>
            <a:fillRect/>
          </a:stretch>
        </p:blipFill>
        <p:spPr bwMode="auto">
          <a:xfrm>
            <a:off x="3707904" y="3422891"/>
            <a:ext cx="3136404" cy="3435109"/>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24744"/>
          </a:xfrm>
        </p:spPr>
        <p:txBody>
          <a:bodyPr>
            <a:normAutofit fontScale="90000"/>
          </a:bodyPr>
          <a:lstStyle/>
          <a:p>
            <a:r>
              <a:rPr lang="sl-SI" dirty="0" smtClean="0"/>
              <a:t>Vplivi uporabe premoga na okolje - žveplo</a:t>
            </a:r>
            <a:endParaRPr lang="sl-SI" dirty="0"/>
          </a:p>
        </p:txBody>
      </p:sp>
      <p:sp>
        <p:nvSpPr>
          <p:cNvPr id="3" name="Content Placeholder 2"/>
          <p:cNvSpPr>
            <a:spLocks noGrp="1"/>
          </p:cNvSpPr>
          <p:nvPr>
            <p:ph idx="1"/>
          </p:nvPr>
        </p:nvSpPr>
        <p:spPr>
          <a:xfrm>
            <a:off x="0" y="1340768"/>
            <a:ext cx="9144000" cy="5517232"/>
          </a:xfrm>
        </p:spPr>
        <p:txBody>
          <a:bodyPr>
            <a:normAutofit fontScale="92500" lnSpcReduction="10000"/>
          </a:bodyPr>
          <a:lstStyle/>
          <a:p>
            <a:r>
              <a:rPr lang="sl-SI" dirty="0" smtClean="0"/>
              <a:t>Ob kurjenju premoga nastaja SO</a:t>
            </a:r>
            <a:r>
              <a:rPr lang="sl-SI" baseline="-25000" dirty="0" smtClean="0"/>
              <a:t>2</a:t>
            </a:r>
            <a:r>
              <a:rPr lang="sl-SI" dirty="0" smtClean="0"/>
              <a:t>, ki je strupen in draži oči in pljuča.</a:t>
            </a:r>
          </a:p>
          <a:p>
            <a:r>
              <a:rPr lang="sl-SI" dirty="0" smtClean="0"/>
              <a:t>Ob reakciji z atmosfersko vodo nastane kislina → kisli dež, ki uničuje vodo, tla, rastline, živali in zgradbe.</a:t>
            </a:r>
          </a:p>
          <a:p>
            <a:r>
              <a:rPr lang="sl-SI" dirty="0" smtClean="0"/>
              <a:t>Pogosto je premog z nizko količino žvepla manj zrel – ima nižjo kurilno vrednost in ga moramo za isti učinek pokuriti več.</a:t>
            </a:r>
          </a:p>
          <a:p>
            <a:r>
              <a:rPr lang="sl-SI" dirty="0" smtClean="0"/>
              <a:t>Žveplo lahko odstranimo iz premoga pred kurjenjem, a je to možno le za organsko obliko, postopek pa je drag in le delno učinkovit.</a:t>
            </a:r>
          </a:p>
          <a:p>
            <a:r>
              <a:rPr lang="sl-SI" dirty="0" smtClean="0"/>
              <a:t>Žveplene pline “ujamemo” na dimniku, a je proces drag (finančno in energijsko) in ne popolnoma učinkovit.</a:t>
            </a:r>
          </a:p>
          <a:p>
            <a:endParaRPr lang="sl-SI"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Zgodovina uporabe energije</a:t>
            </a:r>
            <a:endParaRPr lang="sl-SI" dirty="0"/>
          </a:p>
        </p:txBody>
      </p:sp>
      <p:pic>
        <p:nvPicPr>
          <p:cNvPr id="6" name="Picture 6" descr="IEG_5e_Figure_16_01_L"/>
          <p:cNvPicPr>
            <a:picLocks noGrp="1" noChangeAspect="1" noChangeArrowheads="1"/>
          </p:cNvPicPr>
          <p:nvPr>
            <p:ph idx="1"/>
          </p:nvPr>
        </p:nvPicPr>
        <p:blipFill>
          <a:blip r:embed="rId2" cstate="print"/>
          <a:srcRect/>
          <a:stretch>
            <a:fillRect/>
          </a:stretch>
        </p:blipFill>
        <p:spPr bwMode="auto">
          <a:xfrm>
            <a:off x="1763688" y="1025187"/>
            <a:ext cx="5436096" cy="5832813"/>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sl-SI" dirty="0" smtClean="0"/>
              <a:t>Razžveplanje</a:t>
            </a:r>
            <a:endParaRPr lang="sl-SI" dirty="0"/>
          </a:p>
        </p:txBody>
      </p:sp>
      <p:sp>
        <p:nvSpPr>
          <p:cNvPr id="3" name="Content Placeholder 2"/>
          <p:cNvSpPr>
            <a:spLocks noGrp="1"/>
          </p:cNvSpPr>
          <p:nvPr>
            <p:ph idx="1"/>
          </p:nvPr>
        </p:nvSpPr>
        <p:spPr>
          <a:xfrm>
            <a:off x="0" y="1052736"/>
            <a:ext cx="9144000" cy="5805264"/>
          </a:xfrm>
        </p:spPr>
        <p:txBody>
          <a:bodyPr>
            <a:normAutofit/>
          </a:bodyPr>
          <a:lstStyle/>
          <a:p>
            <a:r>
              <a:rPr lang="sl-SI" dirty="0" smtClean="0"/>
              <a:t>Za velike termoenergetske objekte se je najbolj uveljavil mokri kalcitni postopek. </a:t>
            </a:r>
          </a:p>
          <a:p>
            <a:r>
              <a:rPr lang="sl-SI" dirty="0" smtClean="0"/>
              <a:t>Velika prednost tega postopka je visoka učinkovitost (do 95%) in poceni </a:t>
            </a:r>
            <a:r>
              <a:rPr lang="sl-SI" dirty="0" err="1" smtClean="0"/>
              <a:t>absorbcijsko</a:t>
            </a:r>
            <a:r>
              <a:rPr lang="sl-SI" dirty="0" smtClean="0"/>
              <a:t> sredstvo, to je mleti apnenec. </a:t>
            </a:r>
          </a:p>
          <a:p>
            <a:r>
              <a:rPr lang="sl-SI" dirty="0" smtClean="0"/>
              <a:t>Proces temelji na absorpciji žveplovega dioksida iz dimnih plinov v suspenzijo, kjer tvori s kalcitom stabilen produkt (sadro).</a:t>
            </a:r>
          </a:p>
          <a:p>
            <a:r>
              <a:rPr lang="sl-SI" dirty="0" smtClean="0"/>
              <a:t>Sadra ni škodljiva za okolje, primerno obdelana pa se lahko uporablja tudi v gradbeništvu. </a:t>
            </a:r>
          </a:p>
          <a:p>
            <a:endParaRPr lang="sl-SI"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5536" y="0"/>
            <a:ext cx="8229600" cy="1143000"/>
          </a:xfrm>
        </p:spPr>
        <p:txBody>
          <a:bodyPr/>
          <a:lstStyle/>
          <a:p>
            <a:r>
              <a:rPr lang="sl-SI" dirty="0" smtClean="0"/>
              <a:t>Razžveplanje</a:t>
            </a:r>
            <a:endParaRPr lang="sl-SI" dirty="0"/>
          </a:p>
        </p:txBody>
      </p:sp>
      <p:sp>
        <p:nvSpPr>
          <p:cNvPr id="8" name="Content Placeholder 7"/>
          <p:cNvSpPr>
            <a:spLocks noGrp="1"/>
          </p:cNvSpPr>
          <p:nvPr>
            <p:ph idx="1"/>
          </p:nvPr>
        </p:nvSpPr>
        <p:spPr>
          <a:xfrm>
            <a:off x="0" y="1124744"/>
            <a:ext cx="9144000" cy="5733256"/>
          </a:xfrm>
        </p:spPr>
        <p:txBody>
          <a:bodyPr>
            <a:normAutofit/>
          </a:bodyPr>
          <a:lstStyle/>
          <a:p>
            <a:r>
              <a:rPr lang="sl-SI" dirty="0" smtClean="0"/>
              <a:t>V absorpcijski koloni prihaja v protitoku do kontakta med dimnim plinom in suspenzijo.</a:t>
            </a:r>
          </a:p>
          <a:p>
            <a:r>
              <a:rPr lang="sl-SI" dirty="0" smtClean="0"/>
              <a:t>Razlike parcialnih tlakov SO</a:t>
            </a:r>
            <a:r>
              <a:rPr lang="sl-SI" baseline="-25000" dirty="0" smtClean="0"/>
              <a:t>2</a:t>
            </a:r>
            <a:r>
              <a:rPr lang="sl-SI" dirty="0" smtClean="0"/>
              <a:t> v dimnem plinu in tekočini povzročajo prehod SO</a:t>
            </a:r>
            <a:r>
              <a:rPr lang="sl-SI" baseline="-25000" dirty="0" smtClean="0"/>
              <a:t>2</a:t>
            </a:r>
            <a:r>
              <a:rPr lang="sl-SI" dirty="0" smtClean="0"/>
              <a:t> v razpršeno suspenzijo, kjer se </a:t>
            </a:r>
            <a:r>
              <a:rPr lang="sl-SI" dirty="0" err="1" smtClean="0"/>
              <a:t>hidratizira</a:t>
            </a:r>
            <a:r>
              <a:rPr lang="sl-SI" dirty="0" smtClean="0"/>
              <a:t>, pri čemer nastane žveplova (IV) kislina, ki zelo hitro </a:t>
            </a:r>
            <a:r>
              <a:rPr lang="sl-SI" dirty="0" err="1" smtClean="0"/>
              <a:t>disociira</a:t>
            </a:r>
            <a:r>
              <a:rPr lang="sl-SI" dirty="0" smtClean="0"/>
              <a:t>.</a:t>
            </a:r>
          </a:p>
          <a:p>
            <a:r>
              <a:rPr lang="sl-SI" dirty="0" smtClean="0"/>
              <a:t>Pri raztapljanju CaCO</a:t>
            </a:r>
            <a:r>
              <a:rPr lang="sl-SI" baseline="-25000" dirty="0" smtClean="0"/>
              <a:t>3</a:t>
            </a:r>
            <a:r>
              <a:rPr lang="sl-SI" dirty="0" smtClean="0"/>
              <a:t> se nevtralizirajo vodikovi ioni, nastane ogljikova kislina, ki </a:t>
            </a:r>
            <a:r>
              <a:rPr lang="sl-SI" dirty="0" err="1" smtClean="0"/>
              <a:t>disociira</a:t>
            </a:r>
            <a:r>
              <a:rPr lang="sl-SI" dirty="0" smtClean="0"/>
              <a:t> v H</a:t>
            </a:r>
            <a:r>
              <a:rPr lang="sl-SI" baseline="-25000" dirty="0" smtClean="0"/>
              <a:t>2</a:t>
            </a:r>
            <a:r>
              <a:rPr lang="sl-SI" dirty="0" smtClean="0"/>
              <a:t>O in CO</a:t>
            </a:r>
            <a:r>
              <a:rPr lang="sl-SI" baseline="-25000" dirty="0" smtClean="0"/>
              <a:t>2</a:t>
            </a:r>
            <a:r>
              <a:rPr lang="sl-SI" dirty="0" smtClean="0"/>
              <a:t>, ta pa zapušča tekočo fazo in se odvaja skupaj z dimnimi plini.</a:t>
            </a:r>
          </a:p>
          <a:p>
            <a:endParaRPr lang="sl-SI"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052736"/>
          </a:xfrm>
        </p:spPr>
        <p:txBody>
          <a:bodyPr/>
          <a:lstStyle/>
          <a:p>
            <a:r>
              <a:rPr lang="sl-SI" dirty="0" smtClean="0"/>
              <a:t>Razžveplanje</a:t>
            </a:r>
            <a:endParaRPr lang="sl-SI" dirty="0"/>
          </a:p>
        </p:txBody>
      </p:sp>
      <p:sp>
        <p:nvSpPr>
          <p:cNvPr id="4" name="Content Placeholder 3"/>
          <p:cNvSpPr>
            <a:spLocks noGrp="1"/>
          </p:cNvSpPr>
          <p:nvPr>
            <p:ph idx="1"/>
          </p:nvPr>
        </p:nvSpPr>
        <p:spPr>
          <a:xfrm>
            <a:off x="0" y="1052736"/>
            <a:ext cx="9144000" cy="5595378"/>
          </a:xfrm>
          <a:prstGeom prst="rect">
            <a:avLst/>
          </a:prstGeom>
        </p:spPr>
        <p:txBody>
          <a:bodyPr wrap="square">
            <a:spAutoFit/>
          </a:bodyPr>
          <a:lstStyle/>
          <a:p>
            <a:r>
              <a:rPr lang="sl-SI" dirty="0" smtClean="0"/>
              <a:t>Presežek kalcijevih ionov v suspenziji reagira s </a:t>
            </a:r>
            <a:r>
              <a:rPr lang="sl-SI" dirty="0" err="1" smtClean="0"/>
              <a:t>hidrogensulfitnimi</a:t>
            </a:r>
            <a:r>
              <a:rPr lang="sl-SI" dirty="0" smtClean="0"/>
              <a:t> in sulfitnimi ioni, ki so nastali z </a:t>
            </a:r>
            <a:r>
              <a:rPr lang="sl-SI" dirty="0" err="1" smtClean="0"/>
              <a:t>disproporcionacijo</a:t>
            </a:r>
            <a:r>
              <a:rPr lang="sl-SI" dirty="0" smtClean="0"/>
              <a:t> žveplove (IV) kisline. Nastali sulfitni ioni oksidirajo v sulfatne ione v </a:t>
            </a:r>
            <a:r>
              <a:rPr lang="sl-SI" dirty="0" err="1" smtClean="0"/>
              <a:t>absorberju</a:t>
            </a:r>
            <a:r>
              <a:rPr lang="sl-SI" dirty="0" smtClean="0"/>
              <a:t> s prisotnim kisikom v dimnih plinih, v reakcijski posodi pa ob </a:t>
            </a:r>
            <a:r>
              <a:rPr lang="sl-SI" dirty="0" err="1" smtClean="0"/>
              <a:t>intezivnem</a:t>
            </a:r>
            <a:r>
              <a:rPr lang="sl-SI" dirty="0" smtClean="0"/>
              <a:t> dovajanju zraka in mešanjem suspenzije. </a:t>
            </a:r>
          </a:p>
          <a:p>
            <a:pPr>
              <a:buNone/>
            </a:pPr>
            <a:endParaRPr lang="sl-SI" dirty="0" smtClean="0"/>
          </a:p>
          <a:p>
            <a:pPr>
              <a:buNone/>
            </a:pPr>
            <a:r>
              <a:rPr lang="sl-SI" sz="2800" dirty="0" smtClean="0"/>
              <a:t>CaCO</a:t>
            </a:r>
            <a:r>
              <a:rPr lang="sl-SI" sz="2800" baseline="-25000" dirty="0" smtClean="0"/>
              <a:t>3</a:t>
            </a:r>
            <a:r>
              <a:rPr lang="sl-SI" sz="2800" dirty="0" smtClean="0"/>
              <a:t> + 2H</a:t>
            </a:r>
            <a:r>
              <a:rPr lang="sl-SI" sz="2800" baseline="30000" dirty="0" smtClean="0"/>
              <a:t>+</a:t>
            </a:r>
            <a:r>
              <a:rPr lang="sl-SI" sz="2800" dirty="0" smtClean="0"/>
              <a:t> + 2HSO</a:t>
            </a:r>
            <a:r>
              <a:rPr lang="sl-SI" sz="2800" baseline="-25000" dirty="0" smtClean="0"/>
              <a:t>3</a:t>
            </a:r>
            <a:r>
              <a:rPr lang="sl-SI" sz="2800" baseline="30000" dirty="0" smtClean="0"/>
              <a:t>-</a:t>
            </a:r>
            <a:r>
              <a:rPr lang="sl-SI" sz="2800" dirty="0" smtClean="0"/>
              <a:t> → Ca(HSO</a:t>
            </a:r>
            <a:r>
              <a:rPr lang="sl-SI" sz="2800" baseline="-25000" dirty="0" smtClean="0"/>
              <a:t>3</a:t>
            </a:r>
            <a:r>
              <a:rPr lang="sl-SI" sz="2800" dirty="0" smtClean="0"/>
              <a:t>)</a:t>
            </a:r>
            <a:r>
              <a:rPr lang="sl-SI" sz="2800" baseline="-25000" dirty="0" smtClean="0"/>
              <a:t>2</a:t>
            </a:r>
            <a:r>
              <a:rPr lang="sl-SI" sz="2800" dirty="0" smtClean="0"/>
              <a:t> + H</a:t>
            </a:r>
            <a:r>
              <a:rPr lang="sl-SI" sz="2800" baseline="-25000" dirty="0" smtClean="0"/>
              <a:t>2</a:t>
            </a:r>
            <a:r>
              <a:rPr lang="sl-SI" sz="2800" dirty="0" smtClean="0"/>
              <a:t>O + CO</a:t>
            </a:r>
            <a:r>
              <a:rPr lang="sl-SI" sz="2800" baseline="-25000" dirty="0" smtClean="0"/>
              <a:t>2</a:t>
            </a:r>
            <a:r>
              <a:rPr lang="sl-SI" sz="2800" dirty="0" smtClean="0"/>
              <a:t> </a:t>
            </a:r>
          </a:p>
          <a:p>
            <a:pPr marL="0" indent="0">
              <a:buNone/>
            </a:pPr>
            <a:r>
              <a:rPr lang="sl-SI" sz="2800" dirty="0" smtClean="0"/>
              <a:t>Ca(HCO</a:t>
            </a:r>
            <a:r>
              <a:rPr lang="sl-SI" sz="2800" baseline="-25000" dirty="0" smtClean="0"/>
              <a:t>3</a:t>
            </a:r>
            <a:r>
              <a:rPr lang="sl-SI" sz="2800" dirty="0" smtClean="0"/>
              <a:t>)</a:t>
            </a:r>
            <a:r>
              <a:rPr lang="sl-SI" sz="2800" baseline="-25000" dirty="0" smtClean="0"/>
              <a:t>2</a:t>
            </a:r>
            <a:r>
              <a:rPr lang="sl-SI" sz="2800" baseline="30000" dirty="0" smtClean="0"/>
              <a:t>+</a:t>
            </a:r>
            <a:r>
              <a:rPr lang="sl-SI" sz="2800" dirty="0" smtClean="0"/>
              <a:t> + 2H</a:t>
            </a:r>
            <a:r>
              <a:rPr lang="sl-SI" sz="2800" baseline="30000" dirty="0" smtClean="0"/>
              <a:t>+</a:t>
            </a:r>
            <a:r>
              <a:rPr lang="sl-SI" sz="2800" dirty="0" smtClean="0"/>
              <a:t> + SO</a:t>
            </a:r>
            <a:r>
              <a:rPr lang="sl-SI" sz="2800" baseline="-25000" dirty="0" smtClean="0"/>
              <a:t>3</a:t>
            </a:r>
            <a:r>
              <a:rPr lang="sl-SI" sz="2800" baseline="30000" dirty="0" smtClean="0"/>
              <a:t>2-</a:t>
            </a:r>
            <a:r>
              <a:rPr lang="sl-SI" sz="2800" dirty="0" smtClean="0"/>
              <a:t> → CaSO</a:t>
            </a:r>
            <a:r>
              <a:rPr lang="sl-SI" sz="2800" baseline="-25000" dirty="0" smtClean="0"/>
              <a:t>3</a:t>
            </a:r>
            <a:r>
              <a:rPr lang="sl-SI" sz="2800" dirty="0" smtClean="0"/>
              <a:t> × 1/2H</a:t>
            </a:r>
            <a:r>
              <a:rPr lang="sl-SI" sz="2800" baseline="-25000" dirty="0" smtClean="0"/>
              <a:t>2</a:t>
            </a:r>
            <a:r>
              <a:rPr lang="sl-SI" sz="2800" dirty="0" smtClean="0"/>
              <a:t>O + 3/2 H</a:t>
            </a:r>
            <a:r>
              <a:rPr lang="sl-SI" sz="2800" baseline="-25000" dirty="0" smtClean="0"/>
              <a:t>2</a:t>
            </a:r>
            <a:r>
              <a:rPr lang="sl-SI" sz="2800" dirty="0" smtClean="0"/>
              <a:t>O + 2CO</a:t>
            </a:r>
            <a:r>
              <a:rPr lang="sl-SI" sz="2800" baseline="-25000" dirty="0" smtClean="0"/>
              <a:t>2</a:t>
            </a:r>
            <a:r>
              <a:rPr lang="sl-SI" sz="2800" dirty="0" smtClean="0"/>
              <a:t> </a:t>
            </a:r>
            <a:br>
              <a:rPr lang="sl-SI" sz="2800" dirty="0" smtClean="0"/>
            </a:br>
            <a:r>
              <a:rPr lang="sl-SI" sz="2800" dirty="0" smtClean="0"/>
              <a:t>CaSO</a:t>
            </a:r>
            <a:r>
              <a:rPr lang="sl-SI" sz="2800" baseline="-25000" dirty="0" smtClean="0"/>
              <a:t>3</a:t>
            </a:r>
            <a:r>
              <a:rPr lang="sl-SI" sz="2800" dirty="0" smtClean="0"/>
              <a:t> × 1/2H</a:t>
            </a:r>
            <a:r>
              <a:rPr lang="sl-SI" sz="2800" baseline="-25000" dirty="0" smtClean="0"/>
              <a:t>2</a:t>
            </a:r>
            <a:r>
              <a:rPr lang="sl-SI" sz="2800" dirty="0" smtClean="0"/>
              <a:t>O + 1/2O</a:t>
            </a:r>
            <a:r>
              <a:rPr lang="sl-SI" sz="2800" baseline="-25000" dirty="0" smtClean="0"/>
              <a:t>2</a:t>
            </a:r>
            <a:r>
              <a:rPr lang="sl-SI" sz="2800" dirty="0" smtClean="0"/>
              <a:t> + 3/2H</a:t>
            </a:r>
            <a:r>
              <a:rPr lang="sl-SI" sz="2800" baseline="-25000" dirty="0" smtClean="0"/>
              <a:t>2</a:t>
            </a:r>
            <a:r>
              <a:rPr lang="sl-SI" sz="2800" dirty="0" smtClean="0"/>
              <a:t>O → CaSO4 × 2H</a:t>
            </a:r>
            <a:r>
              <a:rPr lang="sl-SI" sz="2800" baseline="-25000" dirty="0" smtClean="0"/>
              <a:t>2</a:t>
            </a:r>
            <a:r>
              <a:rPr lang="sl-SI" sz="2800" dirty="0" smtClean="0"/>
              <a:t>O</a:t>
            </a:r>
            <a:endParaRPr lang="sl-SI" sz="3600" dirty="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sl-SI" dirty="0" smtClean="0"/>
              <a:t>Razžveplanje</a:t>
            </a:r>
            <a:endParaRPr lang="sl-SI" dirty="0"/>
          </a:p>
        </p:txBody>
      </p:sp>
      <p:sp>
        <p:nvSpPr>
          <p:cNvPr id="3" name="Content Placeholder 2"/>
          <p:cNvSpPr>
            <a:spLocks noGrp="1"/>
          </p:cNvSpPr>
          <p:nvPr>
            <p:ph idx="1"/>
          </p:nvPr>
        </p:nvSpPr>
        <p:spPr>
          <a:xfrm>
            <a:off x="0" y="1124744"/>
            <a:ext cx="9144000" cy="5472608"/>
          </a:xfrm>
        </p:spPr>
        <p:txBody>
          <a:bodyPr>
            <a:normAutofit lnSpcReduction="10000"/>
          </a:bodyPr>
          <a:lstStyle/>
          <a:p>
            <a:r>
              <a:rPr lang="sl-SI" dirty="0" smtClean="0"/>
              <a:t>Vzporedno z oksidacijo sulfita v sulfat poteka tudi kristalizacija sadre. </a:t>
            </a:r>
          </a:p>
          <a:p>
            <a:r>
              <a:rPr lang="sl-SI" dirty="0" smtClean="0"/>
              <a:t>Pomembno je odstranjevanje že formiranih grobih kristalov (to se zgodi v vencu </a:t>
            </a:r>
            <a:r>
              <a:rPr lang="sl-SI" dirty="0" err="1" smtClean="0"/>
              <a:t>hidrociklonov</a:t>
            </a:r>
            <a:r>
              <a:rPr lang="sl-SI" dirty="0" smtClean="0"/>
              <a:t>) in vračanje drobnih osnovnih jeder v </a:t>
            </a:r>
            <a:r>
              <a:rPr lang="sl-SI" dirty="0" err="1" smtClean="0"/>
              <a:t>pralnik</a:t>
            </a:r>
            <a:r>
              <a:rPr lang="sl-SI" dirty="0" smtClean="0"/>
              <a:t>.</a:t>
            </a:r>
          </a:p>
          <a:p>
            <a:r>
              <a:rPr lang="sl-SI" dirty="0" smtClean="0"/>
              <a:t>V dimnih plinih so poleg </a:t>
            </a:r>
            <a:r>
              <a:rPr lang="sl-SI" dirty="0" err="1" smtClean="0"/>
              <a:t>SO</a:t>
            </a:r>
            <a:r>
              <a:rPr lang="sl-SI" baseline="-25000" dirty="0" err="1" smtClean="0"/>
              <a:t>x</a:t>
            </a:r>
            <a:r>
              <a:rPr lang="sl-SI" dirty="0" smtClean="0"/>
              <a:t> še kisle spojine (</a:t>
            </a:r>
            <a:r>
              <a:rPr lang="sl-SI" dirty="0" err="1" smtClean="0"/>
              <a:t>HCl</a:t>
            </a:r>
            <a:r>
              <a:rPr lang="sl-SI" dirty="0" smtClean="0"/>
              <a:t>, HF).</a:t>
            </a:r>
          </a:p>
          <a:p>
            <a:r>
              <a:rPr lang="sl-SI" dirty="0" smtClean="0"/>
              <a:t>Klor in fluor se vežeta na kalcij, CO</a:t>
            </a:r>
            <a:r>
              <a:rPr lang="sl-SI" baseline="-25000" dirty="0" smtClean="0"/>
              <a:t>2</a:t>
            </a:r>
            <a:r>
              <a:rPr lang="sl-SI" dirty="0" smtClean="0"/>
              <a:t> pa se odvaja.</a:t>
            </a:r>
          </a:p>
          <a:p>
            <a:pPr>
              <a:buNone/>
            </a:pPr>
            <a:endParaRPr lang="sl-SI" dirty="0" smtClean="0"/>
          </a:p>
          <a:p>
            <a:pPr>
              <a:buNone/>
            </a:pPr>
            <a:r>
              <a:rPr lang="sl-SI" dirty="0" smtClean="0"/>
              <a:t>	CaCO</a:t>
            </a:r>
            <a:r>
              <a:rPr lang="sl-SI" baseline="-25000" dirty="0" smtClean="0"/>
              <a:t>3</a:t>
            </a:r>
            <a:r>
              <a:rPr lang="sl-SI" dirty="0" smtClean="0"/>
              <a:t> + 2HCl → CaCl</a:t>
            </a:r>
            <a:r>
              <a:rPr lang="sl-SI" baseline="-25000" dirty="0" smtClean="0"/>
              <a:t>2</a:t>
            </a:r>
            <a:r>
              <a:rPr lang="sl-SI" dirty="0" smtClean="0"/>
              <a:t> + H</a:t>
            </a:r>
            <a:r>
              <a:rPr lang="sl-SI" baseline="-25000" dirty="0" smtClean="0"/>
              <a:t>2</a:t>
            </a:r>
            <a:r>
              <a:rPr lang="sl-SI" dirty="0" smtClean="0"/>
              <a:t>O + CO</a:t>
            </a:r>
            <a:r>
              <a:rPr lang="sl-SI" baseline="-25000" dirty="0" smtClean="0"/>
              <a:t>2</a:t>
            </a:r>
            <a:br>
              <a:rPr lang="sl-SI" baseline="-25000" dirty="0" smtClean="0"/>
            </a:br>
            <a:r>
              <a:rPr lang="sl-SI" dirty="0" smtClean="0"/>
              <a:t>CaCO</a:t>
            </a:r>
            <a:r>
              <a:rPr lang="sl-SI" baseline="-25000" dirty="0" smtClean="0"/>
              <a:t>3 </a:t>
            </a:r>
            <a:r>
              <a:rPr lang="sl-SI" dirty="0" smtClean="0"/>
              <a:t>+ 2HF → CaF</a:t>
            </a:r>
            <a:r>
              <a:rPr lang="sl-SI" baseline="-25000" dirty="0" smtClean="0"/>
              <a:t>2</a:t>
            </a:r>
            <a:r>
              <a:rPr lang="sl-SI" dirty="0" smtClean="0"/>
              <a:t> + H</a:t>
            </a:r>
            <a:r>
              <a:rPr lang="sl-SI" baseline="-25000" dirty="0" smtClean="0"/>
              <a:t>2</a:t>
            </a:r>
            <a:r>
              <a:rPr lang="sl-SI" dirty="0" smtClean="0"/>
              <a:t>O + CO</a:t>
            </a:r>
            <a:r>
              <a:rPr lang="sl-SI" baseline="-25000" dirty="0" smtClean="0"/>
              <a:t>2</a:t>
            </a:r>
            <a:endParaRPr lang="sl-SI" dirty="0" smtClean="0"/>
          </a:p>
          <a:p>
            <a:endParaRPr lang="sl-SI"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l-SI" dirty="0" smtClean="0"/>
              <a:t>64. naloga</a:t>
            </a:r>
            <a:endParaRPr lang="sl-SI" dirty="0"/>
          </a:p>
        </p:txBody>
      </p:sp>
      <p:sp>
        <p:nvSpPr>
          <p:cNvPr id="6" name="Content Placeholder 5"/>
          <p:cNvSpPr>
            <a:spLocks noGrp="1"/>
          </p:cNvSpPr>
          <p:nvPr>
            <p:ph idx="1"/>
          </p:nvPr>
        </p:nvSpPr>
        <p:spPr>
          <a:xfrm>
            <a:off x="179512" y="1600200"/>
            <a:ext cx="8712968" cy="4525963"/>
          </a:xfrm>
        </p:spPr>
        <p:txBody>
          <a:bodyPr/>
          <a:lstStyle/>
          <a:p>
            <a:r>
              <a:rPr lang="sl-SI" dirty="0" smtClean="0"/>
              <a:t>Poišči podatke o ostalih tehnikah razžveplanja premoga.</a:t>
            </a:r>
            <a:endParaRPr lang="sl-SI"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Vplivi uporabe premoga na okolje - pepel</a:t>
            </a:r>
            <a:endParaRPr lang="sl-SI" dirty="0"/>
          </a:p>
        </p:txBody>
      </p:sp>
      <p:sp>
        <p:nvSpPr>
          <p:cNvPr id="3" name="Content Placeholder 2"/>
          <p:cNvSpPr>
            <a:spLocks noGrp="1"/>
          </p:cNvSpPr>
          <p:nvPr>
            <p:ph idx="1"/>
          </p:nvPr>
        </p:nvSpPr>
        <p:spPr>
          <a:xfrm>
            <a:off x="0" y="1124744"/>
            <a:ext cx="9144000" cy="5733256"/>
          </a:xfrm>
        </p:spPr>
        <p:txBody>
          <a:bodyPr>
            <a:normAutofit fontScale="92500" lnSpcReduction="10000"/>
          </a:bodyPr>
          <a:lstStyle/>
          <a:p>
            <a:r>
              <a:rPr lang="sl-SI" dirty="0" smtClean="0"/>
              <a:t>Po kurjenju premoga ostane od 5 – 20% pepela.</a:t>
            </a:r>
          </a:p>
          <a:p>
            <a:r>
              <a:rPr lang="sl-SI" dirty="0" smtClean="0"/>
              <a:t>Smog.</a:t>
            </a:r>
          </a:p>
          <a:p>
            <a:r>
              <a:rPr lang="sl-SI" dirty="0" smtClean="0"/>
              <a:t>Pepel, </a:t>
            </a:r>
            <a:r>
              <a:rPr lang="sl-SI" dirty="0" err="1" smtClean="0"/>
              <a:t>elektrofilterski</a:t>
            </a:r>
            <a:r>
              <a:rPr lang="sl-SI" dirty="0" smtClean="0"/>
              <a:t> pepel (EFP) in material, ki ostane po razžveplanju lahko vsebujejo visoke količine </a:t>
            </a:r>
            <a:r>
              <a:rPr lang="sl-SI" dirty="0" err="1" smtClean="0"/>
              <a:t>Hg</a:t>
            </a:r>
            <a:r>
              <a:rPr lang="sl-SI" dirty="0" smtClean="0"/>
              <a:t>, Th, U, As, Se in drugih težkih kovin.</a:t>
            </a:r>
          </a:p>
          <a:p>
            <a:r>
              <a:rPr lang="sl-SI" dirty="0" err="1" smtClean="0"/>
              <a:t>Termocentrale</a:t>
            </a:r>
            <a:r>
              <a:rPr lang="sl-SI" dirty="0" smtClean="0"/>
              <a:t> brez učinkovitega lovljenja EFP so eden najvišjih virov človeško povzročenega radioaktivnega sevanja ozadja.</a:t>
            </a:r>
          </a:p>
          <a:p>
            <a:r>
              <a:rPr lang="sl-SI" dirty="0" smtClean="0"/>
              <a:t>EFP je zaradi </a:t>
            </a:r>
            <a:r>
              <a:rPr lang="sl-SI" dirty="0" err="1" smtClean="0"/>
              <a:t>pucolanskih</a:t>
            </a:r>
            <a:r>
              <a:rPr lang="sl-SI" dirty="0" smtClean="0"/>
              <a:t> lastnosti zaželena surovina v gradbeništvu. Njegova uporaba je izredno nevarna, če vsebuje visoke koncentracije radioaktivnih ali toksičnih prvin.</a:t>
            </a:r>
            <a:endParaRPr lang="sl-SI"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http://upload.wikimedia.org/wikipedia/commons/thumb/4/45/Aerial_view_of_ash_slide_site_Dec_23_2008_TVA.gov_123002.jpg/300px-Aerial_view_of_ash_slide_site_Dec_23_2008_TVA.gov_123002.jpg">
            <a:hlinkClick r:id="rId2"/>
          </p:cNvPr>
          <p:cNvPicPr>
            <a:picLocks noChangeAspect="1" noChangeArrowheads="1"/>
          </p:cNvPicPr>
          <p:nvPr/>
        </p:nvPicPr>
        <p:blipFill>
          <a:blip r:embed="rId3" cstate="print"/>
          <a:srcRect/>
          <a:stretch>
            <a:fillRect/>
          </a:stretch>
        </p:blipFill>
        <p:spPr bwMode="auto">
          <a:xfrm>
            <a:off x="5508104" y="-1"/>
            <a:ext cx="3635896" cy="4407343"/>
          </a:xfrm>
          <a:prstGeom prst="rect">
            <a:avLst/>
          </a:prstGeom>
          <a:noFill/>
        </p:spPr>
      </p:pic>
      <p:pic>
        <p:nvPicPr>
          <p:cNvPr id="97281" name="Picture 1" descr="http://www.mrjoe.com/MrJoe/Creative_Greenius/Entries/2008/1/18_Clean_Coal,_Healthy_Cancer_%26_Evil_Jesus-__Did_I_mention_safe,_green_nuclear_files/05china-600.jpg"/>
          <p:cNvPicPr>
            <a:picLocks noChangeAspect="1" noChangeArrowheads="1"/>
          </p:cNvPicPr>
          <p:nvPr/>
        </p:nvPicPr>
        <p:blipFill>
          <a:blip r:embed="rId4" cstate="print"/>
          <a:srcRect/>
          <a:stretch>
            <a:fillRect/>
          </a:stretch>
        </p:blipFill>
        <p:spPr bwMode="auto">
          <a:xfrm>
            <a:off x="4087767" y="4077072"/>
            <a:ext cx="5056233" cy="2780928"/>
          </a:xfrm>
          <a:prstGeom prst="rect">
            <a:avLst/>
          </a:prstGeom>
          <a:noFill/>
        </p:spPr>
      </p:pic>
      <p:pic>
        <p:nvPicPr>
          <p:cNvPr id="7" name="Picture 13" descr="LWE_1e_Figure_13_36_L"/>
          <p:cNvPicPr>
            <a:picLocks noChangeAspect="1" noChangeArrowheads="1"/>
          </p:cNvPicPr>
          <p:nvPr/>
        </p:nvPicPr>
        <p:blipFill>
          <a:blip r:embed="rId5" cstate="print"/>
          <a:srcRect/>
          <a:stretch>
            <a:fillRect/>
          </a:stretch>
        </p:blipFill>
        <p:spPr bwMode="auto">
          <a:xfrm>
            <a:off x="0" y="0"/>
            <a:ext cx="5652120" cy="4256645"/>
          </a:xfrm>
          <a:prstGeom prst="rect">
            <a:avLst/>
          </a:prstGeom>
          <a:noFill/>
          <a:ln w="9525">
            <a:noFill/>
            <a:miter lim="800000"/>
            <a:headEnd/>
            <a:tailEnd/>
          </a:ln>
        </p:spPr>
      </p:pic>
      <p:pic>
        <p:nvPicPr>
          <p:cNvPr id="97285" name="Picture 5" descr="http://www.solarfeeds.com/wp-content/uploads/smog-china1.jpg"/>
          <p:cNvPicPr>
            <a:picLocks noChangeAspect="1" noChangeArrowheads="1"/>
          </p:cNvPicPr>
          <p:nvPr/>
        </p:nvPicPr>
        <p:blipFill>
          <a:blip r:embed="rId6" cstate="print"/>
          <a:srcRect/>
          <a:stretch>
            <a:fillRect/>
          </a:stretch>
        </p:blipFill>
        <p:spPr bwMode="auto">
          <a:xfrm>
            <a:off x="0" y="4050027"/>
            <a:ext cx="4211960" cy="2807974"/>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65. </a:t>
            </a:r>
            <a:r>
              <a:rPr lang="sl-SI" dirty="0" smtClean="0"/>
              <a:t>naloga</a:t>
            </a:r>
            <a:endParaRPr lang="sl-SI" dirty="0"/>
          </a:p>
        </p:txBody>
      </p:sp>
      <p:sp>
        <p:nvSpPr>
          <p:cNvPr id="3" name="Content Placeholder 2"/>
          <p:cNvSpPr>
            <a:spLocks noGrp="1"/>
          </p:cNvSpPr>
          <p:nvPr>
            <p:ph idx="1"/>
          </p:nvPr>
        </p:nvSpPr>
        <p:spPr>
          <a:xfrm>
            <a:off x="0" y="1600200"/>
            <a:ext cx="9144000" cy="4525963"/>
          </a:xfrm>
        </p:spPr>
        <p:txBody>
          <a:bodyPr/>
          <a:lstStyle/>
          <a:p>
            <a:r>
              <a:rPr lang="sl-SI" dirty="0" smtClean="0"/>
              <a:t>Poišči podatke o okoljski nesreči, povezanimi z deponijami odpadnih snovi iz premogovnika oz. </a:t>
            </a:r>
            <a:r>
              <a:rPr lang="sl-SI" dirty="0" err="1" smtClean="0"/>
              <a:t>termocentral</a:t>
            </a:r>
            <a:r>
              <a:rPr lang="sl-SI" dirty="0" smtClean="0"/>
              <a:t>.</a:t>
            </a:r>
          </a:p>
          <a:p>
            <a:r>
              <a:rPr lang="sl-SI" dirty="0" smtClean="0"/>
              <a:t>Poišči podatke o uporabi in nevarnosti uporabe EFP v Sloveniji.</a:t>
            </a:r>
          </a:p>
          <a:p>
            <a:endParaRPr lang="sl-SI"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66. </a:t>
            </a:r>
            <a:r>
              <a:rPr lang="sl-SI" dirty="0" smtClean="0"/>
              <a:t>naloga</a:t>
            </a:r>
            <a:endParaRPr lang="sl-SI" dirty="0"/>
          </a:p>
        </p:txBody>
      </p:sp>
      <p:sp>
        <p:nvSpPr>
          <p:cNvPr id="3" name="Content Placeholder 2"/>
          <p:cNvSpPr>
            <a:spLocks noGrp="1"/>
          </p:cNvSpPr>
          <p:nvPr>
            <p:ph idx="1"/>
          </p:nvPr>
        </p:nvSpPr>
        <p:spPr>
          <a:xfrm>
            <a:off x="0" y="1600200"/>
            <a:ext cx="9144000" cy="4525963"/>
          </a:xfrm>
        </p:spPr>
        <p:txBody>
          <a:bodyPr/>
          <a:lstStyle/>
          <a:p>
            <a:r>
              <a:rPr lang="sl-SI" dirty="0" smtClean="0"/>
              <a:t>Poišči podatke o uporabi in nevarnosti uporabe EFP v Sloveniji.</a:t>
            </a:r>
          </a:p>
          <a:p>
            <a:r>
              <a:rPr lang="sl-SI" dirty="0" smtClean="0"/>
              <a:t>Poišči podatke o kvaliteti slovenskega premoga.</a:t>
            </a:r>
          </a:p>
          <a:p>
            <a:r>
              <a:rPr lang="sl-SI" dirty="0" smtClean="0"/>
              <a:t>Poišči podatke, kaj za ogrevanje uporablja </a:t>
            </a:r>
            <a:r>
              <a:rPr lang="sl-SI" dirty="0" err="1" smtClean="0"/>
              <a:t>Termoelektrana</a:t>
            </a:r>
            <a:r>
              <a:rPr lang="sl-SI" dirty="0" smtClean="0"/>
              <a:t> Toplarna Ljubljana in kakšni so vplivi na okolje.</a:t>
            </a:r>
            <a:endParaRPr lang="sl-SI"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sl-SI" dirty="0" smtClean="0"/>
              <a:t>Vplivi uporabe premoga na okolje - plini</a:t>
            </a:r>
            <a:endParaRPr lang="sl-SI" dirty="0"/>
          </a:p>
        </p:txBody>
      </p:sp>
      <p:sp>
        <p:nvSpPr>
          <p:cNvPr id="3" name="Content Placeholder 2"/>
          <p:cNvSpPr>
            <a:spLocks noGrp="1"/>
          </p:cNvSpPr>
          <p:nvPr>
            <p:ph idx="1"/>
          </p:nvPr>
        </p:nvSpPr>
        <p:spPr>
          <a:xfrm>
            <a:off x="0" y="1052736"/>
            <a:ext cx="9144000" cy="2664297"/>
          </a:xfrm>
        </p:spPr>
        <p:txBody>
          <a:bodyPr/>
          <a:lstStyle/>
          <a:p>
            <a:r>
              <a:rPr lang="sl-SI" dirty="0" smtClean="0"/>
              <a:t>Pri kurjenju premoga se poleg SO</a:t>
            </a:r>
            <a:r>
              <a:rPr lang="sl-SI" baseline="-25000" dirty="0" smtClean="0"/>
              <a:t>2</a:t>
            </a:r>
            <a:r>
              <a:rPr lang="sl-SI" dirty="0" smtClean="0"/>
              <a:t> sprošča tudi </a:t>
            </a:r>
            <a:r>
              <a:rPr lang="sl-SI" dirty="0" err="1" smtClean="0"/>
              <a:t>NO</a:t>
            </a:r>
            <a:r>
              <a:rPr lang="sl-SI" baseline="-25000" dirty="0" err="1" smtClean="0"/>
              <a:t>x</a:t>
            </a:r>
            <a:r>
              <a:rPr lang="sl-SI" dirty="0" smtClean="0"/>
              <a:t>, ki prispevajo k nastanku kislega dežja in smoga.</a:t>
            </a:r>
          </a:p>
        </p:txBody>
      </p:sp>
      <p:pic>
        <p:nvPicPr>
          <p:cNvPr id="96258" name="Picture 2" descr="http://www.okolje.info/OokAnimatorImages/tes_1m/1m_TES_SO2_2011_M08_povpr.jpg"/>
          <p:cNvPicPr>
            <a:picLocks noChangeAspect="1" noChangeArrowheads="1"/>
          </p:cNvPicPr>
          <p:nvPr/>
        </p:nvPicPr>
        <p:blipFill>
          <a:blip r:embed="rId2" cstate="print"/>
          <a:srcRect/>
          <a:stretch>
            <a:fillRect/>
          </a:stretch>
        </p:blipFill>
        <p:spPr bwMode="auto">
          <a:xfrm>
            <a:off x="4572000" y="2636519"/>
            <a:ext cx="4572000" cy="4221481"/>
          </a:xfrm>
          <a:prstGeom prst="rect">
            <a:avLst/>
          </a:prstGeom>
          <a:noFill/>
        </p:spPr>
      </p:pic>
      <p:pic>
        <p:nvPicPr>
          <p:cNvPr id="96260" name="Picture 4" descr="http://www.okolje.info/OokAnimatorImages/tes_1m/1m_TES_NO2_2011_M08_povpr.jpg"/>
          <p:cNvPicPr>
            <a:picLocks noChangeAspect="1" noChangeArrowheads="1"/>
          </p:cNvPicPr>
          <p:nvPr/>
        </p:nvPicPr>
        <p:blipFill>
          <a:blip r:embed="rId3" cstate="print"/>
          <a:srcRect/>
          <a:stretch>
            <a:fillRect/>
          </a:stretch>
        </p:blipFill>
        <p:spPr bwMode="auto">
          <a:xfrm>
            <a:off x="0" y="2570033"/>
            <a:ext cx="4644008" cy="428796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1553</TotalTime>
  <Words>5327</Words>
  <Application>Microsoft Office PowerPoint</Application>
  <PresentationFormat>On-screen Show (4:3)</PresentationFormat>
  <Paragraphs>556</Paragraphs>
  <Slides>128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128</vt:i4>
      </vt:variant>
    </vt:vector>
  </HeadingPairs>
  <TitlesOfParts>
    <vt:vector size="130" baseType="lpstr">
      <vt:lpstr>Office Theme</vt:lpstr>
      <vt:lpstr>Equation</vt:lpstr>
      <vt:lpstr> 3. del  </vt:lpstr>
      <vt:lpstr>9. poglavje  ENERGIJSKI VIRI – FOSILNA GORIVA</vt:lpstr>
      <vt:lpstr>UVOD</vt:lpstr>
      <vt:lpstr>Obnovljivi in neobnovljivi energijski viri</vt:lpstr>
      <vt:lpstr>Zgodovina uporabe energije</vt:lpstr>
      <vt:lpstr>Zgodovina uporabe energije</vt:lpstr>
      <vt:lpstr>Zgodovina uporabe energije</vt:lpstr>
      <vt:lpstr>Zgodovina uporabe energije</vt:lpstr>
      <vt:lpstr>Zgodovina uporabe energije</vt:lpstr>
      <vt:lpstr>59. naloga</vt:lpstr>
      <vt:lpstr>Slide 11</vt:lpstr>
      <vt:lpstr>Vrh pridobivanja nafte</vt:lpstr>
      <vt:lpstr>Vrh pridobivanja nafte</vt:lpstr>
      <vt:lpstr>Oskrbo z energijo in povpraševanje</vt:lpstr>
      <vt:lpstr>Poraba energijskih virov</vt:lpstr>
      <vt:lpstr>Slide 16</vt:lpstr>
      <vt:lpstr>Slide 17</vt:lpstr>
      <vt:lpstr>Oskrbo z energijo in povpraševanje</vt:lpstr>
      <vt:lpstr>Oskrbo z energijo in povpraševanje</vt:lpstr>
      <vt:lpstr>Slide 20</vt:lpstr>
      <vt:lpstr>60. naloga</vt:lpstr>
      <vt:lpstr>Zaloge energijskih virov - nafta</vt:lpstr>
      <vt:lpstr>Odkrite zaloge : poraba</vt:lpstr>
      <vt:lpstr>Izkoriščanje surovin</vt:lpstr>
      <vt:lpstr>Naftna kriza</vt:lpstr>
      <vt:lpstr>Fosilna goriva</vt:lpstr>
      <vt:lpstr>NAFTA</vt:lpstr>
      <vt:lpstr>Porazdelitev nafte in zemeljskega plina</vt:lpstr>
      <vt:lpstr>Pridobivanje nafte in plina </vt:lpstr>
      <vt:lpstr>Slide 30</vt:lpstr>
      <vt:lpstr>Vplivi pridobivanja nafte na okolje</vt:lpstr>
      <vt:lpstr>Vplivi pridobivanja nafte na okolje</vt:lpstr>
      <vt:lpstr>61. naloga</vt:lpstr>
      <vt:lpstr>Zmanjševanje vplivov pridobivanja nafte na okolje</vt:lpstr>
      <vt:lpstr>Zmanjševanje vplivov pridobivanja nafte na okolje</vt:lpstr>
      <vt:lpstr>Transport nafte in zemeljskega plina</vt:lpstr>
      <vt:lpstr>Razlitja nafte</vt:lpstr>
      <vt:lpstr>Posledice razlitja nafte</vt:lpstr>
      <vt:lpstr>62. naloga</vt:lpstr>
      <vt:lpstr>Čiščenje naftnih razlitij</vt:lpstr>
      <vt:lpstr>Slide 41</vt:lpstr>
      <vt:lpstr>Predelava nafte</vt:lpstr>
      <vt:lpstr>Največje rafinerije nafte </vt:lpstr>
      <vt:lpstr>Vpliv predelave nafte na okolje</vt:lpstr>
      <vt:lpstr>Uporaba nafte – izgorevanje fosilnih goriv</vt:lpstr>
      <vt:lpstr>Slide 46</vt:lpstr>
      <vt:lpstr>Uporaba nafte – izgorevanje fosilnih goriv NOx</vt:lpstr>
      <vt:lpstr>Uporaba nafte – izgorevanje fosilnih goriv NOx</vt:lpstr>
      <vt:lpstr>Uporaba nafte – izgorevanje fosilnih goriv CO</vt:lpstr>
      <vt:lpstr>Uporaba nafte – izgorevanje fosilnih goriv CO</vt:lpstr>
      <vt:lpstr>Uporaba nafte – izgorevanje fosilnih goriv CO</vt:lpstr>
      <vt:lpstr>Uporaba nafte – izgorevanje fosilnih goriv ozon O3</vt:lpstr>
      <vt:lpstr>Uporaba nafte – izgorevanje fosilnih goriv ozon O3</vt:lpstr>
      <vt:lpstr>Uporaba nafte – izgorevanje fosilnih goriv ozon O3</vt:lpstr>
      <vt:lpstr>Uporaba nafte – izgorevanje fosilnih goriv ozon O3</vt:lpstr>
      <vt:lpstr>Uporaba nafte – izgorevanje fosilnih goriv Trdni delci </vt:lpstr>
      <vt:lpstr>Uporaba nafte – izgorevanje fosilnih goriv Trdni delci</vt:lpstr>
      <vt:lpstr>Uporaba nafte – izgorevanje fosilnih goriv Trdni delci</vt:lpstr>
      <vt:lpstr>Uporaba nafte – izgorevanje fosilnih goriv Trdni delci</vt:lpstr>
      <vt:lpstr>Uporaba nafte – izgorevanje fosilnih goriv Benzen</vt:lpstr>
      <vt:lpstr>Uporaba nafte – izgorevanje fosilnih goriv Benzen</vt:lpstr>
      <vt:lpstr>Uporaba nafte – izgorevanje fosilnih goriv</vt:lpstr>
      <vt:lpstr>Uporaba nafte – izgorevanje fosilnih goriv Smog</vt:lpstr>
      <vt:lpstr>Kaj lahko storim?</vt:lpstr>
      <vt:lpstr>Kaj lahko storim?</vt:lpstr>
      <vt:lpstr>Kaj lahko storim?</vt:lpstr>
      <vt:lpstr>Oljni skrilavci</vt:lpstr>
      <vt:lpstr>Oljni skrilavci</vt:lpstr>
      <vt:lpstr>Katranski peski</vt:lpstr>
      <vt:lpstr>63. naloga</vt:lpstr>
      <vt:lpstr>ZEMELJSKI PLIN</vt:lpstr>
      <vt:lpstr>Zaloge zemeljskega plina</vt:lpstr>
      <vt:lpstr>Proizvodnja zemeljskega plina</vt:lpstr>
      <vt:lpstr>Trgovanje z zemeljskim plinom</vt:lpstr>
      <vt:lpstr>Zemeljski plin – več energije in manj onesnaženja</vt:lpstr>
      <vt:lpstr>Predelava zemeljskega plina</vt:lpstr>
      <vt:lpstr>Premoški metan</vt:lpstr>
      <vt:lpstr>Slide 78</vt:lpstr>
      <vt:lpstr>Premoški metan – vplivi na okolje</vt:lpstr>
      <vt:lpstr>Plin iz velikih globin – črni skrilavci</vt:lpstr>
      <vt:lpstr>Črni skrilavci</vt:lpstr>
      <vt:lpstr>Metanovi hidrati</vt:lpstr>
      <vt:lpstr>Slide 83</vt:lpstr>
      <vt:lpstr>PREMOG</vt:lpstr>
      <vt:lpstr>Porazdelitev in poraba</vt:lpstr>
      <vt:lpstr>Pridobivanje premoga</vt:lpstr>
      <vt:lpstr>Vplivi pridobivanja premoga na okolje</vt:lpstr>
      <vt:lpstr>Uporaba premoga</vt:lpstr>
      <vt:lpstr>Vplivi uporabe premoga na okolje - žveplo</vt:lpstr>
      <vt:lpstr>Razžveplanje</vt:lpstr>
      <vt:lpstr>Razžveplanje</vt:lpstr>
      <vt:lpstr>Razžveplanje</vt:lpstr>
      <vt:lpstr>Razžveplanje</vt:lpstr>
      <vt:lpstr>64. naloga</vt:lpstr>
      <vt:lpstr>Vplivi uporabe premoga na okolje - pepel</vt:lpstr>
      <vt:lpstr>Slide 96</vt:lpstr>
      <vt:lpstr>65. naloga</vt:lpstr>
      <vt:lpstr>66. naloga</vt:lpstr>
      <vt:lpstr>Vplivi uporabe premoga na okolje - plini</vt:lpstr>
      <vt:lpstr>Vplivi uporabe premoga na okolje – SO2</vt:lpstr>
      <vt:lpstr>Vplivi uporabe premoga na okolje – SO2</vt:lpstr>
      <vt:lpstr>Vplivi uporabe premoga na okolje – SO2</vt:lpstr>
      <vt:lpstr>Vplivi uporabe premoga na okolje - plini</vt:lpstr>
      <vt:lpstr>Emisije CO2 </vt:lpstr>
      <vt:lpstr>67. naloga</vt:lpstr>
      <vt:lpstr>TE Šoštanj</vt:lpstr>
      <vt:lpstr>Slide 107</vt:lpstr>
      <vt:lpstr>Slide 108</vt:lpstr>
      <vt:lpstr>Slide 109</vt:lpstr>
      <vt:lpstr>Slide 110</vt:lpstr>
      <vt:lpstr>Slide 111</vt:lpstr>
      <vt:lpstr>Slide 112</vt:lpstr>
      <vt:lpstr>Slide 113</vt:lpstr>
      <vt:lpstr>Slide 114</vt:lpstr>
      <vt:lpstr>68. naloga</vt:lpstr>
      <vt:lpstr>69. naloga</vt:lpstr>
      <vt:lpstr>Kisli dež</vt:lpstr>
      <vt:lpstr>Onesnaževala zraka</vt:lpstr>
      <vt:lpstr>Kisli dež – viri emisij</vt:lpstr>
      <vt:lpstr>Kisli dež – vplivi na okolje</vt:lpstr>
      <vt:lpstr>Kisli dež – vplivi na okolje</vt:lpstr>
      <vt:lpstr>Kisli dež – vplivi na okolje</vt:lpstr>
      <vt:lpstr>Gozdovi</vt:lpstr>
      <vt:lpstr>Slide 124</vt:lpstr>
      <vt:lpstr>Vodni sistemi</vt:lpstr>
      <vt:lpstr>Vpliv kislega dežja na človeka</vt:lpstr>
      <vt:lpstr>Zmanjševanje vpliva kislega dežja</vt:lpstr>
      <vt:lpstr>70. naloga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del</dc:title>
  <dc:creator>nina</dc:creator>
  <cp:lastModifiedBy>nina</cp:lastModifiedBy>
  <cp:revision>252</cp:revision>
  <dcterms:created xsi:type="dcterms:W3CDTF">2011-09-26T13:10:03Z</dcterms:created>
  <dcterms:modified xsi:type="dcterms:W3CDTF">2011-10-02T11:34:33Z</dcterms:modified>
</cp:coreProperties>
</file>