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47"/>
  </p:notesMasterIdLst>
  <p:sldIdLst>
    <p:sldId id="368" r:id="rId2"/>
    <p:sldId id="267" r:id="rId3"/>
    <p:sldId id="312" r:id="rId4"/>
    <p:sldId id="363" r:id="rId5"/>
    <p:sldId id="364" r:id="rId6"/>
    <p:sldId id="365" r:id="rId7"/>
    <p:sldId id="337" r:id="rId8"/>
    <p:sldId id="329" r:id="rId9"/>
    <p:sldId id="340" r:id="rId10"/>
    <p:sldId id="318" r:id="rId11"/>
    <p:sldId id="339" r:id="rId12"/>
    <p:sldId id="268" r:id="rId13"/>
    <p:sldId id="314" r:id="rId14"/>
    <p:sldId id="269" r:id="rId15"/>
    <p:sldId id="323" r:id="rId16"/>
    <p:sldId id="325" r:id="rId17"/>
    <p:sldId id="326" r:id="rId18"/>
    <p:sldId id="324" r:id="rId19"/>
    <p:sldId id="327" r:id="rId20"/>
    <p:sldId id="330" r:id="rId21"/>
    <p:sldId id="332" r:id="rId22"/>
    <p:sldId id="356" r:id="rId23"/>
    <p:sldId id="328" r:id="rId24"/>
    <p:sldId id="271" r:id="rId25"/>
    <p:sldId id="270" r:id="rId26"/>
    <p:sldId id="355" r:id="rId27"/>
    <p:sldId id="349" r:id="rId28"/>
    <p:sldId id="342" r:id="rId29"/>
    <p:sldId id="347" r:id="rId30"/>
    <p:sldId id="331" r:id="rId31"/>
    <p:sldId id="333" r:id="rId32"/>
    <p:sldId id="357" r:id="rId33"/>
    <p:sldId id="353" r:id="rId34"/>
    <p:sldId id="366" r:id="rId35"/>
    <p:sldId id="354" r:id="rId36"/>
    <p:sldId id="358" r:id="rId37"/>
    <p:sldId id="359" r:id="rId38"/>
    <p:sldId id="362" r:id="rId39"/>
    <p:sldId id="334" r:id="rId40"/>
    <p:sldId id="335" r:id="rId41"/>
    <p:sldId id="360" r:id="rId42"/>
    <p:sldId id="361" r:id="rId43"/>
    <p:sldId id="367" r:id="rId44"/>
    <p:sldId id="341" r:id="rId45"/>
    <p:sldId id="322" r:id="rId4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F5285-BA80-4D84-84E0-905C8794808A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95127-5843-4B36-BA36-3DB3556A276E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35AF71-C396-47CB-813B-2FF24A1AEB46}" type="slidenum">
              <a:rPr lang="en-US"/>
              <a:pPr/>
              <a:t>27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4B81C0-A8D0-4566-BCB3-3B9BC5A04A07}" type="slidenum">
              <a:rPr lang="en-US"/>
              <a:pPr/>
              <a:t>33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887A92-4DB3-4C56-AAEE-A2659543B3AE}" type="slidenum">
              <a:rPr lang="en-US"/>
              <a:pPr/>
              <a:t>35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7B26-E39F-49F6-8738-1BCD70E6D224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14BB-3158-4101-AC43-DB44B7B8D2F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7B26-E39F-49F6-8738-1BCD70E6D224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14BB-3158-4101-AC43-DB44B7B8D2F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7B26-E39F-49F6-8738-1BCD70E6D224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14BB-3158-4101-AC43-DB44B7B8D2F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54138"/>
            <a:ext cx="4038600" cy="477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4138"/>
            <a:ext cx="4038600" cy="477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Pearson Education,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99B38-E6D8-46A8-93BB-F124BD840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4138"/>
            <a:ext cx="4038600" cy="477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54138"/>
            <a:ext cx="4038600" cy="477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Pearson Education,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4D2FA-DB6D-4C6B-976D-33FDAA274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7B26-E39F-49F6-8738-1BCD70E6D224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14BB-3158-4101-AC43-DB44B7B8D2F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7B26-E39F-49F6-8738-1BCD70E6D224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14BB-3158-4101-AC43-DB44B7B8D2F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7B26-E39F-49F6-8738-1BCD70E6D224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14BB-3158-4101-AC43-DB44B7B8D2F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7B26-E39F-49F6-8738-1BCD70E6D224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14BB-3158-4101-AC43-DB44B7B8D2F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7B26-E39F-49F6-8738-1BCD70E6D224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14BB-3158-4101-AC43-DB44B7B8D2F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7B26-E39F-49F6-8738-1BCD70E6D224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14BB-3158-4101-AC43-DB44B7B8D2F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7B26-E39F-49F6-8738-1BCD70E6D224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14BB-3158-4101-AC43-DB44B7B8D2F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7B26-E39F-49F6-8738-1BCD70E6D224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14BB-3158-4101-AC43-DB44B7B8D2F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C7B26-E39F-49F6-8738-1BCD70E6D224}" type="datetimeFigureOut">
              <a:rPr lang="sl-SI" smtClean="0"/>
              <a:pPr/>
              <a:t>20.9.2011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914BB-3158-4101-AC43-DB44B7B8D2F8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  <p:sldLayoutId id="214748416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a.gov/library/publications/the-world-factbook/rankorder/2002rank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sus.gov/population/international/data/idb/country.ph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ociatedcontent.com/article/1900062/humans_living_on_the_moon_nasa_says.html?cat=9" TargetMode="External"/><Relationship Id="rId2" Type="http://schemas.openxmlformats.org/officeDocument/2006/relationships/hyperlink" Target="http://www.associatedcontent.com/article/11893/living_on_the_moon.html?cat=1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Colonization_of_the_Moon" TargetMode="External"/><Relationship Id="rId4" Type="http://schemas.openxmlformats.org/officeDocument/2006/relationships/hyperlink" Target="http://www.scribd.com/doc/17671274/Humans-Living-on-the-Moo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zzle.com/articles/thomas-malthus-theory-of-population.html" TargetMode="External"/><Relationship Id="rId2" Type="http://schemas.openxmlformats.org/officeDocument/2006/relationships/hyperlink" Target="http://en.wikipedia.org/wiki/Malthusian_catastroph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/>
          </a:bodyPr>
          <a:lstStyle/>
          <a:p>
            <a:r>
              <a:rPr lang="sl-SI" sz="4000" dirty="0" smtClean="0"/>
              <a:t>1. poglavje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sl-SI" sz="5400" b="1" dirty="0" smtClean="0">
                <a:solidFill>
                  <a:schemeClr val="tx1"/>
                </a:solidFill>
              </a:rPr>
              <a:t>FILOZOFIJA IN TEMELJNE ZAMISLI</a:t>
            </a:r>
          </a:p>
          <a:p>
            <a:r>
              <a:rPr lang="sl-SI" sz="5400" b="1" dirty="0" smtClean="0">
                <a:solidFill>
                  <a:schemeClr val="tx1"/>
                </a:solidFill>
              </a:rPr>
              <a:t>(nadaljevanje)</a:t>
            </a:r>
            <a:endParaRPr lang="sl-SI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9" descr="01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60764" y="0"/>
            <a:ext cx="6887700" cy="6858000"/>
          </a:xfrm>
          <a:prstGeom prst="rect">
            <a:avLst/>
          </a:prstGeom>
          <a:noFill/>
          <a:ln/>
        </p:spPr>
      </p:pic>
      <p:pic>
        <p:nvPicPr>
          <p:cNvPr id="4" name="Picture 41" descr="01_05"/>
          <p:cNvPicPr>
            <a:picLocks noChangeAspect="1" noChangeArrowheads="1"/>
          </p:cNvPicPr>
          <p:nvPr/>
        </p:nvPicPr>
        <p:blipFill>
          <a:blip r:embed="rId3" cstate="print"/>
          <a:srcRect b="3600"/>
          <a:stretch>
            <a:fillRect/>
          </a:stretch>
        </p:blipFill>
        <p:spPr bwMode="auto">
          <a:xfrm>
            <a:off x="1835696" y="0"/>
            <a:ext cx="5544616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01_T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112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sl-SI" dirty="0" smtClean="0"/>
              <a:t>Rast človeške populacije</a:t>
            </a:r>
            <a:endParaRPr lang="en-US" dirty="0" smtClean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964488" cy="5661248"/>
          </a:xfrm>
        </p:spPr>
        <p:txBody>
          <a:bodyPr>
            <a:normAutofit/>
          </a:bodyPr>
          <a:lstStyle/>
          <a:p>
            <a:pPr eaLnBrk="1" hangingPunct="1"/>
            <a:r>
              <a:rPr lang="sl-SI" dirty="0" smtClean="0"/>
              <a:t>Največji okoljski problem: leta 2011 živi na Zemlji skoraj 7 milijard prebivalcev</a:t>
            </a:r>
          </a:p>
          <a:p>
            <a:pPr eaLnBrk="1" hangingPunct="1"/>
            <a:r>
              <a:rPr lang="sl-SI" dirty="0" smtClean="0"/>
              <a:t>“Populacijska bomba?”</a:t>
            </a:r>
          </a:p>
          <a:p>
            <a:r>
              <a:rPr lang="sl-SI" dirty="0" smtClean="0"/>
              <a:t>Eksponentna rast</a:t>
            </a:r>
          </a:p>
          <a:p>
            <a:pPr eaLnBrk="1" hangingPunct="1"/>
            <a:r>
              <a:rPr lang="sl-SI" dirty="0" smtClean="0"/>
              <a:t>Preseganje zmožnosti Zemlje, da nas preživi (</a:t>
            </a:r>
            <a:r>
              <a:rPr lang="sl-SI" dirty="0" err="1" smtClean="0"/>
              <a:t>carrying</a:t>
            </a:r>
            <a:r>
              <a:rPr lang="sl-SI" dirty="0" smtClean="0"/>
              <a:t> </a:t>
            </a:r>
            <a:r>
              <a:rPr lang="sl-SI" dirty="0" err="1" smtClean="0"/>
              <a:t>capacity</a:t>
            </a:r>
            <a:r>
              <a:rPr lang="sl-SI" dirty="0" smtClean="0"/>
              <a:t>)</a:t>
            </a:r>
          </a:p>
          <a:p>
            <a:pPr eaLnBrk="1" hangingPunct="1"/>
            <a:r>
              <a:rPr lang="sl-SI" dirty="0" smtClean="0"/>
              <a:t>Zemlja kot edini primerni habitat v bližnji prihodnosti.</a:t>
            </a:r>
          </a:p>
          <a:p>
            <a:pPr eaLnBrk="1" hangingPunct="1"/>
            <a:endParaRPr lang="sl-SI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/>
          <a:lstStyle/>
          <a:p>
            <a:r>
              <a:rPr lang="sl-SI" dirty="0" smtClean="0"/>
              <a:t>Rast človeške populacije</a:t>
            </a:r>
            <a:endParaRPr lang="en-US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0638"/>
            <a:ext cx="9144000" cy="4772025"/>
          </a:xfrm>
        </p:spPr>
        <p:txBody>
          <a:bodyPr/>
          <a:lstStyle/>
          <a:p>
            <a:r>
              <a:rPr lang="sl-SI" dirty="0" smtClean="0"/>
              <a:t>Ocenjujejo da bo do leta </a:t>
            </a:r>
            <a:r>
              <a:rPr lang="en-US" dirty="0" smtClean="0"/>
              <a:t>2050</a:t>
            </a:r>
            <a:r>
              <a:rPr lang="sl-SI" dirty="0" smtClean="0"/>
              <a:t> število ljudi na Zemlji   ̴</a:t>
            </a:r>
            <a:r>
              <a:rPr lang="en-US" dirty="0" smtClean="0"/>
              <a:t>9.5 </a:t>
            </a:r>
            <a:r>
              <a:rPr lang="sl-SI" dirty="0" smtClean="0"/>
              <a:t>milijarde ali   ̴</a:t>
            </a:r>
            <a:r>
              <a:rPr lang="en-US" dirty="0" smtClean="0"/>
              <a:t>40% </a:t>
            </a:r>
            <a:r>
              <a:rPr lang="sl-SI" dirty="0" smtClean="0"/>
              <a:t>več kot leta </a:t>
            </a:r>
            <a:r>
              <a:rPr lang="en-US" dirty="0" smtClean="0"/>
              <a:t>2010.</a:t>
            </a:r>
          </a:p>
          <a:p>
            <a:pPr eaLnBrk="1" hangingPunct="1"/>
            <a:endParaRPr lang="en-US" sz="1800" dirty="0" smtClean="0"/>
          </a:p>
        </p:txBody>
      </p:sp>
      <p:pic>
        <p:nvPicPr>
          <p:cNvPr id="8198" name="Picture 8" descr="LWE_1e_Figure_01_04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29036"/>
            <a:ext cx="8964488" cy="412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46" name="Group 62"/>
          <p:cNvGraphicFramePr>
            <a:graphicFrameLocks noGrp="1"/>
          </p:cNvGraphicFramePr>
          <p:nvPr/>
        </p:nvGraphicFramePr>
        <p:xfrm>
          <a:off x="457200" y="1371600"/>
          <a:ext cx="5638800" cy="4876800"/>
        </p:xfrm>
        <a:graphic>
          <a:graphicData uri="http://schemas.openxmlformats.org/drawingml/2006/table">
            <a:tbl>
              <a:tblPr/>
              <a:tblGrid>
                <a:gridCol w="5638800"/>
              </a:tblGrid>
              <a:tr h="487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71763" algn="l"/>
                        </a:tabLst>
                      </a:pP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ヒラギノ角ゴ Pro W3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423" name="Group 39"/>
          <p:cNvGraphicFramePr>
            <a:graphicFrameLocks noGrp="1"/>
          </p:cNvGraphicFramePr>
          <p:nvPr/>
        </p:nvGraphicFramePr>
        <p:xfrm>
          <a:off x="6172200" y="1393825"/>
          <a:ext cx="2743200" cy="4851400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485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12" charset="-128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0" y="6491288"/>
            <a:ext cx="810039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r>
              <a:rPr lang="sl-SI" sz="1800" dirty="0" smtClean="0"/>
              <a:t>Taborišče </a:t>
            </a:r>
            <a:r>
              <a:rPr lang="sl-SI" sz="1800" dirty="0" err="1" smtClean="0"/>
              <a:t>Korem</a:t>
            </a:r>
            <a:r>
              <a:rPr lang="sl-SI" sz="1800" dirty="0" smtClean="0"/>
              <a:t>, Etiopija 1984. </a:t>
            </a:r>
            <a:endParaRPr lang="en-GB" sz="1800" dirty="0"/>
          </a:p>
        </p:txBody>
      </p:sp>
      <p:sp>
        <p:nvSpPr>
          <p:cNvPr id="15367" name="Rectangle 1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Rast človeške populacije</a:t>
            </a:r>
            <a:endParaRPr lang="en-GB" dirty="0" smtClean="0"/>
          </a:p>
        </p:txBody>
      </p:sp>
      <p:sp>
        <p:nvSpPr>
          <p:cNvPr id="15368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748680"/>
          </a:xfrm>
        </p:spPr>
        <p:txBody>
          <a:bodyPr/>
          <a:lstStyle/>
          <a:p>
            <a:pPr eaLnBrk="1" hangingPunct="1"/>
            <a:r>
              <a:rPr lang="sl-SI" dirty="0" smtClean="0"/>
              <a:t>Populacijska bomba: tik pred eksplozijo?</a:t>
            </a:r>
            <a:endParaRPr lang="en-US" dirty="0" smtClean="0"/>
          </a:p>
        </p:txBody>
      </p:sp>
      <p:pic>
        <p:nvPicPr>
          <p:cNvPr id="15369" name="Picture 14" descr="IEG_5e_Figure_01_04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6294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Eksponentna rast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805264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Pojavi se, ko število rojstev presega število smrti.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dirty="0" smtClean="0"/>
              <a:t>N = N</a:t>
            </a:r>
            <a:r>
              <a:rPr lang="sl-SI" baseline="-25000" dirty="0" smtClean="0"/>
              <a:t>0</a:t>
            </a:r>
            <a:r>
              <a:rPr lang="sl-SI" dirty="0" smtClean="0"/>
              <a:t>e</a:t>
            </a:r>
            <a:r>
              <a:rPr lang="sl-SI" baseline="30000" dirty="0" smtClean="0"/>
              <a:t>kt</a:t>
            </a: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sz="2800" dirty="0" smtClean="0"/>
              <a:t>N		vrednost v prihodnosti</a:t>
            </a:r>
          </a:p>
          <a:p>
            <a:pPr>
              <a:buNone/>
            </a:pPr>
            <a:r>
              <a:rPr lang="sl-SI" sz="2800" dirty="0" smtClean="0"/>
              <a:t>N</a:t>
            </a:r>
            <a:r>
              <a:rPr lang="sl-SI" sz="2800" baseline="-25000" dirty="0" smtClean="0"/>
              <a:t>0		</a:t>
            </a:r>
            <a:r>
              <a:rPr lang="sl-SI" sz="2800" dirty="0" smtClean="0"/>
              <a:t>sedanja vrednost</a:t>
            </a:r>
          </a:p>
          <a:p>
            <a:pPr>
              <a:buNone/>
            </a:pPr>
            <a:r>
              <a:rPr lang="sl-SI" sz="2800" dirty="0" smtClean="0"/>
              <a:t>e		konstanta (2,71828)</a:t>
            </a:r>
          </a:p>
          <a:p>
            <a:pPr>
              <a:buNone/>
            </a:pPr>
            <a:r>
              <a:rPr lang="sl-SI" sz="2800" dirty="0" smtClean="0"/>
              <a:t>R		stopnja rasti R</a:t>
            </a:r>
          </a:p>
          <a:p>
            <a:pPr>
              <a:buNone/>
            </a:pPr>
            <a:r>
              <a:rPr lang="sl-SI" sz="2800" dirty="0" smtClean="0"/>
              <a:t>k		stopnja rasti R, definirana kot % spremembe na 	enoto časa 	k = R/100</a:t>
            </a:r>
          </a:p>
          <a:p>
            <a:pPr>
              <a:buNone/>
            </a:pPr>
            <a:r>
              <a:rPr lang="sl-SI" sz="2800" dirty="0" smtClean="0"/>
              <a:t>t		število let za katera izračunavamo spremembo</a:t>
            </a:r>
          </a:p>
          <a:p>
            <a:pPr>
              <a:buNone/>
            </a:pPr>
            <a:endParaRPr lang="sl-SI" dirty="0" smtClean="0"/>
          </a:p>
          <a:p>
            <a:pPr marL="0" indent="0"/>
            <a:r>
              <a:rPr lang="sl-SI" dirty="0" smtClean="0">
                <a:solidFill>
                  <a:srgbClr val="FF0000"/>
                </a:solidFill>
              </a:rPr>
              <a:t>Eksponentna rast in  stopnja rasti sta predpostavki!</a:t>
            </a:r>
            <a:endParaRPr lang="sl-SI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Eksponentna rast – ocena števila prebivalcev 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>
            <a:normAutofit/>
          </a:bodyPr>
          <a:lstStyle/>
          <a:p>
            <a:r>
              <a:rPr lang="sl-SI" dirty="0" smtClean="0"/>
              <a:t>Kakšna bo svetovna populacija čez 10 let, če je danes na svetu skoraj 7 milijard ljudi in je ocenjena rast 1,1%?</a:t>
            </a:r>
          </a:p>
          <a:p>
            <a:endParaRPr lang="sl-SI" dirty="0" smtClean="0"/>
          </a:p>
          <a:p>
            <a:r>
              <a:rPr lang="sl-SI" dirty="0" smtClean="0"/>
              <a:t>N = N</a:t>
            </a:r>
            <a:r>
              <a:rPr lang="sl-SI" baseline="-25000" dirty="0" smtClean="0"/>
              <a:t>0</a:t>
            </a:r>
            <a:r>
              <a:rPr lang="sl-SI" dirty="0" smtClean="0"/>
              <a:t>e</a:t>
            </a:r>
            <a:r>
              <a:rPr lang="sl-SI" baseline="30000" dirty="0" smtClean="0"/>
              <a:t>kt</a:t>
            </a:r>
          </a:p>
          <a:p>
            <a:r>
              <a:rPr lang="sl-SI" dirty="0" smtClean="0"/>
              <a:t>N = </a:t>
            </a:r>
            <a:r>
              <a:rPr lang="sl-SI" dirty="0" err="1" smtClean="0"/>
              <a:t>7</a:t>
            </a:r>
            <a:r>
              <a:rPr lang="sl-SI" baseline="30000" dirty="0" err="1" smtClean="0"/>
              <a:t>.</a:t>
            </a:r>
            <a:r>
              <a:rPr lang="sl-SI" dirty="0" err="1" smtClean="0"/>
              <a:t>e</a:t>
            </a:r>
            <a:r>
              <a:rPr lang="sl-SI" baseline="30000" dirty="0" smtClean="0"/>
              <a:t>(1,1/100)10 </a:t>
            </a:r>
            <a:r>
              <a:rPr lang="sl-SI" dirty="0" smtClean="0"/>
              <a:t>= </a:t>
            </a:r>
            <a:r>
              <a:rPr lang="sl-SI" dirty="0" err="1" smtClean="0"/>
              <a:t>7</a:t>
            </a:r>
            <a:r>
              <a:rPr lang="sl-SI" baseline="30000" dirty="0" err="1" smtClean="0"/>
              <a:t>.</a:t>
            </a:r>
            <a:r>
              <a:rPr lang="sl-SI" dirty="0" err="1" smtClean="0"/>
              <a:t>e</a:t>
            </a:r>
            <a:r>
              <a:rPr lang="sl-SI" baseline="30000" dirty="0" err="1" smtClean="0"/>
              <a:t>0</a:t>
            </a:r>
            <a:r>
              <a:rPr lang="sl-SI" baseline="30000" dirty="0" smtClean="0"/>
              <a:t>,11</a:t>
            </a:r>
            <a:r>
              <a:rPr lang="sl-SI" dirty="0" smtClean="0"/>
              <a:t> = 7</a:t>
            </a:r>
            <a:r>
              <a:rPr lang="sl-SI" baseline="30000" dirty="0" smtClean="0"/>
              <a:t>.</a:t>
            </a:r>
            <a:r>
              <a:rPr lang="sl-SI" dirty="0" smtClean="0"/>
              <a:t>1,11628 =7,81 </a:t>
            </a:r>
          </a:p>
          <a:p>
            <a:pPr>
              <a:buNone/>
            </a:pPr>
            <a:endParaRPr lang="sl-SI" dirty="0" smtClean="0"/>
          </a:p>
          <a:p>
            <a:r>
              <a:rPr lang="sl-SI" dirty="0" smtClean="0"/>
              <a:t>Leta 2021 nas bo 7,81 milijarde, ali skoraj slabo milijardo več.</a:t>
            </a:r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5. naloga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sl-SI" dirty="0" smtClean="0"/>
              <a:t>Izračunaj, koliko ljudi bo čez 20 let predvidoma v Sloveniji, v Zimbabveju, v Indiji in na Kitajskem.</a:t>
            </a:r>
          </a:p>
          <a:p>
            <a:r>
              <a:rPr lang="sl-SI" dirty="0" smtClean="0"/>
              <a:t>Vir podatkov: </a:t>
            </a:r>
            <a:r>
              <a:rPr lang="sl-SI" sz="2400" dirty="0" smtClean="0">
                <a:hlinkClick r:id="rId2"/>
              </a:rPr>
              <a:t>https://www.cia.gov/library/publications/the-world-factbook/rankorder/2002rank.html</a:t>
            </a:r>
            <a:endParaRPr lang="sl-SI" sz="2400" dirty="0" smtClean="0"/>
          </a:p>
          <a:p>
            <a:r>
              <a:rPr lang="sl-SI" dirty="0" smtClean="0"/>
              <a:t>Koliko bi bila v 10 letih celotna človeška populacija, če bi bila stopnja rasti namesto 1,1  en odstotek več (2,1), koliko, če dva (3,1)?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Eksponentna rast – ocena časa t, ko bo dosežena določena vrednost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sl-SI" dirty="0" smtClean="0"/>
              <a:t>Enačbo lahko preuredimo in izračunamo, čez koliko časa bo človeška populacija na Zemlji dosegla določeno vrednost:</a:t>
            </a:r>
          </a:p>
          <a:p>
            <a:endParaRPr lang="sl-SI" dirty="0" smtClean="0"/>
          </a:p>
          <a:p>
            <a:r>
              <a:rPr lang="sl-SI" dirty="0" smtClean="0"/>
              <a:t>t = (1/k) </a:t>
            </a:r>
            <a:r>
              <a:rPr lang="sl-SI" dirty="0" err="1" smtClean="0"/>
              <a:t>ln</a:t>
            </a:r>
            <a:r>
              <a:rPr lang="sl-SI" dirty="0" smtClean="0"/>
              <a:t>(N/N</a:t>
            </a:r>
            <a:r>
              <a:rPr lang="sl-SI" baseline="-25000" dirty="0" smtClean="0"/>
              <a:t>0</a:t>
            </a:r>
            <a:r>
              <a:rPr lang="sl-SI" dirty="0" smtClean="0"/>
              <a:t>)</a:t>
            </a:r>
          </a:p>
          <a:p>
            <a:endParaRPr lang="sl-SI" dirty="0" smtClean="0"/>
          </a:p>
          <a:p>
            <a:r>
              <a:rPr lang="sl-SI" dirty="0" smtClean="0"/>
              <a:t>Če ostane stopnja rasti nespremenjena, kdaj nas bo namesto sedanjih 7 že 10 milijard?</a:t>
            </a:r>
          </a:p>
          <a:p>
            <a:r>
              <a:rPr lang="sl-SI" dirty="0" smtClean="0"/>
              <a:t>t = (1/0,011)</a:t>
            </a:r>
            <a:r>
              <a:rPr lang="sl-SI" dirty="0" err="1" smtClean="0"/>
              <a:t>ln</a:t>
            </a:r>
            <a:r>
              <a:rPr lang="sl-SI" dirty="0" smtClean="0"/>
              <a:t>(10/7) = 90,9 </a:t>
            </a:r>
            <a:r>
              <a:rPr lang="sl-SI" sz="2800" dirty="0" smtClean="0"/>
              <a:t>x</a:t>
            </a:r>
            <a:r>
              <a:rPr lang="sl-SI" dirty="0" smtClean="0"/>
              <a:t> 0,3567 = 32,4 let</a:t>
            </a:r>
          </a:p>
          <a:p>
            <a:r>
              <a:rPr lang="sl-SI" dirty="0" smtClean="0"/>
              <a:t>Odgovor: Leta 2044.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Eksponentna rast – p </a:t>
            </a:r>
            <a:r>
              <a:rPr lang="sl-SI" dirty="0" err="1" smtClean="0"/>
              <a:t>odvojitveni</a:t>
            </a:r>
            <a:r>
              <a:rPr lang="sl-SI" dirty="0" smtClean="0"/>
              <a:t> čas </a:t>
            </a:r>
            <a:r>
              <a:rPr lang="sl-SI" dirty="0" err="1" smtClean="0"/>
              <a:t>t</a:t>
            </a:r>
            <a:r>
              <a:rPr lang="sl-SI" baseline="-25000" dirty="0" err="1" smtClean="0"/>
              <a:t>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5472608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Če privzamemo eksponentno rast, izračunamo čas, da se bo sedanja vrednost podvojila z izpeljavo: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dirty="0" smtClean="0"/>
              <a:t>2N</a:t>
            </a:r>
            <a:r>
              <a:rPr lang="sl-SI" baseline="-25000" dirty="0" smtClean="0"/>
              <a:t>0</a:t>
            </a:r>
            <a:r>
              <a:rPr lang="sl-SI" dirty="0" smtClean="0"/>
              <a:t> = N</a:t>
            </a:r>
            <a:r>
              <a:rPr lang="sl-SI" baseline="-25000" dirty="0" smtClean="0"/>
              <a:t>0</a:t>
            </a:r>
            <a:r>
              <a:rPr lang="sl-SI" dirty="0" smtClean="0"/>
              <a:t>e</a:t>
            </a:r>
            <a:r>
              <a:rPr lang="sl-SI" baseline="30000" dirty="0" smtClean="0"/>
              <a:t>kt</a:t>
            </a:r>
            <a:r>
              <a:rPr lang="sl-SI" sz="2000" baseline="30000" dirty="0" smtClean="0"/>
              <a:t>D</a:t>
            </a:r>
            <a:r>
              <a:rPr lang="sl-SI" dirty="0" smtClean="0"/>
              <a:t> 	/N</a:t>
            </a:r>
            <a:r>
              <a:rPr lang="sl-SI" baseline="-25000" dirty="0" smtClean="0"/>
              <a:t>0</a:t>
            </a:r>
            <a:endParaRPr lang="sl-SI" dirty="0" smtClean="0"/>
          </a:p>
          <a:p>
            <a:pPr>
              <a:buNone/>
            </a:pPr>
            <a:r>
              <a:rPr lang="sl-SI" dirty="0" smtClean="0"/>
              <a:t>2 = </a:t>
            </a:r>
            <a:r>
              <a:rPr lang="sl-SI" dirty="0" err="1" smtClean="0"/>
              <a:t>e</a:t>
            </a:r>
            <a:r>
              <a:rPr lang="sl-SI" baseline="30000" dirty="0" err="1" smtClean="0"/>
              <a:t>kt</a:t>
            </a:r>
            <a:r>
              <a:rPr lang="sl-SI" sz="2000" baseline="30000" dirty="0" err="1" smtClean="0">
                <a:solidFill>
                  <a:prstClr val="black"/>
                </a:solidFill>
              </a:rPr>
              <a:t>D</a:t>
            </a:r>
            <a:r>
              <a:rPr lang="sl-SI" baseline="30000" dirty="0" err="1" smtClean="0"/>
              <a:t>		</a:t>
            </a:r>
            <a:r>
              <a:rPr lang="sl-SI" dirty="0" smtClean="0"/>
              <a:t>/</a:t>
            </a:r>
            <a:r>
              <a:rPr lang="sl-SI" dirty="0" err="1" smtClean="0"/>
              <a:t>ln</a:t>
            </a:r>
            <a:endParaRPr lang="sl-SI" dirty="0" smtClean="0"/>
          </a:p>
          <a:p>
            <a:pPr>
              <a:buNone/>
            </a:pPr>
            <a:r>
              <a:rPr lang="sl-SI" dirty="0" smtClean="0"/>
              <a:t>ln2 = </a:t>
            </a:r>
            <a:r>
              <a:rPr lang="sl-SI" dirty="0" err="1" smtClean="0"/>
              <a:t>kt</a:t>
            </a:r>
            <a:r>
              <a:rPr lang="sl-SI" baseline="-25000" dirty="0" err="1" smtClean="0"/>
              <a:t>D</a:t>
            </a:r>
            <a:endParaRPr lang="sl-SI" baseline="-25000" dirty="0" smtClean="0"/>
          </a:p>
          <a:p>
            <a:pPr>
              <a:buNone/>
            </a:pPr>
            <a:r>
              <a:rPr lang="sl-SI" dirty="0" err="1" smtClean="0"/>
              <a:t>t</a:t>
            </a:r>
            <a:r>
              <a:rPr lang="sl-SI" baseline="-25000" dirty="0" err="1" smtClean="0"/>
              <a:t>D</a:t>
            </a:r>
            <a:r>
              <a:rPr lang="sl-SI" baseline="-25000" dirty="0" smtClean="0"/>
              <a:t> </a:t>
            </a:r>
            <a:r>
              <a:rPr lang="sl-SI" dirty="0" smtClean="0"/>
              <a:t>= ln2/k = 0,693/k = 69,3/R</a:t>
            </a:r>
          </a:p>
          <a:p>
            <a:pPr>
              <a:buNone/>
            </a:pPr>
            <a:r>
              <a:rPr lang="sl-SI" dirty="0" err="1" smtClean="0"/>
              <a:t>t</a:t>
            </a:r>
            <a:r>
              <a:rPr lang="sl-SI" baseline="-25000" dirty="0" err="1" smtClean="0"/>
              <a:t>D</a:t>
            </a:r>
            <a:r>
              <a:rPr lang="sl-SI" baseline="-25000" dirty="0" smtClean="0"/>
              <a:t> </a:t>
            </a:r>
            <a:r>
              <a:rPr lang="sl-SI" dirty="0" smtClean="0"/>
              <a:t>≈ 70/R</a:t>
            </a:r>
          </a:p>
          <a:p>
            <a:pPr>
              <a:buNone/>
            </a:pPr>
            <a:endParaRPr lang="sl-SI" sz="2000" dirty="0" smtClean="0"/>
          </a:p>
          <a:p>
            <a:pPr marL="0" indent="0">
              <a:buNone/>
            </a:pPr>
            <a:r>
              <a:rPr lang="sl-SI" dirty="0" smtClean="0"/>
              <a:t>Število prebivalcev na Zemlji se bo ob predpostavljeni rasti podvojilo v približno 70/1,1 = 64 letih. To je v času vašega življenja!</a:t>
            </a:r>
            <a:endParaRPr lang="sl-SI" sz="2000" dirty="0" smtClean="0"/>
          </a:p>
          <a:p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hangingPunct="1"/>
            <a:r>
              <a:rPr lang="sl-SI" dirty="0" smtClean="0"/>
              <a:t>Temeljne zamisli</a:t>
            </a:r>
            <a:endParaRPr lang="en-GB" dirty="0" smtClean="0"/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eaLnBrk="1" hangingPunct="1"/>
            <a:r>
              <a:rPr lang="sl-SI" dirty="0" smtClean="0"/>
              <a:t>Pet temeljnih zamisli:</a:t>
            </a:r>
          </a:p>
          <a:p>
            <a:pPr lvl="1"/>
            <a:r>
              <a:rPr lang="sl-SI" dirty="0" smtClean="0">
                <a:solidFill>
                  <a:srgbClr val="FF0000"/>
                </a:solidFill>
              </a:rPr>
              <a:t>Rast človeške populacije</a:t>
            </a:r>
          </a:p>
          <a:p>
            <a:pPr lvl="1"/>
            <a:r>
              <a:rPr lang="sl-SI" dirty="0" smtClean="0"/>
              <a:t>Trajnostni razvoj</a:t>
            </a:r>
          </a:p>
          <a:p>
            <a:pPr lvl="1"/>
            <a:r>
              <a:rPr lang="sl-SI" dirty="0" smtClean="0"/>
              <a:t>Sistem in spremembe</a:t>
            </a:r>
          </a:p>
          <a:p>
            <a:pPr lvl="1"/>
            <a:r>
              <a:rPr lang="sl-SI" dirty="0" smtClean="0"/>
              <a:t>Naravna tveganja (</a:t>
            </a:r>
            <a:r>
              <a:rPr lang="sl-SI" dirty="0" err="1" smtClean="0"/>
              <a:t>geohazard</a:t>
            </a:r>
            <a:r>
              <a:rPr lang="sl-SI" dirty="0" smtClean="0"/>
              <a:t>)</a:t>
            </a:r>
          </a:p>
          <a:p>
            <a:pPr lvl="1" eaLnBrk="1" hangingPunct="1"/>
            <a:r>
              <a:rPr lang="sl-SI" dirty="0" smtClean="0"/>
              <a:t>Znanstveno védenje in vrednote</a:t>
            </a:r>
          </a:p>
          <a:p>
            <a:pPr eaLnBrk="1" hangingPunct="1"/>
            <a:r>
              <a:rPr lang="sl-SI" dirty="0" smtClean="0"/>
              <a:t>Ostale pomembne zamisli okoljske geologije:</a:t>
            </a:r>
          </a:p>
          <a:p>
            <a:pPr lvl="1"/>
            <a:r>
              <a:rPr lang="sl-SI" dirty="0" smtClean="0"/>
              <a:t>Končni naravni viri</a:t>
            </a:r>
          </a:p>
          <a:p>
            <a:pPr lvl="1"/>
            <a:r>
              <a:rPr lang="sl-SI" dirty="0" smtClean="0"/>
              <a:t>Obveza za prihodnost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Logistična enačba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r>
              <a:rPr lang="sl-SI" dirty="0" smtClean="0"/>
              <a:t>Stopnja rast prebivalstva ni stalna.</a:t>
            </a:r>
          </a:p>
          <a:p>
            <a:r>
              <a:rPr lang="en-US" dirty="0" smtClean="0"/>
              <a:t> </a:t>
            </a:r>
            <a:r>
              <a:rPr lang="sl-SI" dirty="0" smtClean="0"/>
              <a:t>Preprosta prilagoditev eksponentnega modela je, da upoštevamo, da število rojstev v populaciji ni konstantno, ampak funkcija velikosti populacije.</a:t>
            </a:r>
          </a:p>
          <a:p>
            <a:r>
              <a:rPr lang="sl-SI" dirty="0" smtClean="0"/>
              <a:t>Omejitev izrazimo z “nosilnostjo”(</a:t>
            </a:r>
            <a:r>
              <a:rPr lang="sl-SI" dirty="0" err="1" smtClean="0"/>
              <a:t>carrying</a:t>
            </a:r>
            <a:r>
              <a:rPr lang="sl-SI" dirty="0" smtClean="0"/>
              <a:t> </a:t>
            </a:r>
            <a:r>
              <a:rPr lang="sl-SI" dirty="0" err="1" smtClean="0"/>
              <a:t>capacity</a:t>
            </a:r>
            <a:r>
              <a:rPr lang="sl-SI" dirty="0" smtClean="0"/>
              <a:t>) oz. “nasičenjem” M, ki je ocena, koliko največ ljudi, lahko preživi.</a:t>
            </a:r>
          </a:p>
          <a:p>
            <a:r>
              <a:rPr lang="sl-SI" dirty="0" smtClean="0"/>
              <a:t>Matematično to izrazimo z: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dirty="0" smtClean="0"/>
              <a:t>	N = MN</a:t>
            </a:r>
            <a:r>
              <a:rPr lang="sl-SI" baseline="-25000" dirty="0" smtClean="0"/>
              <a:t>0</a:t>
            </a:r>
            <a:r>
              <a:rPr lang="sl-SI" dirty="0" smtClean="0"/>
              <a:t>/(N</a:t>
            </a:r>
            <a:r>
              <a:rPr lang="sl-SI" baseline="-25000" dirty="0" smtClean="0"/>
              <a:t>0</a:t>
            </a:r>
            <a:r>
              <a:rPr lang="sl-SI" dirty="0" smtClean="0"/>
              <a:t>+(M-N</a:t>
            </a:r>
            <a:r>
              <a:rPr lang="sl-SI" baseline="-25000" dirty="0" smtClean="0"/>
              <a:t>0</a:t>
            </a:r>
            <a:r>
              <a:rPr lang="sl-SI" dirty="0" smtClean="0"/>
              <a:t>)</a:t>
            </a:r>
            <a:r>
              <a:rPr lang="sl-SI" dirty="0" err="1" smtClean="0"/>
              <a:t>e</a:t>
            </a:r>
            <a:r>
              <a:rPr lang="sl-SI" baseline="30000" dirty="0" err="1" smtClean="0"/>
              <a:t>kMt</a:t>
            </a: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i="1" dirty="0" smtClean="0"/>
          </a:p>
          <a:p>
            <a:pPr>
              <a:buNone/>
            </a:pP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Logistična enačba</a:t>
            </a:r>
            <a:endParaRPr lang="sl-SI" dirty="0"/>
          </a:p>
        </p:txBody>
      </p:sp>
      <p:pic>
        <p:nvPicPr>
          <p:cNvPr id="4" name="Content Placeholder 3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072547"/>
            <a:ext cx="7128792" cy="58041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31604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0393" y="3573016"/>
            <a:ext cx="6313607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6. naloga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r>
              <a:rPr lang="sl-SI" dirty="0" smtClean="0"/>
              <a:t>Za Slovenijo preveri, ali na spletni strani:</a:t>
            </a:r>
          </a:p>
          <a:p>
            <a:pPr>
              <a:buNone/>
            </a:pPr>
            <a:r>
              <a:rPr lang="sl-SI" dirty="0" smtClean="0">
                <a:hlinkClick r:id="rId2"/>
              </a:rPr>
              <a:t>http://www.census.gov/population/international/data/idb/country.php</a:t>
            </a:r>
            <a:endParaRPr lang="sl-SI" dirty="0" smtClean="0"/>
          </a:p>
          <a:p>
            <a:pPr>
              <a:buNone/>
            </a:pPr>
            <a:r>
              <a:rPr lang="sl-SI" dirty="0" smtClean="0"/>
              <a:t>	za napoved števila prebivalcev v letu porabljajo eksponentni ali logistični model.</a:t>
            </a:r>
          </a:p>
          <a:p>
            <a:r>
              <a:rPr lang="sl-SI" dirty="0" smtClean="0"/>
              <a:t>Koliko bi bila po tvoji oceni “nosilnost” Slovenije, koliko Zemlje?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Rast človeške populacije</a:t>
            </a:r>
            <a:endParaRPr lang="en-GB" dirty="0" smtClean="0"/>
          </a:p>
        </p:txBody>
      </p:sp>
      <p:sp>
        <p:nvSpPr>
          <p:cNvPr id="17413" name="Rectangle 9"/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10000"/>
          </a:bodyPr>
          <a:lstStyle/>
          <a:p>
            <a:r>
              <a:rPr lang="sl-SI" sz="3500" dirty="0" smtClean="0"/>
              <a:t>Časovno in prostorsko je stopnja rasti prebivalstva različna (4. naloga).</a:t>
            </a:r>
          </a:p>
          <a:p>
            <a:r>
              <a:rPr lang="sl-SI" sz="3500" dirty="0" smtClean="0"/>
              <a:t>Najvišji porast je zabeležen v deželah v razvoju.</a:t>
            </a:r>
          </a:p>
          <a:p>
            <a:r>
              <a:rPr lang="sl-SI" sz="3500" dirty="0" smtClean="0"/>
              <a:t>Razlog manjši dostop ali uporaba sredstev za načrtovanje družine.</a:t>
            </a:r>
          </a:p>
          <a:p>
            <a:r>
              <a:rPr lang="sl-SI" sz="3500" dirty="0" smtClean="0"/>
              <a:t>V naslednjih 50 letih pričakujemo največji porast prebivalstva v Afriki.</a:t>
            </a:r>
          </a:p>
          <a:p>
            <a:r>
              <a:rPr lang="sl-SI" sz="3500" dirty="0" smtClean="0"/>
              <a:t>V Aziji je že sedaj mnogo dežel prenaseljenih.</a:t>
            </a:r>
          </a:p>
          <a:p>
            <a:pPr lvl="1"/>
            <a:r>
              <a:rPr lang="sl-SI" sz="3100" dirty="0" smtClean="0"/>
              <a:t>Indija</a:t>
            </a:r>
          </a:p>
          <a:p>
            <a:pPr lvl="2"/>
            <a:r>
              <a:rPr lang="sl-SI" sz="2700" dirty="0" smtClean="0"/>
              <a:t>1/3 prebivalstva je mlajša od 15 let</a:t>
            </a:r>
          </a:p>
          <a:p>
            <a:pPr lvl="2"/>
            <a:r>
              <a:rPr lang="sl-SI" sz="2700" dirty="0" smtClean="0"/>
              <a:t>Verjetno v bodočnosti največja populacija</a:t>
            </a:r>
          </a:p>
          <a:p>
            <a:pPr>
              <a:buNone/>
            </a:pPr>
            <a:endParaRPr lang="sl-SI" sz="35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0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Rast človeške populacije</a:t>
            </a:r>
            <a:endParaRPr lang="en-GB" dirty="0" smtClean="0"/>
          </a:p>
        </p:txBody>
      </p:sp>
      <p:sp>
        <p:nvSpPr>
          <p:cNvPr id="1638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8625136" cy="4525963"/>
          </a:xfrm>
        </p:spPr>
        <p:txBody>
          <a:bodyPr/>
          <a:lstStyle/>
          <a:p>
            <a:pPr eaLnBrk="1" hangingPunct="1"/>
            <a:r>
              <a:rPr lang="sl-SI" dirty="0" smtClean="0"/>
              <a:t>Primerjava po celinah in državah.</a:t>
            </a:r>
            <a:endParaRPr lang="en-US" dirty="0" smtClean="0"/>
          </a:p>
        </p:txBody>
      </p:sp>
      <p:pic>
        <p:nvPicPr>
          <p:cNvPr id="16389" name="Picture 12" descr="IEG_5e_Figure_01_05a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1"/>
            <a:ext cx="5721884" cy="494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1"/>
            <a:ext cx="8229600" cy="576064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Podatki o rasti prebivalstva </a:t>
            </a:r>
            <a:r>
              <a:rPr lang="en-US" dirty="0" smtClean="0"/>
              <a:t>(%) </a:t>
            </a:r>
            <a:r>
              <a:rPr lang="sl-SI" dirty="0" smtClean="0"/>
              <a:t>za</a:t>
            </a:r>
            <a:r>
              <a:rPr lang="en-US" dirty="0" smtClean="0"/>
              <a:t> 2005-2010</a:t>
            </a:r>
            <a:r>
              <a:rPr lang="sl-SI" dirty="0" smtClean="0"/>
              <a:t>.</a:t>
            </a:r>
            <a:r>
              <a:rPr lang="en-US" dirty="0" smtClean="0"/>
              <a:t> </a:t>
            </a:r>
            <a:endParaRPr lang="sl-SI" dirty="0"/>
          </a:p>
        </p:txBody>
      </p:sp>
      <p:pic>
        <p:nvPicPr>
          <p:cNvPr id="4" name="Picture 3" descr="Population_growth_rate_world_2005-2010_U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468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10519"/>
            <a:ext cx="8892480" cy="47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7. naloga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1152128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Kako Kitajska kontrolira rast prebivalstva?</a:t>
            </a:r>
          </a:p>
          <a:p>
            <a:r>
              <a:rPr lang="sl-SI" dirty="0" smtClean="0"/>
              <a:t>Razmisli o dejstvih za in proti.</a:t>
            </a:r>
            <a:endParaRPr lang="sl-SI" dirty="0"/>
          </a:p>
        </p:txBody>
      </p:sp>
      <p:pic>
        <p:nvPicPr>
          <p:cNvPr id="19458" name="Picture 2" descr="http://news.bbc.co.uk/nol/shared/spl/hi/guides/456900/456964/img/114805506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113520"/>
            <a:ext cx="4644008" cy="4744480"/>
          </a:xfrm>
          <a:prstGeom prst="rect">
            <a:avLst/>
          </a:prstGeom>
          <a:noFill/>
        </p:spPr>
      </p:pic>
      <p:pic>
        <p:nvPicPr>
          <p:cNvPr id="19460" name="Picture 4" descr="http://shanghaiist.com/attachments/catherinelewis22/onechild%20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3410905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Učinki rasti populacija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sl-SI" dirty="0" smtClean="0"/>
              <a:t>Degradacija okolja in onesnaževanje</a:t>
            </a:r>
          </a:p>
          <a:p>
            <a:pPr lvl="1"/>
            <a:r>
              <a:rPr lang="sl-SI" dirty="0" smtClean="0"/>
              <a:t>Poselitev v rodovitnih ravninskih predelih vpliva na to, da se kmetijstvo prenaša v bolj hribovita območja.</a:t>
            </a:r>
          </a:p>
          <a:p>
            <a:pPr lvl="1"/>
            <a:r>
              <a:rPr lang="sl-SI" dirty="0" smtClean="0"/>
              <a:t>Strmejša pobočja vplivajo na hitrejšo erozijo tal, onesnaževanje vodotokov s peskom in muljem</a:t>
            </a:r>
          </a:p>
          <a:p>
            <a:r>
              <a:rPr lang="sl-SI" dirty="0" smtClean="0"/>
              <a:t>Poraba večje količine  vseh virov</a:t>
            </a:r>
          </a:p>
          <a:p>
            <a:r>
              <a:rPr lang="sl-SI" dirty="0" smtClean="0"/>
              <a:t>Potreba po več poselitvenega prostora</a:t>
            </a:r>
          </a:p>
          <a:p>
            <a:r>
              <a:rPr lang="sl-SI" dirty="0" smtClean="0"/>
              <a:t>Ustvarjanje več odpadkov</a:t>
            </a:r>
          </a:p>
          <a:p>
            <a:r>
              <a:rPr lang="sl-SI" dirty="0" smtClean="0"/>
              <a:t>Naseljevanje v manj primernih področjih 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dirty="0" smtClean="0"/>
              <a:t>1. 1. RAST ČLOVEŠKE POPULACIJE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81128"/>
            <a:ext cx="4038600" cy="1545035"/>
          </a:xfrm>
        </p:spPr>
        <p:txBody>
          <a:bodyPr>
            <a:normAutofit fontScale="92500" lnSpcReduction="10000"/>
          </a:bodyPr>
          <a:lstStyle/>
          <a:p>
            <a:pPr fontAlgn="base"/>
            <a:endParaRPr lang="en-US" dirty="0" smtClean="0"/>
          </a:p>
          <a:p>
            <a:pPr fontAlgn="base"/>
            <a:endParaRPr lang="en-US" dirty="0" smtClean="0"/>
          </a:p>
          <a:p>
            <a:endParaRPr lang="sl-SI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0" y="1484784"/>
            <a:ext cx="8686800" cy="3096344"/>
          </a:xfrm>
        </p:spPr>
        <p:txBody>
          <a:bodyPr>
            <a:normAutofit fontScale="92500" lnSpcReduction="10000"/>
          </a:bodyPr>
          <a:lstStyle/>
          <a:p>
            <a:r>
              <a:rPr lang="sl-SI" sz="3800" dirty="0" smtClean="0"/>
              <a:t>Razmislite o nekaj pomembnih dejavnikih:</a:t>
            </a:r>
          </a:p>
          <a:p>
            <a:pPr lvl="1"/>
            <a:r>
              <a:rPr lang="sl-SI" sz="3200" dirty="0" smtClean="0"/>
              <a:t>Prenaseljenost</a:t>
            </a:r>
          </a:p>
          <a:p>
            <a:pPr lvl="1"/>
            <a:r>
              <a:rPr lang="sl-SI" sz="3200" dirty="0" smtClean="0"/>
              <a:t>Poraba naravnih virov</a:t>
            </a:r>
          </a:p>
          <a:p>
            <a:pPr lvl="1"/>
            <a:r>
              <a:rPr lang="sl-SI" sz="3200" dirty="0" smtClean="0"/>
              <a:t>Tehnološki razvoj</a:t>
            </a:r>
          </a:p>
          <a:p>
            <a:pPr lvl="1"/>
            <a:r>
              <a:rPr lang="sl-SI" sz="3200" dirty="0" smtClean="0"/>
              <a:t>Vpliv Zemlje na ljudi </a:t>
            </a:r>
          </a:p>
          <a:p>
            <a:pPr lvl="1">
              <a:buNone/>
            </a:pPr>
            <a:r>
              <a:rPr lang="sl-SI" sz="3200" dirty="0" smtClean="0"/>
              <a:t>  	in obratno</a:t>
            </a:r>
          </a:p>
          <a:p>
            <a:endParaRPr lang="sl-SI" dirty="0"/>
          </a:p>
        </p:txBody>
      </p:sp>
      <p:pic>
        <p:nvPicPr>
          <p:cNvPr id="7" name="Picture 14" descr="LWE_1e_Figure_01_05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052843"/>
            <a:ext cx="5076056" cy="380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1520" y="5229200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Več kot polovica svetovnega prebivalstva živi v mestih.</a:t>
            </a:r>
            <a:endParaRPr lang="sl-S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6" descr="LWE_1e_Figure_01_06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854868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sl-SI" sz="4000" dirty="0" smtClean="0"/>
              <a:t>Poraba naravnih virov</a:t>
            </a:r>
            <a:endParaRPr lang="en-US" sz="40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2088232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Številčnost populacije ni edini in popolni kazalec človeškega vpliva na okolje.</a:t>
            </a:r>
          </a:p>
          <a:p>
            <a:r>
              <a:rPr lang="sl-SI" dirty="0" smtClean="0"/>
              <a:t>Razlike v porabi naravnih virov </a:t>
            </a:r>
            <a:endParaRPr lang="sl-SI" b="1" dirty="0" smtClean="0"/>
          </a:p>
          <a:p>
            <a:pPr lvl="1"/>
            <a:r>
              <a:rPr lang="sl-SI" dirty="0" smtClean="0"/>
              <a:t>Ljudje po svetu se močno razlikujejo po količini virov, ki jih porabijo.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547665" y="6381328"/>
            <a:ext cx="75963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1800" dirty="0" smtClean="0"/>
              <a:t>Imetje družine v podeželski Indiji (a) in predmestni Angliji (b).</a:t>
            </a:r>
            <a:endParaRPr lang="en-US" sz="1800" dirty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4865688" y="62531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l-SI" sz="1800"/>
          </a:p>
        </p:txBody>
      </p:sp>
      <p:sp>
        <p:nvSpPr>
          <p:cNvPr id="10246" name="Text Box 12"/>
          <p:cNvSpPr txBox="1">
            <a:spLocks noChangeArrowheads="1"/>
          </p:cNvSpPr>
          <p:nvPr/>
        </p:nvSpPr>
        <p:spPr bwMode="auto">
          <a:xfrm>
            <a:off x="0" y="6519446"/>
            <a:ext cx="89011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1600" b="1" dirty="0" smtClean="0"/>
              <a:t>Relativna poraba energije v nekaterih državah.</a:t>
            </a:r>
            <a:endParaRPr lang="en-US" sz="1800" dirty="0"/>
          </a:p>
        </p:txBody>
      </p:sp>
      <p:pic>
        <p:nvPicPr>
          <p:cNvPr id="10247" name="Picture 15" descr="LWE_1e_Figure_01_07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89324"/>
            <a:ext cx="5112568" cy="507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Tehnološki razvoj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Regionalni trend urbanizacije</a:t>
            </a:r>
            <a:endParaRPr lang="sl-SI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57" y="1210925"/>
            <a:ext cx="8595307" cy="545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Energy-consumption-per-capita-200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914400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sl-SI" dirty="0" smtClean="0"/>
              <a:t>Poraba energije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My Documents\Jim\Courseworks\ENV 115\Energy use per person per 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09328"/>
            <a:ext cx="5726051" cy="5648672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Poraba energije na osebo na dan</a:t>
            </a:r>
            <a:endParaRPr lang="sl-SI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80" y="260648"/>
            <a:ext cx="914618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Onesnaževanje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8. naloga 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Primerjaj karti rasti prebivalstva in porabe energije. Kaj lahko zaključiš?</a:t>
            </a:r>
            <a:endParaRPr lang="sl-SI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Vpliv človeka na okolje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r>
              <a:rPr lang="sl-SI" dirty="0" smtClean="0"/>
              <a:t>Kurjenje fosilnih goriv – CO</a:t>
            </a:r>
            <a:r>
              <a:rPr lang="sl-SI" baseline="-25000" dirty="0" smtClean="0"/>
              <a:t>2</a:t>
            </a:r>
            <a:r>
              <a:rPr lang="sl-SI" dirty="0" smtClean="0"/>
              <a:t> – učinek tople grede.</a:t>
            </a:r>
          </a:p>
          <a:p>
            <a:r>
              <a:rPr lang="sl-SI" dirty="0" smtClean="0"/>
              <a:t>Kmetijstvo vpliva na tla, površinsko in talno vodo.</a:t>
            </a:r>
          </a:p>
          <a:p>
            <a:r>
              <a:rPr lang="sl-SI" dirty="0" smtClean="0"/>
              <a:t>Izpust plinov, ki vsebujejo klor, uničuje ozonsko plast.</a:t>
            </a:r>
          </a:p>
          <a:p>
            <a:r>
              <a:rPr lang="sl-SI" dirty="0" smtClean="0"/>
              <a:t>Prerazporeditev vode zaradi izgradnje velikih rezervoarjev spreminja porazdelitev teže na Zemljinem površju in malenkostno, a merljivo, tudi vrtenje Zemlje okrog svoje osi.</a:t>
            </a:r>
          </a:p>
          <a:p>
            <a:endParaRPr lang="sl-SI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615"/>
            <a:ext cx="6732240" cy="685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12" descr="LWE_1e_Figure_01_09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064" cy="68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920" y="84138"/>
            <a:ext cx="5112568" cy="2192734"/>
          </a:xfrm>
        </p:spPr>
        <p:txBody>
          <a:bodyPr>
            <a:normAutofit/>
          </a:bodyPr>
          <a:lstStyle/>
          <a:p>
            <a:r>
              <a:rPr lang="sl-SI" sz="4000" dirty="0" smtClean="0"/>
              <a:t>Naseljevanje v manj primernih področjih</a:t>
            </a:r>
            <a:endParaRPr lang="en-US" sz="4000" dirty="0" smtClean="0"/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220072" y="2348880"/>
            <a:ext cx="3923928" cy="4320480"/>
          </a:xfrm>
        </p:spPr>
        <p:txBody>
          <a:bodyPr/>
          <a:lstStyle/>
          <a:p>
            <a:pPr eaLnBrk="1" hangingPunct="1"/>
            <a:r>
              <a:rPr lang="sl-SI" dirty="0" smtClean="0"/>
              <a:t>Človeška in materialna škoda.</a:t>
            </a:r>
          </a:p>
          <a:p>
            <a:pPr eaLnBrk="1" hangingPunct="1"/>
            <a:r>
              <a:rPr lang="sl-SI" dirty="0" smtClean="0"/>
              <a:t>Višji davki za odpravljanje posledic naravnih nesreč.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Nosilnost (</a:t>
            </a:r>
            <a:r>
              <a:rPr lang="sl-SI" dirty="0" err="1" smtClean="0"/>
              <a:t>Carrying</a:t>
            </a:r>
            <a:r>
              <a:rPr lang="sl-SI" dirty="0" smtClean="0"/>
              <a:t> </a:t>
            </a:r>
            <a:r>
              <a:rPr lang="sl-SI" dirty="0" err="1" smtClean="0"/>
              <a:t>capacity</a:t>
            </a:r>
            <a:r>
              <a:rPr lang="sl-SI" dirty="0" smtClean="0"/>
              <a:t>) Zemlje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544616"/>
          </a:xfrm>
        </p:spPr>
        <p:txBody>
          <a:bodyPr>
            <a:noAutofit/>
          </a:bodyPr>
          <a:lstStyle/>
          <a:p>
            <a:r>
              <a:rPr lang="sl-SI" dirty="0" smtClean="0"/>
              <a:t>Največja velikost populacije, ki lahko trajno preživi brez problemov.</a:t>
            </a:r>
          </a:p>
          <a:p>
            <a:pPr lvl="1"/>
            <a:r>
              <a:rPr lang="sl-SI" dirty="0" smtClean="0"/>
              <a:t>Populacija lisic je odvisna od populacije zajcev</a:t>
            </a:r>
          </a:p>
          <a:p>
            <a:pPr lvl="1"/>
            <a:r>
              <a:rPr lang="sl-SI" dirty="0" smtClean="0"/>
              <a:t>Populacija zajcev je odvisna od razpoložljive vegetacije</a:t>
            </a:r>
          </a:p>
          <a:p>
            <a:r>
              <a:rPr lang="sl-SI" dirty="0" smtClean="0"/>
              <a:t>Ekološko prekoračenje </a:t>
            </a:r>
          </a:p>
          <a:p>
            <a:pPr>
              <a:buNone/>
            </a:pPr>
            <a:r>
              <a:rPr lang="sl-SI" dirty="0" smtClean="0"/>
              <a:t>	nastopi, ko velikost </a:t>
            </a:r>
          </a:p>
          <a:p>
            <a:pPr>
              <a:buNone/>
            </a:pPr>
            <a:r>
              <a:rPr lang="sl-SI" dirty="0" smtClean="0"/>
              <a:t>	populacije preseže </a:t>
            </a:r>
          </a:p>
          <a:p>
            <a:pPr>
              <a:buNone/>
            </a:pPr>
            <a:r>
              <a:rPr lang="sl-SI" dirty="0" smtClean="0"/>
              <a:t>	razpoložljive vire in se </a:t>
            </a:r>
          </a:p>
          <a:p>
            <a:pPr>
              <a:buNone/>
            </a:pPr>
            <a:r>
              <a:rPr lang="sl-SI" dirty="0" smtClean="0"/>
              <a:t>	zato ponovno zmanjša.</a:t>
            </a:r>
          </a:p>
          <a:p>
            <a:endParaRPr lang="sl-SI" dirty="0" smtClean="0"/>
          </a:p>
        </p:txBody>
      </p:sp>
      <p:pic>
        <p:nvPicPr>
          <p:cNvPr id="47106" name="Picture 2" descr="http://www.scholarpedia.org/wiki/images/thumb/c/cc/Hoppensteadt_pp.jpg/300px-Hoppensteadt_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069" y="3068960"/>
            <a:ext cx="4492931" cy="37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47625"/>
            <a:ext cx="9144000" cy="1058863"/>
          </a:xfrm>
        </p:spPr>
        <p:txBody>
          <a:bodyPr/>
          <a:lstStyle/>
          <a:p>
            <a:pPr eaLnBrk="1" hangingPunct="1"/>
            <a:r>
              <a:rPr lang="sl-SI" sz="4000" dirty="0" smtClean="0"/>
              <a:t>Naraščajoči stroški zaradi naravnih nesreč</a:t>
            </a:r>
            <a:endParaRPr lang="en-US" sz="2800" dirty="0" smtClean="0"/>
          </a:p>
        </p:txBody>
      </p:sp>
      <p:sp>
        <p:nvSpPr>
          <p:cNvPr id="14340" name="Text Box 19"/>
          <p:cNvSpPr txBox="1">
            <a:spLocks noChangeArrowheads="1"/>
          </p:cNvSpPr>
          <p:nvPr/>
        </p:nvSpPr>
        <p:spPr bwMode="auto">
          <a:xfrm>
            <a:off x="69850" y="5375275"/>
            <a:ext cx="4524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600" dirty="0" smtClean="0"/>
              <a:t>V ZDA so se sredstva, porabljena za odpravo posledic naravnih nesreč v zadnjih 50 let potrojila </a:t>
            </a:r>
          </a:p>
        </p:txBody>
      </p:sp>
      <p:sp>
        <p:nvSpPr>
          <p:cNvPr id="14341" name="Text Box 20"/>
          <p:cNvSpPr txBox="1">
            <a:spLocks noChangeArrowheads="1"/>
          </p:cNvSpPr>
          <p:nvPr/>
        </p:nvSpPr>
        <p:spPr bwMode="auto">
          <a:xfrm>
            <a:off x="5264150" y="5378450"/>
            <a:ext cx="3806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600" dirty="0" smtClean="0"/>
              <a:t>Orkan Katrina je terjal preko </a:t>
            </a:r>
            <a:r>
              <a:rPr lang="en-US" sz="1600" dirty="0" smtClean="0"/>
              <a:t>1800 </a:t>
            </a:r>
            <a:endParaRPr lang="sl-SI" sz="1600" dirty="0" smtClean="0"/>
          </a:p>
          <a:p>
            <a:r>
              <a:rPr lang="sl-SI" sz="1600" dirty="0" smtClean="0"/>
              <a:t>Življenj in </a:t>
            </a:r>
            <a:r>
              <a:rPr lang="en-US" sz="1600" dirty="0" smtClean="0"/>
              <a:t>$200 </a:t>
            </a:r>
            <a:r>
              <a:rPr lang="sl-SI" sz="1600" dirty="0" smtClean="0"/>
              <a:t>milijard škode.</a:t>
            </a:r>
            <a:endParaRPr lang="en-US" sz="1600" dirty="0"/>
          </a:p>
        </p:txBody>
      </p:sp>
      <p:pic>
        <p:nvPicPr>
          <p:cNvPr id="14342" name="Picture 22" descr="LWE_1e_Unnumbered_01_Pg08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7613"/>
            <a:ext cx="497205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4" descr="LWE_1e_Unnumbered_01_Pg08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6700" y="1217613"/>
            <a:ext cx="3387725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IPAT (VPIT) enačba</a:t>
            </a:r>
            <a:endParaRPr lang="sl-SI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I = P + A + T</a:t>
            </a:r>
          </a:p>
          <a:p>
            <a:r>
              <a:rPr lang="sl-SI" sz="3200" dirty="0" smtClean="0"/>
              <a:t>I = Influence</a:t>
            </a:r>
          </a:p>
          <a:p>
            <a:r>
              <a:rPr lang="sl-SI" sz="3200" dirty="0" smtClean="0"/>
              <a:t>P = </a:t>
            </a:r>
            <a:r>
              <a:rPr lang="sl-SI" sz="3200" dirty="0" err="1" smtClean="0"/>
              <a:t>Population</a:t>
            </a:r>
            <a:endParaRPr lang="sl-SI" sz="3200" dirty="0" smtClean="0"/>
          </a:p>
          <a:p>
            <a:r>
              <a:rPr lang="sl-SI" sz="3200" dirty="0" smtClean="0"/>
              <a:t>A = </a:t>
            </a:r>
            <a:r>
              <a:rPr lang="sl-SI" sz="3200" dirty="0" err="1" smtClean="0"/>
              <a:t>Affluence</a:t>
            </a:r>
            <a:endParaRPr lang="sl-SI" sz="3200" dirty="0" smtClean="0"/>
          </a:p>
          <a:p>
            <a:r>
              <a:rPr lang="sl-SI" sz="3200" dirty="0" smtClean="0"/>
              <a:t>T = </a:t>
            </a:r>
            <a:r>
              <a:rPr lang="sl-SI" sz="3200" dirty="0" err="1" smtClean="0"/>
              <a:t>Technology</a:t>
            </a:r>
            <a:endParaRPr lang="sl-SI" sz="32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V = P + I + T</a:t>
            </a:r>
          </a:p>
          <a:p>
            <a:r>
              <a:rPr lang="sl-SI" sz="3200" dirty="0" smtClean="0"/>
              <a:t>V = Vpliv</a:t>
            </a:r>
          </a:p>
          <a:p>
            <a:r>
              <a:rPr lang="sl-SI" sz="3200" dirty="0" smtClean="0"/>
              <a:t>P = Populacija</a:t>
            </a:r>
          </a:p>
          <a:p>
            <a:r>
              <a:rPr lang="sl-SI" sz="3200" dirty="0" smtClean="0"/>
              <a:t>I = Izobilje, bogastvo</a:t>
            </a:r>
          </a:p>
          <a:p>
            <a:r>
              <a:rPr lang="sl-SI" sz="3200" dirty="0" smtClean="0"/>
              <a:t>T = Tehnologija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5301208"/>
            <a:ext cx="5568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3200" dirty="0" smtClean="0"/>
              <a:t> Kvalitativna brez točnih številk!</a:t>
            </a:r>
            <a:endParaRPr lang="sl-SI" sz="32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Posledice IPAT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Bogate razvite dežele porabijo precej več virov in povzročijo več onesnaženja na glavo prebivalca kot revne države.</a:t>
            </a:r>
          </a:p>
          <a:p>
            <a:pPr lvl="1"/>
            <a:r>
              <a:rPr lang="sl-SI" dirty="0" smtClean="0"/>
              <a:t>Povprečen Američan porabi 35x več virov od povprečnega Indijca</a:t>
            </a:r>
          </a:p>
          <a:p>
            <a:r>
              <a:rPr lang="sl-SI" sz="3200" dirty="0" smtClean="0"/>
              <a:t>V manj razvitih deželah je I = P (vpliv enak populaciji), zato so okoljski problemi bolj očitni.</a:t>
            </a:r>
          </a:p>
          <a:p>
            <a:pPr>
              <a:buNone/>
            </a:pPr>
            <a:endParaRPr lang="sl-SI" sz="32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zmanjšuje rast populacije?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92514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l-SI" dirty="0" smtClean="0"/>
              <a:t>Naravne metode</a:t>
            </a:r>
          </a:p>
          <a:p>
            <a:pPr lvl="1">
              <a:lnSpc>
                <a:spcPct val="80000"/>
              </a:lnSpc>
            </a:pPr>
            <a:r>
              <a:rPr lang="sl-SI" dirty="0" smtClean="0"/>
              <a:t>Lakota, bolezni, vojne</a:t>
            </a:r>
          </a:p>
          <a:p>
            <a:pPr>
              <a:lnSpc>
                <a:spcPct val="80000"/>
              </a:lnSpc>
            </a:pPr>
            <a:r>
              <a:rPr lang="sl-SI" dirty="0" smtClean="0"/>
              <a:t>Družbeni predpisi</a:t>
            </a:r>
          </a:p>
          <a:p>
            <a:pPr lvl="1">
              <a:lnSpc>
                <a:spcPct val="80000"/>
              </a:lnSpc>
            </a:pPr>
            <a:r>
              <a:rPr lang="sl-SI" dirty="0" smtClean="0"/>
              <a:t>Politika enega otroka</a:t>
            </a:r>
          </a:p>
          <a:p>
            <a:pPr>
              <a:lnSpc>
                <a:spcPct val="80000"/>
              </a:lnSpc>
            </a:pPr>
            <a:r>
              <a:rPr lang="sl-SI" dirty="0" smtClean="0"/>
              <a:t>Osebna izbira</a:t>
            </a:r>
          </a:p>
          <a:p>
            <a:pPr lvl="1">
              <a:lnSpc>
                <a:spcPct val="80000"/>
              </a:lnSpc>
            </a:pPr>
            <a:r>
              <a:rPr lang="sl-SI" dirty="0" smtClean="0"/>
              <a:t>Demografska tranzicija</a:t>
            </a:r>
          </a:p>
          <a:p>
            <a:pPr lvl="1">
              <a:lnSpc>
                <a:spcPct val="80000"/>
              </a:lnSpc>
              <a:buNone/>
            </a:pPr>
            <a:endParaRPr lang="sl-SI" dirty="0" smtClean="0"/>
          </a:p>
          <a:p>
            <a:pPr>
              <a:lnSpc>
                <a:spcPct val="80000"/>
              </a:lnSpc>
            </a:pPr>
            <a:r>
              <a:rPr lang="sl-SI" dirty="0" smtClean="0"/>
              <a:t>Nobeni ukrepi za varovanje okolja ne  bodo dovolj,  če ne ustavimo rasti števila prebivalcev.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sl-SI" dirty="0" smtClean="0"/>
              <a:t>Bodočnost?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112568"/>
          </a:xfrm>
        </p:spPr>
        <p:txBody>
          <a:bodyPr>
            <a:normAutofit/>
          </a:bodyPr>
          <a:lstStyle/>
          <a:p>
            <a:r>
              <a:rPr lang="sl-SI" dirty="0" smtClean="0"/>
              <a:t>Kakšna je dejansko “nosilnost” Zemlje?</a:t>
            </a:r>
          </a:p>
          <a:p>
            <a:r>
              <a:rPr lang="sl-SI" dirty="0" smtClean="0"/>
              <a:t>Ni preprostega odgovora na probleme povezane z rastjo populacije.</a:t>
            </a:r>
          </a:p>
          <a:p>
            <a:r>
              <a:rPr lang="sl-SI" dirty="0" smtClean="0"/>
              <a:t>Izobraževanje, zlasti žensk, je izredno pomembno.</a:t>
            </a:r>
          </a:p>
          <a:p>
            <a:r>
              <a:rPr lang="sl-SI" dirty="0" smtClean="0"/>
              <a:t>Z višanjem izobrazbe sicer narašča standard in z njim potrebe po virih, a vpada stopnja rasti prebivalstva.</a:t>
            </a:r>
          </a:p>
          <a:p>
            <a:r>
              <a:rPr lang="sl-SI" dirty="0" smtClean="0"/>
              <a:t>Dobra novica: Stopnja rasti prebivalstva se znižuje.</a:t>
            </a:r>
          </a:p>
          <a:p>
            <a:r>
              <a:rPr lang="sl-SI" dirty="0" smtClean="0"/>
              <a:t>Je možno živeti izven Zemlje?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9. naloga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Razmisli, ali bi bilo možno ustvariti pogoje za življenje izven Zemlje?</a:t>
            </a:r>
          </a:p>
          <a:p>
            <a:r>
              <a:rPr lang="sl-SI" dirty="0" smtClean="0"/>
              <a:t>Pomagaj si morda z:</a:t>
            </a:r>
          </a:p>
          <a:p>
            <a:pPr lvl="1"/>
            <a:r>
              <a:rPr lang="sl-SI" dirty="0" smtClean="0">
                <a:hlinkClick r:id="rId2"/>
              </a:rPr>
              <a:t>http://www.associatedcontent.com/article/11893/living_on_the_moon.html?cat=15</a:t>
            </a:r>
            <a:endParaRPr lang="sl-SI" dirty="0" smtClean="0"/>
          </a:p>
          <a:p>
            <a:pPr lvl="1"/>
            <a:r>
              <a:rPr lang="sl-SI" dirty="0" smtClean="0">
                <a:hlinkClick r:id="rId3"/>
              </a:rPr>
              <a:t>http://www.associatedcontent.com/article/1900062/humans_living_on_the_moon_nasa_says.html?cat=9</a:t>
            </a:r>
            <a:endParaRPr lang="sl-SI" dirty="0" smtClean="0"/>
          </a:p>
          <a:p>
            <a:pPr lvl="1"/>
            <a:r>
              <a:rPr lang="sl-SI" dirty="0" smtClean="0">
                <a:hlinkClick r:id="rId4"/>
              </a:rPr>
              <a:t>http://www.scribd.com/doc/17671274/Humans-Living-on-the-Moon</a:t>
            </a:r>
            <a:endParaRPr lang="sl-SI" dirty="0" smtClean="0"/>
          </a:p>
          <a:p>
            <a:pPr lvl="1"/>
            <a:r>
              <a:rPr lang="sl-SI" smtClean="0">
                <a:hlinkClick r:id="rId5"/>
              </a:rPr>
              <a:t>http://en.wikipedia.org/wiki/Colonization_of_the_Moon</a:t>
            </a:r>
            <a:endParaRPr lang="sl-SI" smtClean="0"/>
          </a:p>
          <a:p>
            <a:pPr lvl="1"/>
            <a:endParaRPr lang="sl-SI" dirty="0" smtClean="0"/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Nosilnost (</a:t>
            </a:r>
            <a:r>
              <a:rPr lang="sl-SI" dirty="0" err="1" smtClean="0"/>
              <a:t>Carrying</a:t>
            </a:r>
            <a:r>
              <a:rPr lang="sl-SI" dirty="0" smtClean="0"/>
              <a:t> </a:t>
            </a:r>
            <a:r>
              <a:rPr lang="sl-SI" dirty="0" err="1" smtClean="0"/>
              <a:t>capacity</a:t>
            </a:r>
            <a:r>
              <a:rPr lang="sl-SI" dirty="0" smtClean="0"/>
              <a:t>) Zemlje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8892480" cy="5445224"/>
          </a:xfrm>
        </p:spPr>
        <p:txBody>
          <a:bodyPr>
            <a:normAutofit/>
          </a:bodyPr>
          <a:lstStyle/>
          <a:p>
            <a:r>
              <a:rPr lang="en-US" dirty="0" smtClean="0"/>
              <a:t>Thomas Malthus, 1798: </a:t>
            </a:r>
            <a:r>
              <a:rPr lang="sl-SI" dirty="0" smtClean="0"/>
              <a:t>rast človeške populacije je omejena z zagotavljanjem hrane.</a:t>
            </a:r>
          </a:p>
          <a:p>
            <a:r>
              <a:rPr lang="sl-SI" dirty="0" smtClean="0"/>
              <a:t>Znanost je zvišala možnost preskrbe s hrano.</a:t>
            </a:r>
          </a:p>
          <a:p>
            <a:pPr lvl="1"/>
            <a:r>
              <a:rPr lang="sl-SI" dirty="0" smtClean="0"/>
              <a:t>Gnojila</a:t>
            </a:r>
          </a:p>
          <a:p>
            <a:pPr lvl="1"/>
            <a:r>
              <a:rPr lang="sl-SI" dirty="0" smtClean="0"/>
              <a:t>Pesticidi in herbicidi</a:t>
            </a:r>
          </a:p>
          <a:p>
            <a:pPr lvl="1"/>
            <a:r>
              <a:rPr lang="sl-SI" dirty="0" smtClean="0"/>
              <a:t>Genetsko spremenjena hrana</a:t>
            </a:r>
            <a:endParaRPr lang="en-US" dirty="0" smtClean="0"/>
          </a:p>
        </p:txBody>
      </p:sp>
      <p:pic>
        <p:nvPicPr>
          <p:cNvPr id="5122" name="Picture 2" descr="http://upload.wikimedia.org/wikipedia/commons/3/32/Thomas_Robert_Malth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062654"/>
            <a:ext cx="2987824" cy="3795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4. naloga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Povzemi </a:t>
            </a:r>
            <a:r>
              <a:rPr lang="sl-SI" dirty="0" smtClean="0"/>
              <a:t>bistvo </a:t>
            </a:r>
            <a:r>
              <a:rPr lang="sl-SI" dirty="0" err="1" smtClean="0"/>
              <a:t>Maltusove</a:t>
            </a:r>
            <a:r>
              <a:rPr lang="sl-SI" dirty="0" smtClean="0"/>
              <a:t> teorije populacije.</a:t>
            </a:r>
          </a:p>
          <a:p>
            <a:r>
              <a:rPr lang="sl-SI" dirty="0" smtClean="0"/>
              <a:t>Možni viri:</a:t>
            </a:r>
          </a:p>
          <a:p>
            <a:pPr lvl="1"/>
            <a:r>
              <a:rPr lang="sl-SI" dirty="0" smtClean="0">
                <a:hlinkClick r:id="rId2"/>
              </a:rPr>
              <a:t>http://en.wikipedia.org/wiki/Malthusian_catastrophe</a:t>
            </a:r>
            <a:endParaRPr lang="sl-SI" dirty="0" smtClean="0"/>
          </a:p>
          <a:p>
            <a:pPr lvl="1"/>
            <a:r>
              <a:rPr lang="sl-SI" dirty="0" smtClean="0">
                <a:hlinkClick r:id="rId3"/>
              </a:rPr>
              <a:t>http://www.buzzle.com/articles/thomas-malthus-theory-of-population.html</a:t>
            </a: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Prenaseljenost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/>
          <a:lstStyle/>
          <a:p>
            <a:r>
              <a:rPr lang="sl-SI" dirty="0" smtClean="0"/>
              <a:t>Stopnja rasti populacije je odvisna od načina življenja.</a:t>
            </a:r>
          </a:p>
          <a:p>
            <a:r>
              <a:rPr lang="sl-SI" dirty="0" smtClean="0"/>
              <a:t>Povišana stopnja rasti prebivalstva zaradi izboljšanja kmetijstva, zdravstva, energijskih virov…</a:t>
            </a:r>
          </a:p>
          <a:p>
            <a:r>
              <a:rPr lang="sl-SI" dirty="0" smtClean="0"/>
              <a:t>Prenaseljenost se je pojavila pred nekaj stoletji.</a:t>
            </a:r>
          </a:p>
          <a:p>
            <a:r>
              <a:rPr lang="sl-SI" dirty="0" smtClean="0"/>
              <a:t>Je globalen problem!</a:t>
            </a:r>
          </a:p>
          <a:p>
            <a:pPr>
              <a:buNone/>
            </a:pPr>
            <a:endParaRPr 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l-SI" dirty="0" smtClean="0"/>
              <a:t>Zgodovina rasti človeške populacije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96944" cy="5373216"/>
          </a:xfrm>
        </p:spPr>
        <p:txBody>
          <a:bodyPr>
            <a:normAutofit/>
          </a:bodyPr>
          <a:lstStyle/>
          <a:p>
            <a:r>
              <a:rPr lang="sl-SI" dirty="0" smtClean="0"/>
              <a:t>Pred 2000 leti nas je bilo  ̴</a:t>
            </a:r>
            <a:r>
              <a:rPr lang="en-US" dirty="0" smtClean="0"/>
              <a:t>300 </a:t>
            </a:r>
            <a:r>
              <a:rPr lang="sl-SI" dirty="0" smtClean="0"/>
              <a:t>milijonov.</a:t>
            </a:r>
          </a:p>
          <a:p>
            <a:r>
              <a:rPr lang="sl-SI" dirty="0" smtClean="0"/>
              <a:t>Do leta 1000 ni izrazitega porasta števila ljudi.</a:t>
            </a:r>
          </a:p>
          <a:p>
            <a:r>
              <a:rPr lang="sl-SI" dirty="0" smtClean="0"/>
              <a:t>Na začetku industrijske revolucije 1750 je na svetu   ̴ 800 prebivalcev.</a:t>
            </a:r>
          </a:p>
          <a:p>
            <a:pPr lvl="1"/>
            <a:r>
              <a:rPr lang="sl-SI" dirty="0" smtClean="0"/>
              <a:t>Povprečna stopnja rasti v teh 750 letih je 0,13%.</a:t>
            </a:r>
          </a:p>
          <a:p>
            <a:r>
              <a:rPr lang="sl-SI" dirty="0" smtClean="0"/>
              <a:t>Do 1800 nas je milijardo in do 1930 že dve! </a:t>
            </a:r>
          </a:p>
          <a:p>
            <a:pPr lvl="1"/>
            <a:r>
              <a:rPr lang="sl-SI" dirty="0" smtClean="0"/>
              <a:t>Povprečna stopnja rasti v teh 130 letih je 0,53%.</a:t>
            </a:r>
          </a:p>
          <a:p>
            <a:pPr lvl="1"/>
            <a:endParaRPr lang="sl-SI" dirty="0" smtClean="0"/>
          </a:p>
          <a:p>
            <a:endParaRPr lang="sl-SI" dirty="0" smtClean="0"/>
          </a:p>
          <a:p>
            <a:endParaRPr lang="en-US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Zgodovina rasti človeške populacije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r>
              <a:rPr lang="sl-SI" dirty="0" smtClean="0"/>
              <a:t>Med 1930 in 1960 populacija doseže 3 milijarde.</a:t>
            </a:r>
          </a:p>
          <a:p>
            <a:pPr lvl="1"/>
            <a:r>
              <a:rPr lang="sl-SI" dirty="0" smtClean="0"/>
              <a:t>Povprečna stopnja rasti v teh 30 letih je 1,36%.</a:t>
            </a:r>
          </a:p>
          <a:p>
            <a:r>
              <a:rPr lang="sl-SI" dirty="0" smtClean="0"/>
              <a:t>1974 nas je že 4 milijarde.</a:t>
            </a:r>
          </a:p>
          <a:p>
            <a:pPr lvl="1"/>
            <a:r>
              <a:rPr lang="sl-SI" dirty="0" smtClean="0"/>
              <a:t>Povprečna stopnja rasti v 14 letih je 2,1%.</a:t>
            </a:r>
          </a:p>
          <a:p>
            <a:pPr lvl="1"/>
            <a:endParaRPr lang="sl-SI" dirty="0" smtClean="0"/>
          </a:p>
          <a:p>
            <a:r>
              <a:rPr lang="sl-SI" dirty="0" smtClean="0"/>
              <a:t>V nadaljnjih 16 letih, do 1990, se številka povzpne na 5 milijard.</a:t>
            </a:r>
          </a:p>
          <a:p>
            <a:pPr lvl="1"/>
            <a:r>
              <a:rPr lang="sl-SI" dirty="0" smtClean="0"/>
              <a:t>Povprečna stopnja rasti je vpadla na 1,4%.</a:t>
            </a:r>
          </a:p>
          <a:p>
            <a:pPr lvl="1"/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</TotalTime>
  <Words>1309</Words>
  <Application>Microsoft Office PowerPoint</Application>
  <PresentationFormat>On-screen Show (4:3)</PresentationFormat>
  <Paragraphs>222</Paragraphs>
  <Slides>45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1. poglavje </vt:lpstr>
      <vt:lpstr>Temeljne zamisli</vt:lpstr>
      <vt:lpstr>1. 1. RAST ČLOVEŠKE POPULACIJE</vt:lpstr>
      <vt:lpstr>Nosilnost (Carrying capacity) Zemlje </vt:lpstr>
      <vt:lpstr>Nosilnost (Carrying capacity) Zemlje</vt:lpstr>
      <vt:lpstr>4. naloga</vt:lpstr>
      <vt:lpstr>Prenaseljenost</vt:lpstr>
      <vt:lpstr>Zgodovina rasti človeške populacije</vt:lpstr>
      <vt:lpstr>Zgodovina rasti človeške populacije</vt:lpstr>
      <vt:lpstr>Slide 10</vt:lpstr>
      <vt:lpstr>Slide 11</vt:lpstr>
      <vt:lpstr>Rast človeške populacije</vt:lpstr>
      <vt:lpstr>Rast človeške populacije</vt:lpstr>
      <vt:lpstr>Rast človeške populacije</vt:lpstr>
      <vt:lpstr>Eksponentna rast</vt:lpstr>
      <vt:lpstr>Eksponentna rast – ocena števila prebivalcev N</vt:lpstr>
      <vt:lpstr>5. naloga</vt:lpstr>
      <vt:lpstr>Eksponentna rast – ocena časa t, ko bo dosežena določena vrednost</vt:lpstr>
      <vt:lpstr>Eksponentna rast – p odvojitveni čas tD</vt:lpstr>
      <vt:lpstr>Logistična enačba</vt:lpstr>
      <vt:lpstr>Logistična enačba</vt:lpstr>
      <vt:lpstr>Slide 22</vt:lpstr>
      <vt:lpstr>6. naloga</vt:lpstr>
      <vt:lpstr>Rast človeške populacije</vt:lpstr>
      <vt:lpstr>Rast človeške populacije</vt:lpstr>
      <vt:lpstr>Slide 26</vt:lpstr>
      <vt:lpstr>Slide 27</vt:lpstr>
      <vt:lpstr>7. naloga</vt:lpstr>
      <vt:lpstr>Učinki rasti populacija</vt:lpstr>
      <vt:lpstr>Poraba naravnih virov</vt:lpstr>
      <vt:lpstr>Tehnološki razvoj</vt:lpstr>
      <vt:lpstr>Regionalni trend urbanizacije</vt:lpstr>
      <vt:lpstr>Poraba energije</vt:lpstr>
      <vt:lpstr>Poraba energije na osebo na dan</vt:lpstr>
      <vt:lpstr>Onesnaževanje</vt:lpstr>
      <vt:lpstr>8. naloga </vt:lpstr>
      <vt:lpstr>Vpliv človeka na okolje</vt:lpstr>
      <vt:lpstr>Slide 38</vt:lpstr>
      <vt:lpstr>Naseljevanje v manj primernih področjih</vt:lpstr>
      <vt:lpstr>Naraščajoči stroški zaradi naravnih nesreč</vt:lpstr>
      <vt:lpstr>IPAT (VPIT) enačba</vt:lpstr>
      <vt:lpstr>Posledice IPAT</vt:lpstr>
      <vt:lpstr>Kaj zmanjšuje rast populacije?</vt:lpstr>
      <vt:lpstr>Bodočnost?</vt:lpstr>
      <vt:lpstr>9. naloga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nina</dc:creator>
  <cp:lastModifiedBy>nina</cp:lastModifiedBy>
  <cp:revision>136</cp:revision>
  <dcterms:created xsi:type="dcterms:W3CDTF">2011-08-18T07:49:19Z</dcterms:created>
  <dcterms:modified xsi:type="dcterms:W3CDTF">2011-09-20T12:54:57Z</dcterms:modified>
</cp:coreProperties>
</file>