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90" r:id="rId7"/>
    <p:sldId id="291" r:id="rId8"/>
    <p:sldId id="292" r:id="rId9"/>
    <p:sldId id="272" r:id="rId10"/>
    <p:sldId id="273" r:id="rId11"/>
    <p:sldId id="274" r:id="rId12"/>
    <p:sldId id="275" r:id="rId13"/>
    <p:sldId id="277" r:id="rId14"/>
    <p:sldId id="278" r:id="rId15"/>
    <p:sldId id="293" r:id="rId16"/>
    <p:sldId id="294" r:id="rId17"/>
    <p:sldId id="281" r:id="rId18"/>
    <p:sldId id="297" r:id="rId19"/>
    <p:sldId id="295" r:id="rId20"/>
    <p:sldId id="296" r:id="rId21"/>
    <p:sldId id="285" r:id="rId22"/>
    <p:sldId id="288" r:id="rId2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DD2C-1CDD-4641-B7F5-20306732FF36}" type="datetimeFigureOut">
              <a:rPr lang="sl-SI" smtClean="0"/>
              <a:pPr/>
              <a:t>20.9.2011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1CEA-64D5-411C-A0EE-2D16EFB3DE4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DD2C-1CDD-4641-B7F5-20306732FF36}" type="datetimeFigureOut">
              <a:rPr lang="sl-SI" smtClean="0"/>
              <a:pPr/>
              <a:t>20.9.2011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1CEA-64D5-411C-A0EE-2D16EFB3DE4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DD2C-1CDD-4641-B7F5-20306732FF36}" type="datetimeFigureOut">
              <a:rPr lang="sl-SI" smtClean="0"/>
              <a:pPr/>
              <a:t>20.9.2011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1CEA-64D5-411C-A0EE-2D16EFB3DE4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DD2C-1CDD-4641-B7F5-20306732FF36}" type="datetimeFigureOut">
              <a:rPr lang="sl-SI" smtClean="0"/>
              <a:pPr/>
              <a:t>20.9.2011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1CEA-64D5-411C-A0EE-2D16EFB3DE4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DD2C-1CDD-4641-B7F5-20306732FF36}" type="datetimeFigureOut">
              <a:rPr lang="sl-SI" smtClean="0"/>
              <a:pPr/>
              <a:t>20.9.2011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1CEA-64D5-411C-A0EE-2D16EFB3DE4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DD2C-1CDD-4641-B7F5-20306732FF36}" type="datetimeFigureOut">
              <a:rPr lang="sl-SI" smtClean="0"/>
              <a:pPr/>
              <a:t>20.9.2011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1CEA-64D5-411C-A0EE-2D16EFB3DE4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DD2C-1CDD-4641-B7F5-20306732FF36}" type="datetimeFigureOut">
              <a:rPr lang="sl-SI" smtClean="0"/>
              <a:pPr/>
              <a:t>20.9.2011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1CEA-64D5-411C-A0EE-2D16EFB3DE4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DD2C-1CDD-4641-B7F5-20306732FF36}" type="datetimeFigureOut">
              <a:rPr lang="sl-SI" smtClean="0"/>
              <a:pPr/>
              <a:t>20.9.2011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1CEA-64D5-411C-A0EE-2D16EFB3DE4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DD2C-1CDD-4641-B7F5-20306732FF36}" type="datetimeFigureOut">
              <a:rPr lang="sl-SI" smtClean="0"/>
              <a:pPr/>
              <a:t>20.9.2011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1CEA-64D5-411C-A0EE-2D16EFB3DE4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DD2C-1CDD-4641-B7F5-20306732FF36}" type="datetimeFigureOut">
              <a:rPr lang="sl-SI" smtClean="0"/>
              <a:pPr/>
              <a:t>20.9.2011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1CEA-64D5-411C-A0EE-2D16EFB3DE4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DD2C-1CDD-4641-B7F5-20306732FF36}" type="datetimeFigureOut">
              <a:rPr lang="sl-SI" smtClean="0"/>
              <a:pPr/>
              <a:t>20.9.2011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1CEA-64D5-411C-A0EE-2D16EFB3DE4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8DD2C-1CDD-4641-B7F5-20306732FF36}" type="datetimeFigureOut">
              <a:rPr lang="sl-SI" smtClean="0"/>
              <a:pPr/>
              <a:t>20.9.2011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11CEA-64D5-411C-A0EE-2D16EFB3DE4C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.ntf.uni-lj.si/nzupancic/osnove%20geologije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xweb.stat.si/pxweb/Database/Okolje/27_okolje/05_Nesrece/27089_ocenjena_skoda/27089_ocenjena_skoda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sz="4000" dirty="0" smtClean="0"/>
              <a:t/>
            </a:r>
            <a:br>
              <a:rPr lang="sl-SI" sz="4000" dirty="0" smtClean="0"/>
            </a:br>
            <a:r>
              <a:rPr lang="sl-SI" sz="4000" dirty="0" smtClean="0"/>
              <a:t>2. del</a:t>
            </a:r>
            <a:br>
              <a:rPr lang="sl-SI" sz="4000" dirty="0" smtClean="0"/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 smtClean="0"/>
          </a:p>
        </p:txBody>
      </p:sp>
      <p:sp>
        <p:nvSpPr>
          <p:cNvPr id="16386" name="Subtitle 3"/>
          <p:cNvSpPr>
            <a:spLocks noGrp="1"/>
          </p:cNvSpPr>
          <p:nvPr>
            <p:ph type="subTitle" idx="1"/>
          </p:nvPr>
        </p:nvSpPr>
        <p:spPr>
          <a:xfrm>
            <a:off x="1403350" y="2565400"/>
            <a:ext cx="6400800" cy="1752600"/>
          </a:xfrm>
        </p:spPr>
        <p:txBody>
          <a:bodyPr/>
          <a:lstStyle/>
          <a:p>
            <a:pPr eaLnBrk="1" hangingPunct="1"/>
            <a:r>
              <a:rPr lang="sl-SI" sz="5400" b="1" dirty="0" smtClean="0">
                <a:solidFill>
                  <a:schemeClr val="tx1"/>
                </a:solidFill>
              </a:rPr>
              <a:t>NARAVNA TVEGANJA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Rectangle 9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l-SI" dirty="0" smtClean="0"/>
              <a:t>Ocena hazarda</a:t>
            </a:r>
            <a:endParaRPr lang="en-GB" dirty="0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sl-SI" dirty="0" smtClean="0"/>
              <a:t>Ugotavljanje  časovnih in prostorskih povezav</a:t>
            </a:r>
          </a:p>
          <a:p>
            <a:pPr lvl="1"/>
            <a:r>
              <a:rPr lang="sl-SI" dirty="0" smtClean="0"/>
              <a:t>Povezave med bližnjimi lokacijami</a:t>
            </a:r>
          </a:p>
          <a:p>
            <a:pPr lvl="1"/>
            <a:r>
              <a:rPr lang="sl-SI" dirty="0" smtClean="0"/>
              <a:t>Povezave med preteklimi, sedanjimi in bodočimi razmerami</a:t>
            </a:r>
          </a:p>
          <a:p>
            <a:pPr lvl="1"/>
            <a:r>
              <a:rPr lang="sl-SI" dirty="0" smtClean="0"/>
              <a:t>Povezave med nesrečami</a:t>
            </a:r>
          </a:p>
          <a:p>
            <a:pPr lvl="1"/>
            <a:r>
              <a:rPr lang="sl-SI" dirty="0" smtClean="0"/>
              <a:t>Geološke razmere in nesreča (npr. razpokanost kamnine  in nevarnost plazu)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7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Predvidevanje, napoved in opozorilo pred nesrečo</a:t>
            </a:r>
            <a:endParaRPr lang="en-GB" dirty="0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l-SI" sz="3800" dirty="0" smtClean="0"/>
              <a:t>Predvidevanje </a:t>
            </a:r>
          </a:p>
          <a:p>
            <a:pPr lvl="1"/>
            <a:r>
              <a:rPr lang="sl-SI" sz="3300" dirty="0" smtClean="0"/>
              <a:t>verjetnost dogodka, podana kot odstotek možnosti, da se zgodi.</a:t>
            </a:r>
          </a:p>
          <a:p>
            <a:r>
              <a:rPr lang="sl-SI" sz="3800" dirty="0" smtClean="0"/>
              <a:t>Napoved </a:t>
            </a:r>
          </a:p>
          <a:p>
            <a:pPr lvl="1"/>
            <a:r>
              <a:rPr lang="sl-SI" sz="3300" dirty="0" smtClean="0"/>
              <a:t>včasih je možno natančno predvideti kdaj, kje, kakšne vrste in obsega bo neka naravna nesreča.</a:t>
            </a:r>
          </a:p>
          <a:p>
            <a:r>
              <a:rPr lang="sl-SI" sz="3800" dirty="0" smtClean="0"/>
              <a:t>Opozorilo</a:t>
            </a:r>
          </a:p>
          <a:p>
            <a:pPr lvl="1">
              <a:buNone/>
            </a:pPr>
            <a:endParaRPr lang="sl-SI" sz="3400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Predvidevanje, napoved in opozorilo pred nesrečo</a:t>
            </a:r>
            <a:endParaRPr lang="en-GB" dirty="0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0" y="1196753"/>
            <a:ext cx="9144000" cy="3960440"/>
          </a:xfrm>
        </p:spPr>
        <p:txBody>
          <a:bodyPr>
            <a:normAutofit/>
          </a:bodyPr>
          <a:lstStyle/>
          <a:p>
            <a:r>
              <a:rPr lang="sl-SI" dirty="0" smtClean="0"/>
              <a:t>Lokacija, predhodni dogodki, verjetnost pojava,</a:t>
            </a:r>
          </a:p>
          <a:p>
            <a:r>
              <a:rPr lang="sl-SI" dirty="0" smtClean="0"/>
              <a:t>Ocena verjetnosti dogodka določene magnitude.</a:t>
            </a:r>
            <a:endParaRPr lang="en-US" dirty="0"/>
          </a:p>
          <a:p>
            <a:r>
              <a:rPr lang="sl-SI" dirty="0" smtClean="0"/>
              <a:t>Opazovanje predhodnih napovedovalnih dogodkov ali znakov.</a:t>
            </a:r>
            <a:endParaRPr lang="en-US" dirty="0"/>
          </a:p>
          <a:p>
            <a:r>
              <a:rPr lang="sl-SI" dirty="0" smtClean="0"/>
              <a:t>Napoved nesreče.</a:t>
            </a:r>
          </a:p>
          <a:p>
            <a:r>
              <a:rPr lang="sl-SI" dirty="0" smtClean="0"/>
              <a:t>Opozorilo javnosti.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5" descr="IEG_5e_Figure_05_14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053" y="3140968"/>
            <a:ext cx="5547948" cy="371703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1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sl-SI" dirty="0" smtClean="0"/>
              <a:t>Znanstveniki, naravne nesreče in mediji</a:t>
            </a:r>
            <a:endParaRPr lang="en-GB" dirty="0"/>
          </a:p>
        </p:txBody>
      </p:sp>
      <p:sp>
        <p:nvSpPr>
          <p:cNvPr id="327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r>
              <a:rPr lang="sl-SI" dirty="0" smtClean="0"/>
              <a:t>Medije načeloma bolj zanima vpliv določenega dogodka na ljudi, kot pa znanstveni vidik dogodka.</a:t>
            </a:r>
          </a:p>
          <a:p>
            <a:r>
              <a:rPr lang="sl-SI" dirty="0" smtClean="0"/>
              <a:t>Dobri odnosi med znanstveniki in mediji je cilj, ki pa ga je težko vedno doseči.</a:t>
            </a:r>
            <a:endParaRPr lang="en-US" dirty="0"/>
          </a:p>
          <a:p>
            <a:r>
              <a:rPr lang="sl-SI" dirty="0" smtClean="0"/>
              <a:t>Znanstveniki so dolžni javnosti dati podatke o naravnih nesrečah.</a:t>
            </a:r>
            <a:endParaRPr lang="en-US" dirty="0"/>
          </a:p>
          <a:p>
            <a:r>
              <a:rPr lang="sl-SI" dirty="0" smtClean="0"/>
              <a:t>Poročila o človeških žrtvah in materialni škodi naj bi bile realne ocene na podlagi dejanskih dokazov.</a:t>
            </a:r>
            <a:endParaRPr lang="en-US" dirty="0"/>
          </a:p>
          <a:p>
            <a:r>
              <a:rPr lang="sl-SI" dirty="0" smtClean="0"/>
              <a:t>Informacije morajo biti točne in preverjene.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Rectangle 9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l-SI" dirty="0" smtClean="0"/>
              <a:t>Ocena tveganja</a:t>
            </a:r>
            <a:endParaRPr lang="en-GB" dirty="0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5001419"/>
          </a:xfrm>
        </p:spPr>
        <p:txBody>
          <a:bodyPr>
            <a:normAutofit/>
          </a:bodyPr>
          <a:lstStyle/>
          <a:p>
            <a:r>
              <a:rPr lang="sl-SI" dirty="0" smtClean="0"/>
              <a:t>Ocena tveganja</a:t>
            </a:r>
          </a:p>
          <a:p>
            <a:pPr lvl="1"/>
            <a:r>
              <a:rPr lang="sl-SI" dirty="0" smtClean="0"/>
              <a:t>Zmnožek verjetnosti in posledic</a:t>
            </a:r>
          </a:p>
          <a:p>
            <a:pPr lvl="1"/>
            <a:r>
              <a:rPr lang="sl-SI" dirty="0" smtClean="0"/>
              <a:t>Vrsta nesreče, lokacija, verjetnost, posledice</a:t>
            </a:r>
          </a:p>
          <a:p>
            <a:r>
              <a:rPr lang="sl-SI" dirty="0" smtClean="0"/>
              <a:t>Sprejemljivo tveganje</a:t>
            </a:r>
          </a:p>
          <a:p>
            <a:pPr lvl="1"/>
            <a:r>
              <a:rPr lang="sl-SI" dirty="0" smtClean="0"/>
              <a:t>Odvisno od posameznika in/ali družbe</a:t>
            </a:r>
            <a:endParaRPr lang="en-US" dirty="0"/>
          </a:p>
          <a:p>
            <a:r>
              <a:rPr lang="sl-SI" dirty="0" smtClean="0"/>
              <a:t>Omejitve in možnosti ocene tveganja</a:t>
            </a:r>
          </a:p>
          <a:p>
            <a:pPr lvl="1"/>
            <a:r>
              <a:rPr lang="sl-SI" dirty="0" smtClean="0"/>
              <a:t>Pomanjkljivi zgodovinski podatki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25. naloga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 izbrano nesrečo iz 23. naloge skušaj narediti preprosto analizo tveganja.</a:t>
            </a:r>
            <a:endParaRPr lang="sl-S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26. naloga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Razloži razliko med nastalo škodo zaradi velikih potresov v letih 2010 in 2011  na Haitiju, Novi Zelandiji (</a:t>
            </a:r>
            <a:r>
              <a:rPr lang="sl-SI" dirty="0" err="1" smtClean="0"/>
              <a:t>Christchurch</a:t>
            </a:r>
            <a:r>
              <a:rPr lang="sl-SI" dirty="0" smtClean="0"/>
              <a:t> 2010 in 2011) in na Japonskem.</a:t>
            </a:r>
            <a:endParaRPr lang="sl-S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Rectangle 9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80728"/>
          </a:xfrm>
        </p:spPr>
        <p:txBody>
          <a:bodyPr/>
          <a:lstStyle/>
          <a:p>
            <a:r>
              <a:rPr lang="sl-SI" dirty="0" smtClean="0"/>
              <a:t>Človekov odziv na nesreče</a:t>
            </a:r>
            <a:endParaRPr lang="en-GB" dirty="0"/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8064896" cy="4425355"/>
          </a:xfrm>
        </p:spPr>
        <p:txBody>
          <a:bodyPr>
            <a:normAutofit/>
          </a:bodyPr>
          <a:lstStyle/>
          <a:p>
            <a:r>
              <a:rPr lang="sl-SI" dirty="0" smtClean="0"/>
              <a:t>Po nesreči (reakcija)</a:t>
            </a:r>
          </a:p>
          <a:p>
            <a:pPr lvl="1"/>
            <a:r>
              <a:rPr lang="sl-SI" dirty="0" smtClean="0"/>
              <a:t>Faze odpravljanja posledic nesreče:</a:t>
            </a:r>
          </a:p>
          <a:p>
            <a:pPr lvl="2"/>
            <a:r>
              <a:rPr lang="sl-SI" dirty="0" smtClean="0"/>
              <a:t>Iskanje </a:t>
            </a:r>
          </a:p>
          <a:p>
            <a:pPr lvl="2"/>
            <a:r>
              <a:rPr lang="sl-SI" dirty="0" smtClean="0"/>
              <a:t>Reševanje</a:t>
            </a:r>
          </a:p>
          <a:p>
            <a:pPr lvl="2"/>
            <a:r>
              <a:rPr lang="sl-SI" dirty="0" smtClean="0"/>
              <a:t>Vzpostavljanje prvotnega stanja</a:t>
            </a:r>
          </a:p>
          <a:p>
            <a:pPr lvl="2"/>
            <a:r>
              <a:rPr lang="sl-SI" dirty="0" smtClean="0"/>
              <a:t>Ponovna gradnja </a:t>
            </a:r>
            <a:endParaRPr lang="en-US" dirty="0"/>
          </a:p>
          <a:p>
            <a:pPr lvl="1"/>
            <a:r>
              <a:rPr lang="sl-SI" dirty="0" smtClean="0"/>
              <a:t>Čas odpravljanja posledic nesreče je odvisen od magnitude nesreče in jakosti (intenzitete) učinka.</a:t>
            </a: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764704"/>
          </a:xfrm>
        </p:spPr>
        <p:txBody>
          <a:bodyPr/>
          <a:lstStyle/>
          <a:p>
            <a:r>
              <a:rPr lang="sl-SI" dirty="0" smtClean="0"/>
              <a:t>Odpravljanje posledic nesreče</a:t>
            </a:r>
            <a:endParaRPr lang="sl-SI" dirty="0"/>
          </a:p>
        </p:txBody>
      </p:sp>
      <p:pic>
        <p:nvPicPr>
          <p:cNvPr id="1026" name="Picture 2" descr="C:\Users\nina\AppData\Local\Temp\wz605a\032167264X_jpeg\Keller_Chapter_05\Ch_05_Figure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392803" cy="6021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l-SI" dirty="0" smtClean="0"/>
              <a:t>Človekov odziv na nesreče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00600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Pred nesrečo - dojemanje, izogibanje, in prilagoditev na nevarnosti za preprečevanje ali zmanjševanje vplivov nesreč.</a:t>
            </a:r>
          </a:p>
          <a:p>
            <a:pPr lvl="1"/>
            <a:r>
              <a:rPr lang="sl-SI" dirty="0" smtClean="0"/>
              <a:t>Načrtovanje uporabe zemljišča</a:t>
            </a:r>
          </a:p>
          <a:p>
            <a:pPr lvl="1"/>
            <a:r>
              <a:rPr lang="sl-SI" dirty="0" smtClean="0"/>
              <a:t>Zavarovanje</a:t>
            </a:r>
          </a:p>
          <a:p>
            <a:pPr lvl="1"/>
            <a:r>
              <a:rPr lang="sl-SI" dirty="0" smtClean="0"/>
              <a:t>Evakuacija</a:t>
            </a:r>
          </a:p>
          <a:p>
            <a:pPr lvl="1"/>
            <a:r>
              <a:rPr lang="sl-SI" dirty="0" smtClean="0"/>
              <a:t>Priprave (vaje)</a:t>
            </a:r>
          </a:p>
          <a:p>
            <a:r>
              <a:rPr lang="sl-SI" dirty="0" smtClean="0"/>
              <a:t>Umetni nadzor nad nesrečo</a:t>
            </a:r>
          </a:p>
          <a:p>
            <a:pPr lvl="1"/>
            <a:r>
              <a:rPr lang="sl-SI" dirty="0" smtClean="0"/>
              <a:t>Kanalizacija vode, gradnja nasipov</a:t>
            </a:r>
          </a:p>
          <a:p>
            <a:pPr lvl="1"/>
            <a:r>
              <a:rPr lang="sl-SI" dirty="0" smtClean="0"/>
              <a:t>Optimizem v duhu – saj ne bo tako hudo ali meni se ne bo zgodilo</a:t>
            </a:r>
          </a:p>
          <a:p>
            <a:pPr lvl="1"/>
            <a:endParaRPr lang="sl-SI" dirty="0" smtClean="0"/>
          </a:p>
          <a:p>
            <a:pPr lvl="1">
              <a:buNone/>
            </a:pPr>
            <a:endParaRPr lang="sl-SI" dirty="0" smtClean="0"/>
          </a:p>
          <a:p>
            <a:pPr lvl="1"/>
            <a:endParaRPr lang="sl-SI" dirty="0" smtClean="0"/>
          </a:p>
          <a:p>
            <a:pPr lvl="1"/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sl-SI" dirty="0" smtClean="0"/>
              <a:t>Spomnite se predavanj iz Osnov geologije</a:t>
            </a:r>
          </a:p>
          <a:p>
            <a:pPr>
              <a:buNone/>
            </a:pPr>
            <a:endParaRPr lang="sl-SI" dirty="0" smtClean="0"/>
          </a:p>
          <a:p>
            <a:r>
              <a:rPr lang="sl-SI" sz="2400" dirty="0" smtClean="0">
                <a:hlinkClick r:id="rId2"/>
              </a:rPr>
              <a:t>http://www.geo.ntf.uni-lj.si/nzupancic/osnove%20geologije/</a:t>
            </a:r>
            <a:endParaRPr lang="sl-SI" sz="2400" dirty="0" smtClean="0"/>
          </a:p>
          <a:p>
            <a:pPr>
              <a:buNone/>
            </a:pPr>
            <a:endParaRPr lang="sl-SI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Bodočnost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sl-SI" dirty="0" smtClean="0"/>
              <a:t>Globalne klimatske spremembe</a:t>
            </a:r>
          </a:p>
          <a:p>
            <a:pPr lvl="1"/>
            <a:r>
              <a:rPr lang="sl-SI" dirty="0" smtClean="0"/>
              <a:t>Spremenjeni poselitveni vzorci</a:t>
            </a:r>
          </a:p>
          <a:p>
            <a:pPr lvl="1"/>
            <a:r>
              <a:rPr lang="sl-SI" dirty="0" smtClean="0"/>
              <a:t>Več vremensko pogojenih nesreč</a:t>
            </a:r>
          </a:p>
          <a:p>
            <a:r>
              <a:rPr lang="sl-SI" dirty="0" smtClean="0"/>
              <a:t>Porast populacije = več naravnih nesreč</a:t>
            </a:r>
          </a:p>
          <a:p>
            <a:pPr lvl="1"/>
            <a:r>
              <a:rPr lang="sl-SI" dirty="0" smtClean="0"/>
              <a:t>Neprimerna raba zemljišč</a:t>
            </a:r>
          </a:p>
          <a:p>
            <a:pPr lvl="1"/>
            <a:r>
              <a:rPr lang="sl-SI" dirty="0" err="1" smtClean="0"/>
              <a:t>Deforestacija</a:t>
            </a:r>
            <a:endParaRPr lang="sl-SI" dirty="0" smtClean="0"/>
          </a:p>
          <a:p>
            <a:pPr lvl="1"/>
            <a:r>
              <a:rPr lang="sl-SI" dirty="0" smtClean="0"/>
              <a:t>Večja gostota prebivalstva v za poselitev nevarnih predelih</a:t>
            </a:r>
            <a:endParaRPr lang="sl-SI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0" name="Rectangle 10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sl-SI" sz="3200" dirty="0" smtClean="0"/>
              <a:t>Število nesreč in gospodarska škoda</a:t>
            </a:r>
            <a:endParaRPr lang="en-GB" sz="3200" dirty="0"/>
          </a:p>
        </p:txBody>
      </p:sp>
      <p:pic>
        <p:nvPicPr>
          <p:cNvPr id="40971" name="Picture 11" descr="IEG_5e_Figure_05_19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0643"/>
            <a:ext cx="9144000" cy="625735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sl-SI" dirty="0" smtClean="0"/>
              <a:t>Trend naraščanja števila nesreč</a:t>
            </a:r>
            <a:endParaRPr lang="en-GB" dirty="0"/>
          </a:p>
        </p:txBody>
      </p:sp>
      <p:pic>
        <p:nvPicPr>
          <p:cNvPr id="44041" name="Picture 9" descr="IEG_5e_Figure_05_20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22. naloga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Ali so naravne nesreče lahko koristne? Navedi primer.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23. naloga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/>
          <a:lstStyle/>
          <a:p>
            <a:r>
              <a:rPr lang="sl-SI" dirty="0" smtClean="0"/>
              <a:t>Katera je najverjetnejša nesreča na področju kjer živiš?</a:t>
            </a:r>
          </a:p>
          <a:p>
            <a:r>
              <a:rPr lang="sl-SI" dirty="0" smtClean="0"/>
              <a:t>Za izbrano naravno nesrečo v Sloveniji prikaži in komentiraj podatke.</a:t>
            </a:r>
          </a:p>
          <a:p>
            <a:r>
              <a:rPr lang="sl-SI" dirty="0" smtClean="0"/>
              <a:t>Vir: </a:t>
            </a:r>
            <a:r>
              <a:rPr lang="sl-SI" dirty="0" smtClean="0">
                <a:hlinkClick r:id="rId2"/>
              </a:rPr>
              <a:t>http://pxweb.stat.si/pxweb/Database/Okolje/27_okolje/05_Nesrece/27089_ocenjena_skoda/27089_ocenjena_skoda.asp</a:t>
            </a: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Naravna katastrofa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sl-SI" dirty="0" smtClean="0"/>
              <a:t>Kriterij - dogodek, v katerem </a:t>
            </a:r>
          </a:p>
          <a:p>
            <a:pPr lvl="1"/>
            <a:r>
              <a:rPr lang="sl-SI" dirty="0" smtClean="0"/>
              <a:t>umre 10 ali več ljudi</a:t>
            </a:r>
          </a:p>
          <a:p>
            <a:pPr lvl="1"/>
            <a:r>
              <a:rPr lang="sl-SI" dirty="0" smtClean="0"/>
              <a:t>100 ali več je ranjenih</a:t>
            </a:r>
          </a:p>
          <a:p>
            <a:pPr lvl="1"/>
            <a:r>
              <a:rPr lang="sl-SI" dirty="0" smtClean="0"/>
              <a:t>izdano je obvestilo o izrednem stanju</a:t>
            </a:r>
          </a:p>
          <a:p>
            <a:pPr lvl="1"/>
            <a:r>
              <a:rPr lang="sl-SI" dirty="0" smtClean="0"/>
              <a:t>Izdana je prošnja za mednarodno pomoč</a:t>
            </a:r>
          </a:p>
          <a:p>
            <a:pPr lvl="1"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Zakaj naravni proces postane nevarnost?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257800"/>
          </a:xfrm>
        </p:spPr>
        <p:txBody>
          <a:bodyPr>
            <a:normAutofit/>
          </a:bodyPr>
          <a:lstStyle/>
          <a:p>
            <a:r>
              <a:rPr lang="sl-SI" dirty="0" smtClean="0"/>
              <a:t>Ljudje živijo ali delajo v področjih, kjer se takšni procesi pojavljajo.</a:t>
            </a:r>
          </a:p>
          <a:p>
            <a:r>
              <a:rPr lang="sl-SI" dirty="0" smtClean="0"/>
              <a:t>Spremenjena raba </a:t>
            </a:r>
            <a:r>
              <a:rPr lang="sl-SI" dirty="0" smtClean="0"/>
              <a:t>zemljišč</a:t>
            </a:r>
            <a:r>
              <a:rPr lang="sl-SI" dirty="0" smtClean="0"/>
              <a:t>, npr. urbanizacija, </a:t>
            </a:r>
            <a:r>
              <a:rPr lang="sl-SI" dirty="0" err="1" smtClean="0"/>
              <a:t>deforestacija</a:t>
            </a:r>
            <a:r>
              <a:rPr lang="sl-SI" dirty="0" smtClean="0"/>
              <a:t>.</a:t>
            </a:r>
          </a:p>
          <a:p>
            <a:r>
              <a:rPr lang="sl-SI" dirty="0" smtClean="0"/>
              <a:t>Raba energijskih virov in klimatske </a:t>
            </a:r>
            <a:r>
              <a:rPr lang="sl-SI" dirty="0" smtClean="0"/>
              <a:t>spremembe</a:t>
            </a:r>
            <a:r>
              <a:rPr lang="sl-SI" dirty="0" smtClean="0"/>
              <a:t>.</a:t>
            </a:r>
          </a:p>
          <a:p>
            <a:endParaRPr lang="sl-SI" dirty="0"/>
          </a:p>
          <a:p>
            <a:pPr>
              <a:buNone/>
            </a:pPr>
            <a:r>
              <a:rPr lang="sl-SI" sz="4400" dirty="0" smtClean="0"/>
              <a:t>Rešitev?</a:t>
            </a:r>
          </a:p>
          <a:p>
            <a:r>
              <a:rPr lang="sl-SI" dirty="0" smtClean="0"/>
              <a:t>Boljše okoljsko načrtovanje – ne gradimo na nevarnih področjih.</a:t>
            </a:r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24. naloga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Ali se ti zdi predlagana rešitev možna? Zakaj da in zakaj ne?</a:t>
            </a:r>
          </a:p>
          <a:p>
            <a:r>
              <a:rPr lang="sl-SI" dirty="0" smtClean="0"/>
              <a:t>Navedi primer, kako bi takšno rešitev lahko uporabili v primeru tvojega okolja.</a:t>
            </a: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Osnovni principi v zvezi z naravnimi tveganji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Znanstvene raziskave - poznavanje nevarnih naravnih pojavov.</a:t>
            </a:r>
          </a:p>
          <a:p>
            <a:pPr lvl="1"/>
            <a:r>
              <a:rPr lang="sl-SI" dirty="0" err="1" smtClean="0"/>
              <a:t>Monitoring</a:t>
            </a:r>
            <a:endParaRPr lang="sl-SI" dirty="0" smtClean="0"/>
          </a:p>
          <a:p>
            <a:pPr lvl="1"/>
            <a:r>
              <a:rPr lang="sl-SI" dirty="0" smtClean="0"/>
              <a:t>Kartiranje</a:t>
            </a:r>
          </a:p>
          <a:p>
            <a:pPr lvl="1"/>
            <a:r>
              <a:rPr lang="sl-SI" dirty="0" smtClean="0"/>
              <a:t>Statistične obdelave</a:t>
            </a:r>
          </a:p>
          <a:p>
            <a:r>
              <a:rPr lang="sl-SI" dirty="0" smtClean="0"/>
              <a:t>Analiza tveganja.</a:t>
            </a:r>
          </a:p>
          <a:p>
            <a:pPr lvl="1"/>
            <a:r>
              <a:rPr lang="sl-SI" dirty="0" smtClean="0"/>
              <a:t>Verjetnost dogodka in nastale škode</a:t>
            </a:r>
          </a:p>
          <a:p>
            <a:r>
              <a:rPr lang="sl-SI" dirty="0" smtClean="0"/>
              <a:t>Naravne nesreče so lahko povezane.</a:t>
            </a:r>
          </a:p>
          <a:p>
            <a:pPr lvl="1"/>
            <a:r>
              <a:rPr lang="sl-SI" dirty="0" smtClean="0"/>
              <a:t>Potres – plaz – cunami</a:t>
            </a:r>
          </a:p>
          <a:p>
            <a:pPr lvl="1"/>
            <a:r>
              <a:rPr lang="sl-SI" dirty="0" smtClean="0"/>
              <a:t>Orkan - poplave</a:t>
            </a:r>
          </a:p>
          <a:p>
            <a:r>
              <a:rPr lang="sl-SI" dirty="0" smtClean="0"/>
              <a:t>Naravni dogodki, ki so nekdaj povzročali nesreče, sedaj povzročajo katastrofe.</a:t>
            </a:r>
          </a:p>
          <a:p>
            <a:r>
              <a:rPr lang="sl-SI" dirty="0" smtClean="0"/>
              <a:t>Zmanjševanje posledic nesreč.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l-SI" dirty="0" smtClean="0"/>
              <a:t>Ocena hazarda</a:t>
            </a:r>
            <a:endParaRPr lang="en-GB" dirty="0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5001419"/>
          </a:xfrm>
        </p:spPr>
        <p:txBody>
          <a:bodyPr>
            <a:normAutofit/>
          </a:bodyPr>
          <a:lstStyle/>
          <a:p>
            <a:r>
              <a:rPr lang="sl-SI" dirty="0" smtClean="0"/>
              <a:t>Proučevanje zgodovinskih podatkov – naravne nesreče so ponavljajoči se dogodki.</a:t>
            </a:r>
          </a:p>
          <a:p>
            <a:pPr lvl="1"/>
            <a:r>
              <a:rPr lang="sl-SI" dirty="0" smtClean="0"/>
              <a:t>Pojavljanje in </a:t>
            </a:r>
            <a:r>
              <a:rPr lang="sl-SI" dirty="0" err="1" smtClean="0"/>
              <a:t>rekurenca</a:t>
            </a:r>
            <a:endParaRPr lang="sl-SI" dirty="0" smtClean="0"/>
          </a:p>
          <a:p>
            <a:pPr lvl="1"/>
            <a:r>
              <a:rPr lang="sl-SI" dirty="0" smtClean="0"/>
              <a:t>Lokacija in učinki preteklih dogodkov</a:t>
            </a:r>
          </a:p>
          <a:p>
            <a:pPr lvl="1"/>
            <a:r>
              <a:rPr lang="sl-SI" dirty="0" smtClean="0"/>
              <a:t>Opazovanje sedanjih razmer</a:t>
            </a:r>
          </a:p>
          <a:p>
            <a:pPr lvl="1"/>
            <a:r>
              <a:rPr lang="sl-SI" dirty="0" smtClean="0"/>
              <a:t>Meritve sprememb ali njihove hitrosti</a:t>
            </a:r>
          </a:p>
          <a:p>
            <a:pPr lvl="1"/>
            <a:r>
              <a:rPr lang="sl-SI" dirty="0" smtClean="0"/>
              <a:t>Zgodovinski trendi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645</Words>
  <Application>Microsoft Office PowerPoint</Application>
  <PresentationFormat>On-screen Show (4:3)</PresentationFormat>
  <Paragraphs>114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2. del  </vt:lpstr>
      <vt:lpstr>UVOD</vt:lpstr>
      <vt:lpstr>22. naloga</vt:lpstr>
      <vt:lpstr>23. naloga</vt:lpstr>
      <vt:lpstr>Naravna katastrofa</vt:lpstr>
      <vt:lpstr>Zakaj naravni proces postane nevarnost?</vt:lpstr>
      <vt:lpstr>24. naloga</vt:lpstr>
      <vt:lpstr>Osnovni principi v zvezi z naravnimi tveganji</vt:lpstr>
      <vt:lpstr>Ocena hazarda</vt:lpstr>
      <vt:lpstr>Ocena hazarda</vt:lpstr>
      <vt:lpstr>Predvidevanje, napoved in opozorilo pred nesrečo</vt:lpstr>
      <vt:lpstr>Predvidevanje, napoved in opozorilo pred nesrečo</vt:lpstr>
      <vt:lpstr>Znanstveniki, naravne nesreče in mediji</vt:lpstr>
      <vt:lpstr>Ocena tveganja</vt:lpstr>
      <vt:lpstr>25. naloga</vt:lpstr>
      <vt:lpstr>26. naloga</vt:lpstr>
      <vt:lpstr>Človekov odziv na nesreče</vt:lpstr>
      <vt:lpstr>Odpravljanje posledic nesreče</vt:lpstr>
      <vt:lpstr>Človekov odziv na nesreče</vt:lpstr>
      <vt:lpstr>Bodočnost</vt:lpstr>
      <vt:lpstr>Število nesreč in gospodarska škoda</vt:lpstr>
      <vt:lpstr>Trend naraščanja števila nesreč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poglavje</dc:title>
  <dc:creator>nina</dc:creator>
  <cp:lastModifiedBy>nina</cp:lastModifiedBy>
  <cp:revision>33</cp:revision>
  <dcterms:created xsi:type="dcterms:W3CDTF">2011-08-29T08:55:40Z</dcterms:created>
  <dcterms:modified xsi:type="dcterms:W3CDTF">2011-09-20T13:17:48Z</dcterms:modified>
</cp:coreProperties>
</file>