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74" r:id="rId5"/>
    <p:sldId id="273" r:id="rId6"/>
    <p:sldId id="275" r:id="rId7"/>
    <p:sldId id="278" r:id="rId8"/>
    <p:sldId id="257" r:id="rId9"/>
    <p:sldId id="279" r:id="rId10"/>
    <p:sldId id="295" r:id="rId11"/>
    <p:sldId id="280" r:id="rId12"/>
    <p:sldId id="296" r:id="rId13"/>
    <p:sldId id="293" r:id="rId14"/>
    <p:sldId id="294" r:id="rId15"/>
    <p:sldId id="267" r:id="rId16"/>
    <p:sldId id="268" r:id="rId17"/>
    <p:sldId id="297" r:id="rId18"/>
    <p:sldId id="298" r:id="rId1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6E2D-D4F9-4A56-BBFE-A679541C3D15}" type="datetimeFigureOut">
              <a:rPr lang="sl-SI" smtClean="0"/>
              <a:pPr/>
              <a:t>20.9.2011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9D5F-A541-4AD3-9BCD-5AA6B12E3A9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6E2D-D4F9-4A56-BBFE-A679541C3D15}" type="datetimeFigureOut">
              <a:rPr lang="sl-SI" smtClean="0"/>
              <a:pPr/>
              <a:t>20.9.2011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9D5F-A541-4AD3-9BCD-5AA6B12E3A9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6E2D-D4F9-4A56-BBFE-A679541C3D15}" type="datetimeFigureOut">
              <a:rPr lang="sl-SI" smtClean="0"/>
              <a:pPr/>
              <a:t>20.9.2011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9D5F-A541-4AD3-9BCD-5AA6B12E3A9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6E2D-D4F9-4A56-BBFE-A679541C3D15}" type="datetimeFigureOut">
              <a:rPr lang="sl-SI" smtClean="0"/>
              <a:pPr/>
              <a:t>20.9.2011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9D5F-A541-4AD3-9BCD-5AA6B12E3A9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6E2D-D4F9-4A56-BBFE-A679541C3D15}" type="datetimeFigureOut">
              <a:rPr lang="sl-SI" smtClean="0"/>
              <a:pPr/>
              <a:t>20.9.2011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9D5F-A541-4AD3-9BCD-5AA6B12E3A9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6E2D-D4F9-4A56-BBFE-A679541C3D15}" type="datetimeFigureOut">
              <a:rPr lang="sl-SI" smtClean="0"/>
              <a:pPr/>
              <a:t>20.9.2011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9D5F-A541-4AD3-9BCD-5AA6B12E3A9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6E2D-D4F9-4A56-BBFE-A679541C3D15}" type="datetimeFigureOut">
              <a:rPr lang="sl-SI" smtClean="0"/>
              <a:pPr/>
              <a:t>20.9.2011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9D5F-A541-4AD3-9BCD-5AA6B12E3A9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6E2D-D4F9-4A56-BBFE-A679541C3D15}" type="datetimeFigureOut">
              <a:rPr lang="sl-SI" smtClean="0"/>
              <a:pPr/>
              <a:t>20.9.2011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9D5F-A541-4AD3-9BCD-5AA6B12E3A9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6E2D-D4F9-4A56-BBFE-A679541C3D15}" type="datetimeFigureOut">
              <a:rPr lang="sl-SI" smtClean="0"/>
              <a:pPr/>
              <a:t>20.9.2011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9D5F-A541-4AD3-9BCD-5AA6B12E3A9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6E2D-D4F9-4A56-BBFE-A679541C3D15}" type="datetimeFigureOut">
              <a:rPr lang="sl-SI" smtClean="0"/>
              <a:pPr/>
              <a:t>20.9.2011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9D5F-A541-4AD3-9BCD-5AA6B12E3A9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6E2D-D4F9-4A56-BBFE-A679541C3D15}" type="datetimeFigureOut">
              <a:rPr lang="sl-SI" smtClean="0"/>
              <a:pPr/>
              <a:t>20.9.2011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9D5F-A541-4AD3-9BCD-5AA6B12E3A9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66E2D-D4F9-4A56-BBFE-A679541C3D15}" type="datetimeFigureOut">
              <a:rPr lang="sl-SI" smtClean="0"/>
              <a:pPr/>
              <a:t>20.9.2011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69D5F-A541-4AD3-9BCD-5AA6B12E3A96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txBody>
          <a:bodyPr>
            <a:normAutofit/>
          </a:bodyPr>
          <a:lstStyle/>
          <a:p>
            <a:r>
              <a:rPr lang="sl-SI" sz="4000" dirty="0" smtClean="0"/>
              <a:t>1. poglavje</a:t>
            </a:r>
            <a:r>
              <a:rPr lang="sl-SI" dirty="0" smtClean="0"/>
              <a:t/>
            </a:r>
            <a:br>
              <a:rPr lang="sl-SI" dirty="0" smtClean="0"/>
            </a:br>
            <a:endParaRPr lang="sl-SI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03648" y="2564904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sl-SI" sz="5400" b="1" dirty="0" smtClean="0">
                <a:solidFill>
                  <a:schemeClr val="tx1"/>
                </a:solidFill>
              </a:rPr>
              <a:t>FILOZOFIJA IN TEMELJNE ZAMISLI</a:t>
            </a:r>
          </a:p>
          <a:p>
            <a:r>
              <a:rPr lang="sl-SI" sz="5400" b="1" dirty="0" smtClean="0">
                <a:solidFill>
                  <a:schemeClr val="tx1"/>
                </a:solidFill>
              </a:rPr>
              <a:t>(nadaljevanje)</a:t>
            </a:r>
            <a:endParaRPr lang="sl-SI" sz="5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1. 5. ZNANSTVENO VEDENJE IN VREDNOTE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fontScale="92500" lnSpcReduction="10000"/>
          </a:bodyPr>
          <a:lstStyle/>
          <a:p>
            <a:r>
              <a:rPr lang="sl-SI" dirty="0" smtClean="0"/>
              <a:t>Znanost – zbrano znanje.</a:t>
            </a:r>
          </a:p>
          <a:p>
            <a:r>
              <a:rPr lang="sl-SI" dirty="0" smtClean="0"/>
              <a:t>Znanje – osnova za sprejemanje odločitev.</a:t>
            </a:r>
          </a:p>
          <a:p>
            <a:r>
              <a:rPr lang="sl-SI" dirty="0" smtClean="0"/>
              <a:t>Domišljija – brez meja</a:t>
            </a:r>
          </a:p>
          <a:p>
            <a:r>
              <a:rPr lang="sl-SI" dirty="0" smtClean="0"/>
              <a:t>Znanstvene metode – </a:t>
            </a:r>
            <a:r>
              <a:rPr lang="sl-SI" dirty="0" smtClean="0"/>
              <a:t>metoda </a:t>
            </a:r>
            <a:r>
              <a:rPr lang="sl-SI" dirty="0" smtClean="0"/>
              <a:t>za oblikovanje možnih rešitev problema.</a:t>
            </a:r>
          </a:p>
          <a:p>
            <a:r>
              <a:rPr lang="sl-SI" dirty="0" smtClean="0"/>
              <a:t>Znanstveno raziskovanje – kritično razmišljanje.</a:t>
            </a:r>
          </a:p>
          <a:p>
            <a:r>
              <a:rPr lang="sl-SI" dirty="0" smtClean="0"/>
              <a:t>Kritično razmišljanje: stopnja zaupanja, logičen potek, relevantnost, širina, globina, jasnost, preverjanje…</a:t>
            </a:r>
          </a:p>
          <a:p>
            <a:r>
              <a:rPr lang="sl-SI" dirty="0" smtClean="0"/>
              <a:t>Znanstveno načrtovanje – sredstvo za dosego trajnostnega razvoja.</a:t>
            </a:r>
          </a:p>
          <a:p>
            <a:r>
              <a:rPr lang="sl-SI" dirty="0" smtClean="0"/>
              <a:t>Znanstven podatek – javno zavedanje in okoljske uredbe</a:t>
            </a:r>
          </a:p>
          <a:p>
            <a:pPr>
              <a:buNone/>
            </a:pPr>
            <a:endParaRPr lang="sl-SI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88640"/>
            <a:ext cx="4897438" cy="6669361"/>
          </a:xfrm>
        </p:spPr>
        <p:txBody>
          <a:bodyPr/>
          <a:lstStyle/>
          <a:p>
            <a:r>
              <a:rPr lang="sl-SI" dirty="0" smtClean="0"/>
              <a:t>Prepoznavanje problema</a:t>
            </a:r>
          </a:p>
          <a:p>
            <a:pPr>
              <a:buNone/>
            </a:pPr>
            <a:endParaRPr lang="sl-SI" dirty="0" smtClean="0"/>
          </a:p>
          <a:p>
            <a:r>
              <a:rPr lang="sl-SI" dirty="0" smtClean="0"/>
              <a:t>Opazovanje in zastavljanje pravega vprašanja</a:t>
            </a:r>
          </a:p>
          <a:p>
            <a:pPr>
              <a:buNone/>
            </a:pPr>
            <a:endParaRPr lang="sl-SI" dirty="0" smtClean="0"/>
          </a:p>
          <a:p>
            <a:r>
              <a:rPr lang="sl-SI" dirty="0" smtClean="0"/>
              <a:t>Odgovor</a:t>
            </a:r>
          </a:p>
          <a:p>
            <a:r>
              <a:rPr lang="sl-SI" dirty="0" smtClean="0"/>
              <a:t>Preverjanje</a:t>
            </a:r>
          </a:p>
          <a:p>
            <a:r>
              <a:rPr lang="sl-SI" dirty="0" smtClean="0"/>
              <a:t>Zaključek</a:t>
            </a:r>
          </a:p>
          <a:p>
            <a:pPr>
              <a:buNone/>
            </a:pPr>
            <a:endParaRPr lang="sl-SI" dirty="0" smtClean="0"/>
          </a:p>
          <a:p>
            <a:r>
              <a:rPr lang="sl-SI" dirty="0" smtClean="0"/>
              <a:t>Ponovno preverjanje</a:t>
            </a:r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4" name="Picture 25" descr="01_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7998" y="0"/>
            <a:ext cx="4096002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sola\geologija okolja\Ch_01_Table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3"/>
            <a:ext cx="9263842" cy="52605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sl-SI" dirty="0" smtClean="0"/>
              <a:t>Geološki čas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Proučevanje 3D okoljskih problemov – beleženje osnovnih fizikalnih in kemijskih meritev.</a:t>
            </a:r>
          </a:p>
          <a:p>
            <a:r>
              <a:rPr lang="sl-SI" dirty="0" smtClean="0"/>
              <a:t>Upoštevanje 4D – spremembe v času</a:t>
            </a:r>
          </a:p>
          <a:p>
            <a:pPr lvl="1"/>
            <a:r>
              <a:rPr lang="sl-SI" dirty="0" smtClean="0"/>
              <a:t>Izredno dolgo časovno obdobje</a:t>
            </a:r>
          </a:p>
          <a:p>
            <a:pPr lvl="1"/>
            <a:r>
              <a:rPr lang="sl-SI" dirty="0" smtClean="0"/>
              <a:t>Širok nabor geoloških procesov</a:t>
            </a:r>
          </a:p>
          <a:p>
            <a:pPr lvl="1"/>
            <a:r>
              <a:rPr lang="sl-SI" dirty="0" smtClean="0"/>
              <a:t>Velike razlike v hitrosti procesov</a:t>
            </a:r>
          </a:p>
          <a:p>
            <a:r>
              <a:rPr lang="sl-SI" dirty="0" smtClean="0"/>
              <a:t>Ljudje so “super dejavnik” sprememb</a:t>
            </a:r>
          </a:p>
          <a:p>
            <a:pPr lvl="1"/>
            <a:r>
              <a:rPr lang="sl-SI" dirty="0" smtClean="0"/>
              <a:t>Holocen</a:t>
            </a:r>
          </a:p>
          <a:p>
            <a:pPr lvl="1"/>
            <a:r>
              <a:rPr lang="sl-SI" dirty="0" smtClean="0"/>
              <a:t>Industrializacija in globalne okoljske spremembe</a:t>
            </a:r>
          </a:p>
          <a:p>
            <a:r>
              <a:rPr lang="sl-SI" dirty="0" smtClean="0"/>
              <a:t>Okoljska kultura in zavedanje: Okoljska etika</a:t>
            </a:r>
            <a:endParaRPr lang="sl-SI" dirty="0"/>
          </a:p>
          <a:p>
            <a:pPr lvl="1"/>
            <a:r>
              <a:rPr lang="sl-SI" dirty="0" smtClean="0"/>
              <a:t>Nismo lastniki Zemlje</a:t>
            </a:r>
          </a:p>
          <a:p>
            <a:endParaRPr lang="sl-SI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sola\geologija okolja\Ch_01_Table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4726"/>
            <a:ext cx="9144000" cy="66032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dirty="0" smtClean="0"/>
              <a:t>Reševanje okoljskih problemov</a:t>
            </a:r>
            <a:endParaRPr lang="en-US" dirty="0" smtClean="0"/>
          </a:p>
        </p:txBody>
      </p:sp>
      <p:sp>
        <p:nvSpPr>
          <p:cNvPr id="3072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1520" y="1600200"/>
            <a:ext cx="8892480" cy="4997152"/>
          </a:xfrm>
        </p:spPr>
        <p:txBody>
          <a:bodyPr>
            <a:normAutofit/>
          </a:bodyPr>
          <a:lstStyle/>
          <a:p>
            <a:pPr eaLnBrk="1" hangingPunct="1"/>
            <a:r>
              <a:rPr lang="sl-SI" dirty="0" smtClean="0"/>
              <a:t>Zahteven proces.</a:t>
            </a:r>
          </a:p>
          <a:p>
            <a:pPr eaLnBrk="1" hangingPunct="1"/>
            <a:r>
              <a:rPr lang="sl-SI" dirty="0" smtClean="0"/>
              <a:t>Okoljski problemi so kompleksni.</a:t>
            </a:r>
          </a:p>
          <a:p>
            <a:pPr eaLnBrk="1" hangingPunct="1"/>
            <a:r>
              <a:rPr lang="sl-SI" dirty="0" smtClean="0"/>
              <a:t>Hitre spremembe, počasno zaznavanje, še </a:t>
            </a:r>
            <a:r>
              <a:rPr lang="sl-SI" dirty="0" smtClean="0"/>
              <a:t>počasnejše </a:t>
            </a:r>
            <a:r>
              <a:rPr lang="sl-SI" dirty="0" smtClean="0"/>
              <a:t>ukrepanje.</a:t>
            </a:r>
          </a:p>
          <a:p>
            <a:pPr eaLnBrk="1" hangingPunct="1"/>
            <a:r>
              <a:rPr lang="sl-SI" dirty="0" smtClean="0"/>
              <a:t>Nekatere spremembe so nepovratne.</a:t>
            </a:r>
          </a:p>
          <a:p>
            <a:pPr eaLnBrk="1" hangingPunct="1"/>
            <a:r>
              <a:rPr lang="sl-SI" dirty="0" smtClean="0"/>
              <a:t>Težko prepoznavanje verige dogodkov.</a:t>
            </a:r>
          </a:p>
          <a:p>
            <a:pPr eaLnBrk="1" hangingPunct="1"/>
            <a:r>
              <a:rPr lang="sl-SI" dirty="0" smtClean="0"/>
              <a:t>Okoljska politika in ekonomike sta še “v povojih”.</a:t>
            </a:r>
          </a:p>
          <a:p>
            <a:pPr eaLnBrk="1" hangingPunct="1"/>
            <a:endParaRPr lang="sl-SI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dirty="0" smtClean="0"/>
              <a:t>Načelo preprečevanja</a:t>
            </a:r>
            <a:endParaRPr lang="en-US" dirty="0" smtClean="0"/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 eaLnBrk="1" hangingPunct="1"/>
            <a:r>
              <a:rPr lang="sl-SI" dirty="0" smtClean="0"/>
              <a:t>Ni potrebna znanstvena potrditev problema, da ga lahko uporabimo.</a:t>
            </a:r>
          </a:p>
          <a:p>
            <a:pPr eaLnBrk="1" hangingPunct="1"/>
            <a:r>
              <a:rPr lang="sl-SI" dirty="0" smtClean="0"/>
              <a:t>Znanstveni dokaz v veliko okoljskih problemih pogosto ni mogoč.</a:t>
            </a:r>
            <a:endParaRPr lang="en-US" dirty="0" smtClean="0"/>
          </a:p>
          <a:p>
            <a:pPr eaLnBrk="1" hangingPunct="1"/>
            <a:r>
              <a:rPr lang="sl-SI" dirty="0" smtClean="0"/>
              <a:t>Težko ga je vpeljati.</a:t>
            </a:r>
          </a:p>
          <a:p>
            <a:pPr eaLnBrk="1" hangingPunct="1"/>
            <a:r>
              <a:rPr lang="sl-SI" dirty="0" smtClean="0"/>
              <a:t>Vodi do proaktivnega pristopa s poudarkom na okoljski enoti.</a:t>
            </a:r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15. naloga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713387"/>
          </a:xfrm>
        </p:spPr>
        <p:txBody>
          <a:bodyPr>
            <a:normAutofit/>
          </a:bodyPr>
          <a:lstStyle/>
          <a:p>
            <a:r>
              <a:rPr lang="sl-SI" dirty="0" smtClean="0"/>
              <a:t>Za izbrano katastrofo iz naloge  14. razmisli, kako bi se jo dalo preprečiti ali omiliti. Pretehtaj možnosti:</a:t>
            </a:r>
          </a:p>
          <a:p>
            <a:pPr lvl="1"/>
            <a:r>
              <a:rPr lang="sl-SI" dirty="0" smtClean="0"/>
              <a:t>Izogniti se </a:t>
            </a:r>
            <a:r>
              <a:rPr lang="sl-SI" dirty="0" smtClean="0"/>
              <a:t>(preselitev)</a:t>
            </a:r>
          </a:p>
          <a:p>
            <a:pPr lvl="1"/>
            <a:r>
              <a:rPr lang="sl-SI" dirty="0" smtClean="0"/>
              <a:t>Zavarovanje (delitev tveganja)</a:t>
            </a:r>
          </a:p>
          <a:p>
            <a:pPr lvl="1"/>
            <a:r>
              <a:rPr lang="sl-SI" dirty="0" smtClean="0"/>
              <a:t>Napoved (kartiranje,…)</a:t>
            </a:r>
          </a:p>
          <a:p>
            <a:pPr lvl="1"/>
            <a:r>
              <a:rPr lang="sl-SI" dirty="0" smtClean="0"/>
              <a:t>Preprečenje </a:t>
            </a:r>
          </a:p>
          <a:p>
            <a:pPr lvl="1"/>
            <a:r>
              <a:rPr lang="sl-SI" dirty="0" smtClean="0"/>
              <a:t>Zaščita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16. </a:t>
            </a:r>
            <a:r>
              <a:rPr lang="sl-SI" dirty="0" smtClean="0"/>
              <a:t>naloga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sl-SI" dirty="0" smtClean="0"/>
              <a:t>Se strinjaš s trditvijo, da je Zemlja živ organizem? Zakaj da ali ne?</a:t>
            </a:r>
          </a:p>
          <a:p>
            <a:r>
              <a:rPr lang="sl-SI" dirty="0" smtClean="0"/>
              <a:t>Ali bi bila eksponentna negativna rast prebivalstva rešitev za okoljske probleme? Zakaj da ali ne?</a:t>
            </a:r>
          </a:p>
          <a:p>
            <a:r>
              <a:rPr lang="sl-SI" dirty="0" smtClean="0"/>
              <a:t>Kako </a:t>
            </a:r>
            <a:r>
              <a:rPr lang="sl-SI" smtClean="0"/>
              <a:t>jo doseči?</a:t>
            </a:r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eaLnBrk="1" hangingPunct="1"/>
            <a:r>
              <a:rPr lang="sl-SI" dirty="0" smtClean="0"/>
              <a:t>Temeljne zamisli</a:t>
            </a:r>
            <a:endParaRPr lang="en-GB" dirty="0" smtClean="0"/>
          </a:p>
        </p:txBody>
      </p:sp>
      <p:sp>
        <p:nvSpPr>
          <p:cNvPr id="1331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pPr eaLnBrk="1" hangingPunct="1"/>
            <a:r>
              <a:rPr lang="sl-SI" dirty="0" smtClean="0"/>
              <a:t>Pet temeljnih zamisli:</a:t>
            </a:r>
          </a:p>
          <a:p>
            <a:pPr lvl="1"/>
            <a:r>
              <a:rPr lang="sl-SI" dirty="0" smtClean="0"/>
              <a:t>Rast človeške populacije</a:t>
            </a:r>
          </a:p>
          <a:p>
            <a:pPr lvl="1"/>
            <a:r>
              <a:rPr lang="sl-SI" dirty="0" smtClean="0"/>
              <a:t>Trajnostni razvoj</a:t>
            </a:r>
          </a:p>
          <a:p>
            <a:pPr lvl="1"/>
            <a:r>
              <a:rPr lang="sl-SI" dirty="0" smtClean="0"/>
              <a:t>Sistem in spremembe</a:t>
            </a:r>
          </a:p>
          <a:p>
            <a:pPr lvl="1"/>
            <a:r>
              <a:rPr lang="sl-SI" dirty="0" smtClean="0">
                <a:solidFill>
                  <a:srgbClr val="FF0000"/>
                </a:solidFill>
              </a:rPr>
              <a:t>Naravna tveganja (</a:t>
            </a:r>
            <a:r>
              <a:rPr lang="sl-SI" dirty="0" err="1" smtClean="0">
                <a:solidFill>
                  <a:srgbClr val="FF0000"/>
                </a:solidFill>
              </a:rPr>
              <a:t>geohazard</a:t>
            </a:r>
            <a:r>
              <a:rPr lang="sl-SI" dirty="0" smtClean="0">
                <a:solidFill>
                  <a:srgbClr val="FF0000"/>
                </a:solidFill>
              </a:rPr>
              <a:t>)</a:t>
            </a:r>
          </a:p>
          <a:p>
            <a:pPr lvl="1" eaLnBrk="1" hangingPunct="1"/>
            <a:r>
              <a:rPr lang="sl-SI" dirty="0" smtClean="0"/>
              <a:t>Znanstveno védenje in vrednote</a:t>
            </a:r>
          </a:p>
          <a:p>
            <a:pPr eaLnBrk="1" hangingPunct="1"/>
            <a:r>
              <a:rPr lang="sl-SI" dirty="0" smtClean="0"/>
              <a:t>Ostale pomembne zamisli okoljske geologije:</a:t>
            </a:r>
          </a:p>
          <a:p>
            <a:pPr lvl="1"/>
            <a:r>
              <a:rPr lang="sl-SI" dirty="0" smtClean="0"/>
              <a:t>Končni naravni viri</a:t>
            </a:r>
          </a:p>
          <a:p>
            <a:pPr lvl="1"/>
            <a:r>
              <a:rPr lang="sl-SI" dirty="0" smtClean="0"/>
              <a:t>Obveza za prihodnost</a:t>
            </a: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sl-SI" dirty="0" smtClean="0"/>
              <a:t>1. 4. NARAVNA TVEGANJA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424936" cy="4608512"/>
          </a:xfrm>
        </p:spPr>
        <p:txBody>
          <a:bodyPr/>
          <a:lstStyle/>
          <a:p>
            <a:r>
              <a:rPr lang="sl-SI" dirty="0" smtClean="0"/>
              <a:t>V zadnjih 20 letih so naravne nesreče povzročile letno izgubo 150.000 človeških življenj in &gt; 20 milijard USD.</a:t>
            </a:r>
          </a:p>
          <a:p>
            <a:r>
              <a:rPr lang="sl-SI" dirty="0" smtClean="0"/>
              <a:t>Naravne nesreče preraščajo v katastrofe.</a:t>
            </a:r>
          </a:p>
          <a:p>
            <a:r>
              <a:rPr lang="sl-SI" dirty="0" smtClean="0"/>
              <a:t>Načeloma je v bolj razvitih deželah več materialne, v manj razvitih pa več človeške škode.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t3.gstatic.com/images?q=tbn:ANd9GcRtzL3kg5kYa8FBCuNeki10Gt68hkus3XCr7F72DJYiCzRXT1UVk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2420888"/>
            <a:ext cx="2123728" cy="1590747"/>
          </a:xfrm>
          <a:prstGeom prst="rect">
            <a:avLst/>
          </a:prstGeom>
          <a:noFill/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779912" cy="1484784"/>
          </a:xfrm>
        </p:spPr>
        <p:txBody>
          <a:bodyPr>
            <a:noAutofit/>
          </a:bodyPr>
          <a:lstStyle/>
          <a:p>
            <a:pPr eaLnBrk="1" hangingPunct="1"/>
            <a:r>
              <a:rPr lang="sl-SI" dirty="0" smtClean="0"/>
              <a:t>Vrste naravnih nesreč</a:t>
            </a:r>
            <a:endParaRPr lang="en-GB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3779912" cy="5373687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sl-SI" dirty="0" smtClean="0"/>
              <a:t>Poplave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sl-SI" dirty="0" smtClean="0"/>
              <a:t>Požari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sl-SI" dirty="0" smtClean="0"/>
              <a:t>Potresi in cunamiji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sl-SI" dirty="0" smtClean="0"/>
              <a:t>Nestabilnosti pobočij 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sl-SI" dirty="0" smtClean="0"/>
              <a:t>	(plazovi, podori…)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sl-SI" dirty="0" smtClean="0"/>
              <a:t>Snežni plazovi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sl-SI" dirty="0" smtClean="0"/>
              <a:t>Suša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sl-SI" dirty="0" smtClean="0"/>
              <a:t>Strela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sl-SI" dirty="0" smtClean="0"/>
              <a:t>Nevihta - toča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sl-SI" dirty="0" smtClean="0"/>
              <a:t>Vulkanski izbruhi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sl-SI" dirty="0" smtClean="0"/>
              <a:t>Veter/orkan/tornado</a:t>
            </a:r>
            <a:endParaRPr lang="en-US" dirty="0" smtClean="0"/>
          </a:p>
          <a:p>
            <a:pPr eaLnBrk="1" hangingPunct="1"/>
            <a:endParaRPr lang="en-GB" dirty="0" smtClean="0"/>
          </a:p>
        </p:txBody>
      </p:sp>
      <p:pic>
        <p:nvPicPr>
          <p:cNvPr id="4" name="Picture 6" descr="http://www.nt.ntnu.no/users/ystenes/div/bilder/sidesp/helene2/230surtsey19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933056"/>
            <a:ext cx="2106724" cy="14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http://3.bp.blogspot.com/_AcBUSVxs82w/TCtZ0hgHMzI/AAAAAAAAe_I/ePlp4s9f22Y/s1600/Tsunami-Wallpape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861048"/>
            <a:ext cx="1944216" cy="145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Plaz Nad Koseče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5345832"/>
            <a:ext cx="2015883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http://t2.gstatic.com/images?q=tbn:5PLmDsV0D9HJWM:http://nevada.usgs.gov/crfld/images/RGJ06floodEmpireRanch.jpg&amp;t=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0"/>
            <a:ext cx="1944215" cy="134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t0.gstatic.com/images?q=tbn:ANd9GcSbVn3wHWY0oA8HgsMscCVfLlFM0lyDGM78RIAIeMcTvJb2P2pOa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1196752"/>
            <a:ext cx="1944216" cy="1456286"/>
          </a:xfrm>
          <a:prstGeom prst="rect">
            <a:avLst/>
          </a:prstGeom>
          <a:noFill/>
        </p:spPr>
      </p:pic>
      <p:pic>
        <p:nvPicPr>
          <p:cNvPr id="1028" name="Picture 4" descr="http://t2.gstatic.com/images?q=tbn:ANd9GcTSQTc6lD9-HWuFQ5joD63CsKWM_hKX3ThbV52eMZwok2A4XX6PnQ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04797" y="0"/>
            <a:ext cx="2139203" cy="1340768"/>
          </a:xfrm>
          <a:prstGeom prst="rect">
            <a:avLst/>
          </a:prstGeom>
          <a:noFill/>
        </p:spPr>
      </p:pic>
      <p:pic>
        <p:nvPicPr>
          <p:cNvPr id="1030" name="Picture 6" descr="http://t0.gstatic.com/images?q=tbn:ANd9GcRWvrRDmoGX8ir1y6UxGDDvplYLlI09HNuoCUtUnkr4SQ0_S30MXw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128" y="1196752"/>
            <a:ext cx="2123728" cy="1512168"/>
          </a:xfrm>
          <a:prstGeom prst="rect">
            <a:avLst/>
          </a:prstGeom>
          <a:noFill/>
        </p:spPr>
      </p:pic>
      <p:sp>
        <p:nvSpPr>
          <p:cNvPr id="1034" name="AutoShape 10" descr="data:image/jpg;base64,/9j/4AAQSkZJRgABAQAAAQABAAD/2wCEAAkGBhQSERUUExQWFRQWGBYYFxgYFxwXGxgaGBgXGBoYGBccHCYeGhokHBgYHy8gJCcpLCwsHR4xNTAqNSYrLCkBCQoKDgwOGg8PGiwkHyQsLCwsLCwpLCwsLCwsLCksLCwsLCwsLCwsLCwsLCwsLCksKSwsLCwsLCwsKSwsLCwsLP/AABEIAMkA+wMBIgACEQEDEQH/xAAbAAACAwEBAQAAAAAAAAAAAAAEBQIDBgEHAP/EAEEQAAECBAQDBgUBBwEHBQAAAAECEQADITEEEkFRBWFxBhMigZGhMrHB0fBCFCMzUnLh8QcVFjRic5KyNYKzwtL/xAAZAQADAQEBAAAAAAAAAAAAAAABAgMABAX/xAAkEQACAgICAgMBAAMAAAAAAAAAAQIRAyESMQRBE1FhIhRxkf/aAAwDAQACEQMRAD8ARIScqgCatYkA0JNq+tL6xLCA/qcJSTUHKQKAoqCxJe1bxxalSkg5wCoAACpy1qRZriv3Mcm94lMtbKJ8WV6tq7a2ezUjnRJUkFYxUwkzFeBJP7tBJpzLENRzZzWsVy5aylQCaaqYnUkMX/PeKJ2NMwBK6rc+K1KBsooNPrvBCMZlmZJdU0Aar71bcekK0JknStAnc18RIHp9WiyQUJWnMO8QmuUMz6O4qOQod4Y43EugJKfECSqvol9aCvlC7C4YKLOAP1KOn5oNYUnCV69lU/GLW7qLMwFHy2AJAD03iyTgFF2D5SxG1AXPkevKGsnHykNLlrypzE51J/5Q4qli5BG1ObxnZvEV+ILXQkEswLpLAggNoPSKcbC4ruTOYjKoKYuoE+EOLauzN1hdOIJ8Ltzr8gOcWTAKkG+jv7sxMUpcQ8Ul0RdeiUmaQfpD+TxBICgUBTpYOLF9x5G0Z0pIOzQwTPzMAPEaN6s2+sGraHxyp0M+AzZskoUl/FMQEkKqzhwkbMUvYNpG84jjCqTLDEfFVVQW2Oj1vUx5xw0l0AEJqsuSw8IJJdnFAxfbnG1mYwmSE/rKZZNC9RbYE3pFJxfKP2zqj0MOAYQNGlk4UCsZns9glZviNN6xsUSy0deZtOgxIpljlFOLVlFIJyjeM9xHjQQVAkMIjjTk9DMVcYWC5NIx/F5mYMLaNBvFuPiaogGm0Z/FYxRqmg0/zHsQXGOyLA08LzPmykDe/rHJPDpYd/JoElTKkqcjnHDOB1p7f3iPKK9DbJ4qWACEt84UzaGr/KHUsS0igKjyinvHVVLA7h39ISc0thQkKnNqbRFhqDDqZLllJoOtiPQwtnSwk7je8BSTGsrkuIKMpJuGMDzJo0i0LJG8MYtQsgZTUaRSuTTcRbLYjYxag5b66j5GBVgAVSgResCnDmDcXhwPEg022gcYnrGYyNwmZo1Kcj5fKJBalfFdmDnQHeIkD0/PIRWqaDuY8FM4lNrtk1Cm+r6mPpXFCkBmDBn9fx4FxD3UryF/L7x9hMEqYeTO96Cv3jJLtktyegmTjy71JIYA/OGErGmXLKfiUo1SxKQRZR0N6D7tC5MkJahdgfz82g2cv92jxChPhGjs6jz89BzgPuy0E4pgmInFTuqjhwAACQ7W2dnvAasLejk29YYqSOUVtXcWZoHNkpNuRFGFQL1PP7RecMAMzM1qVPT7x9NLZUBKQE/qepG3IV/zSLcZIQlCQqq61uAaU/uf8AtSXroW4zDagFy/TWO4TBnIVksAQDqQL0goKoc2lPMk3/vBGJyhEtAb+Gc4BIqVGpPkP8RaE6NCKuyjhyXKMgDgFydK1UrlyjUcMxhmqAAJtUAaUBOgFPKEfCeGCaFEkJfQU0AAFeUa7sXwRQWSpRFLbm8eqlUeb9Iuvo1XD5BSxMMCKUiCUgRke0/bxMlCkS6qJICtrP8AOOWMectFLoM7TdqEyEkJqqo2brHm+P48qcouGPKFWP4wtaiqpv59YHlYwB+8cGwbRw4pHo44xxrRN2wyeWNDUtYfWFuJxRKmAfd4c8J7OqmsoksasC5NW+kaXAdi0B3BJF/MaloeTb/AI85xLnxJtzv0pSKJUhZFLdCfePVsT2PllLNUA+fXyhNiezcuWCRU0CU3HXaJ/Hy6YbowicKsPoRoC8Vz1zBVThOz/ONljZIknKZedRuwoPpCXHYdU8H4kEfpUmntB+Kg8hCeIiPpOOapSlQ6N7xZL4aM2VZyncikVTeFKfwkKG7/AHaF2htEZykTCW8B9REZKFAUcjlEP2cg1SYmJjODTk/3gOX4EmFAF3eCAsNX1tAhnDSnT7x8s6294ZMFE5xFxAxi4YhVRToQB7GkQUomrj0b2FIFhN2WZ/t94gmUBo5/PvFIw19f/d9onLwuYs4DefK5O9I8BJHDHb6Pp0kOzCzn7UuBBPDULUVBPhyh1qIdmCqcqflKjKlUa3l8qwVgsRLQHUM1qORuwJswd2GwiijbpDRX9X0VTFKCjmqpDOPCw2AAo2jClYtM5CZZFFKU1qkCrMqrc2D9NaJs8q+IjXQC5fqfOK8UslKcqQBStz4dX0v7DaBJrpGc+0iSC7kaeVA1axJKgkgvXU9YHnzlJSkWF7XNak638oCMyt9YnRLroarnOQP0jkwD1fnpBePn5lhT5lsHsxqR6UHodGha7o6fekGYdQX4g1B4qta9dvpAKQk3olIUop8NTnSWA1INtrD+0UT5yAvvJuZCXUz1UQ7kJFnbKHtC7j3HRLmLEpZUGDGqdqhrVT8oQDNMPiJKtKx3YfHcts6IxPWeys+XNmyhlypc5Rd2DgKVrd3jcr4jKlTVJNBkzZqMSCfCDu0ed/6ZyyUkkfCmmtd/aCcV2gQFmXkJWksp21rRnoI75wU6iuqGug/tP2uUqUoSy2eiWu3OPNcbOtmUdDvWoNepMWcY46VrVkpcW1t94G4fwVc9iXAcV+v5vFeMYrjEH6y1EszF5ZQYAAE9bvGn4L2WlTCVKqQU+RGwgnsz2dSbeFIBKibWFT9vKHQxsqWCiQCTXxkXe5GwhvxdgDJeIk4dgSxswFfPQecCYrtU5IQZab0V4lFuQYD3jLzMNNmKPjUA9aOfV6wFjOGZS5W2hIDqr7QeKW6s1mgncbXULJVUsJYSaf0kfWBZ/HAsEKXMQoNRSE6nTL1jPSuHuQpK1lQatPZoLlSyiq3mBx8VSk7uKtyh4tX0AKXOXMSrLMKspenye8KcdisQnL3ZVVwfCCTq7l3iSpYExXcLUlf6g1tNbj7wRJTMJUiaxysAdPOKd6MJ565kxGYlDhxVgzcue8VYHEyyoJmC9lOb7OIq4upSlEB2Gw3by0hUpRHxPTSIy7HSNTiFylhkOdx9W+0KOL8JAAWg0Nxdo+SsKTmKipj+pQBA8qvzhhJ4ghae7XQn4S9zsTornYw2pdg6Mrlrr84mF2r/AGgjH4MoUQR84GTKctHNL+SnZFao+CjvEly2iDQEwm6S7EZtWDDnUmkFJwIZ3AU4YE1NmrYX+UVYdYyhnD139vSJiYpSqpdVxuK0JT9Y8Tn9HFFpF8ySrM006AhqguKFNgRzHvAsyUkKqafjdItxBmZgVO4AZ7sBTyinuAasbPTT8rC82LJ/n/T5IIoAN4smYnKGJp+ej8o5LW8D4mVmUK0H4YXd7Eto+xssqD3P3gNGEJU1ucHKmBm9YqwS6k7CMm0gItVLCUfnMRXxHiYkyFZT4lsPSrerekEzsO6QBVzUAaXLxlu0iv3gSLB4tghzmky2OL5C6YoKUGJLtffX3eGvA+CTZ5/dJUtYBYC5LGpc0AuenOEqNY1XY3GFBLuywZYAo5U2Zj/RHsPS0djNJwjtB+wYJIlIKp8+yinwhtedCCNK9YAx6x3S1F+8WHK+ayXY8iA/J4O45j0oUlkgKQlnq4CgzJD7H0AjM8Txau7EkKdOjUBOp+kbE3VtbYgLwXhwmzg58CaqO9fasei4HhhmFISwCGKSBqXsOmh2hb2XwAIRKShqPMUdtm8o2UhPdJypDqNtfykUuv8AYOyC8JkT3cseHXmYRY9C1KCAoISSxYuo2pQMLxr8Nh1ZfFQ6UrAauziVLzMM250poIRZK0GjCKx8+XNUEhk2AIs1L2csTHJsjvyUJfndTm1CNH3jdTeziCpyzdPvBA4elAZCaeVfSG5t+wUeXYnh2JQKkAaJBIpvAuC43MQr+IDvmqOlo33GuFrmuEpCQaHmPKPPuLdnVSyaENrZ2guEntM2g0Y8zVZwgBYZlJID2fkaaR2dxGWcqSFBRJvd9mv9KRl5c5UpYUklwddesNuKLTPl97LooAZk6g6Ny2MPCUl2ZoM4ivIiqSxNxeu8S/3LC05zMAdLgAVO1NIWcO4kZkopUXUmwNyBz2gTAYwoVmzMUuwt1aGyNyriZKiJk92tSMgUKgFTuW2azwMhnfTVxTo2vWkaOTi5c5ExSgVzVGzn93sUGr9CNNIuk8MR3yUYRPeqWrKpM0JABIfwqB+EgGtCDSJbStjWZQzCaM42iqYgUan5vGy7S9mZ0taQpEtCfEUd2ygAUgMaixDEmlX8MZ3iXBZspOZUqYApWXMpJAJvYgEPQ+esT+RN0FC1M1L+IE0an0j7vJf8q/8AvH/4iJSkkV6lqD6x8kIapL9BBpDDnBcdnKKUD4R/KHLbXra0X4mac37pbmpYOCTsW2sS8IsIpSXUh6AuRRgaadYa8NwkxfdrOUoRooigdy4aoMQWGN6QnGKKO/xAZfiZRLEhwprtuIa4LtEos4AJ2Ar5GkdUAvDTcqCpQW6FijAnxo3tWu45CM2sHNTyc15CNLFB9rZuKZr5PEZSk5lrY5qk7s9mhaO0qAoulTVAIbypGbUS9Y4YkvFj7F+FPs2crEAgEVzD1BjkhfiOxpGb4XxDIcp+Em+3ONBhfE5TUUytrpHFlxPGzlnjcGM500gFKWJqQGe7GvoIz3ayWHQpLMpIfqQ7Q5VOJST+pIauorFXG5AnYdLfEE7NXTrZn58qbDLjNMeEt2Y4CnP5xpuzCjmCMw8KqJNiS+Yg8mSPOMzKooPSvpGl7LzgEqzAE1NnPWtLuPWPYq2kdcuhh2nmq7+algS4SSKh0D3hXhpfiQTVg3m5/PWDMaQqWVfqKzmO/P0MUolkLc15ecPxqNCWegdj0OpZapAaNjh8OAbeI+0K+xvCwmUFalIjT4TDVJMQnK5MKRyXgXrF37IIJBiCyP5mMc7yLoagdeFTsIBxfDFE0aGacuiq7x8pCjZQPVvSCslGoyk9a5elNoiricmYgoVLSFNqKP8AeNNjsOgo8YbpGO4rhUaDzZo7cbjk0xHoxXG+zj5l5HAN00PobiM3Pw0zDsoBgrW45pPkbRvJylod3AOuhHXeBZEwHOlcuXMExh4gxQOXX6R0Tg1/SFTPPlSBmSuWcpOl8pH06xDiCgVZhQ6il9Wh/wBpOyszDqzyykyy5lqSsEm7pNXcVpCDiS8wCgKUfkYRNMc5JUQMwID0f/EEYebMWpBQSF/pPwkkHRWrFudoCwc9nGhFQfnBKccoZA7hCgU1sNkjT/EB9BNjhcDPXhpk4rmSpyU/Cofu1hzmOb9KiBYEOz2jMq7SYoy1SVTsySQ6V5VAs5uoWHXVo18ztOjEGZJJUJeQqQonxJUACKjV6fSFf7NIRhBNKBNWqZ4SRmYoSkqSR4W/mY0LUesRk2lvtgRkJ+GMsgLRUsrKKEJIJ1BYmhtFaJyQGypPUOfMvBmMAmzCpCEof9KXCQyXdIcqAIq3pFCsbMQSlMzMBqKg71Ie8L+DAaiQ4Dtrz1r84YcPxi8rFZTLAIYUzPdLsz8zb0BHxEpRGfu2SMooktYM5OpvXePhKKqb0BV0cDkKe8Fy1oJbjccpUwkHwj4QWszA0AcsB4r2ikTASrMbuVEVJ9WF66RcnCI/nLlyzfpqWLsM1AfsYDWBnORylyz1po9tOQhFXoxbcFwXZ3rYU+oqYpVL86tSC5xGUEgJJz1ADGgSEhI+GoNYCUkiCjFgQMpH6nHoxf3+caLgFEMp2Vts9/T5RnUa66D/ABGt4aoEgCxHhNg7VHX7xyeW3xohmbpIKxlksGNQWsrKzkejxJTFBTsD6O4PI/R4mUg5DsTm6EBj7wJLJ8SqGwrqC8een7OZvZmOKYcAu9S7j6xoOASkmQlbOsFaW/mSQCza/Efwwr45hnZYFqEecWdnsUEkAlgFAki4cEaX0HXlHq4Z3GL+jrg7gMsFUZCliCX3YUcjcRbiJOuxD+9YEx2KCcQZifhUXp1qC/rGgwqErciqSAT5R6MVegM9K7Hzc2HTu0aOUKRk+ykzKkB3BtGrSdY8/PFpuikT6csi0ATFB6jMraDllwYDWQkPcv7fhEcnPgv0Y4J6xTKkDZ2PpE0Ykiqkwu4R2tTNWUCWUgMxLMXCTbS/wmoYw/XhwagQMdTMQTlWmhce4jM8YwJSTsYcYlpSgoOHvzEfcURnQ7UNRr7x1YW4S/BXsx3fMkpZx0eEWLYELSClSS76CHGJXkWxoD84DmBKgU2On5tHsr7RIjKwonyiiZlIKsyggAFR3a79K2jE4zs+UqXLScyTmykpItUAg1CrQ7xcsoVRRSf0lP8AMDbzhjgeNCYsJ7srUtlBgC27jZ6vpW1I5ssXB8kFM8rKShTEMQaiPiGLi0M+1GA7vEzBYZiR51hZLm0YwEVLO+LO5exg+RxpfdmWpaggigBNCMzFh/Up4WE1pSCZc7Mju1B6ulQNQdtiPce0CQDmJxiFEFKcnwjw2DaualyX0iiYovTKBoKUGgteIzpBADpY1et9qRTCJL0EaSeIpCShQzhQS7XdNXch2AJSOUChwQsmhLu7egiCUhNS9QGF9WrtR/aKCtzE6QQhYGSihU1BZ+TXOtbWitMo1Om8QWQTQAcg5+cXzEqlnKczZquGBI5as/vzjGJAeEpScxoqxYMHpW9Ws20Ud24f1i2WtAU5BVysD8iKxVNXt+bDyjIxFK6xpOzWMzDKT4knMOkZgGL8HOKFBSfwaxPNj5xoSceSo3qleJxZVvI2gXFqCcx/Ty6P8xEeH4tMyWFJ0oRsR/iLcRLCklJbXo2nvHj1UqZxPumL1ETZfIjXSE/CsWqXMIch3Soi4D1aH2FoQ1teQjNYpeWesj+ZXzjt8ffKPovge2jccS4WgqMkF8gSof8AMlSQQpxRmO5gngeECfCTaoEI+E4ueuWkS1VlKCTmOXwTCAnxktlCnppmcQ3wilkFSQcwUxdwoEXBGu3lHr4JqSr2iklRs+C4nIa2+UbPA4wKF48w4dxmrTE5TvvG34ViAoBj6QfIx3s0WaBUk6WMBTMKp6hxy+RGsF4eYrygoTjtHncUn0UFfCezsqUorAL3D2HMDeHBERD6xyYaQKXowBxHD50NV62hRPmZJLZrOG+8P0q8TRju2mISg0upnA1qPeK4v6yKAH1Yq4kQt2LuAfO8Ku+BAIuLxKUpklfSnk0K3IKq0r7x7EFSokHrSiYnwqAWkAsdSOekBcC4xNws8zEpSoK8PmWLAixp0inhiFGbRTBvFR6chvEeOrCVKloUVKB8JGqaKSCNwXiGZJqmFC3tpjP2hfe2Jv6nXWsZCbQw/nYjOg0u56G9trwmxiGJYfgiUikSANKxUSRYx9mj5QjPaGJHEE6n1eI5+kRUmIxMwTNL5swLmx56uddfaB2hvMlqVJVMTKIQjIO8b9SgxClN4iSC2wEKHicdox1BYxfi5VXDMa0ajmzCxgaLsPPyncajQ+kZmKhHHixRewiswTElCwgqTJDPc7QGDBSyCkMPznCswZwbivdEhQJQpnbQixHkTD9c4KZSS71B3B/xGNy+kMeH8TMul0u7bHcRy5sPL+o9kcuLltdmixfhllT6FuoBPpGMBeHfFeJhaChL1ANtNfKEIhvGxuMW37NhjxWxpg8QtALKICwAoA5XAINfMCsaFBXKkqmCYcyVJBScxUEEkNsKt4huXAoTlsGXLE0jTHAzZoM8hKu7QAo3KgBkchmJYChO14rycJWirH3DOIoxAYlIUGvqOup5w+wK1yj6WMeV98pBokM9GBpQc3HyvD7hPbCbLICvEhIAAGgHWsejDMpKmTcT2TgvaQWJ9Y0cnHIUHoI8awHaySs5lIy7lvSsPP8AeeWgfxAGSDW77NeI5PHjLcQqVHp3fpO0DzsQOkeaTu1RYKlLcn2/vygdPbJnM2YVlnCRX8PKI/4zXsPI2/Fe0aJAe7uOYJBY+0J8GoLmzMSwVlHhegchywOzxlmViFpWqYCggKID+GrZet4M4lxkJeWj4GJ9frFo4Elrt9iuQLxeYGYWvGbxGLIL9aRfiuIFS0D9OsAz8Ku60kBZ8J3e0dXJJ0hQiXPIUFJLM33hVjOIqTiCq5ev1honCd24JBoKiojN41TrPW/0gZNx2GPZbOmd3MJA8BNNmIt72hfilAu3k0SXOIJBttAizHO1ookQjrxYjDqUCQCQLn113oYqhbGO5Y5liwoiMYxf+1ESu7csVZlDdgyRzbxHzgQx1ZiMSRj5o+iaJZLfjwRiOGTENmSQ4Brdjq12gmBgsiOGLJ8rKcpuL8uUVQDHYsSYqiYgBGMpEvulEryzMzBJS4IOuZ6a0ba9WXqi9KHQS9UkEhtDR35Fg3OKICRjspZBBFxEFXiQi1ctwDd4ICchyKA+UP8AgfEgErlqJTnDZklm5Eag/bzWcL4gqXLmIb93My5qNUFwy2p01jkmpABsaH+8LKKYGP5XA5pkrm/s5moKVJCgfh1zU2vAXFey83DShMWpHxAZahbEOFMQPDTqDeNX2a7ZCTh14eYy87lJJdiP0tY5mAvCbifaxSpk9SUdyJyVImJYEM9AhIADvUk822OjKXQDKDFtv6tBMrFAl1V+cCBDk+Gj05QWMC7AAB7NX3i6e9mYUriBAypcedG/KQ04QglrVupnboIX4HAlBzLRmA9usajgnDl4osCiRLSMxVZ9aVqWiqdbYj/C2YVsZUtUtOS7rAKjyI8Ou8LuLz2B+7joDr1g3in7PKWSgqKaAEs5bUN+nlC3FuvKTJmJQSPHViSNKMTyEUulsUHwIWJiUqSwJDPq4pGm4nwk90FF1qAoNjY+cCcN4etMxynMMwY7MdI1+NxIBQokAVBBpVQ152hdxYTCYXBkpYjlWlTQDrWMtxdGRQTs9CGZzrG/4vgpakLmhRKUE0vZLhVdHDWjzTH45U1ZUouTAnK3X0NFHeIJqk7gW6CAlQfM8UoFqpNaaH+8ByZTmEY6CpGNyoyF75gRQgt9YGxZTmJRRJqBs9x5Fx0aJFOZbCpJYAXPIc45iwc5BLswHQBgPJm8oR1ZivPHM0cMcghOFMTTLo/2jh9Y4FRIw54RhlBQKe6U986gyWINQ71t6xZ2h7TftExSu5Qgk0CSopDUZIJZtYQiO5PeMtGo4tbknfaLZEoqLAEw7wPAUpAK/ErYab+cGHES5ac1EgWpc8t45J+SuoqyMsy6irEf+yVn9IA6/wB4Ow3Zx2ZYPl9XtFGJ7QKUfAlKWfm/WjRLBccnPlCkcnAFtAfpCt5mr0jP5KvoPm9lyzC1XNabCl4CV2dNas29PrDvDY4lJEwB96/m0Ey5iFXNR5uL32jm+fLH2R+SX2Yufw1aSzEwNUUMegYvBIWqniKQClQSxDv4W1YNXmYAx3CZahlNF6UZ+sdEfKp1IqstPZlWJApQA2Gj3O92eLJc1hSGB7PrGjPq/wAmFYacJ7IIneE4gSZjhKUzU5c73KVvlbqXjrjmg+mUU0+hIJgpmqDWlx/flEZig9KtvDnj3ZOfgVZJuQ5vhIdQNaeJmB1YmF0+ShKSpS0mYVfAgA21KgyQNgAYrFp9BB5at/KDZMs5SoP4We2tmfpAaMUA4CQzfhi+aheROZ2AcOGvW+tNYcxpETZ+KOSaUSUukKUsABIDAAIFSeQB9IhxDi8vD55OHJmJYBS1jUXAG3N/lCD9tShLSwcxFVkDNUVCWNBzueVooSdSIEU07BQT+0rmLADlRLJDPU0AAgzhmPMpaS5ypU5BsTY0NH0eBFL1SWV/NtpTnWK1THo/9oZNsB6Lh+2XfLCUS3yu4t/mtGgfthxtixSAoiwNeR9zGb7LTymYQFZUqHjULJS9yfbmWEHdocbInArKVJIVlGrhgxewH3gppPQBfO4opGGWHSErSUJD+NTkOqlgAT5+2VSl1WgjHz3yhgGdy93P0DCOqmAEcnB5iFS7Y60DhZGYOem9fwxLDBjFMGYSUCC/T2LfKCEqlzsigsNmSdQ4PkYHVMq/4Ilnv1iKUFh16+0IwkKFybxGOqS0fBJ2jIx2YGO/S0REEYlCWUrN4iqg5Vc+rRQoD80iadmWzhUItkTEP4gSORb05+cUvpFhkte+0CW9GaCMZxUrSEgZQDu5PUwGKxJMsm3rYescNDQ21H0hVBRVICSSpDPGcGyICwrMC3vrAMtJjs7HTFpZS1FN2JLU5ecRVMDANZ66l4EIyS/pmimlsKTjVo+FbOG3/wARyTxiagMlZGlg7bOzwDEs8Nwj7RuK+h9wztGAAidmIcnMln8xrDaRxyUokZgAbZhQcyLv0jFZol1iMvGg3YjxRfRu/wDbADBSgfP0p+aQbI4whBBEtJvmN3d/0tl11e0ecyyXFcoJZ9I0vDZ4UlPiBOoEc+TD8atEZqWNWmOOPlE8BMhIQ4bKshRdv0KPwuzkOBbYwkxXZCZLlKmFcohLOlK8yw9iwDNer6Q5OHUEBZDJJy9eY5RwoCKhgTswPnzimPyHGIsc/wBoxLsYLSVERoV8DTNXmU/kw5nS8XDsugB85G1j76+Qjsh5EJFVmjLozqRFZWIbYzgi0vkBID019IRzHBINDHQmn0Omn0TM4xbIRmoLksPOKpEp4NlKTLrmDtVr9BGboYdcW4SrBjIubJzd26kpVmUoq/mYWDhq2c7wnxUwLDlg9dBCzFzypRKi5NSXd4kmYqat2J0oHbaJNNezUWqwTKQ/ifR9Nn9oqxEk5jZtWjpYg5aMaDlE8LLLObP9YojAs8MWieGmlJcff1GsTxkghZDV+8DlbdYYJYgZ5mU/qLU3094iuVkVlJYhiHBFSAQd679Ia9j5L4uUoglKVJJo4vqPWGHa+UmXi0rAJWomYSsBP6lBIKAKBkpPV22HPJvlRjMormHLXcc/WIBcaVPBTMwZmZCqZnnIKn0QEKTRVSS6gGq3RoysCMrsJ1QiJMGmQlSCQoOnQhiRW13NqfQUFVJI9AfWMmYg7R2XMY/cA+xvHCmJoAgMJYZJLKJoXLnrV+bkeojoCBXxKOzMPV39ojuAaac46mTq4+UYBBa8xJLfJugisiClyXSVWAA2qa2q+hilJL39awUYg1IiIsmgaHbRtK+8RCYJjqU1j4pO0E4fhcxYUpCSoIAKzokEsCTpWIzF2AoBc7/22gd9GOSFFKgQSDcRZLxOW3hO6fltHf2Z1ZUF9ySw94grD1I19ieUNwvsGhgjj88s6ypt9hG54D2OxeJSmYZRQghJBV+p9Upud9Iw/AcdLkKzTZIm2YF6MXeh5a6dY1+A/wBX50vN8TZWQkNlSehFukSyYk1SROWOL9DSRwBaSrvSUJRfMwAbaviJ0beBAtasxA8IsWqAeen+Yy+O7XTJ5aYlJcuSoqJveqqQ6/3olyQClHhUhIylXw0bvBf0iOPx3HbJfCk9GjwmD8S1pCAAWCHKvE4Y5S5IrqaOIxHaXh5mTVEJCVB811PcjMQL6O2ld4JwHagFSlABKUIW2ZTO4Io1SovYb7PFUjtytDBSc8s3T4UvqRmAJZ+kZRy8nJIyjO7M1OBQyS7i8UTVeIsG5Xi/i3FFT5qpimcmg/lAoANaCLOH4bMc71DsA17AuSNa+UdcsnGNyLt0rYvK3hrwHiww6+8CXYh0vcO+oMdm8EOQWChRjQn0JgZfCZiaMS1S1RCRzQmuwKcZeyw4hMyctSU5Aok5RapfWoixMlqefrHMHgS4U9QbVDfeD5uEUCFb+nrHRFpoLFy8QqWSUlqNu484WmphjjZKhRru31gCXRUGQyGfAMcJaxmK6lNEgVY6uRHomNwycXLXPlqDlaZfiAY/AVBy7vSjaFtXwh4XllhakKzBJIGWhqLk0s5/7ecaTs+AmSUJKZ2ck92shDsk1TcEt+WfjyJP+kBg3E5SpOGmy0LAdaZiVJIOZmSUpOZwamw5RjAkGpueX2jTcfRJTJT3aVg2UKEJVqCfdtTGZnzyVFlFqAVIoAwpForRkcPiqRoKpDf9ws9g9IvmzQpAfMVAEBmys71oTcquafIPDa9P/sIuR8Y/N4m0MDrb8+8czE0ESnXPUxLDXhgnCTaIvEl69fvEBBQCdd4sAGWgcvzttz/tFIghF/MRmYNRJwwkkrMwTnoB8JFLuOrdOdAES3DJcqP59osxenQfIRbwX+KOivkY0QHoXAf9OZiJQzzhJnrCVABZQchf9Qu4pCDj3ZM4WckTghCCNHmBmZ1JKgvMXCrdLR3gv8XB/wBcr5pjn+pf/qGJ/ql//HG4vnV+gIQY5UhCSmUVTFBZaYXSMop/DIuTWtoCXi1EMT+V+8UqjkMtDE87msXSVh6gQMY6mMYuK6n2jud/zakVC0dla9ILMMDikhAGVwzB93f6mAZ85yTE5vwo6H/zVFM2AmY4DHyUO7VasREMOD3X/T9YWcuKsWTpWMuBIUxclTVY6Bt7+WkNZqffbQwm4T/HmdfqYf474x/Qj5CPMzvjN0ceTtnez/D8PMUtM+auWWBDAKzFwHfQByY0eP8A9O1gIOHnJmhdgDlURcquzRh+IfxB0HzMehdjf+LR/wBCb/4pjvi28fO/R0QdpHnk3CKSspNFAkE7aVH5cQHO4UkKJClU2S9dvONFxv8A4xX/AFR8hEML8Y/ql/KJ/JJsCbcqND2fKFyEKngZkhkEsSzsCUqYO9ARTlGRw2KSjFLLv4lNf4dQWHOwb4Y2PE/hH9P1jzyf/wAYP+qP/OKYl2ygw4txAqE1ASnNmckAh0qG3p+XyhEaHtD/AMQvz+aoQiOiK0FH/9k="/>
          <p:cNvSpPr>
            <a:spLocks noChangeAspect="1" noChangeArrowheads="1"/>
          </p:cNvSpPr>
          <p:nvPr/>
        </p:nvSpPr>
        <p:spPr bwMode="auto">
          <a:xfrm>
            <a:off x="117475" y="-927100"/>
            <a:ext cx="2390775" cy="1914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036" name="Picture 12" descr="http://2.bp.blogspot.com/-dJjbwGnKcic/Tfghhmid8NI/AAAAAAAABiA/_2jKpHcBdPk/s1600/hurricane_katrin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68277" y="5301208"/>
            <a:ext cx="2075723" cy="1556792"/>
          </a:xfrm>
          <a:prstGeom prst="rect">
            <a:avLst/>
          </a:prstGeom>
          <a:noFill/>
        </p:spPr>
      </p:pic>
      <p:pic>
        <p:nvPicPr>
          <p:cNvPr id="5" name="Picture 4" descr="http://www.teara.govt.nz/files/p4411gns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11960" y="2636912"/>
            <a:ext cx="1944215" cy="157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Kako človek povečuje naravna tveganja?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25144"/>
          </a:xfrm>
        </p:spPr>
        <p:txBody>
          <a:bodyPr>
            <a:normAutofit fontScale="92500"/>
          </a:bodyPr>
          <a:lstStyle/>
          <a:p>
            <a:r>
              <a:rPr lang="sl-SI" dirty="0" smtClean="0"/>
              <a:t>Nekdaj je bilo prebivalstvo zaradi manjšega števila prebivalcev in načina življenja manj koncentrirano. Nevarna območja niso bila poseljena.</a:t>
            </a:r>
          </a:p>
          <a:p>
            <a:r>
              <a:rPr lang="sl-SI" dirty="0" smtClean="0"/>
              <a:t>Raba zemljišča (urbanizacija, </a:t>
            </a:r>
            <a:r>
              <a:rPr lang="sl-SI" dirty="0" err="1" smtClean="0"/>
              <a:t>deforestacija</a:t>
            </a:r>
            <a:r>
              <a:rPr lang="sl-SI" dirty="0" smtClean="0"/>
              <a:t>,…) povečuje hitrosti vodnih tokov in tveganje poplav, slabi stabilnost pobočij in s tem zvišuje nevarnost plazov.</a:t>
            </a:r>
          </a:p>
          <a:p>
            <a:r>
              <a:rPr lang="sl-SI" dirty="0" smtClean="0"/>
              <a:t>Uporaba fosilnih goriv zvišuje koncentracijo CO</a:t>
            </a:r>
            <a:r>
              <a:rPr lang="sl-SI" baseline="-25000" dirty="0" smtClean="0"/>
              <a:t>2 </a:t>
            </a:r>
            <a:r>
              <a:rPr lang="sl-SI" dirty="0" smtClean="0"/>
              <a:t>v ozračju in s tem prispeva k </a:t>
            </a:r>
            <a:r>
              <a:rPr lang="sl-SI" dirty="0" err="1" smtClean="0"/>
              <a:t>segreavnju</a:t>
            </a:r>
            <a:r>
              <a:rPr lang="sl-SI" dirty="0" smtClean="0"/>
              <a:t> atmosfere in oceanov. Posledica so močnejši in obsežnejši (ne številčnejši) hurikani, tornadi ter nevihte s točo.</a:t>
            </a:r>
          </a:p>
          <a:p>
            <a:endParaRPr lang="sl-SI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Ocena tveganja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Prepoznavanje nevarnosti.</a:t>
            </a:r>
          </a:p>
          <a:p>
            <a:r>
              <a:rPr lang="sl-SI" dirty="0" smtClean="0"/>
              <a:t>Ocena vrste, verjetnosti in posledic nesreče.</a:t>
            </a:r>
          </a:p>
          <a:p>
            <a:pPr lvl="1"/>
            <a:r>
              <a:rPr lang="sl-SI" dirty="0" smtClean="0"/>
              <a:t>Kartiranje in analiza kritičnih objektov/področij.</a:t>
            </a:r>
          </a:p>
          <a:p>
            <a:pPr lvl="1"/>
            <a:r>
              <a:rPr lang="sl-SI" dirty="0" smtClean="0"/>
              <a:t>Analiza gospodarskega učinka.</a:t>
            </a:r>
          </a:p>
          <a:p>
            <a:pPr lvl="1"/>
            <a:r>
              <a:rPr lang="sl-SI" dirty="0" smtClean="0"/>
              <a:t>Analiza družbenega učinka.</a:t>
            </a:r>
          </a:p>
          <a:p>
            <a:pPr lvl="1"/>
            <a:r>
              <a:rPr lang="sl-SI" dirty="0" smtClean="0"/>
              <a:t>Analiza celostnega vpliva na okolje.</a:t>
            </a:r>
          </a:p>
          <a:p>
            <a:r>
              <a:rPr lang="sl-SI" dirty="0" smtClean="0"/>
              <a:t>Zmanjševanje in upravljanje tveganja.</a:t>
            </a:r>
          </a:p>
          <a:p>
            <a:endParaRPr lang="sl-SI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Dojemanje tveganja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Javni odnos do tveganja.</a:t>
            </a:r>
          </a:p>
          <a:p>
            <a:pPr lvl="1"/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NIMBY  (Not In My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BackYard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)</a:t>
            </a:r>
            <a:endParaRPr lang="sl-SI" dirty="0" smtClean="0"/>
          </a:p>
          <a:p>
            <a:r>
              <a:rPr lang="sl-SI" dirty="0" smtClean="0"/>
              <a:t>Javno sprejemanje tveganja.</a:t>
            </a:r>
          </a:p>
          <a:p>
            <a:pPr lvl="1"/>
            <a:r>
              <a:rPr lang="sl-SI" dirty="0" smtClean="0"/>
              <a:t>Prag življenja z nevarnostjo.</a:t>
            </a:r>
          </a:p>
          <a:p>
            <a:pPr lvl="1"/>
            <a:r>
              <a:rPr lang="sl-SI" dirty="0" smtClean="0"/>
              <a:t>Odločitve pri načrtovanju (naseljevanje na poplavnih ravnicah, odlagališča odpadkov…)</a:t>
            </a:r>
          </a:p>
          <a:p>
            <a:r>
              <a:rPr lang="sl-SI" dirty="0" smtClean="0"/>
              <a:t>Javno zavedanje in skupne akcije.</a:t>
            </a:r>
          </a:p>
          <a:p>
            <a:pPr lvl="1"/>
            <a:r>
              <a:rPr lang="sl-SI" dirty="0" smtClean="0"/>
              <a:t>Preventivni ukrepi.</a:t>
            </a:r>
          </a:p>
          <a:p>
            <a:pPr lvl="1"/>
            <a:r>
              <a:rPr lang="sl-SI" dirty="0" smtClean="0"/>
              <a:t>Načrtovanje zmanjševanja tveganja.</a:t>
            </a:r>
          </a:p>
          <a:p>
            <a:endParaRPr lang="sl-SI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13716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1588">
              <a:tabLst>
                <a:tab pos="2671763" algn="l"/>
              </a:tabLst>
              <a:defRPr/>
            </a:pPr>
            <a:endParaRPr lang="en-US" sz="3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0" y="2381250"/>
            <a:ext cx="91440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62000" indent="-379413">
              <a:buFontTx/>
              <a:buChar char="•"/>
            </a:pPr>
            <a:endParaRPr lang="en-US" sz="3000">
              <a:solidFill>
                <a:srgbClr val="000000"/>
              </a:solidFill>
              <a:ea typeface="ＭＳ Ｐゴシック" pitchFamily="28" charset="-128"/>
              <a:cs typeface="Times New Roman" pitchFamily="18" charset="0"/>
            </a:endParaRPr>
          </a:p>
        </p:txBody>
      </p:sp>
      <p:sp>
        <p:nvSpPr>
          <p:cNvPr id="24580" name="Rectangle 1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l-SI" dirty="0" smtClean="0"/>
              <a:t>14. naloga</a:t>
            </a:r>
            <a:endParaRPr lang="en-GB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Navedi naravna tveganja v Sloveniji.</a:t>
            </a:r>
          </a:p>
          <a:p>
            <a:r>
              <a:rPr lang="sl-SI" dirty="0" smtClean="0"/>
              <a:t>Poišči podatke o izbrani katastrofi iz preteklega leta – navedi razloge zanjo in oceni nastalo škodo.</a:t>
            </a:r>
            <a:endParaRPr lang="sl-SI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eaLnBrk="1" hangingPunct="1"/>
            <a:r>
              <a:rPr lang="sl-SI" dirty="0" smtClean="0"/>
              <a:t>Temeljne zamisli</a:t>
            </a:r>
            <a:endParaRPr lang="en-GB" dirty="0" smtClean="0"/>
          </a:p>
        </p:txBody>
      </p:sp>
      <p:sp>
        <p:nvSpPr>
          <p:cNvPr id="1331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pPr eaLnBrk="1" hangingPunct="1"/>
            <a:r>
              <a:rPr lang="sl-SI" dirty="0" smtClean="0"/>
              <a:t>Pet temeljnih zamisli:</a:t>
            </a:r>
          </a:p>
          <a:p>
            <a:pPr lvl="1"/>
            <a:r>
              <a:rPr lang="sl-SI" dirty="0" smtClean="0"/>
              <a:t>Rast človeške populacije</a:t>
            </a:r>
          </a:p>
          <a:p>
            <a:pPr lvl="1"/>
            <a:r>
              <a:rPr lang="sl-SI" dirty="0" smtClean="0"/>
              <a:t>Trajnostni razvoj</a:t>
            </a:r>
          </a:p>
          <a:p>
            <a:pPr lvl="1"/>
            <a:r>
              <a:rPr lang="sl-SI" dirty="0" smtClean="0"/>
              <a:t>Sistem in spremembe</a:t>
            </a:r>
          </a:p>
          <a:p>
            <a:pPr lvl="1"/>
            <a:r>
              <a:rPr lang="sl-SI" dirty="0" smtClean="0"/>
              <a:t>Naravna tveganja (</a:t>
            </a:r>
            <a:r>
              <a:rPr lang="sl-SI" dirty="0" err="1" smtClean="0"/>
              <a:t>geohazard</a:t>
            </a:r>
            <a:r>
              <a:rPr lang="sl-SI" dirty="0" smtClean="0"/>
              <a:t>)</a:t>
            </a:r>
          </a:p>
          <a:p>
            <a:pPr lvl="1" eaLnBrk="1" hangingPunct="1"/>
            <a:r>
              <a:rPr lang="sl-SI" dirty="0" smtClean="0">
                <a:solidFill>
                  <a:srgbClr val="FF0000"/>
                </a:solidFill>
              </a:rPr>
              <a:t>Znanstveno védenje in vrednote</a:t>
            </a:r>
          </a:p>
          <a:p>
            <a:pPr eaLnBrk="1" hangingPunct="1"/>
            <a:r>
              <a:rPr lang="sl-SI" dirty="0" smtClean="0"/>
              <a:t>Ostale pomembne zamisli okoljske geologije:</a:t>
            </a:r>
          </a:p>
          <a:p>
            <a:pPr lvl="1"/>
            <a:r>
              <a:rPr lang="sl-SI" dirty="0" smtClean="0"/>
              <a:t>Končni naravni viri</a:t>
            </a:r>
          </a:p>
          <a:p>
            <a:pPr lvl="1"/>
            <a:r>
              <a:rPr lang="sl-SI" dirty="0" smtClean="0"/>
              <a:t>Obveza za prihodnost</a:t>
            </a: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639</Words>
  <Application>Microsoft Office PowerPoint</Application>
  <PresentationFormat>On-screen Show (4:3)</PresentationFormat>
  <Paragraphs>115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1. poglavje </vt:lpstr>
      <vt:lpstr>Temeljne zamisli</vt:lpstr>
      <vt:lpstr>1. 4. NARAVNA TVEGANJA</vt:lpstr>
      <vt:lpstr>Vrste naravnih nesreč</vt:lpstr>
      <vt:lpstr>Kako človek povečuje naravna tveganja?</vt:lpstr>
      <vt:lpstr>Ocena tveganja</vt:lpstr>
      <vt:lpstr>Dojemanje tveganja</vt:lpstr>
      <vt:lpstr>14. naloga</vt:lpstr>
      <vt:lpstr>Temeljne zamisli</vt:lpstr>
      <vt:lpstr>1. 5. ZNANSTVENO VEDENJE IN VREDNOTE</vt:lpstr>
      <vt:lpstr>Slide 11</vt:lpstr>
      <vt:lpstr>Slide 12</vt:lpstr>
      <vt:lpstr>Geološki čas</vt:lpstr>
      <vt:lpstr>Slide 14</vt:lpstr>
      <vt:lpstr>Reševanje okoljskih problemov</vt:lpstr>
      <vt:lpstr>Načelo preprečevanja</vt:lpstr>
      <vt:lpstr>15. naloga</vt:lpstr>
      <vt:lpstr>16. naloga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nina</dc:creator>
  <cp:lastModifiedBy>nina</cp:lastModifiedBy>
  <cp:revision>28</cp:revision>
  <dcterms:created xsi:type="dcterms:W3CDTF">2011-08-24T09:54:22Z</dcterms:created>
  <dcterms:modified xsi:type="dcterms:W3CDTF">2011-09-20T12:59:55Z</dcterms:modified>
</cp:coreProperties>
</file>