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0" r:id="rId3"/>
    <p:sldId id="346" r:id="rId4"/>
    <p:sldId id="301" r:id="rId5"/>
    <p:sldId id="362" r:id="rId6"/>
    <p:sldId id="345" r:id="rId7"/>
    <p:sldId id="357" r:id="rId8"/>
    <p:sldId id="361" r:id="rId9"/>
    <p:sldId id="366" r:id="rId10"/>
    <p:sldId id="358" r:id="rId11"/>
    <p:sldId id="359" r:id="rId12"/>
    <p:sldId id="347" r:id="rId13"/>
    <p:sldId id="356" r:id="rId14"/>
    <p:sldId id="351" r:id="rId15"/>
    <p:sldId id="367" r:id="rId16"/>
    <p:sldId id="373" r:id="rId17"/>
    <p:sldId id="374" r:id="rId18"/>
    <p:sldId id="371" r:id="rId19"/>
    <p:sldId id="388" r:id="rId20"/>
    <p:sldId id="390" r:id="rId21"/>
    <p:sldId id="352" r:id="rId22"/>
    <p:sldId id="368" r:id="rId23"/>
    <p:sldId id="354" r:id="rId24"/>
    <p:sldId id="302" r:id="rId25"/>
    <p:sldId id="375" r:id="rId26"/>
    <p:sldId id="376" r:id="rId27"/>
    <p:sldId id="364" r:id="rId28"/>
    <p:sldId id="372" r:id="rId29"/>
    <p:sldId id="350" r:id="rId30"/>
    <p:sldId id="348" r:id="rId31"/>
    <p:sldId id="365" r:id="rId32"/>
    <p:sldId id="378" r:id="rId33"/>
    <p:sldId id="349" r:id="rId34"/>
    <p:sldId id="303" r:id="rId35"/>
    <p:sldId id="343" r:id="rId36"/>
    <p:sldId id="377" r:id="rId37"/>
    <p:sldId id="379" r:id="rId38"/>
    <p:sldId id="389" r:id="rId39"/>
    <p:sldId id="380" r:id="rId40"/>
    <p:sldId id="391" r:id="rId41"/>
    <p:sldId id="392" r:id="rId42"/>
    <p:sldId id="393" r:id="rId43"/>
    <p:sldId id="394" r:id="rId44"/>
    <p:sldId id="395" r:id="rId45"/>
    <p:sldId id="382" r:id="rId46"/>
    <p:sldId id="381" r:id="rId47"/>
    <p:sldId id="383" r:id="rId48"/>
    <p:sldId id="384" r:id="rId49"/>
    <p:sldId id="386" r:id="rId50"/>
    <p:sldId id="385" r:id="rId51"/>
    <p:sldId id="387" r:id="rId5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52626-BC50-42E0-8D0E-4FD2420896EB}" type="datetimeFigureOut">
              <a:rPr lang="sl-SI" smtClean="0"/>
              <a:pPr/>
              <a:t>22.9.2011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1190-C6AF-4433-850E-5CB339B0037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52626-BC50-42E0-8D0E-4FD2420896EB}" type="datetimeFigureOut">
              <a:rPr lang="sl-SI" smtClean="0"/>
              <a:pPr/>
              <a:t>22.9.2011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1190-C6AF-4433-850E-5CB339B0037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52626-BC50-42E0-8D0E-4FD2420896EB}" type="datetimeFigureOut">
              <a:rPr lang="sl-SI" smtClean="0"/>
              <a:pPr/>
              <a:t>22.9.2011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1190-C6AF-4433-850E-5CB339B0037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52626-BC50-42E0-8D0E-4FD2420896EB}" type="datetimeFigureOut">
              <a:rPr lang="sl-SI" smtClean="0"/>
              <a:pPr/>
              <a:t>22.9.2011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1190-C6AF-4433-850E-5CB339B0037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52626-BC50-42E0-8D0E-4FD2420896EB}" type="datetimeFigureOut">
              <a:rPr lang="sl-SI" smtClean="0"/>
              <a:pPr/>
              <a:t>22.9.2011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1190-C6AF-4433-850E-5CB339B0037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52626-BC50-42E0-8D0E-4FD2420896EB}" type="datetimeFigureOut">
              <a:rPr lang="sl-SI" smtClean="0"/>
              <a:pPr/>
              <a:t>22.9.2011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1190-C6AF-4433-850E-5CB339B0037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52626-BC50-42E0-8D0E-4FD2420896EB}" type="datetimeFigureOut">
              <a:rPr lang="sl-SI" smtClean="0"/>
              <a:pPr/>
              <a:t>22.9.2011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1190-C6AF-4433-850E-5CB339B0037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52626-BC50-42E0-8D0E-4FD2420896EB}" type="datetimeFigureOut">
              <a:rPr lang="sl-SI" smtClean="0"/>
              <a:pPr/>
              <a:t>22.9.2011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1190-C6AF-4433-850E-5CB339B0037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52626-BC50-42E0-8D0E-4FD2420896EB}" type="datetimeFigureOut">
              <a:rPr lang="sl-SI" smtClean="0"/>
              <a:pPr/>
              <a:t>22.9.2011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1190-C6AF-4433-850E-5CB339B0037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52626-BC50-42E0-8D0E-4FD2420896EB}" type="datetimeFigureOut">
              <a:rPr lang="sl-SI" smtClean="0"/>
              <a:pPr/>
              <a:t>22.9.2011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1190-C6AF-4433-850E-5CB339B0037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52626-BC50-42E0-8D0E-4FD2420896EB}" type="datetimeFigureOut">
              <a:rPr lang="sl-SI" smtClean="0"/>
              <a:pPr/>
              <a:t>22.9.2011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1190-C6AF-4433-850E-5CB339B0037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52626-BC50-42E0-8D0E-4FD2420896EB}" type="datetimeFigureOut">
              <a:rPr lang="sl-SI" smtClean="0"/>
              <a:pPr/>
              <a:t>22.9.2011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01190-C6AF-4433-850E-5CB339B00375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o.ntf.uni-lj.si/nzupancic/osnove%20geologije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gi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gi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>
          <a:xfrm>
            <a:off x="684213" y="836613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l-SI" sz="4000" dirty="0" smtClean="0"/>
              <a:t/>
            </a:r>
            <a:br>
              <a:rPr lang="sl-SI" sz="4000" dirty="0" smtClean="0"/>
            </a:br>
            <a:r>
              <a:rPr lang="sl-SI" sz="4000" dirty="0" smtClean="0"/>
              <a:t>3. del</a:t>
            </a:r>
            <a:br>
              <a:rPr lang="sl-SI" sz="4000" dirty="0" smtClean="0"/>
            </a:br>
            <a:r>
              <a:rPr lang="sl-SI" dirty="0" smtClean="0"/>
              <a:t/>
            </a:r>
            <a:br>
              <a:rPr lang="sl-SI" dirty="0" smtClean="0"/>
            </a:br>
            <a:endParaRPr lang="sl-SI" dirty="0" smtClean="0"/>
          </a:p>
        </p:txBody>
      </p:sp>
      <p:sp>
        <p:nvSpPr>
          <p:cNvPr id="16386" name="Subtitle 3"/>
          <p:cNvSpPr>
            <a:spLocks noGrp="1"/>
          </p:cNvSpPr>
          <p:nvPr>
            <p:ph type="subTitle" idx="1"/>
          </p:nvPr>
        </p:nvSpPr>
        <p:spPr>
          <a:xfrm>
            <a:off x="1403350" y="2565400"/>
            <a:ext cx="6400800" cy="1752600"/>
          </a:xfrm>
        </p:spPr>
        <p:txBody>
          <a:bodyPr/>
          <a:lstStyle/>
          <a:p>
            <a:pPr eaLnBrk="1" hangingPunct="1"/>
            <a:r>
              <a:rPr lang="sl-SI" sz="5400" b="1" dirty="0" smtClean="0">
                <a:solidFill>
                  <a:schemeClr val="tx1"/>
                </a:solidFill>
              </a:rPr>
              <a:t>NARAVNI VIRI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/>
          </a:bodyPr>
          <a:lstStyle/>
          <a:p>
            <a:r>
              <a:rPr lang="sl-SI" sz="3600" dirty="0" smtClean="0"/>
              <a:t>Proizvodnja nekaterih surovin v ZDA v letu 2006</a:t>
            </a:r>
            <a:endParaRPr lang="sl-SI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46865"/>
            <a:ext cx="9144000" cy="5911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Proizvodnja nekaterih surovin v Sloveniji v letu 2006</a:t>
            </a:r>
            <a:endParaRPr lang="sl-SI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1268762"/>
          <a:ext cx="9144000" cy="5452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1135850">
                <a:tc>
                  <a:txBody>
                    <a:bodyPr/>
                    <a:lstStyle/>
                    <a:p>
                      <a:r>
                        <a:rPr lang="sl-SI" sz="3200" dirty="0" smtClean="0"/>
                        <a:t>Material</a:t>
                      </a:r>
                      <a:endParaRPr lang="sl-SI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3200" dirty="0" smtClean="0"/>
                        <a:t>Celotna proizvodnja </a:t>
                      </a:r>
                    </a:p>
                    <a:p>
                      <a:r>
                        <a:rPr lang="sl-SI" sz="3200" dirty="0" smtClean="0"/>
                        <a:t>2006 v tonah</a:t>
                      </a:r>
                      <a:endParaRPr lang="sl-SI" sz="3200" dirty="0"/>
                    </a:p>
                  </a:txBody>
                  <a:tcPr/>
                </a:tc>
              </a:tr>
              <a:tr h="616604">
                <a:tc>
                  <a:txBody>
                    <a:bodyPr/>
                    <a:lstStyle/>
                    <a:p>
                      <a:r>
                        <a:rPr lang="sl-SI" sz="3200" dirty="0" smtClean="0"/>
                        <a:t>Tehnični</a:t>
                      </a:r>
                      <a:r>
                        <a:rPr lang="sl-SI" sz="3200" baseline="0" dirty="0" smtClean="0"/>
                        <a:t> k</a:t>
                      </a:r>
                      <a:r>
                        <a:rPr lang="sl-SI" sz="3200" dirty="0" smtClean="0"/>
                        <a:t>amen</a:t>
                      </a:r>
                      <a:endParaRPr lang="sl-SI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3200" dirty="0" smtClean="0"/>
                        <a:t>14.213.319</a:t>
                      </a:r>
                      <a:endParaRPr lang="sl-SI" sz="3200" dirty="0"/>
                    </a:p>
                  </a:txBody>
                  <a:tcPr/>
                </a:tc>
              </a:tr>
              <a:tr h="616604">
                <a:tc>
                  <a:txBody>
                    <a:bodyPr/>
                    <a:lstStyle/>
                    <a:p>
                      <a:r>
                        <a:rPr lang="sl-SI" sz="3200" dirty="0" smtClean="0"/>
                        <a:t>Pesek in gramoz</a:t>
                      </a:r>
                      <a:endParaRPr lang="sl-SI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3200" dirty="0" smtClean="0"/>
                        <a:t>6.871.519</a:t>
                      </a:r>
                      <a:endParaRPr lang="sl-SI" sz="3200" dirty="0"/>
                    </a:p>
                  </a:txBody>
                  <a:tcPr/>
                </a:tc>
              </a:tr>
              <a:tr h="616604">
                <a:tc>
                  <a:txBody>
                    <a:bodyPr/>
                    <a:lstStyle/>
                    <a:p>
                      <a:r>
                        <a:rPr lang="sl-SI" sz="3200" dirty="0" smtClean="0"/>
                        <a:t>Lapor za cement</a:t>
                      </a:r>
                      <a:endParaRPr lang="sl-SI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3200" dirty="0" smtClean="0"/>
                        <a:t>1.324.803</a:t>
                      </a:r>
                      <a:endParaRPr lang="sl-SI" sz="3200" dirty="0"/>
                    </a:p>
                  </a:txBody>
                  <a:tcPr/>
                </a:tc>
              </a:tr>
              <a:tr h="616604">
                <a:tc>
                  <a:txBody>
                    <a:bodyPr/>
                    <a:lstStyle/>
                    <a:p>
                      <a:r>
                        <a:rPr lang="sl-SI" sz="3200" dirty="0" smtClean="0"/>
                        <a:t>Sol</a:t>
                      </a:r>
                      <a:endParaRPr lang="sl-SI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3200" dirty="0" smtClean="0"/>
                        <a:t>1.624</a:t>
                      </a:r>
                      <a:endParaRPr lang="sl-SI" sz="3200" dirty="0"/>
                    </a:p>
                  </a:txBody>
                  <a:tcPr/>
                </a:tc>
              </a:tr>
              <a:tr h="616604">
                <a:tc>
                  <a:txBody>
                    <a:bodyPr/>
                    <a:lstStyle/>
                    <a:p>
                      <a:r>
                        <a:rPr lang="sl-SI" sz="3200" dirty="0" smtClean="0"/>
                        <a:t>Glina</a:t>
                      </a:r>
                      <a:endParaRPr lang="sl-SI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3200" dirty="0" smtClean="0"/>
                        <a:t>724.902</a:t>
                      </a:r>
                      <a:endParaRPr lang="sl-SI" sz="3200" dirty="0"/>
                    </a:p>
                  </a:txBody>
                  <a:tcPr/>
                </a:tc>
              </a:tr>
              <a:tr h="616604">
                <a:tc>
                  <a:txBody>
                    <a:bodyPr/>
                    <a:lstStyle/>
                    <a:p>
                      <a:r>
                        <a:rPr lang="sl-SI" sz="3200" dirty="0" smtClean="0"/>
                        <a:t>Premog</a:t>
                      </a:r>
                      <a:endParaRPr lang="sl-SI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3200" dirty="0" smtClean="0"/>
                        <a:t>4.520.754</a:t>
                      </a:r>
                      <a:endParaRPr lang="sl-SI" sz="3200" dirty="0"/>
                    </a:p>
                  </a:txBody>
                  <a:tcPr/>
                </a:tc>
              </a:tr>
              <a:tr h="616604">
                <a:tc>
                  <a:txBody>
                    <a:bodyPr/>
                    <a:lstStyle/>
                    <a:p>
                      <a:r>
                        <a:rPr lang="sl-SI" sz="3200" dirty="0" smtClean="0"/>
                        <a:t>Nafta in plin</a:t>
                      </a:r>
                      <a:endParaRPr lang="sl-SI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3200" dirty="0" smtClean="0"/>
                        <a:t>4.189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41. naloga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sl-SI" dirty="0" smtClean="0"/>
              <a:t>Poišči podatke, koliko je bila vrednost proizvedenih mineralnih surovin v enem od preteklih let v Sloveniji, ZDA, Južnoafriški republiki, Avstraliji in na Kitajskem.</a:t>
            </a:r>
          </a:p>
          <a:p>
            <a:r>
              <a:rPr lang="sl-SI" dirty="0" smtClean="0"/>
              <a:t>Kolikšen del BDP predstavljajo?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Vir in zaloga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r>
              <a:rPr lang="sl-SI" dirty="0" smtClean="0"/>
              <a:t>Vir (</a:t>
            </a:r>
            <a:r>
              <a:rPr lang="sl-SI" dirty="0" err="1" smtClean="0"/>
              <a:t>resource</a:t>
            </a:r>
            <a:r>
              <a:rPr lang="sl-SI" dirty="0" smtClean="0"/>
              <a:t>) je tisti delež surovine, ki jo potencialno lahko pridobimo in uporabimo, </a:t>
            </a:r>
            <a:r>
              <a:rPr lang="sl-SI" dirty="0" smtClean="0"/>
              <a:t>zaloga (</a:t>
            </a:r>
            <a:r>
              <a:rPr lang="sl-SI" dirty="0" err="1" smtClean="0"/>
              <a:t>reserve</a:t>
            </a:r>
            <a:r>
              <a:rPr lang="sl-SI" dirty="0" smtClean="0"/>
              <a:t>) </a:t>
            </a:r>
            <a:r>
              <a:rPr lang="sl-SI" dirty="0" smtClean="0"/>
              <a:t>pa tisti del virov, ki je dejansko trenutno razpoložljiv za legalno pridobivanje z dobičkom.</a:t>
            </a:r>
          </a:p>
          <a:p>
            <a:r>
              <a:rPr lang="sl-SI" dirty="0" smtClean="0"/>
              <a:t>Razlika med virom in zalogo temelji na trenutnih geoloških, gospodarskih in pravnih dejavnikih.</a:t>
            </a:r>
          </a:p>
          <a:p>
            <a:r>
              <a:rPr lang="sl-SI" dirty="0" smtClean="0"/>
              <a:t>Celotna količina srebra v Zemljini skorji je 2 </a:t>
            </a:r>
            <a:r>
              <a:rPr lang="sl-SI" dirty="0" err="1" smtClean="0"/>
              <a:t>mrd</a:t>
            </a:r>
            <a:r>
              <a:rPr lang="sl-SI" dirty="0" smtClean="0"/>
              <a:t> ton = vir, vendar pa z današnjo tehnologijo in ceno srebra na trgu lahko pridobimo 200.000 ton = zaloga, kar zadostuje za nadaljnjih 20 let.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312368" cy="1930226"/>
          </a:xfrm>
        </p:spPr>
        <p:txBody>
          <a:bodyPr>
            <a:normAutofit/>
          </a:bodyPr>
          <a:lstStyle/>
          <a:p>
            <a:r>
              <a:rPr lang="sl-SI" dirty="0" smtClean="0"/>
              <a:t>Svetovne zaloge</a:t>
            </a:r>
            <a:endParaRPr lang="sl-SI" dirty="0"/>
          </a:p>
        </p:txBody>
      </p:sp>
      <p:pic>
        <p:nvPicPr>
          <p:cNvPr id="5" name="Content Placeholder 4" descr="f12-1_proportions_of_w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499"/>
          <a:stretch>
            <a:fillRect/>
          </a:stretch>
        </p:blipFill>
        <p:spPr bwMode="auto">
          <a:xfrm>
            <a:off x="3347864" y="1388"/>
            <a:ext cx="5623520" cy="6856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EG_5e_Table_15_0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147"/>
            <a:ext cx="9144000" cy="686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Pridobivanje in poraba virov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Odnos med domačo (lastno) proizvodnjo in porabo neke države je kompleksen.</a:t>
            </a:r>
          </a:p>
          <a:p>
            <a:r>
              <a:rPr lang="sl-SI" dirty="0" smtClean="0"/>
              <a:t>Surovine lahko pridobimo:</a:t>
            </a:r>
          </a:p>
          <a:p>
            <a:pPr lvl="1"/>
            <a:r>
              <a:rPr lang="sl-SI" dirty="0" smtClean="0"/>
              <a:t>Primarno – pridobljeno iz novo odkopane rude</a:t>
            </a:r>
          </a:p>
          <a:p>
            <a:pPr lvl="1"/>
            <a:r>
              <a:rPr lang="sl-SI" dirty="0" smtClean="0"/>
              <a:t>Iz delno procesirane uvožene rude</a:t>
            </a:r>
          </a:p>
          <a:p>
            <a:pPr lvl="1"/>
            <a:r>
              <a:rPr lang="sl-SI" dirty="0" smtClean="0"/>
              <a:t>Z recikliranjem</a:t>
            </a:r>
          </a:p>
          <a:p>
            <a:r>
              <a:rPr lang="sl-SI" dirty="0" smtClean="0"/>
              <a:t>Države včasih uvažajo surovine, ki jih doma proizvedejo dovolj, da jih tudi izvažajo. Razlogi so:</a:t>
            </a:r>
          </a:p>
          <a:p>
            <a:pPr lvl="1"/>
            <a:r>
              <a:rPr lang="sl-SI" dirty="0" smtClean="0"/>
              <a:t>Ohranjanje dobrih gospodarskih odnosov z  državo,  iz katere uvaža neko drugo pomembno surovino.</a:t>
            </a:r>
          </a:p>
          <a:p>
            <a:pPr lvl="1"/>
            <a:r>
              <a:rPr lang="sl-SI" dirty="0" smtClean="0"/>
              <a:t>Nižji ceni pridobivanja v tujini, kjer so okoljski </a:t>
            </a:r>
            <a:r>
              <a:rPr lang="sl-SI" dirty="0" smtClean="0"/>
              <a:t>zakoni </a:t>
            </a:r>
            <a:r>
              <a:rPr lang="sl-SI" dirty="0" smtClean="0"/>
              <a:t>manj strogi in zato proizvodnja cenejša.</a:t>
            </a:r>
          </a:p>
          <a:p>
            <a:pPr lvl="1"/>
            <a:endParaRPr lang="sl-SI" dirty="0" smtClean="0"/>
          </a:p>
          <a:p>
            <a:pPr lvl="1"/>
            <a:endParaRPr lang="sl-SI" dirty="0" smtClean="0"/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Primeri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001419"/>
          </a:xfrm>
        </p:spPr>
        <p:txBody>
          <a:bodyPr>
            <a:normAutofit/>
          </a:bodyPr>
          <a:lstStyle/>
          <a:p>
            <a:r>
              <a:rPr lang="sl-SI" dirty="0" smtClean="0"/>
              <a:t>V ZDA so tako 1999 s primarno produkcijo pridobili  44.100 t molibdena. Porabili so ga 18.400 t, uvozili 11.900 t.</a:t>
            </a:r>
          </a:p>
          <a:p>
            <a:r>
              <a:rPr lang="sl-SI" dirty="0" smtClean="0"/>
              <a:t>V letu 2002 so proizvedli 300 t zlata, ga porabili 170 t in uvozili 125 t.</a:t>
            </a:r>
          </a:p>
          <a:p>
            <a:r>
              <a:rPr lang="sl-SI" dirty="0" smtClean="0"/>
              <a:t>1992 so proizvedli 160 t živega srebra, ga porabili 500 t, uvozili 100 t in izvozili 400 t, kar je bila posledica sprostitve 500 t iz zalog Narodne obrambe in Ministrstva za energijo.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Poraba mineralnih virov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Za večino kovin je bila rast povpraševanja od 2. svetovne vojne do sredine 70-ih let od 2 – 10% letno.</a:t>
            </a:r>
          </a:p>
          <a:p>
            <a:r>
              <a:rPr lang="sl-SI" dirty="0" smtClean="0"/>
              <a:t>Kot odziv na gospodarske razmere se je do leta 1982 rast povpraševanja močno upočasnila in za nekatere materiale celo upadla.</a:t>
            </a:r>
          </a:p>
          <a:p>
            <a:r>
              <a:rPr lang="sl-SI" dirty="0" smtClean="0"/>
              <a:t>Ko si je gospodarstvo opomoglo, se je povpraševanje spet povečalo, z regionalnimi nihanji kot npr. v Aziji v 1990 zaradi ekonomske krize.</a:t>
            </a:r>
          </a:p>
          <a:p>
            <a:r>
              <a:rPr lang="sl-SI" dirty="0" smtClean="0"/>
              <a:t>Izboljšanje življenjskega standarda v manj razvitih deželah je povečalo povpraševanje.</a:t>
            </a:r>
          </a:p>
          <a:p>
            <a:endParaRPr lang="sl-SI" dirty="0" smtClean="0"/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6503" y="0"/>
            <a:ext cx="5237498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88509"/>
            <a:ext cx="6228184" cy="386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60848"/>
            <a:ext cx="442798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UVOD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sl-SI" dirty="0" smtClean="0"/>
              <a:t>Spomnite se predavanj iz Osnov geologije in Nahajališč surovin.</a:t>
            </a:r>
          </a:p>
          <a:p>
            <a:pPr>
              <a:buNone/>
            </a:pPr>
            <a:endParaRPr lang="sl-SI" dirty="0" smtClean="0"/>
          </a:p>
          <a:p>
            <a:r>
              <a:rPr lang="sl-SI" sz="2400" dirty="0" smtClean="0">
                <a:hlinkClick r:id="rId2"/>
              </a:rPr>
              <a:t>http://www.geo.ntf.uni-lj.si/nzupancic/osnove%20geologije/</a:t>
            </a:r>
            <a:endParaRPr lang="sl-SI" sz="2400" dirty="0" smtClean="0"/>
          </a:p>
          <a:p>
            <a:pPr>
              <a:buNone/>
            </a:pPr>
            <a:endParaRPr lang="sl-SI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463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6096" y="0"/>
            <a:ext cx="3538736" cy="2290266"/>
          </a:xfrm>
        </p:spPr>
        <p:txBody>
          <a:bodyPr>
            <a:normAutofit/>
          </a:bodyPr>
          <a:lstStyle/>
          <a:p>
            <a:r>
              <a:rPr lang="sl-SI" dirty="0" smtClean="0"/>
              <a:t>Poraba naravnih virov v ZDA</a:t>
            </a:r>
            <a:endParaRPr lang="sl-SI" dirty="0"/>
          </a:p>
        </p:txBody>
      </p:sp>
      <p:pic>
        <p:nvPicPr>
          <p:cNvPr id="4" name="Picture 8" descr="LWE_1e_Figure_12_06_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015"/>
            <a:ext cx="4788024" cy="6821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355976" y="472514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l-SI" sz="3200" dirty="0" smtClean="0"/>
              <a:t> Letna poraba mineralnih surovin v ZDA je 21.700 kg na osebo.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sl-SI" dirty="0" smtClean="0"/>
              <a:t>Poraba agregata v ZDA</a:t>
            </a:r>
            <a:endParaRPr lang="sl-SI" dirty="0"/>
          </a:p>
        </p:txBody>
      </p:sp>
      <p:pic>
        <p:nvPicPr>
          <p:cNvPr id="4" name="Picture 5" descr="LWE_1e_Figure_04_35_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9"/>
            <a:ext cx="9144000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Poraba energije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1080120"/>
          </a:xfrm>
        </p:spPr>
        <p:txBody>
          <a:bodyPr>
            <a:normAutofit/>
          </a:bodyPr>
          <a:lstStyle/>
          <a:p>
            <a:r>
              <a:rPr lang="sl-SI" dirty="0" smtClean="0"/>
              <a:t>Dnevna poraba energije na glavo prebivalca na različnih stopnjah razvoja družbe.</a:t>
            </a:r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2267744" y="5877272"/>
            <a:ext cx="158750" cy="555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9" y="0"/>
              </a:cxn>
              <a:cxn ang="0">
                <a:pos x="99" y="349"/>
              </a:cxn>
              <a:cxn ang="0">
                <a:pos x="0" y="349"/>
              </a:cxn>
              <a:cxn ang="0">
                <a:pos x="0" y="0"/>
              </a:cxn>
            </a:cxnLst>
            <a:rect l="0" t="0" r="r" b="b"/>
            <a:pathLst>
              <a:path w="100" h="350">
                <a:moveTo>
                  <a:pt x="0" y="0"/>
                </a:moveTo>
                <a:lnTo>
                  <a:pt x="99" y="0"/>
                </a:lnTo>
                <a:lnTo>
                  <a:pt x="99" y="349"/>
                </a:lnTo>
                <a:lnTo>
                  <a:pt x="0" y="349"/>
                </a:lnTo>
                <a:lnTo>
                  <a:pt x="0" y="0"/>
                </a:lnTo>
              </a:path>
            </a:pathLst>
          </a:custGeom>
          <a:solidFill>
            <a:srgbClr val="00FF00"/>
          </a:solidFill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2267744" y="5085184"/>
            <a:ext cx="223838" cy="552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0" y="0"/>
              </a:cxn>
              <a:cxn ang="0">
                <a:pos x="140" y="347"/>
              </a:cxn>
              <a:cxn ang="0">
                <a:pos x="0" y="347"/>
              </a:cxn>
              <a:cxn ang="0">
                <a:pos x="0" y="0"/>
              </a:cxn>
            </a:cxnLst>
            <a:rect l="0" t="0" r="r" b="b"/>
            <a:pathLst>
              <a:path w="141" h="348">
                <a:moveTo>
                  <a:pt x="0" y="0"/>
                </a:moveTo>
                <a:lnTo>
                  <a:pt x="140" y="0"/>
                </a:lnTo>
                <a:lnTo>
                  <a:pt x="140" y="347"/>
                </a:lnTo>
                <a:lnTo>
                  <a:pt x="0" y="347"/>
                </a:lnTo>
                <a:lnTo>
                  <a:pt x="0" y="0"/>
                </a:lnTo>
              </a:path>
            </a:pathLst>
          </a:custGeom>
          <a:solidFill>
            <a:srgbClr val="00FF00"/>
          </a:solidFill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" name="Freeform 8"/>
          <p:cNvSpPr>
            <a:spLocks/>
          </p:cNvSpPr>
          <p:nvPr/>
        </p:nvSpPr>
        <p:spPr bwMode="auto">
          <a:xfrm>
            <a:off x="2267744" y="4221088"/>
            <a:ext cx="298450" cy="5540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7" y="0"/>
              </a:cxn>
              <a:cxn ang="0">
                <a:pos x="187" y="348"/>
              </a:cxn>
              <a:cxn ang="0">
                <a:pos x="0" y="348"/>
              </a:cxn>
              <a:cxn ang="0">
                <a:pos x="0" y="0"/>
              </a:cxn>
            </a:cxnLst>
            <a:rect l="0" t="0" r="r" b="b"/>
            <a:pathLst>
              <a:path w="188" h="349">
                <a:moveTo>
                  <a:pt x="0" y="0"/>
                </a:moveTo>
                <a:lnTo>
                  <a:pt x="187" y="0"/>
                </a:lnTo>
                <a:lnTo>
                  <a:pt x="187" y="348"/>
                </a:lnTo>
                <a:lnTo>
                  <a:pt x="0" y="348"/>
                </a:lnTo>
                <a:lnTo>
                  <a:pt x="0" y="0"/>
                </a:lnTo>
              </a:path>
            </a:pathLst>
          </a:custGeom>
          <a:solidFill>
            <a:srgbClr val="00FF00"/>
          </a:solidFill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Freeform 9"/>
          <p:cNvSpPr>
            <a:spLocks/>
          </p:cNvSpPr>
          <p:nvPr/>
        </p:nvSpPr>
        <p:spPr bwMode="auto">
          <a:xfrm>
            <a:off x="2245767" y="3356992"/>
            <a:ext cx="455613" cy="555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6" y="0"/>
              </a:cxn>
              <a:cxn ang="0">
                <a:pos x="286" y="349"/>
              </a:cxn>
              <a:cxn ang="0">
                <a:pos x="0" y="349"/>
              </a:cxn>
              <a:cxn ang="0">
                <a:pos x="0" y="0"/>
              </a:cxn>
            </a:cxnLst>
            <a:rect l="0" t="0" r="r" b="b"/>
            <a:pathLst>
              <a:path w="287" h="350">
                <a:moveTo>
                  <a:pt x="0" y="0"/>
                </a:moveTo>
                <a:lnTo>
                  <a:pt x="286" y="0"/>
                </a:lnTo>
                <a:lnTo>
                  <a:pt x="286" y="349"/>
                </a:lnTo>
                <a:lnTo>
                  <a:pt x="0" y="349"/>
                </a:lnTo>
                <a:lnTo>
                  <a:pt x="0" y="0"/>
                </a:lnTo>
              </a:path>
            </a:pathLst>
          </a:custGeom>
          <a:solidFill>
            <a:srgbClr val="00FF00"/>
          </a:solidFill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" name="Freeform 10"/>
          <p:cNvSpPr>
            <a:spLocks/>
          </p:cNvSpPr>
          <p:nvPr/>
        </p:nvSpPr>
        <p:spPr bwMode="auto">
          <a:xfrm>
            <a:off x="2267744" y="2420888"/>
            <a:ext cx="531813" cy="555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4" y="0"/>
              </a:cxn>
              <a:cxn ang="0">
                <a:pos x="334" y="349"/>
              </a:cxn>
              <a:cxn ang="0">
                <a:pos x="0" y="349"/>
              </a:cxn>
              <a:cxn ang="0">
                <a:pos x="0" y="0"/>
              </a:cxn>
            </a:cxnLst>
            <a:rect l="0" t="0" r="r" b="b"/>
            <a:pathLst>
              <a:path w="335" h="350">
                <a:moveTo>
                  <a:pt x="0" y="0"/>
                </a:moveTo>
                <a:lnTo>
                  <a:pt x="334" y="0"/>
                </a:lnTo>
                <a:lnTo>
                  <a:pt x="334" y="349"/>
                </a:lnTo>
                <a:lnTo>
                  <a:pt x="0" y="349"/>
                </a:lnTo>
                <a:lnTo>
                  <a:pt x="0" y="0"/>
                </a:lnTo>
              </a:path>
            </a:pathLst>
          </a:custGeom>
          <a:solidFill>
            <a:srgbClr val="00FF00"/>
          </a:solidFill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Freeform 11"/>
          <p:cNvSpPr>
            <a:spLocks/>
          </p:cNvSpPr>
          <p:nvPr/>
        </p:nvSpPr>
        <p:spPr bwMode="auto">
          <a:xfrm>
            <a:off x="2483768" y="5085184"/>
            <a:ext cx="155575" cy="552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7" y="0"/>
              </a:cxn>
              <a:cxn ang="0">
                <a:pos x="97" y="347"/>
              </a:cxn>
              <a:cxn ang="0">
                <a:pos x="0" y="347"/>
              </a:cxn>
              <a:cxn ang="0">
                <a:pos x="0" y="0"/>
              </a:cxn>
            </a:cxnLst>
            <a:rect l="0" t="0" r="r" b="b"/>
            <a:pathLst>
              <a:path w="98" h="348">
                <a:moveTo>
                  <a:pt x="0" y="0"/>
                </a:moveTo>
                <a:lnTo>
                  <a:pt x="97" y="0"/>
                </a:lnTo>
                <a:lnTo>
                  <a:pt x="97" y="347"/>
                </a:lnTo>
                <a:lnTo>
                  <a:pt x="0" y="347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Freeform 12"/>
          <p:cNvSpPr>
            <a:spLocks/>
          </p:cNvSpPr>
          <p:nvPr/>
        </p:nvSpPr>
        <p:spPr bwMode="auto">
          <a:xfrm>
            <a:off x="2564607" y="4221088"/>
            <a:ext cx="300037" cy="5540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8" y="0"/>
              </a:cxn>
              <a:cxn ang="0">
                <a:pos x="188" y="348"/>
              </a:cxn>
              <a:cxn ang="0">
                <a:pos x="0" y="348"/>
              </a:cxn>
              <a:cxn ang="0">
                <a:pos x="0" y="0"/>
              </a:cxn>
            </a:cxnLst>
            <a:rect l="0" t="0" r="r" b="b"/>
            <a:pathLst>
              <a:path w="189" h="349">
                <a:moveTo>
                  <a:pt x="0" y="0"/>
                </a:moveTo>
                <a:lnTo>
                  <a:pt x="188" y="0"/>
                </a:lnTo>
                <a:lnTo>
                  <a:pt x="188" y="348"/>
                </a:lnTo>
                <a:lnTo>
                  <a:pt x="0" y="348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" name="Freeform 13"/>
          <p:cNvSpPr>
            <a:spLocks/>
          </p:cNvSpPr>
          <p:nvPr/>
        </p:nvSpPr>
        <p:spPr bwMode="auto">
          <a:xfrm>
            <a:off x="2699792" y="3356992"/>
            <a:ext cx="892175" cy="555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61" y="0"/>
              </a:cxn>
              <a:cxn ang="0">
                <a:pos x="561" y="349"/>
              </a:cxn>
              <a:cxn ang="0">
                <a:pos x="0" y="349"/>
              </a:cxn>
              <a:cxn ang="0">
                <a:pos x="0" y="0"/>
              </a:cxn>
            </a:cxnLst>
            <a:rect l="0" t="0" r="r" b="b"/>
            <a:pathLst>
              <a:path w="562" h="350">
                <a:moveTo>
                  <a:pt x="0" y="0"/>
                </a:moveTo>
                <a:lnTo>
                  <a:pt x="561" y="0"/>
                </a:lnTo>
                <a:lnTo>
                  <a:pt x="561" y="349"/>
                </a:lnTo>
                <a:lnTo>
                  <a:pt x="0" y="349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" name="Freeform 14"/>
          <p:cNvSpPr>
            <a:spLocks/>
          </p:cNvSpPr>
          <p:nvPr/>
        </p:nvSpPr>
        <p:spPr bwMode="auto">
          <a:xfrm>
            <a:off x="2797969" y="2420888"/>
            <a:ext cx="2390775" cy="555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05" y="0"/>
              </a:cxn>
              <a:cxn ang="0">
                <a:pos x="1505" y="349"/>
              </a:cxn>
              <a:cxn ang="0">
                <a:pos x="0" y="349"/>
              </a:cxn>
              <a:cxn ang="0">
                <a:pos x="0" y="0"/>
              </a:cxn>
            </a:cxnLst>
            <a:rect l="0" t="0" r="r" b="b"/>
            <a:pathLst>
              <a:path w="1506" h="350">
                <a:moveTo>
                  <a:pt x="0" y="0"/>
                </a:moveTo>
                <a:lnTo>
                  <a:pt x="1505" y="0"/>
                </a:lnTo>
                <a:lnTo>
                  <a:pt x="1505" y="349"/>
                </a:lnTo>
                <a:lnTo>
                  <a:pt x="0" y="349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" name="Freeform 15"/>
          <p:cNvSpPr>
            <a:spLocks/>
          </p:cNvSpPr>
          <p:nvPr/>
        </p:nvSpPr>
        <p:spPr bwMode="auto">
          <a:xfrm>
            <a:off x="2863057" y="4221088"/>
            <a:ext cx="301625" cy="5540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9" y="0"/>
              </a:cxn>
              <a:cxn ang="0">
                <a:pos x="189" y="348"/>
              </a:cxn>
              <a:cxn ang="0">
                <a:pos x="0" y="348"/>
              </a:cxn>
              <a:cxn ang="0">
                <a:pos x="0" y="0"/>
              </a:cxn>
            </a:cxnLst>
            <a:rect l="0" t="0" r="r" b="b"/>
            <a:pathLst>
              <a:path w="190" h="349">
                <a:moveTo>
                  <a:pt x="0" y="0"/>
                </a:moveTo>
                <a:lnTo>
                  <a:pt x="189" y="0"/>
                </a:lnTo>
                <a:lnTo>
                  <a:pt x="189" y="348"/>
                </a:lnTo>
                <a:lnTo>
                  <a:pt x="0" y="348"/>
                </a:lnTo>
                <a:lnTo>
                  <a:pt x="0" y="0"/>
                </a:lnTo>
              </a:path>
            </a:pathLst>
          </a:custGeom>
          <a:solidFill>
            <a:srgbClr val="F35B1B"/>
          </a:solidFill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" name="Freeform 16"/>
          <p:cNvSpPr>
            <a:spLocks/>
          </p:cNvSpPr>
          <p:nvPr/>
        </p:nvSpPr>
        <p:spPr bwMode="auto">
          <a:xfrm>
            <a:off x="3590380" y="3356992"/>
            <a:ext cx="531812" cy="555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4" y="0"/>
              </a:cxn>
              <a:cxn ang="0">
                <a:pos x="334" y="349"/>
              </a:cxn>
              <a:cxn ang="0">
                <a:pos x="0" y="349"/>
              </a:cxn>
              <a:cxn ang="0">
                <a:pos x="0" y="0"/>
              </a:cxn>
            </a:cxnLst>
            <a:rect l="0" t="0" r="r" b="b"/>
            <a:pathLst>
              <a:path w="335" h="350">
                <a:moveTo>
                  <a:pt x="0" y="0"/>
                </a:moveTo>
                <a:lnTo>
                  <a:pt x="334" y="0"/>
                </a:lnTo>
                <a:lnTo>
                  <a:pt x="334" y="349"/>
                </a:lnTo>
                <a:lnTo>
                  <a:pt x="0" y="349"/>
                </a:lnTo>
                <a:lnTo>
                  <a:pt x="0" y="0"/>
                </a:lnTo>
              </a:path>
            </a:pathLst>
          </a:custGeom>
          <a:solidFill>
            <a:srgbClr val="F35B1B"/>
          </a:solidFill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" name="Freeform 17"/>
          <p:cNvSpPr>
            <a:spLocks/>
          </p:cNvSpPr>
          <p:nvPr/>
        </p:nvSpPr>
        <p:spPr bwMode="auto">
          <a:xfrm>
            <a:off x="5187157" y="2420888"/>
            <a:ext cx="1801812" cy="555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34" y="0"/>
              </a:cxn>
              <a:cxn ang="0">
                <a:pos x="1134" y="349"/>
              </a:cxn>
              <a:cxn ang="0">
                <a:pos x="0" y="349"/>
              </a:cxn>
              <a:cxn ang="0">
                <a:pos x="0" y="0"/>
              </a:cxn>
            </a:cxnLst>
            <a:rect l="0" t="0" r="r" b="b"/>
            <a:pathLst>
              <a:path w="1135" h="350">
                <a:moveTo>
                  <a:pt x="0" y="0"/>
                </a:moveTo>
                <a:lnTo>
                  <a:pt x="1134" y="0"/>
                </a:lnTo>
                <a:lnTo>
                  <a:pt x="1134" y="349"/>
                </a:lnTo>
                <a:lnTo>
                  <a:pt x="0" y="349"/>
                </a:lnTo>
                <a:lnTo>
                  <a:pt x="0" y="0"/>
                </a:lnTo>
              </a:path>
            </a:pathLst>
          </a:custGeom>
          <a:solidFill>
            <a:srgbClr val="F35B1B"/>
          </a:solidFill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" name="Freeform 18"/>
          <p:cNvSpPr>
            <a:spLocks/>
          </p:cNvSpPr>
          <p:nvPr/>
        </p:nvSpPr>
        <p:spPr bwMode="auto">
          <a:xfrm>
            <a:off x="4120605" y="3356992"/>
            <a:ext cx="66675" cy="555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1" y="0"/>
              </a:cxn>
              <a:cxn ang="0">
                <a:pos x="41" y="349"/>
              </a:cxn>
              <a:cxn ang="0">
                <a:pos x="0" y="349"/>
              </a:cxn>
              <a:cxn ang="0">
                <a:pos x="0" y="0"/>
              </a:cxn>
            </a:cxnLst>
            <a:rect l="0" t="0" r="r" b="b"/>
            <a:pathLst>
              <a:path w="42" h="350">
                <a:moveTo>
                  <a:pt x="0" y="0"/>
                </a:moveTo>
                <a:lnTo>
                  <a:pt x="41" y="0"/>
                </a:lnTo>
                <a:lnTo>
                  <a:pt x="41" y="349"/>
                </a:lnTo>
                <a:lnTo>
                  <a:pt x="0" y="349"/>
                </a:lnTo>
                <a:lnTo>
                  <a:pt x="0" y="0"/>
                </a:lnTo>
              </a:path>
            </a:pathLst>
          </a:custGeom>
          <a:solidFill>
            <a:schemeClr val="hlink"/>
          </a:solidFill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" name="Freeform 19"/>
          <p:cNvSpPr>
            <a:spLocks/>
          </p:cNvSpPr>
          <p:nvPr/>
        </p:nvSpPr>
        <p:spPr bwMode="auto">
          <a:xfrm>
            <a:off x="6974433" y="2420888"/>
            <a:ext cx="1049337" cy="555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60" y="0"/>
              </a:cxn>
              <a:cxn ang="0">
                <a:pos x="660" y="349"/>
              </a:cxn>
              <a:cxn ang="0">
                <a:pos x="0" y="349"/>
              </a:cxn>
              <a:cxn ang="0">
                <a:pos x="0" y="0"/>
              </a:cxn>
            </a:cxnLst>
            <a:rect l="0" t="0" r="r" b="b"/>
            <a:pathLst>
              <a:path w="661" h="350">
                <a:moveTo>
                  <a:pt x="0" y="0"/>
                </a:moveTo>
                <a:lnTo>
                  <a:pt x="660" y="0"/>
                </a:lnTo>
                <a:lnTo>
                  <a:pt x="660" y="349"/>
                </a:lnTo>
                <a:lnTo>
                  <a:pt x="0" y="349"/>
                </a:lnTo>
                <a:lnTo>
                  <a:pt x="0" y="0"/>
                </a:lnTo>
              </a:path>
            </a:pathLst>
          </a:custGeom>
          <a:solidFill>
            <a:schemeClr val="hlink"/>
          </a:solidFill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2660650" y="5980113"/>
            <a:ext cx="371475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latin typeface="Arial Narrow" pitchFamily="34" charset="0"/>
              </a:rPr>
              <a:t>0</a:t>
            </a:r>
          </a:p>
        </p:txBody>
      </p:sp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4167188" y="5980113"/>
            <a:ext cx="511175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latin typeface="Arial Narrow" pitchFamily="34" charset="0"/>
              </a:rPr>
              <a:t>20</a:t>
            </a:r>
          </a:p>
        </p:txBody>
      </p:sp>
      <p:sp>
        <p:nvSpPr>
          <p:cNvPr id="27" name="Rectangle 22"/>
          <p:cNvSpPr>
            <a:spLocks noChangeArrowheads="1"/>
          </p:cNvSpPr>
          <p:nvPr/>
        </p:nvSpPr>
        <p:spPr bwMode="auto">
          <a:xfrm>
            <a:off x="5624513" y="5980113"/>
            <a:ext cx="511175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latin typeface="Arial Narrow" pitchFamily="34" charset="0"/>
              </a:rPr>
              <a:t>40</a:t>
            </a:r>
          </a:p>
        </p:txBody>
      </p:sp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7158038" y="5980113"/>
            <a:ext cx="511175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latin typeface="Arial Narrow" pitchFamily="34" charset="0"/>
              </a:rPr>
              <a:t>60</a:t>
            </a:r>
          </a:p>
        </p:txBody>
      </p:sp>
      <p:sp>
        <p:nvSpPr>
          <p:cNvPr id="29" name="Freeform 25"/>
          <p:cNvSpPr>
            <a:spLocks/>
          </p:cNvSpPr>
          <p:nvPr/>
        </p:nvSpPr>
        <p:spPr bwMode="auto">
          <a:xfrm>
            <a:off x="2267744" y="2348880"/>
            <a:ext cx="5999163" cy="41306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78" y="0"/>
              </a:cxn>
              <a:cxn ang="0">
                <a:pos x="3778" y="2601"/>
              </a:cxn>
              <a:cxn ang="0">
                <a:pos x="0" y="2601"/>
              </a:cxn>
              <a:cxn ang="0">
                <a:pos x="0" y="0"/>
              </a:cxn>
            </a:cxnLst>
            <a:rect l="0" t="0" r="r" b="b"/>
            <a:pathLst>
              <a:path w="3779" h="2602">
                <a:moveTo>
                  <a:pt x="0" y="0"/>
                </a:moveTo>
                <a:lnTo>
                  <a:pt x="3778" y="0"/>
                </a:lnTo>
                <a:lnTo>
                  <a:pt x="3778" y="2601"/>
                </a:lnTo>
                <a:lnTo>
                  <a:pt x="0" y="2601"/>
                </a:ln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" name="Rectangle 26"/>
          <p:cNvSpPr>
            <a:spLocks noChangeArrowheads="1"/>
          </p:cNvSpPr>
          <p:nvPr/>
        </p:nvSpPr>
        <p:spPr bwMode="auto">
          <a:xfrm>
            <a:off x="467544" y="2492896"/>
            <a:ext cx="1541898" cy="3674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sl-SI" sz="2200" b="1" dirty="0" smtClean="0"/>
              <a:t>Industrijska</a:t>
            </a:r>
            <a:endParaRPr lang="en-US" sz="2200" b="1" dirty="0"/>
          </a:p>
        </p:txBody>
      </p: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539552" y="3356992"/>
            <a:ext cx="1514583" cy="6382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sl-SI" sz="2200" b="1" dirty="0" smtClean="0"/>
              <a:t>Napredna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sl-SI" sz="2200" b="1" dirty="0" smtClean="0"/>
              <a:t>poljedelska</a:t>
            </a:r>
            <a:endParaRPr lang="en-US" sz="2200" b="1" dirty="0"/>
          </a:p>
        </p:txBody>
      </p:sp>
      <p:sp>
        <p:nvSpPr>
          <p:cNvPr id="32" name="Rectangle 28"/>
          <p:cNvSpPr>
            <a:spLocks noChangeArrowheads="1"/>
          </p:cNvSpPr>
          <p:nvPr/>
        </p:nvSpPr>
        <p:spPr bwMode="auto">
          <a:xfrm>
            <a:off x="467544" y="4221088"/>
            <a:ext cx="1514583" cy="6382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sl-SI" sz="2200" b="1" dirty="0" smtClean="0"/>
              <a:t>Zgodnja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sl-SI" sz="2200" b="1" dirty="0" smtClean="0"/>
              <a:t>poljedelska</a:t>
            </a:r>
            <a:endParaRPr lang="en-US" sz="2200" b="1" dirty="0"/>
          </a:p>
        </p:txBody>
      </p:sp>
      <p:sp>
        <p:nvSpPr>
          <p:cNvPr id="33" name="Rectangle 29"/>
          <p:cNvSpPr>
            <a:spLocks noChangeArrowheads="1"/>
          </p:cNvSpPr>
          <p:nvPr/>
        </p:nvSpPr>
        <p:spPr bwMode="auto">
          <a:xfrm>
            <a:off x="483529" y="5013176"/>
            <a:ext cx="1598131" cy="6382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sl-SI" sz="2200" b="1" dirty="0" smtClean="0"/>
              <a:t>Lovsko – </a:t>
            </a:r>
          </a:p>
          <a:p>
            <a:pPr algn="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sl-SI" sz="2200" b="1" dirty="0" err="1" smtClean="0"/>
              <a:t>nabiralniška</a:t>
            </a:r>
            <a:endParaRPr lang="en-US" sz="2200" b="1" dirty="0"/>
          </a:p>
        </p:txBody>
      </p:sp>
      <p:sp>
        <p:nvSpPr>
          <p:cNvPr id="34" name="Rectangle 30"/>
          <p:cNvSpPr>
            <a:spLocks noChangeArrowheads="1"/>
          </p:cNvSpPr>
          <p:nvPr/>
        </p:nvSpPr>
        <p:spPr bwMode="auto">
          <a:xfrm>
            <a:off x="539552" y="6021288"/>
            <a:ext cx="1391408" cy="6314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sl-SI" sz="2200" b="1" dirty="0" smtClean="0"/>
              <a:t>Primitivna</a:t>
            </a:r>
            <a:endParaRPr lang="en-US" sz="2200" b="1" dirty="0"/>
          </a:p>
          <a:p>
            <a:pPr algn="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solidFill>
                  <a:srgbClr val="FFFFFF"/>
                </a:solidFill>
              </a:rPr>
              <a:t>societies</a:t>
            </a:r>
          </a:p>
        </p:txBody>
      </p:sp>
      <p:sp>
        <p:nvSpPr>
          <p:cNvPr id="35" name="Rectangle 31"/>
          <p:cNvSpPr>
            <a:spLocks noChangeArrowheads="1"/>
          </p:cNvSpPr>
          <p:nvPr/>
        </p:nvSpPr>
        <p:spPr bwMode="auto">
          <a:xfrm>
            <a:off x="2267744" y="1916832"/>
            <a:ext cx="821508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sz="2000" b="1" dirty="0" smtClean="0"/>
              <a:t>Hrana</a:t>
            </a:r>
            <a:endParaRPr lang="en-US" sz="2000" b="1" dirty="0"/>
          </a:p>
        </p:txBody>
      </p:sp>
      <p:sp>
        <p:nvSpPr>
          <p:cNvPr id="36" name="Rectangle 32"/>
          <p:cNvSpPr>
            <a:spLocks noChangeArrowheads="1"/>
          </p:cNvSpPr>
          <p:nvPr/>
        </p:nvSpPr>
        <p:spPr bwMode="auto">
          <a:xfrm>
            <a:off x="3491880" y="1916832"/>
            <a:ext cx="1099084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sz="2000" b="1" dirty="0" smtClean="0"/>
              <a:t>Bivališče</a:t>
            </a:r>
            <a:endParaRPr lang="en-US" sz="2000" b="1" dirty="0"/>
          </a:p>
        </p:txBody>
      </p:sp>
      <p:sp>
        <p:nvSpPr>
          <p:cNvPr id="37" name="Rectangle 33"/>
          <p:cNvSpPr>
            <a:spLocks noChangeArrowheads="1"/>
          </p:cNvSpPr>
          <p:nvPr/>
        </p:nvSpPr>
        <p:spPr bwMode="auto">
          <a:xfrm>
            <a:off x="5220072" y="1772816"/>
            <a:ext cx="1802034" cy="5883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sl-SI" sz="2000" b="1" dirty="0" smtClean="0"/>
              <a:t>Poljedelstvo  in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sl-SI" sz="2000" b="1" dirty="0" smtClean="0"/>
              <a:t>industrija</a:t>
            </a:r>
            <a:endParaRPr lang="en-US" sz="2000" b="1" dirty="0"/>
          </a:p>
        </p:txBody>
      </p:sp>
      <p:sp>
        <p:nvSpPr>
          <p:cNvPr id="38" name="Rectangle 34"/>
          <p:cNvSpPr>
            <a:spLocks noChangeArrowheads="1"/>
          </p:cNvSpPr>
          <p:nvPr/>
        </p:nvSpPr>
        <p:spPr bwMode="auto">
          <a:xfrm>
            <a:off x="7020272" y="1916832"/>
            <a:ext cx="1204306" cy="3421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sl-SI" sz="2000" b="1" dirty="0" smtClean="0"/>
              <a:t>Transport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317178" y="2276872"/>
            <a:ext cx="8453437" cy="4071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24" y="0"/>
              </a:cxn>
              <a:cxn ang="0">
                <a:pos x="5324" y="2564"/>
              </a:cxn>
              <a:cxn ang="0">
                <a:pos x="0" y="2564"/>
              </a:cxn>
              <a:cxn ang="0">
                <a:pos x="0" y="0"/>
              </a:cxn>
            </a:cxnLst>
            <a:rect l="0" t="0" r="r" b="b"/>
            <a:pathLst>
              <a:path w="5325" h="2565">
                <a:moveTo>
                  <a:pt x="0" y="0"/>
                </a:moveTo>
                <a:lnTo>
                  <a:pt x="5324" y="0"/>
                </a:lnTo>
                <a:lnTo>
                  <a:pt x="5324" y="2564"/>
                </a:lnTo>
                <a:lnTo>
                  <a:pt x="0" y="2564"/>
                </a:lnTo>
                <a:lnTo>
                  <a:pt x="0" y="0"/>
                </a:ln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5400" cap="rnd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Razpoložljivost naravnih virov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5"/>
            <a:ext cx="9144000" cy="1512168"/>
          </a:xfrm>
        </p:spPr>
        <p:txBody>
          <a:bodyPr/>
          <a:lstStyle/>
          <a:p>
            <a:r>
              <a:rPr lang="sl-SI" dirty="0" smtClean="0"/>
              <a:t>Kaj se bo zgodilo, če se rast prebivalstva in potreba po surovinah nadaljuje z enako stopnjo rasti?</a:t>
            </a:r>
            <a:endParaRPr lang="sl-SI" dirty="0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317178" y="2276872"/>
            <a:ext cx="8435975" cy="40592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13" y="0"/>
              </a:cxn>
              <a:cxn ang="0">
                <a:pos x="5313" y="2556"/>
              </a:cxn>
              <a:cxn ang="0">
                <a:pos x="0" y="2556"/>
              </a:cxn>
              <a:cxn ang="0">
                <a:pos x="0" y="0"/>
              </a:cxn>
            </a:cxnLst>
            <a:rect l="0" t="0" r="r" b="b"/>
            <a:pathLst>
              <a:path w="5314" h="2557">
                <a:moveTo>
                  <a:pt x="0" y="0"/>
                </a:moveTo>
                <a:lnTo>
                  <a:pt x="5313" y="0"/>
                </a:lnTo>
                <a:lnTo>
                  <a:pt x="5313" y="2556"/>
                </a:lnTo>
                <a:lnTo>
                  <a:pt x="0" y="2556"/>
                </a:lnTo>
                <a:lnTo>
                  <a:pt x="0" y="0"/>
                </a:lnTo>
              </a:path>
            </a:pathLst>
          </a:cu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23528" y="5331222"/>
            <a:ext cx="843915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23528" y="4318397"/>
            <a:ext cx="843915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323528" y="3291285"/>
            <a:ext cx="843915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323528" y="2276872"/>
            <a:ext cx="84391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2433315" y="2283222"/>
            <a:ext cx="0" cy="405765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546278" y="2283222"/>
            <a:ext cx="0" cy="405765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6651303" y="2283222"/>
            <a:ext cx="0" cy="405765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8769028" y="2283222"/>
            <a:ext cx="0" cy="40576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317178" y="5632847"/>
            <a:ext cx="1062037" cy="206375"/>
          </a:xfrm>
          <a:custGeom>
            <a:avLst/>
            <a:gdLst/>
            <a:ahLst/>
            <a:cxnLst>
              <a:cxn ang="0">
                <a:pos x="0" y="129"/>
              </a:cxn>
              <a:cxn ang="0">
                <a:pos x="330" y="68"/>
              </a:cxn>
              <a:cxn ang="0">
                <a:pos x="499" y="38"/>
              </a:cxn>
              <a:cxn ang="0">
                <a:pos x="668" y="0"/>
              </a:cxn>
            </a:cxnLst>
            <a:rect l="0" t="0" r="r" b="b"/>
            <a:pathLst>
              <a:path w="669" h="130">
                <a:moveTo>
                  <a:pt x="0" y="129"/>
                </a:moveTo>
                <a:lnTo>
                  <a:pt x="330" y="68"/>
                </a:lnTo>
                <a:lnTo>
                  <a:pt x="499" y="38"/>
                </a:lnTo>
                <a:lnTo>
                  <a:pt x="668" y="0"/>
                </a:lnTo>
              </a:path>
            </a:pathLst>
          </a:custGeom>
          <a:noFill/>
          <a:ln w="101600" cap="rnd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77628" y="5331222"/>
            <a:ext cx="1057275" cy="303213"/>
          </a:xfrm>
          <a:custGeom>
            <a:avLst/>
            <a:gdLst/>
            <a:ahLst/>
            <a:cxnLst>
              <a:cxn ang="0">
                <a:pos x="0" y="190"/>
              </a:cxn>
              <a:cxn ang="0">
                <a:pos x="168" y="152"/>
              </a:cxn>
              <a:cxn ang="0">
                <a:pos x="328" y="106"/>
              </a:cxn>
              <a:cxn ang="0">
                <a:pos x="497" y="62"/>
              </a:cxn>
              <a:cxn ang="0">
                <a:pos x="665" y="0"/>
              </a:cxn>
            </a:cxnLst>
            <a:rect l="0" t="0" r="r" b="b"/>
            <a:pathLst>
              <a:path w="666" h="191">
                <a:moveTo>
                  <a:pt x="0" y="190"/>
                </a:moveTo>
                <a:lnTo>
                  <a:pt x="168" y="152"/>
                </a:lnTo>
                <a:lnTo>
                  <a:pt x="328" y="106"/>
                </a:lnTo>
                <a:lnTo>
                  <a:pt x="497" y="62"/>
                </a:lnTo>
                <a:lnTo>
                  <a:pt x="665" y="0"/>
                </a:lnTo>
              </a:path>
            </a:pathLst>
          </a:custGeom>
          <a:noFill/>
          <a:ln w="101600" cap="rnd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2433315" y="4774010"/>
            <a:ext cx="1062038" cy="558800"/>
          </a:xfrm>
          <a:custGeom>
            <a:avLst/>
            <a:gdLst/>
            <a:ahLst/>
            <a:cxnLst>
              <a:cxn ang="0">
                <a:pos x="0" y="351"/>
              </a:cxn>
              <a:cxn ang="0">
                <a:pos x="169" y="276"/>
              </a:cxn>
              <a:cxn ang="0">
                <a:pos x="330" y="193"/>
              </a:cxn>
              <a:cxn ang="0">
                <a:pos x="499" y="105"/>
              </a:cxn>
              <a:cxn ang="0">
                <a:pos x="668" y="0"/>
              </a:cxn>
            </a:cxnLst>
            <a:rect l="0" t="0" r="r" b="b"/>
            <a:pathLst>
              <a:path w="669" h="352">
                <a:moveTo>
                  <a:pt x="0" y="351"/>
                </a:moveTo>
                <a:lnTo>
                  <a:pt x="169" y="276"/>
                </a:lnTo>
                <a:lnTo>
                  <a:pt x="330" y="193"/>
                </a:lnTo>
                <a:lnTo>
                  <a:pt x="499" y="105"/>
                </a:lnTo>
                <a:lnTo>
                  <a:pt x="668" y="0"/>
                </a:lnTo>
              </a:path>
            </a:pathLst>
          </a:custGeom>
          <a:noFill/>
          <a:ln w="101600" cap="rnd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493765" y="3899297"/>
            <a:ext cx="1054100" cy="876300"/>
          </a:xfrm>
          <a:custGeom>
            <a:avLst/>
            <a:gdLst/>
            <a:ahLst/>
            <a:cxnLst>
              <a:cxn ang="0">
                <a:pos x="0" y="551"/>
              </a:cxn>
              <a:cxn ang="0">
                <a:pos x="84" y="490"/>
              </a:cxn>
              <a:cxn ang="0">
                <a:pos x="168" y="430"/>
              </a:cxn>
              <a:cxn ang="0">
                <a:pos x="336" y="287"/>
              </a:cxn>
              <a:cxn ang="0">
                <a:pos x="495" y="144"/>
              </a:cxn>
              <a:cxn ang="0">
                <a:pos x="663" y="0"/>
              </a:cxn>
            </a:cxnLst>
            <a:rect l="0" t="0" r="r" b="b"/>
            <a:pathLst>
              <a:path w="664" h="552">
                <a:moveTo>
                  <a:pt x="0" y="551"/>
                </a:moveTo>
                <a:lnTo>
                  <a:pt x="84" y="490"/>
                </a:lnTo>
                <a:lnTo>
                  <a:pt x="168" y="430"/>
                </a:lnTo>
                <a:lnTo>
                  <a:pt x="336" y="287"/>
                </a:lnTo>
                <a:lnTo>
                  <a:pt x="495" y="144"/>
                </a:lnTo>
                <a:lnTo>
                  <a:pt x="663" y="0"/>
                </a:lnTo>
              </a:path>
            </a:pathLst>
          </a:custGeom>
          <a:noFill/>
          <a:ln w="101600" cap="rnd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46278" y="3043635"/>
            <a:ext cx="1049337" cy="857250"/>
          </a:xfrm>
          <a:custGeom>
            <a:avLst/>
            <a:gdLst/>
            <a:ahLst/>
            <a:cxnLst>
              <a:cxn ang="0">
                <a:pos x="0" y="539"/>
              </a:cxn>
              <a:cxn ang="0">
                <a:pos x="85" y="464"/>
              </a:cxn>
              <a:cxn ang="0">
                <a:pos x="169" y="383"/>
              </a:cxn>
              <a:cxn ang="0">
                <a:pos x="245" y="300"/>
              </a:cxn>
              <a:cxn ang="0">
                <a:pos x="330" y="217"/>
              </a:cxn>
              <a:cxn ang="0">
                <a:pos x="415" y="142"/>
              </a:cxn>
              <a:cxn ang="0">
                <a:pos x="491" y="83"/>
              </a:cxn>
              <a:cxn ang="0">
                <a:pos x="575" y="30"/>
              </a:cxn>
              <a:cxn ang="0">
                <a:pos x="618" y="14"/>
              </a:cxn>
              <a:cxn ang="0">
                <a:pos x="660" y="0"/>
              </a:cxn>
            </a:cxnLst>
            <a:rect l="0" t="0" r="r" b="b"/>
            <a:pathLst>
              <a:path w="661" h="540">
                <a:moveTo>
                  <a:pt x="0" y="539"/>
                </a:moveTo>
                <a:lnTo>
                  <a:pt x="85" y="464"/>
                </a:lnTo>
                <a:lnTo>
                  <a:pt x="169" y="383"/>
                </a:lnTo>
                <a:lnTo>
                  <a:pt x="245" y="300"/>
                </a:lnTo>
                <a:lnTo>
                  <a:pt x="330" y="217"/>
                </a:lnTo>
                <a:lnTo>
                  <a:pt x="415" y="142"/>
                </a:lnTo>
                <a:lnTo>
                  <a:pt x="491" y="83"/>
                </a:lnTo>
                <a:lnTo>
                  <a:pt x="575" y="30"/>
                </a:lnTo>
                <a:lnTo>
                  <a:pt x="618" y="14"/>
                </a:lnTo>
                <a:lnTo>
                  <a:pt x="660" y="0"/>
                </a:lnTo>
              </a:path>
            </a:pathLst>
          </a:custGeom>
          <a:noFill/>
          <a:ln w="101600" cap="rnd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594028" y="3027760"/>
            <a:ext cx="1058862" cy="420687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84" y="0"/>
              </a:cxn>
              <a:cxn ang="0">
                <a:pos x="169" y="8"/>
              </a:cxn>
              <a:cxn ang="0">
                <a:pos x="253" y="30"/>
              </a:cxn>
              <a:cxn ang="0">
                <a:pos x="329" y="68"/>
              </a:cxn>
              <a:cxn ang="0">
                <a:pos x="413" y="113"/>
              </a:cxn>
              <a:cxn ang="0">
                <a:pos x="497" y="159"/>
              </a:cxn>
              <a:cxn ang="0">
                <a:pos x="666" y="264"/>
              </a:cxn>
            </a:cxnLst>
            <a:rect l="0" t="0" r="r" b="b"/>
            <a:pathLst>
              <a:path w="667" h="265">
                <a:moveTo>
                  <a:pt x="0" y="8"/>
                </a:moveTo>
                <a:lnTo>
                  <a:pt x="84" y="0"/>
                </a:lnTo>
                <a:lnTo>
                  <a:pt x="169" y="8"/>
                </a:lnTo>
                <a:lnTo>
                  <a:pt x="253" y="30"/>
                </a:lnTo>
                <a:lnTo>
                  <a:pt x="329" y="68"/>
                </a:lnTo>
                <a:lnTo>
                  <a:pt x="413" y="113"/>
                </a:lnTo>
                <a:lnTo>
                  <a:pt x="497" y="159"/>
                </a:lnTo>
                <a:lnTo>
                  <a:pt x="666" y="264"/>
                </a:lnTo>
              </a:path>
            </a:pathLst>
          </a:custGeom>
          <a:noFill/>
          <a:ln w="101600" cap="rnd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6651303" y="3446860"/>
            <a:ext cx="1063625" cy="873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5" y="53"/>
              </a:cxn>
              <a:cxn ang="0">
                <a:pos x="169" y="121"/>
              </a:cxn>
              <a:cxn ang="0">
                <a:pos x="254" y="196"/>
              </a:cxn>
              <a:cxn ang="0">
                <a:pos x="331" y="271"/>
              </a:cxn>
              <a:cxn ang="0">
                <a:pos x="415" y="347"/>
              </a:cxn>
              <a:cxn ang="0">
                <a:pos x="500" y="422"/>
              </a:cxn>
              <a:cxn ang="0">
                <a:pos x="584" y="489"/>
              </a:cxn>
              <a:cxn ang="0">
                <a:pos x="669" y="549"/>
              </a:cxn>
            </a:cxnLst>
            <a:rect l="0" t="0" r="r" b="b"/>
            <a:pathLst>
              <a:path w="670" h="550">
                <a:moveTo>
                  <a:pt x="0" y="0"/>
                </a:moveTo>
                <a:lnTo>
                  <a:pt x="85" y="53"/>
                </a:lnTo>
                <a:lnTo>
                  <a:pt x="169" y="121"/>
                </a:lnTo>
                <a:lnTo>
                  <a:pt x="254" y="196"/>
                </a:lnTo>
                <a:lnTo>
                  <a:pt x="331" y="271"/>
                </a:lnTo>
                <a:lnTo>
                  <a:pt x="415" y="347"/>
                </a:lnTo>
                <a:lnTo>
                  <a:pt x="500" y="422"/>
                </a:lnTo>
                <a:lnTo>
                  <a:pt x="584" y="489"/>
                </a:lnTo>
                <a:lnTo>
                  <a:pt x="669" y="549"/>
                </a:lnTo>
              </a:path>
            </a:pathLst>
          </a:custGeom>
          <a:noFill/>
          <a:ln w="101600" cap="rnd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7713340" y="4318397"/>
            <a:ext cx="1057275" cy="504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" y="53"/>
              </a:cxn>
              <a:cxn ang="0">
                <a:pos x="167" y="99"/>
              </a:cxn>
              <a:cxn ang="0">
                <a:pos x="328" y="174"/>
              </a:cxn>
              <a:cxn ang="0">
                <a:pos x="497" y="242"/>
              </a:cxn>
              <a:cxn ang="0">
                <a:pos x="665" y="317"/>
              </a:cxn>
            </a:cxnLst>
            <a:rect l="0" t="0" r="r" b="b"/>
            <a:pathLst>
              <a:path w="666" h="318">
                <a:moveTo>
                  <a:pt x="0" y="0"/>
                </a:moveTo>
                <a:lnTo>
                  <a:pt x="82" y="53"/>
                </a:lnTo>
                <a:lnTo>
                  <a:pt x="167" y="99"/>
                </a:lnTo>
                <a:lnTo>
                  <a:pt x="328" y="174"/>
                </a:lnTo>
                <a:lnTo>
                  <a:pt x="497" y="242"/>
                </a:lnTo>
                <a:lnTo>
                  <a:pt x="665" y="317"/>
                </a:lnTo>
              </a:path>
            </a:pathLst>
          </a:custGeom>
          <a:noFill/>
          <a:ln w="101600" cap="rnd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317178" y="3804047"/>
            <a:ext cx="1062037" cy="28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0" y="0"/>
              </a:cxn>
              <a:cxn ang="0">
                <a:pos x="499" y="9"/>
              </a:cxn>
              <a:cxn ang="0">
                <a:pos x="668" y="17"/>
              </a:cxn>
            </a:cxnLst>
            <a:rect l="0" t="0" r="r" b="b"/>
            <a:pathLst>
              <a:path w="669" h="18">
                <a:moveTo>
                  <a:pt x="0" y="0"/>
                </a:moveTo>
                <a:lnTo>
                  <a:pt x="330" y="0"/>
                </a:lnTo>
                <a:lnTo>
                  <a:pt x="499" y="9"/>
                </a:lnTo>
                <a:lnTo>
                  <a:pt x="668" y="17"/>
                </a:lnTo>
              </a:path>
            </a:pathLst>
          </a:custGeom>
          <a:noFill/>
          <a:ln w="1016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1377628" y="3831035"/>
            <a:ext cx="1057275" cy="128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8" y="14"/>
              </a:cxn>
              <a:cxn ang="0">
                <a:pos x="328" y="37"/>
              </a:cxn>
              <a:cxn ang="0">
                <a:pos x="665" y="80"/>
              </a:cxn>
            </a:cxnLst>
            <a:rect l="0" t="0" r="r" b="b"/>
            <a:pathLst>
              <a:path w="666" h="81">
                <a:moveTo>
                  <a:pt x="0" y="0"/>
                </a:moveTo>
                <a:lnTo>
                  <a:pt x="168" y="14"/>
                </a:lnTo>
                <a:lnTo>
                  <a:pt x="328" y="37"/>
                </a:lnTo>
                <a:lnTo>
                  <a:pt x="665" y="80"/>
                </a:lnTo>
              </a:path>
            </a:pathLst>
          </a:custGeom>
          <a:noFill/>
          <a:ln w="1016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2433315" y="3958035"/>
            <a:ext cx="1062038" cy="1476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9" y="16"/>
              </a:cxn>
              <a:cxn ang="0">
                <a:pos x="330" y="32"/>
              </a:cxn>
              <a:cxn ang="0">
                <a:pos x="499" y="54"/>
              </a:cxn>
              <a:cxn ang="0">
                <a:pos x="668" y="92"/>
              </a:cxn>
            </a:cxnLst>
            <a:rect l="0" t="0" r="r" b="b"/>
            <a:pathLst>
              <a:path w="669" h="93">
                <a:moveTo>
                  <a:pt x="0" y="0"/>
                </a:moveTo>
                <a:lnTo>
                  <a:pt x="169" y="16"/>
                </a:lnTo>
                <a:lnTo>
                  <a:pt x="330" y="32"/>
                </a:lnTo>
                <a:lnTo>
                  <a:pt x="499" y="54"/>
                </a:lnTo>
                <a:lnTo>
                  <a:pt x="668" y="92"/>
                </a:lnTo>
              </a:path>
            </a:pathLst>
          </a:custGeom>
          <a:noFill/>
          <a:ln w="1016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493765" y="4104085"/>
            <a:ext cx="1054100" cy="419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8" y="45"/>
              </a:cxn>
              <a:cxn ang="0">
                <a:pos x="336" y="105"/>
              </a:cxn>
              <a:cxn ang="0">
                <a:pos x="495" y="172"/>
              </a:cxn>
              <a:cxn ang="0">
                <a:pos x="663" y="263"/>
              </a:cxn>
            </a:cxnLst>
            <a:rect l="0" t="0" r="r" b="b"/>
            <a:pathLst>
              <a:path w="664" h="264">
                <a:moveTo>
                  <a:pt x="0" y="0"/>
                </a:moveTo>
                <a:lnTo>
                  <a:pt x="168" y="45"/>
                </a:lnTo>
                <a:lnTo>
                  <a:pt x="336" y="105"/>
                </a:lnTo>
                <a:lnTo>
                  <a:pt x="495" y="172"/>
                </a:lnTo>
                <a:lnTo>
                  <a:pt x="663" y="263"/>
                </a:lnTo>
              </a:path>
            </a:pathLst>
          </a:custGeom>
          <a:noFill/>
          <a:ln w="1016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4546278" y="4521597"/>
            <a:ext cx="1049337" cy="8112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5" y="53"/>
              </a:cxn>
              <a:cxn ang="0">
                <a:pos x="169" y="113"/>
              </a:cxn>
              <a:cxn ang="0">
                <a:pos x="245" y="180"/>
              </a:cxn>
              <a:cxn ang="0">
                <a:pos x="330" y="255"/>
              </a:cxn>
              <a:cxn ang="0">
                <a:pos x="491" y="390"/>
              </a:cxn>
              <a:cxn ang="0">
                <a:pos x="575" y="458"/>
              </a:cxn>
              <a:cxn ang="0">
                <a:pos x="660" y="510"/>
              </a:cxn>
            </a:cxnLst>
            <a:rect l="0" t="0" r="r" b="b"/>
            <a:pathLst>
              <a:path w="661" h="511">
                <a:moveTo>
                  <a:pt x="0" y="0"/>
                </a:moveTo>
                <a:lnTo>
                  <a:pt x="85" y="53"/>
                </a:lnTo>
                <a:lnTo>
                  <a:pt x="169" y="113"/>
                </a:lnTo>
                <a:lnTo>
                  <a:pt x="245" y="180"/>
                </a:lnTo>
                <a:lnTo>
                  <a:pt x="330" y="255"/>
                </a:lnTo>
                <a:lnTo>
                  <a:pt x="491" y="390"/>
                </a:lnTo>
                <a:lnTo>
                  <a:pt x="575" y="458"/>
                </a:lnTo>
                <a:lnTo>
                  <a:pt x="660" y="510"/>
                </a:lnTo>
              </a:path>
            </a:pathLst>
          </a:custGeom>
          <a:noFill/>
          <a:ln w="1016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5594028" y="5331222"/>
            <a:ext cx="1058862" cy="50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9" y="99"/>
              </a:cxn>
              <a:cxn ang="0">
                <a:pos x="329" y="190"/>
              </a:cxn>
              <a:cxn ang="0">
                <a:pos x="497" y="265"/>
              </a:cxn>
              <a:cxn ang="0">
                <a:pos x="582" y="295"/>
              </a:cxn>
              <a:cxn ang="0">
                <a:pos x="666" y="319"/>
              </a:cxn>
            </a:cxnLst>
            <a:rect l="0" t="0" r="r" b="b"/>
            <a:pathLst>
              <a:path w="667" h="320">
                <a:moveTo>
                  <a:pt x="0" y="0"/>
                </a:moveTo>
                <a:lnTo>
                  <a:pt x="169" y="99"/>
                </a:lnTo>
                <a:lnTo>
                  <a:pt x="329" y="190"/>
                </a:lnTo>
                <a:lnTo>
                  <a:pt x="497" y="265"/>
                </a:lnTo>
                <a:lnTo>
                  <a:pt x="582" y="295"/>
                </a:lnTo>
                <a:lnTo>
                  <a:pt x="666" y="319"/>
                </a:lnTo>
              </a:path>
            </a:pathLst>
          </a:custGeom>
          <a:noFill/>
          <a:ln w="1016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>
            <a:off x="6651303" y="5837635"/>
            <a:ext cx="1063625" cy="587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5" y="14"/>
              </a:cxn>
              <a:cxn ang="0">
                <a:pos x="169" y="29"/>
              </a:cxn>
              <a:cxn ang="0">
                <a:pos x="331" y="36"/>
              </a:cxn>
              <a:cxn ang="0">
                <a:pos x="500" y="36"/>
              </a:cxn>
              <a:cxn ang="0">
                <a:pos x="669" y="36"/>
              </a:cxn>
            </a:cxnLst>
            <a:rect l="0" t="0" r="r" b="b"/>
            <a:pathLst>
              <a:path w="670" h="37">
                <a:moveTo>
                  <a:pt x="0" y="0"/>
                </a:moveTo>
                <a:lnTo>
                  <a:pt x="85" y="14"/>
                </a:lnTo>
                <a:lnTo>
                  <a:pt x="169" y="29"/>
                </a:lnTo>
                <a:lnTo>
                  <a:pt x="331" y="36"/>
                </a:lnTo>
                <a:lnTo>
                  <a:pt x="500" y="36"/>
                </a:lnTo>
                <a:lnTo>
                  <a:pt x="669" y="36"/>
                </a:lnTo>
              </a:path>
            </a:pathLst>
          </a:custGeom>
          <a:noFill/>
          <a:ln w="1016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29" name="Freeform 28"/>
          <p:cNvSpPr>
            <a:spLocks/>
          </p:cNvSpPr>
          <p:nvPr/>
        </p:nvSpPr>
        <p:spPr bwMode="auto">
          <a:xfrm>
            <a:off x="7713340" y="5894785"/>
            <a:ext cx="1057275" cy="38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8" y="15"/>
              </a:cxn>
              <a:cxn ang="0">
                <a:pos x="665" y="23"/>
              </a:cxn>
            </a:cxnLst>
            <a:rect l="0" t="0" r="r" b="b"/>
            <a:pathLst>
              <a:path w="666" h="24">
                <a:moveTo>
                  <a:pt x="0" y="0"/>
                </a:moveTo>
                <a:lnTo>
                  <a:pt x="328" y="15"/>
                </a:lnTo>
                <a:lnTo>
                  <a:pt x="665" y="23"/>
                </a:lnTo>
              </a:path>
            </a:pathLst>
          </a:custGeom>
          <a:noFill/>
          <a:ln w="1016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38" name="Rectangle 40"/>
          <p:cNvSpPr>
            <a:spLocks noChangeArrowheads="1"/>
          </p:cNvSpPr>
          <p:nvPr/>
        </p:nvSpPr>
        <p:spPr bwMode="auto">
          <a:xfrm>
            <a:off x="4424040" y="4212035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39" name="Rectangle 43"/>
          <p:cNvSpPr>
            <a:spLocks noChangeArrowheads="1"/>
          </p:cNvSpPr>
          <p:nvPr/>
        </p:nvSpPr>
        <p:spPr bwMode="auto">
          <a:xfrm>
            <a:off x="6705278" y="3124597"/>
            <a:ext cx="1952715" cy="520655"/>
          </a:xfrm>
          <a:prstGeom prst="rect">
            <a:avLst/>
          </a:prstGeom>
          <a:solidFill>
            <a:srgbClr val="FFFF00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sl-SI" sz="2800" dirty="0" smtClean="0"/>
              <a:t>Prebivalstvo</a:t>
            </a:r>
            <a:endParaRPr lang="en-US" sz="2800" dirty="0"/>
          </a:p>
        </p:txBody>
      </p:sp>
      <p:sp>
        <p:nvSpPr>
          <p:cNvPr id="40" name="Rectangle 44"/>
          <p:cNvSpPr>
            <a:spLocks noChangeArrowheads="1"/>
          </p:cNvSpPr>
          <p:nvPr/>
        </p:nvSpPr>
        <p:spPr bwMode="auto">
          <a:xfrm>
            <a:off x="3053482" y="5229200"/>
            <a:ext cx="2053384" cy="520655"/>
          </a:xfrm>
          <a:prstGeom prst="rect">
            <a:avLst/>
          </a:prstGeom>
          <a:solidFill>
            <a:srgbClr val="FF0000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sl-SI" sz="2800" dirty="0" smtClean="0"/>
              <a:t>Onesnaženje</a:t>
            </a:r>
            <a:endParaRPr lang="en-US" sz="2800" dirty="0"/>
          </a:p>
        </p:txBody>
      </p:sp>
      <p:sp>
        <p:nvSpPr>
          <p:cNvPr id="41" name="Rectangle 45"/>
          <p:cNvSpPr>
            <a:spLocks noChangeArrowheads="1"/>
          </p:cNvSpPr>
          <p:nvPr/>
        </p:nvSpPr>
        <p:spPr bwMode="auto">
          <a:xfrm>
            <a:off x="1523678" y="3657997"/>
            <a:ext cx="1834927" cy="52065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sl-SI" sz="2800" dirty="0" smtClean="0"/>
              <a:t>Naravni viri</a:t>
            </a:r>
            <a:endParaRPr lang="en-US" sz="2800" dirty="0"/>
          </a:p>
        </p:txBody>
      </p:sp>
      <p:sp>
        <p:nvSpPr>
          <p:cNvPr id="43" name="Freeform 42"/>
          <p:cNvSpPr/>
          <p:nvPr/>
        </p:nvSpPr>
        <p:spPr>
          <a:xfrm>
            <a:off x="353414" y="5023038"/>
            <a:ext cx="8439462" cy="1311640"/>
          </a:xfrm>
          <a:custGeom>
            <a:avLst/>
            <a:gdLst>
              <a:gd name="connsiteX0" fmla="*/ 0 w 8439462"/>
              <a:gd name="connsiteY0" fmla="*/ 1311640 h 1311640"/>
              <a:gd name="connsiteX1" fmla="*/ 3192905 w 8439462"/>
              <a:gd name="connsiteY1" fmla="*/ 1176728 h 1311640"/>
              <a:gd name="connsiteX2" fmla="*/ 4527029 w 8439462"/>
              <a:gd name="connsiteY2" fmla="*/ 771994 h 1311640"/>
              <a:gd name="connsiteX3" fmla="*/ 5321508 w 8439462"/>
              <a:gd name="connsiteY3" fmla="*/ 247338 h 1311640"/>
              <a:gd name="connsiteX4" fmla="*/ 6011056 w 8439462"/>
              <a:gd name="connsiteY4" fmla="*/ 7495 h 1311640"/>
              <a:gd name="connsiteX5" fmla="*/ 6685613 w 8439462"/>
              <a:gd name="connsiteY5" fmla="*/ 292308 h 1311640"/>
              <a:gd name="connsiteX6" fmla="*/ 7734925 w 8439462"/>
              <a:gd name="connsiteY6" fmla="*/ 996846 h 1311640"/>
              <a:gd name="connsiteX7" fmla="*/ 8439462 w 8439462"/>
              <a:gd name="connsiteY7" fmla="*/ 1206708 h 131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39462" h="1311640">
                <a:moveTo>
                  <a:pt x="0" y="1311640"/>
                </a:moveTo>
                <a:cubicBezTo>
                  <a:pt x="1219200" y="1289154"/>
                  <a:pt x="2438400" y="1266669"/>
                  <a:pt x="3192905" y="1176728"/>
                </a:cubicBezTo>
                <a:cubicBezTo>
                  <a:pt x="3947410" y="1086787"/>
                  <a:pt x="4172262" y="926892"/>
                  <a:pt x="4527029" y="771994"/>
                </a:cubicBezTo>
                <a:cubicBezTo>
                  <a:pt x="4881796" y="617096"/>
                  <a:pt x="5074170" y="374755"/>
                  <a:pt x="5321508" y="247338"/>
                </a:cubicBezTo>
                <a:cubicBezTo>
                  <a:pt x="5568846" y="119922"/>
                  <a:pt x="5783705" y="0"/>
                  <a:pt x="6011056" y="7495"/>
                </a:cubicBezTo>
                <a:cubicBezTo>
                  <a:pt x="6238407" y="14990"/>
                  <a:pt x="6398302" y="127416"/>
                  <a:pt x="6685613" y="292308"/>
                </a:cubicBezTo>
                <a:cubicBezTo>
                  <a:pt x="6972924" y="457200"/>
                  <a:pt x="7442617" y="844446"/>
                  <a:pt x="7734925" y="996846"/>
                </a:cubicBezTo>
                <a:cubicBezTo>
                  <a:pt x="8027233" y="1149246"/>
                  <a:pt x="8233347" y="1177977"/>
                  <a:pt x="8439462" y="1206708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4" name="TextBox 43"/>
          <p:cNvSpPr txBox="1"/>
          <p:nvPr/>
        </p:nvSpPr>
        <p:spPr>
          <a:xfrm>
            <a:off x="0" y="6396335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/>
              <a:t>1900</a:t>
            </a:r>
            <a:endParaRPr lang="sl-SI" sz="24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4139952" y="6396335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/>
              <a:t>2000</a:t>
            </a:r>
            <a:endParaRPr lang="sl-SI" sz="24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6300192" y="6396335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/>
              <a:t>2050</a:t>
            </a:r>
            <a:endParaRPr lang="sl-SI" sz="24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8337369" y="6396335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/>
              <a:t>2100</a:t>
            </a:r>
            <a:endParaRPr lang="sl-SI" sz="24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1979712" y="6396335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/>
              <a:t>1950</a:t>
            </a:r>
            <a:endParaRPr lang="sl-SI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Omejeni naravni viri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5"/>
            <a:ext cx="9144000" cy="1224135"/>
          </a:xfrm>
        </p:spPr>
        <p:txBody>
          <a:bodyPr>
            <a:normAutofit/>
          </a:bodyPr>
          <a:lstStyle/>
          <a:p>
            <a:r>
              <a:rPr lang="sl-SI" dirty="0" smtClean="0"/>
              <a:t>Faktorji razpoložljive zaloge/svetovna potreba. </a:t>
            </a:r>
          </a:p>
          <a:p>
            <a:r>
              <a:rPr lang="sl-SI" dirty="0" smtClean="0"/>
              <a:t>Ocena je iz leta 2000.</a:t>
            </a:r>
            <a:endParaRPr lang="sl-SI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0" y="2996951"/>
          <a:ext cx="9144000" cy="3861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602687"/>
                <a:gridCol w="1445313"/>
                <a:gridCol w="1524000"/>
              </a:tblGrid>
              <a:tr h="1163857">
                <a:tc>
                  <a:txBody>
                    <a:bodyPr/>
                    <a:lstStyle/>
                    <a:p>
                      <a:r>
                        <a:rPr lang="sl-SI" sz="3200" dirty="0" smtClean="0"/>
                        <a:t>Prvina</a:t>
                      </a:r>
                      <a:endParaRPr lang="sl-SI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3200" dirty="0" smtClean="0"/>
                        <a:t>Faktor</a:t>
                      </a:r>
                      <a:endParaRPr lang="sl-SI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3200" dirty="0" smtClean="0"/>
                        <a:t>Prvina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3200" dirty="0" smtClean="0"/>
                        <a:t>Faktor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3200" dirty="0" smtClean="0"/>
                        <a:t>Prvina</a:t>
                      </a:r>
                    </a:p>
                    <a:p>
                      <a:endParaRPr lang="sl-SI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3200" dirty="0" smtClean="0"/>
                        <a:t>Faktor</a:t>
                      </a:r>
                    </a:p>
                  </a:txBody>
                  <a:tcPr/>
                </a:tc>
              </a:tr>
              <a:tr h="674298">
                <a:tc>
                  <a:txBody>
                    <a:bodyPr/>
                    <a:lstStyle/>
                    <a:p>
                      <a:r>
                        <a:rPr lang="sl-SI" sz="3200" dirty="0" smtClean="0"/>
                        <a:t>As</a:t>
                      </a:r>
                      <a:endParaRPr lang="sl-SI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3200" dirty="0" smtClean="0"/>
                        <a:t>1,7</a:t>
                      </a:r>
                      <a:endParaRPr lang="sl-SI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3200" dirty="0" err="1" smtClean="0"/>
                        <a:t>Au</a:t>
                      </a:r>
                      <a:endParaRPr lang="sl-SI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3200" dirty="0" smtClean="0"/>
                        <a:t>1,9</a:t>
                      </a:r>
                      <a:endParaRPr lang="sl-SI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3200" dirty="0" smtClean="0"/>
                        <a:t>Ta</a:t>
                      </a:r>
                      <a:endParaRPr lang="sl-SI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3200" dirty="0" smtClean="0"/>
                        <a:t>1,4</a:t>
                      </a:r>
                      <a:endParaRPr lang="sl-SI" sz="3200" dirty="0"/>
                    </a:p>
                  </a:txBody>
                  <a:tcPr/>
                </a:tc>
              </a:tr>
              <a:tr h="674298">
                <a:tc>
                  <a:txBody>
                    <a:bodyPr/>
                    <a:lstStyle/>
                    <a:p>
                      <a:r>
                        <a:rPr lang="sl-SI" sz="3200" dirty="0" smtClean="0"/>
                        <a:t>Ba</a:t>
                      </a:r>
                      <a:endParaRPr lang="sl-SI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3200" dirty="0" smtClean="0"/>
                        <a:t>1,3</a:t>
                      </a:r>
                      <a:endParaRPr lang="sl-SI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3200" dirty="0" smtClean="0"/>
                        <a:t>In</a:t>
                      </a:r>
                      <a:endParaRPr lang="sl-SI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3200" dirty="0" smtClean="0"/>
                        <a:t>1,4</a:t>
                      </a:r>
                      <a:endParaRPr lang="sl-SI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3200" dirty="0" smtClean="0"/>
                        <a:t>Tl</a:t>
                      </a:r>
                      <a:endParaRPr lang="sl-SI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3200" dirty="0" smtClean="0"/>
                        <a:t>1,9</a:t>
                      </a:r>
                      <a:endParaRPr lang="sl-SI" sz="3200" dirty="0"/>
                    </a:p>
                  </a:txBody>
                  <a:tcPr/>
                </a:tc>
              </a:tr>
              <a:tr h="674298">
                <a:tc>
                  <a:txBody>
                    <a:bodyPr/>
                    <a:lstStyle/>
                    <a:p>
                      <a:r>
                        <a:rPr lang="sl-SI" sz="3200" dirty="0" smtClean="0"/>
                        <a:t>Bi</a:t>
                      </a:r>
                      <a:endParaRPr lang="sl-SI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3200" dirty="0" smtClean="0"/>
                        <a:t>1,2</a:t>
                      </a:r>
                      <a:endParaRPr lang="sl-SI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3200" dirty="0" err="1" smtClean="0"/>
                        <a:t>Hg</a:t>
                      </a:r>
                      <a:endParaRPr lang="sl-SI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3200" dirty="0" smtClean="0"/>
                        <a:t>1,1</a:t>
                      </a:r>
                      <a:endParaRPr lang="sl-SI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3200" dirty="0" smtClean="0"/>
                        <a:t>Sb</a:t>
                      </a:r>
                      <a:endParaRPr lang="sl-SI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3200" dirty="0" smtClean="0"/>
                        <a:t>0,8</a:t>
                      </a:r>
                      <a:endParaRPr lang="sl-SI" sz="3200" dirty="0"/>
                    </a:p>
                  </a:txBody>
                  <a:tcPr/>
                </a:tc>
              </a:tr>
              <a:tr h="674298">
                <a:tc>
                  <a:txBody>
                    <a:bodyPr/>
                    <a:lstStyle/>
                    <a:p>
                      <a:r>
                        <a:rPr lang="sl-SI" sz="3200" dirty="0" err="1" smtClean="0"/>
                        <a:t>Cd</a:t>
                      </a:r>
                      <a:endParaRPr lang="sl-SI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3200" dirty="0" smtClean="0"/>
                        <a:t>1,6</a:t>
                      </a:r>
                      <a:endParaRPr lang="sl-SI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3200" dirty="0" smtClean="0"/>
                        <a:t>Ag</a:t>
                      </a:r>
                      <a:endParaRPr lang="sl-SI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3200" dirty="0" smtClean="0"/>
                        <a:t>1,5</a:t>
                      </a:r>
                      <a:endParaRPr lang="sl-SI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rmAutofit/>
          </a:bodyPr>
          <a:lstStyle/>
          <a:p>
            <a:r>
              <a:rPr lang="sl-SI" sz="2400" dirty="0" smtClean="0"/>
              <a:t>Svetovna proizvodnja in zaloge (v 1000 t, za </a:t>
            </a:r>
            <a:r>
              <a:rPr lang="sl-SI" sz="2400" dirty="0" err="1" smtClean="0"/>
              <a:t>Au</a:t>
            </a:r>
            <a:r>
              <a:rPr lang="sl-SI" sz="2400" dirty="0" smtClean="0"/>
              <a:t>, Ag in </a:t>
            </a:r>
            <a:r>
              <a:rPr lang="sl-SI" sz="2400" dirty="0" err="1" smtClean="0"/>
              <a:t>Pt</a:t>
            </a:r>
            <a:r>
              <a:rPr lang="sl-SI" sz="2400" dirty="0" smtClean="0"/>
              <a:t> v t ) 2002</a:t>
            </a:r>
            <a:endParaRPr lang="sl-SI" sz="24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" y="476673"/>
          <a:ext cx="9144000" cy="6381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461863"/>
                <a:gridCol w="2195737"/>
              </a:tblGrid>
              <a:tr h="506869">
                <a:tc>
                  <a:txBody>
                    <a:bodyPr/>
                    <a:lstStyle/>
                    <a:p>
                      <a:r>
                        <a:rPr lang="sl-SI" sz="1800" b="1" dirty="0" smtClean="0"/>
                        <a:t>Surovina</a:t>
                      </a:r>
                      <a:endParaRPr lang="sl-SI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 smtClean="0"/>
                        <a:t>Proizvodnja</a:t>
                      </a:r>
                      <a:endParaRPr lang="sl-SI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 smtClean="0"/>
                        <a:t>Zaloge</a:t>
                      </a:r>
                      <a:endParaRPr lang="sl-SI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 smtClean="0"/>
                        <a:t>Leta</a:t>
                      </a:r>
                      <a:endParaRPr lang="sl-SI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 smtClean="0"/>
                        <a:t>Ocenjeni viri</a:t>
                      </a:r>
                      <a:endParaRPr lang="sl-SI" sz="1800" b="1" dirty="0"/>
                    </a:p>
                  </a:txBody>
                  <a:tcPr/>
                </a:tc>
              </a:tr>
              <a:tr h="367154">
                <a:tc>
                  <a:txBody>
                    <a:bodyPr/>
                    <a:lstStyle/>
                    <a:p>
                      <a:r>
                        <a:rPr lang="sl-SI" sz="1800" b="1" dirty="0" smtClean="0"/>
                        <a:t>Boksit</a:t>
                      </a:r>
                      <a:endParaRPr lang="sl-SI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 smtClean="0"/>
                        <a:t>141.000</a:t>
                      </a:r>
                      <a:endParaRPr lang="sl-SI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 smtClean="0"/>
                        <a:t>22.000.000</a:t>
                      </a:r>
                      <a:endParaRPr lang="sl-SI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 smtClean="0"/>
                        <a:t>156</a:t>
                      </a:r>
                      <a:endParaRPr lang="sl-SI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 smtClean="0"/>
                        <a:t>&gt;55.000.000</a:t>
                      </a:r>
                      <a:endParaRPr lang="sl-SI" sz="1800" b="1" dirty="0"/>
                    </a:p>
                  </a:txBody>
                  <a:tcPr/>
                </a:tc>
              </a:tr>
              <a:tr h="367154">
                <a:tc>
                  <a:txBody>
                    <a:bodyPr/>
                    <a:lstStyle/>
                    <a:p>
                      <a:r>
                        <a:rPr lang="sl-SI" sz="1800" b="1" dirty="0" err="1" smtClean="0"/>
                        <a:t>Cr</a:t>
                      </a:r>
                      <a:endParaRPr lang="sl-SI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 smtClean="0"/>
                        <a:t>13.000</a:t>
                      </a:r>
                      <a:endParaRPr lang="sl-SI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 smtClean="0"/>
                        <a:t>1.600.000</a:t>
                      </a:r>
                      <a:endParaRPr lang="sl-SI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 smtClean="0"/>
                        <a:t>123</a:t>
                      </a:r>
                      <a:endParaRPr lang="sl-SI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 smtClean="0"/>
                        <a:t>12.000.000</a:t>
                      </a:r>
                      <a:endParaRPr lang="sl-SI" sz="1800" b="1" dirty="0"/>
                    </a:p>
                  </a:txBody>
                  <a:tcPr/>
                </a:tc>
              </a:tr>
              <a:tr h="367154">
                <a:tc>
                  <a:txBody>
                    <a:bodyPr/>
                    <a:lstStyle/>
                    <a:p>
                      <a:r>
                        <a:rPr lang="sl-SI" sz="1800" b="1" dirty="0" err="1" smtClean="0"/>
                        <a:t>Co</a:t>
                      </a:r>
                      <a:endParaRPr lang="sl-SI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 smtClean="0"/>
                        <a:t>37</a:t>
                      </a:r>
                      <a:endParaRPr lang="sl-SI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 smtClean="0"/>
                        <a:t>6.700</a:t>
                      </a:r>
                      <a:endParaRPr lang="sl-SI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 smtClean="0"/>
                        <a:t>182</a:t>
                      </a:r>
                      <a:endParaRPr lang="sl-SI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 smtClean="0"/>
                        <a:t>11.000</a:t>
                      </a:r>
                      <a:endParaRPr lang="sl-SI" sz="1800" b="1" dirty="0"/>
                    </a:p>
                  </a:txBody>
                  <a:tcPr/>
                </a:tc>
              </a:tr>
              <a:tr h="367154">
                <a:tc>
                  <a:txBody>
                    <a:bodyPr/>
                    <a:lstStyle/>
                    <a:p>
                      <a:r>
                        <a:rPr lang="sl-SI" sz="1800" b="1" dirty="0" err="1" smtClean="0"/>
                        <a:t>Cu</a:t>
                      </a:r>
                      <a:endParaRPr lang="sl-SI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 smtClean="0"/>
                        <a:t>13.400</a:t>
                      </a:r>
                      <a:endParaRPr lang="sl-SI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 smtClean="0"/>
                        <a:t>480.000</a:t>
                      </a:r>
                      <a:endParaRPr lang="sl-SI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 smtClean="0"/>
                        <a:t>36</a:t>
                      </a:r>
                      <a:endParaRPr lang="sl-SI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 smtClean="0"/>
                        <a:t>2.300.000</a:t>
                      </a:r>
                      <a:endParaRPr lang="sl-SI" sz="1800" b="1" dirty="0"/>
                    </a:p>
                  </a:txBody>
                  <a:tcPr/>
                </a:tc>
              </a:tr>
              <a:tr h="367154">
                <a:tc>
                  <a:txBody>
                    <a:bodyPr/>
                    <a:lstStyle/>
                    <a:p>
                      <a:r>
                        <a:rPr lang="sl-SI" sz="1800" b="1" dirty="0" smtClean="0"/>
                        <a:t>Železove rude</a:t>
                      </a:r>
                      <a:endParaRPr lang="sl-SI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 smtClean="0"/>
                        <a:t>1.100.000</a:t>
                      </a:r>
                      <a:endParaRPr lang="sl-SI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 smtClean="0"/>
                        <a:t>150.000.000</a:t>
                      </a:r>
                      <a:endParaRPr lang="sl-SI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 smtClean="0"/>
                        <a:t>136</a:t>
                      </a:r>
                      <a:endParaRPr lang="sl-SI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 smtClean="0"/>
                        <a:t>&gt;800.000.000</a:t>
                      </a:r>
                      <a:endParaRPr lang="sl-SI" sz="1800" b="1" dirty="0"/>
                    </a:p>
                  </a:txBody>
                  <a:tcPr/>
                </a:tc>
              </a:tr>
              <a:tr h="367154">
                <a:tc>
                  <a:txBody>
                    <a:bodyPr/>
                    <a:lstStyle/>
                    <a:p>
                      <a:r>
                        <a:rPr lang="sl-SI" sz="1800" b="1" dirty="0" smtClean="0"/>
                        <a:t>Pb</a:t>
                      </a:r>
                      <a:endParaRPr lang="sl-SI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 smtClean="0"/>
                        <a:t>2.900</a:t>
                      </a:r>
                      <a:endParaRPr lang="sl-SI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 smtClean="0"/>
                        <a:t>68.000</a:t>
                      </a:r>
                      <a:endParaRPr lang="sl-SI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 smtClean="0"/>
                        <a:t>23</a:t>
                      </a:r>
                      <a:endParaRPr lang="sl-SI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 smtClean="0"/>
                        <a:t>1.500.000</a:t>
                      </a:r>
                      <a:endParaRPr lang="sl-SI" sz="1800" b="1" dirty="0"/>
                    </a:p>
                  </a:txBody>
                  <a:tcPr/>
                </a:tc>
              </a:tr>
              <a:tr h="367154">
                <a:tc>
                  <a:txBody>
                    <a:bodyPr/>
                    <a:lstStyle/>
                    <a:p>
                      <a:r>
                        <a:rPr lang="sl-SI" sz="1800" b="1" dirty="0" smtClean="0"/>
                        <a:t>Mn</a:t>
                      </a:r>
                      <a:endParaRPr lang="sl-SI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 smtClean="0"/>
                        <a:t>7.600</a:t>
                      </a:r>
                      <a:endParaRPr lang="sl-SI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 smtClean="0"/>
                        <a:t>300.000</a:t>
                      </a:r>
                      <a:endParaRPr lang="sl-SI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 smtClean="0"/>
                        <a:t>40</a:t>
                      </a:r>
                      <a:endParaRPr lang="sl-SI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 smtClean="0"/>
                        <a:t>Veliko</a:t>
                      </a:r>
                    </a:p>
                  </a:txBody>
                  <a:tcPr/>
                </a:tc>
              </a:tr>
              <a:tr h="367154">
                <a:tc>
                  <a:txBody>
                    <a:bodyPr/>
                    <a:lstStyle/>
                    <a:p>
                      <a:r>
                        <a:rPr lang="sl-SI" sz="1800" b="1" dirty="0" smtClean="0"/>
                        <a:t>Ni</a:t>
                      </a:r>
                      <a:endParaRPr lang="sl-SI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 smtClean="0"/>
                        <a:t>1.320</a:t>
                      </a:r>
                      <a:endParaRPr lang="sl-SI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 smtClean="0"/>
                        <a:t>61.000</a:t>
                      </a:r>
                      <a:endParaRPr lang="sl-SI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 smtClean="0"/>
                        <a:t>46</a:t>
                      </a:r>
                      <a:endParaRPr lang="sl-SI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 smtClean="0"/>
                        <a:t>130.000</a:t>
                      </a:r>
                    </a:p>
                  </a:txBody>
                  <a:tcPr/>
                </a:tc>
              </a:tr>
              <a:tr h="367154">
                <a:tc>
                  <a:txBody>
                    <a:bodyPr/>
                    <a:lstStyle/>
                    <a:p>
                      <a:r>
                        <a:rPr lang="sl-SI" sz="1800" b="1" dirty="0" err="1" smtClean="0"/>
                        <a:t>Sn</a:t>
                      </a:r>
                      <a:endParaRPr lang="sl-SI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 smtClean="0"/>
                        <a:t>231</a:t>
                      </a:r>
                      <a:endParaRPr lang="sl-SI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 smtClean="0"/>
                        <a:t>6.100</a:t>
                      </a:r>
                      <a:endParaRPr lang="sl-SI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 smtClean="0"/>
                        <a:t>26</a:t>
                      </a:r>
                      <a:endParaRPr lang="sl-SI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 smtClean="0"/>
                        <a:t>Veliko</a:t>
                      </a:r>
                    </a:p>
                  </a:txBody>
                  <a:tcPr/>
                </a:tc>
              </a:tr>
              <a:tr h="367154">
                <a:tc>
                  <a:txBody>
                    <a:bodyPr/>
                    <a:lstStyle/>
                    <a:p>
                      <a:r>
                        <a:rPr lang="sl-SI" sz="1800" b="1" dirty="0" smtClean="0"/>
                        <a:t>Zn</a:t>
                      </a:r>
                      <a:endParaRPr lang="sl-SI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 smtClean="0"/>
                        <a:t>8.900</a:t>
                      </a:r>
                      <a:endParaRPr lang="sl-SI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 smtClean="0"/>
                        <a:t>200.000</a:t>
                      </a:r>
                      <a:endParaRPr lang="sl-SI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 smtClean="0"/>
                        <a:t>22</a:t>
                      </a:r>
                      <a:endParaRPr lang="sl-SI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 smtClean="0"/>
                        <a:t>1.900.000</a:t>
                      </a:r>
                    </a:p>
                  </a:txBody>
                  <a:tcPr/>
                </a:tc>
              </a:tr>
              <a:tr h="367154">
                <a:tc>
                  <a:txBody>
                    <a:bodyPr/>
                    <a:lstStyle/>
                    <a:p>
                      <a:r>
                        <a:rPr lang="sl-SI" sz="1800" b="1" dirty="0" err="1" smtClean="0"/>
                        <a:t>Au</a:t>
                      </a:r>
                      <a:endParaRPr lang="sl-SI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 smtClean="0"/>
                        <a:t>2.530</a:t>
                      </a:r>
                      <a:endParaRPr lang="sl-SI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 smtClean="0"/>
                        <a:t>42.500</a:t>
                      </a:r>
                      <a:endParaRPr lang="sl-SI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 smtClean="0"/>
                        <a:t>17</a:t>
                      </a:r>
                      <a:endParaRPr lang="sl-SI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 smtClean="0"/>
                        <a:t>100.000</a:t>
                      </a:r>
                    </a:p>
                  </a:txBody>
                  <a:tcPr/>
                </a:tc>
              </a:tr>
              <a:tr h="367154">
                <a:tc>
                  <a:txBody>
                    <a:bodyPr/>
                    <a:lstStyle/>
                    <a:p>
                      <a:r>
                        <a:rPr lang="sl-SI" sz="1800" b="1" dirty="0" smtClean="0"/>
                        <a:t>Ag</a:t>
                      </a:r>
                      <a:endParaRPr lang="sl-SI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 smtClean="0"/>
                        <a:t>18.800</a:t>
                      </a:r>
                      <a:endParaRPr lang="sl-SI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 smtClean="0"/>
                        <a:t>270.000</a:t>
                      </a:r>
                      <a:endParaRPr lang="sl-SI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 smtClean="0"/>
                        <a:t>14</a:t>
                      </a:r>
                      <a:endParaRPr lang="sl-SI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 smtClean="0"/>
                        <a:t>Ni podatka</a:t>
                      </a:r>
                    </a:p>
                  </a:txBody>
                  <a:tcPr/>
                </a:tc>
              </a:tr>
              <a:tr h="367154">
                <a:tc>
                  <a:txBody>
                    <a:bodyPr/>
                    <a:lstStyle/>
                    <a:p>
                      <a:r>
                        <a:rPr lang="sl-SI" sz="1800" b="1" dirty="0" err="1" smtClean="0"/>
                        <a:t>Pt</a:t>
                      </a:r>
                      <a:r>
                        <a:rPr lang="sl-SI" sz="1800" b="1" dirty="0" smtClean="0"/>
                        <a:t> skupina</a:t>
                      </a:r>
                      <a:endParaRPr lang="sl-SI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 smtClean="0"/>
                        <a:t>364</a:t>
                      </a:r>
                      <a:endParaRPr lang="sl-SI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 smtClean="0"/>
                        <a:t>71.000</a:t>
                      </a:r>
                      <a:endParaRPr lang="sl-SI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 smtClean="0"/>
                        <a:t>195</a:t>
                      </a:r>
                      <a:endParaRPr lang="sl-SI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 smtClean="0"/>
                        <a:t>100.000</a:t>
                      </a:r>
                    </a:p>
                  </a:txBody>
                  <a:tcPr/>
                </a:tc>
              </a:tr>
              <a:tr h="367154">
                <a:tc>
                  <a:txBody>
                    <a:bodyPr/>
                    <a:lstStyle/>
                    <a:p>
                      <a:r>
                        <a:rPr lang="sl-SI" sz="1800" b="1" dirty="0" smtClean="0"/>
                        <a:t>Sadra</a:t>
                      </a:r>
                      <a:endParaRPr lang="sl-SI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 smtClean="0"/>
                        <a:t>103.000</a:t>
                      </a:r>
                      <a:endParaRPr lang="sl-SI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 smtClean="0"/>
                        <a:t>Veliko</a:t>
                      </a:r>
                      <a:endParaRPr lang="sl-SI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 smtClean="0"/>
                        <a:t>Veliko</a:t>
                      </a:r>
                      <a:endParaRPr lang="sl-SI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 smtClean="0"/>
                        <a:t>Veliko</a:t>
                      </a:r>
                    </a:p>
                  </a:txBody>
                  <a:tcPr/>
                </a:tc>
              </a:tr>
              <a:tr h="367154">
                <a:tc>
                  <a:txBody>
                    <a:bodyPr/>
                    <a:lstStyle/>
                    <a:p>
                      <a:r>
                        <a:rPr lang="sl-SI" sz="1800" b="1" dirty="0" smtClean="0"/>
                        <a:t>fosfati</a:t>
                      </a:r>
                      <a:endParaRPr lang="sl-SI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 smtClean="0"/>
                        <a:t>133.000</a:t>
                      </a:r>
                      <a:endParaRPr lang="sl-SI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 smtClean="0"/>
                        <a:t>17.000.000</a:t>
                      </a:r>
                      <a:endParaRPr lang="sl-SI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 smtClean="0"/>
                        <a:t>128</a:t>
                      </a:r>
                      <a:endParaRPr lang="sl-SI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 smtClean="0"/>
                        <a:t>Veliko</a:t>
                      </a:r>
                    </a:p>
                  </a:txBody>
                  <a:tcPr/>
                </a:tc>
              </a:tr>
              <a:tr h="367154">
                <a:tc>
                  <a:txBody>
                    <a:bodyPr/>
                    <a:lstStyle/>
                    <a:p>
                      <a:r>
                        <a:rPr lang="sl-SI" sz="1800" b="1" dirty="0" smtClean="0"/>
                        <a:t>K</a:t>
                      </a:r>
                      <a:endParaRPr lang="sl-SI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 smtClean="0"/>
                        <a:t>27.000</a:t>
                      </a:r>
                      <a:endParaRPr lang="sl-SI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 smtClean="0"/>
                        <a:t>8.300.000</a:t>
                      </a:r>
                      <a:endParaRPr lang="sl-SI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 smtClean="0"/>
                        <a:t>307</a:t>
                      </a:r>
                      <a:endParaRPr lang="sl-SI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 smtClean="0"/>
                        <a:t>250.000.000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sl-SI" dirty="0" smtClean="0"/>
              <a:t>Omejeni naravni viri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r>
              <a:rPr lang="sl-SI" dirty="0" smtClean="0"/>
              <a:t>So neobnovljivi.</a:t>
            </a:r>
          </a:p>
          <a:p>
            <a:r>
              <a:rPr lang="sl-SI" dirty="0" smtClean="0"/>
              <a:t>Njihove zaloge so končne, potrebe po njih naraščajoče.</a:t>
            </a:r>
          </a:p>
          <a:p>
            <a:r>
              <a:rPr lang="sl-SI" dirty="0" smtClean="0"/>
              <a:t>Naraščanje svetovne populacije in želje po višjem standardu pomeni vedno hitrejšo rast potrebe po naravnih virih.</a:t>
            </a:r>
          </a:p>
          <a:p>
            <a:r>
              <a:rPr lang="sl-SI" dirty="0" smtClean="0"/>
              <a:t>Pomanjkanje virov zaradi rastoče globalne industrializacije, pri čemer razvitejše dežele porabijo nesorazmerno veliko mineralnih virov.</a:t>
            </a:r>
          </a:p>
          <a:p>
            <a:endParaRPr lang="sl-SI" dirty="0" smtClean="0"/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/>
          <a:lstStyle/>
          <a:p>
            <a:r>
              <a:rPr lang="sl-SI" dirty="0" smtClean="0"/>
              <a:t>ZDA predstavljajo le 4,5% svetovne populacije, a porabijo bistveno večji delež surovin.</a:t>
            </a:r>
            <a:endParaRPr lang="sl-SI" dirty="0"/>
          </a:p>
        </p:txBody>
      </p:sp>
      <p:pic>
        <p:nvPicPr>
          <p:cNvPr id="4" name="Picture 4" descr="f12-13_united_states_sh"/>
          <p:cNvPicPr>
            <a:picLocks noChangeAspect="1" noChangeArrowheads="1"/>
          </p:cNvPicPr>
          <p:nvPr/>
        </p:nvPicPr>
        <p:blipFill>
          <a:blip r:embed="rId2" cstate="print"/>
          <a:srcRect t="2605"/>
          <a:stretch>
            <a:fillRect/>
          </a:stretch>
        </p:blipFill>
        <p:spPr bwMode="auto">
          <a:xfrm>
            <a:off x="-1" y="1484785"/>
            <a:ext cx="7662405" cy="5373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Omejeni naravni viri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r>
              <a:rPr lang="sl-SI" dirty="0" smtClean="0"/>
              <a:t>V ZDA živi le 5% svetovnega prebivalstva, a porabijo nesorazmerno visok delež mineralnih virov, vključno največ Al, </a:t>
            </a:r>
            <a:r>
              <a:rPr lang="sl-SI" dirty="0" err="1" smtClean="0"/>
              <a:t>Cu</a:t>
            </a:r>
            <a:r>
              <a:rPr lang="sl-SI" dirty="0" smtClean="0"/>
              <a:t> in Ni na svetu.</a:t>
            </a:r>
          </a:p>
          <a:p>
            <a:r>
              <a:rPr lang="sl-SI" dirty="0" smtClean="0"/>
              <a:t>Če bi vse države imele takšne zahteve po virih, bi jih zmanjkalo še prej.</a:t>
            </a:r>
          </a:p>
          <a:p>
            <a:r>
              <a:rPr lang="sl-SI" dirty="0" smtClean="0"/>
              <a:t>Naravni viri so neenakomerno porazdeljeni.</a:t>
            </a:r>
          </a:p>
          <a:p>
            <a:r>
              <a:rPr lang="sl-SI" dirty="0" smtClean="0"/>
              <a:t>Nekatere države morajo surovine uvažati.</a:t>
            </a:r>
          </a:p>
          <a:p>
            <a:r>
              <a:rPr lang="sl-SI" dirty="0" smtClean="0"/>
              <a:t>Nekatere države iz gospodarskih, političnih ali okoljskih razlogov uvažajo surovine, ki jih v zadostni količini tudi same lahko proizvajajo.</a:t>
            </a:r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Pomen mineralnih surovin za človeka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r>
              <a:rPr lang="sl-SI" dirty="0" smtClean="0"/>
              <a:t>Razvoj civilizacij – imena dob: </a:t>
            </a:r>
          </a:p>
          <a:p>
            <a:pPr lvl="1"/>
            <a:r>
              <a:rPr lang="sl-SI" dirty="0" smtClean="0"/>
              <a:t>kamena, </a:t>
            </a:r>
          </a:p>
          <a:p>
            <a:pPr lvl="1"/>
            <a:r>
              <a:rPr lang="sl-SI" dirty="0" smtClean="0"/>
              <a:t>bronasta, </a:t>
            </a:r>
          </a:p>
          <a:p>
            <a:pPr lvl="1"/>
            <a:r>
              <a:rPr lang="sl-SI" dirty="0" smtClean="0"/>
              <a:t>železna.</a:t>
            </a:r>
          </a:p>
          <a:p>
            <a:r>
              <a:rPr lang="sl-SI" dirty="0" smtClean="0"/>
              <a:t>Življenjski standard je odvisen od </a:t>
            </a:r>
          </a:p>
          <a:p>
            <a:pPr>
              <a:buNone/>
            </a:pPr>
            <a:r>
              <a:rPr lang="sl-SI" dirty="0"/>
              <a:t>	</a:t>
            </a:r>
            <a:r>
              <a:rPr lang="sl-SI" dirty="0" smtClean="0"/>
              <a:t>razpoložljivosti surovin – </a:t>
            </a:r>
          </a:p>
          <a:p>
            <a:pPr>
              <a:buNone/>
            </a:pPr>
            <a:r>
              <a:rPr lang="sl-SI" dirty="0"/>
              <a:t>	</a:t>
            </a:r>
            <a:r>
              <a:rPr lang="sl-SI" dirty="0" smtClean="0"/>
              <a:t>mera bogastva družbe.</a:t>
            </a:r>
          </a:p>
          <a:p>
            <a:r>
              <a:rPr lang="sl-SI" dirty="0" smtClean="0"/>
              <a:t>Vse države nimajo enakega </a:t>
            </a:r>
          </a:p>
          <a:p>
            <a:pPr>
              <a:buNone/>
            </a:pPr>
            <a:r>
              <a:rPr lang="sl-SI" dirty="0"/>
              <a:t>	</a:t>
            </a:r>
            <a:r>
              <a:rPr lang="sl-SI" dirty="0" smtClean="0"/>
              <a:t>dostopa do vseh surovin </a:t>
            </a:r>
          </a:p>
          <a:p>
            <a:pPr>
              <a:buNone/>
            </a:pPr>
            <a:r>
              <a:rPr lang="sl-SI" dirty="0"/>
              <a:t>	</a:t>
            </a:r>
            <a:r>
              <a:rPr lang="sl-SI" dirty="0" smtClean="0"/>
              <a:t>→ trgovina.</a:t>
            </a:r>
          </a:p>
          <a:p>
            <a:endParaRPr lang="sl-S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4893" y="1412776"/>
            <a:ext cx="2129107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148626"/>
            <a:ext cx="2088232" cy="270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6863" y="4149080"/>
            <a:ext cx="2167137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Omejeni naravni viri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Problem politične, gospodarske ali vojaške nestabilnosti v državah proizvajalkah.</a:t>
            </a:r>
          </a:p>
          <a:p>
            <a:r>
              <a:rPr lang="sl-SI" dirty="0" smtClean="0"/>
              <a:t>Dejanski problem razpoložljivosti naravnih virov ni njihovo dejansko izčrpanje ali izginotje, temveč stroški ohranjanja primerne rezerve ali zaloge, z rudarjenjem ali recikliranjem.</a:t>
            </a:r>
          </a:p>
          <a:p>
            <a:r>
              <a:rPr lang="sl-SI" dirty="0" smtClean="0"/>
              <a:t>Stroški pridobivanja naj ne bi bili višji od stroškov surovine.</a:t>
            </a:r>
          </a:p>
          <a:p>
            <a:r>
              <a:rPr lang="sl-SI" dirty="0" smtClean="0"/>
              <a:t>Ko bomo porabili obstoječe zaloge, bo cena surovine narasla in vir bo postal zaloga – pridobivanje bo postalo ekonomsko upravičeno.</a:t>
            </a:r>
          </a:p>
          <a:p>
            <a:r>
              <a:rPr lang="sl-SI" dirty="0" smtClean="0"/>
              <a:t>Enak učinek ima izboljšanje tehnologije.</a:t>
            </a:r>
          </a:p>
          <a:p>
            <a:pPr>
              <a:buNone/>
            </a:pPr>
            <a:endParaRPr lang="sl-S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Omejeni naravni viri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r>
              <a:rPr lang="sl-SI" dirty="0" smtClean="0"/>
              <a:t>Možne rešitve omejenih virov so:</a:t>
            </a:r>
          </a:p>
          <a:p>
            <a:pPr lvl="1"/>
            <a:r>
              <a:rPr lang="sl-SI" dirty="0" smtClean="0"/>
              <a:t>Poiskati nove vire</a:t>
            </a:r>
          </a:p>
          <a:p>
            <a:pPr lvl="1"/>
            <a:r>
              <a:rPr lang="sl-SI" dirty="0" smtClean="0"/>
              <a:t>Poiskati nadomestne vire</a:t>
            </a:r>
          </a:p>
          <a:p>
            <a:pPr lvl="1"/>
            <a:r>
              <a:rPr lang="sl-SI" dirty="0" smtClean="0"/>
              <a:t>Recikliranje obstoječih surovin</a:t>
            </a:r>
          </a:p>
          <a:p>
            <a:pPr lvl="1"/>
            <a:r>
              <a:rPr lang="sl-SI" dirty="0" smtClean="0"/>
              <a:t>Uporabljati manj in bolj učinkovito uporabljati obstoječe</a:t>
            </a:r>
          </a:p>
          <a:p>
            <a:pPr lvl="1"/>
            <a:r>
              <a:rPr lang="sl-SI" dirty="0" smtClean="0"/>
              <a:t>Živeti brez</a:t>
            </a:r>
          </a:p>
          <a:p>
            <a:pPr>
              <a:buNone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42. naloga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Katera od rešitev se ti zdi najprimernejša, katera najmanj? Utemelji.</a:t>
            </a:r>
            <a:endParaRPr lang="sl-SI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Načini izrabe virov</a:t>
            </a:r>
            <a:endParaRPr lang="sl-SI" dirty="0"/>
          </a:p>
        </p:txBody>
      </p:sp>
      <p:pic>
        <p:nvPicPr>
          <p:cNvPr id="5" name="Picture 2" descr="C:\Users\nina\AppData\Local\Temp\wz6acc\032167264X_jpeg\Keller_Chapter_14\Ch_14_Figure_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54652"/>
            <a:ext cx="6444208" cy="57033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sl-SI" dirty="0" smtClean="0"/>
              <a:t>Izčrpanje virov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r>
              <a:rPr lang="sl-SI" dirty="0" smtClean="0"/>
              <a:t>Je problem, če privzamemo sledeče perspektive:</a:t>
            </a:r>
          </a:p>
          <a:p>
            <a:pPr lvl="1"/>
            <a:r>
              <a:rPr lang="sl-SI" dirty="0" err="1" smtClean="0"/>
              <a:t>Maltusianska</a:t>
            </a:r>
            <a:r>
              <a:rPr lang="sl-SI" dirty="0" smtClean="0"/>
              <a:t> – </a:t>
            </a:r>
            <a:r>
              <a:rPr lang="sl-SI" dirty="0" err="1" smtClean="0"/>
              <a:t>razpložljivost</a:t>
            </a:r>
            <a:r>
              <a:rPr lang="sl-SI" dirty="0" smtClean="0"/>
              <a:t> </a:t>
            </a:r>
            <a:r>
              <a:rPr lang="sl-SI" dirty="0" smtClean="0"/>
              <a:t>virov omejuje  družbeno-gospodarsko rast.</a:t>
            </a:r>
          </a:p>
          <a:p>
            <a:pPr lvl="1"/>
            <a:r>
              <a:rPr lang="sl-SI" dirty="0" err="1" smtClean="0"/>
              <a:t>Neo</a:t>
            </a:r>
            <a:r>
              <a:rPr lang="sl-SI" dirty="0" smtClean="0"/>
              <a:t>-</a:t>
            </a:r>
            <a:r>
              <a:rPr lang="sl-SI" dirty="0" err="1" smtClean="0"/>
              <a:t>Maltusianska</a:t>
            </a:r>
            <a:r>
              <a:rPr lang="sl-SI" dirty="0" smtClean="0"/>
              <a:t>  - izkoriščanje virov ima okoljske omejitve.</a:t>
            </a:r>
          </a:p>
          <a:p>
            <a:pPr lvl="1"/>
            <a:r>
              <a:rPr lang="sl-SI" dirty="0" err="1" smtClean="0"/>
              <a:t>Ricardianska</a:t>
            </a:r>
            <a:r>
              <a:rPr lang="sl-SI" dirty="0" smtClean="0"/>
              <a:t> -  napredujoče siromašenje virov  dviga stroške pridobivanja in niža kvaliteto surovine.</a:t>
            </a:r>
          </a:p>
          <a:p>
            <a:r>
              <a:rPr lang="sl-SI" dirty="0" smtClean="0"/>
              <a:t>Ni problem, če privzamemo </a:t>
            </a:r>
            <a:r>
              <a:rPr lang="sl-SI" dirty="0" err="1" smtClean="0"/>
              <a:t>kornukopianski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smtClean="0"/>
              <a:t>pogled, da bodo nove iznajdbe vedno zagotovile nadomestne vire in rešitve.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43. </a:t>
            </a:r>
            <a:r>
              <a:rPr lang="sl-SI" dirty="0" smtClean="0"/>
              <a:t>naloga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Kateri scenarij se ti zdi najbolj verjeten. Utemelji zakaj.</a:t>
            </a:r>
            <a:endParaRPr lang="sl-SI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sl-SI" dirty="0" smtClean="0"/>
              <a:t>Izčrpanje virov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 fontScale="92500" lnSpcReduction="10000"/>
          </a:bodyPr>
          <a:lstStyle/>
          <a:p>
            <a:r>
              <a:rPr lang="sl-SI" dirty="0" smtClean="0"/>
              <a:t>Tehnološki napredek za izkoriščanje </a:t>
            </a:r>
            <a:r>
              <a:rPr lang="sl-SI" dirty="0" err="1" smtClean="0"/>
              <a:t>subekonomskih</a:t>
            </a:r>
            <a:r>
              <a:rPr lang="sl-SI" dirty="0" smtClean="0"/>
              <a:t> virov morda ne bo dovolj hiter.</a:t>
            </a:r>
          </a:p>
          <a:p>
            <a:r>
              <a:rPr lang="sl-SI" dirty="0" smtClean="0"/>
              <a:t>Izkoriščanje manj bogate rude pomeni tudi večjo količino jalovine in večji negativen vpliv na okolje.</a:t>
            </a:r>
          </a:p>
          <a:p>
            <a:r>
              <a:rPr lang="sl-SI" dirty="0" smtClean="0"/>
              <a:t>Zmanjšanje potrebe bo surovinah je malo verjetno; celo v razvitih deželah, kjer so potrebe najvišje.</a:t>
            </a:r>
          </a:p>
          <a:p>
            <a:pPr lvl="1"/>
            <a:r>
              <a:rPr lang="sl-SI" dirty="0" smtClean="0"/>
              <a:t>Avtomobili, mobilni telefoni, novi tehnološki dosežki,… na prebivalca. </a:t>
            </a:r>
          </a:p>
          <a:p>
            <a:pPr lvl="2"/>
            <a:r>
              <a:rPr lang="sl-SI" dirty="0" smtClean="0"/>
              <a:t>1997 je bilo na 1000 prebivalcev število avtomobilov</a:t>
            </a:r>
          </a:p>
          <a:p>
            <a:pPr lvl="3"/>
            <a:r>
              <a:rPr lang="sl-SI" dirty="0" smtClean="0"/>
              <a:t>Severna Amerika 	732</a:t>
            </a:r>
          </a:p>
          <a:p>
            <a:pPr lvl="3"/>
            <a:r>
              <a:rPr lang="sl-SI" dirty="0" smtClean="0"/>
              <a:t>Evropa in Azija 	   90</a:t>
            </a:r>
          </a:p>
          <a:p>
            <a:pPr lvl="3"/>
            <a:r>
              <a:rPr lang="sl-SI" dirty="0" smtClean="0"/>
              <a:t>Afrika		   25</a:t>
            </a:r>
          </a:p>
          <a:p>
            <a:pPr lvl="1"/>
            <a:r>
              <a:rPr lang="sl-SI" dirty="0" smtClean="0"/>
              <a:t>V ZDA je med letoma 1950 – 1990 prebivalstvo naraslo za 65%, poraba surovin pa za 130%.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12-15_trends_in_u-s-_m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t="2777"/>
          <a:stretch>
            <a:fillRect/>
          </a:stretch>
        </p:blipFill>
        <p:spPr bwMode="auto">
          <a:xfrm>
            <a:off x="0" y="476672"/>
            <a:ext cx="9144000" cy="6003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Raw material consumption, global trends and US share (map/graphic/illustration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3442"/>
            <a:ext cx="9144000" cy="6525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Povečanje zalog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/>
          </a:bodyPr>
          <a:lstStyle/>
          <a:p>
            <a:r>
              <a:rPr lang="sl-SI" dirty="0" smtClean="0"/>
              <a:t>Nove metode odkrivanja mineralnih surovin.</a:t>
            </a:r>
          </a:p>
          <a:p>
            <a:pPr lvl="1"/>
            <a:r>
              <a:rPr lang="sl-SI" dirty="0" smtClean="0"/>
              <a:t>Geofizikalne metode.</a:t>
            </a:r>
          </a:p>
          <a:p>
            <a:pPr lvl="1"/>
            <a:r>
              <a:rPr lang="sl-SI" dirty="0" smtClean="0"/>
              <a:t>Geokemične </a:t>
            </a:r>
            <a:r>
              <a:rPr lang="sl-SI" dirty="0" err="1" smtClean="0"/>
              <a:t>prospekcije</a:t>
            </a:r>
            <a:r>
              <a:rPr lang="sl-SI" dirty="0" smtClean="0"/>
              <a:t>.</a:t>
            </a:r>
          </a:p>
          <a:p>
            <a:pPr lvl="1"/>
            <a:r>
              <a:rPr lang="sl-SI" dirty="0" smtClean="0"/>
              <a:t>Daljinsko zaznavanje.</a:t>
            </a:r>
          </a:p>
          <a:p>
            <a:pPr lvl="1"/>
            <a:r>
              <a:rPr lang="sl-SI" dirty="0" smtClean="0"/>
              <a:t>Geološko kartiranje.</a:t>
            </a:r>
          </a:p>
          <a:p>
            <a:pPr lvl="1"/>
            <a:r>
              <a:rPr lang="sl-SI" dirty="0" smtClean="0"/>
              <a:t>Napredek geološkega znanja.</a:t>
            </a:r>
          </a:p>
          <a:p>
            <a:r>
              <a:rPr lang="sl-SI" dirty="0" smtClean="0"/>
              <a:t>Viri mineralnih surovin v morju.</a:t>
            </a:r>
          </a:p>
          <a:p>
            <a:pPr lvl="1"/>
            <a:r>
              <a:rPr lang="sl-SI" dirty="0" smtClean="0"/>
              <a:t>Morska voda.</a:t>
            </a:r>
          </a:p>
          <a:p>
            <a:pPr lvl="1"/>
            <a:r>
              <a:rPr lang="sl-SI" dirty="0" err="1" smtClean="0"/>
              <a:t>Placarji</a:t>
            </a:r>
            <a:r>
              <a:rPr lang="sl-SI" dirty="0" smtClean="0"/>
              <a:t> iz časa zadnjih ledenih dob.</a:t>
            </a:r>
          </a:p>
          <a:p>
            <a:pPr lvl="1"/>
            <a:r>
              <a:rPr lang="sl-SI" dirty="0" smtClean="0"/>
              <a:t>Črni kadilci (</a:t>
            </a:r>
            <a:r>
              <a:rPr lang="sl-SI" dirty="0" err="1" smtClean="0"/>
              <a:t>black</a:t>
            </a:r>
            <a:r>
              <a:rPr lang="sl-SI" dirty="0" smtClean="0"/>
              <a:t> – </a:t>
            </a:r>
            <a:r>
              <a:rPr lang="sl-SI" dirty="0" err="1" smtClean="0"/>
              <a:t>smokers</a:t>
            </a:r>
            <a:r>
              <a:rPr lang="sl-SI" dirty="0" smtClean="0"/>
              <a:t>).</a:t>
            </a:r>
          </a:p>
          <a:p>
            <a:pPr lvl="1"/>
            <a:r>
              <a:rPr lang="sl-SI" dirty="0" smtClean="0"/>
              <a:t>Manganove </a:t>
            </a:r>
            <a:r>
              <a:rPr lang="sl-SI" dirty="0" err="1" smtClean="0"/>
              <a:t>nodule</a:t>
            </a:r>
            <a:r>
              <a:rPr lang="sl-SI" dirty="0" smtClean="0"/>
              <a:t>.</a:t>
            </a:r>
          </a:p>
          <a:p>
            <a:pPr lvl="1">
              <a:buNone/>
            </a:pPr>
            <a:endParaRPr lang="sl-SI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59"/>
          <p:cNvGrpSpPr>
            <a:grpSpLocks/>
          </p:cNvGrpSpPr>
          <p:nvPr/>
        </p:nvGrpSpPr>
        <p:grpSpPr bwMode="auto">
          <a:xfrm>
            <a:off x="323528" y="260648"/>
            <a:ext cx="8416160" cy="6384925"/>
            <a:chOff x="436" y="150"/>
            <a:chExt cx="4984" cy="4022"/>
          </a:xfrm>
        </p:grpSpPr>
        <p:sp>
          <p:nvSpPr>
            <p:cNvPr id="62" name="Rectangle 3"/>
            <p:cNvSpPr>
              <a:spLocks noChangeArrowheads="1"/>
            </p:cNvSpPr>
            <p:nvPr/>
          </p:nvSpPr>
          <p:spPr bwMode="auto">
            <a:xfrm>
              <a:off x="1012" y="2836"/>
              <a:ext cx="3880" cy="133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63" name="Rectangle 4"/>
            <p:cNvSpPr>
              <a:spLocks noChangeArrowheads="1"/>
            </p:cNvSpPr>
            <p:nvPr/>
          </p:nvSpPr>
          <p:spPr bwMode="auto">
            <a:xfrm>
              <a:off x="3076" y="916"/>
              <a:ext cx="2344" cy="1672"/>
            </a:xfrm>
            <a:prstGeom prst="rect">
              <a:avLst/>
            </a:prstGeom>
            <a:solidFill>
              <a:srgbClr val="BC37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64" name="Rectangle 5"/>
            <p:cNvSpPr>
              <a:spLocks noChangeArrowheads="1"/>
            </p:cNvSpPr>
            <p:nvPr/>
          </p:nvSpPr>
          <p:spPr bwMode="auto">
            <a:xfrm>
              <a:off x="436" y="916"/>
              <a:ext cx="2047" cy="1672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65" name="Line 6"/>
            <p:cNvSpPr>
              <a:spLocks noChangeShapeType="1"/>
            </p:cNvSpPr>
            <p:nvPr/>
          </p:nvSpPr>
          <p:spPr bwMode="auto">
            <a:xfrm>
              <a:off x="1392" y="832"/>
              <a:ext cx="0" cy="112"/>
            </a:xfrm>
            <a:prstGeom prst="line">
              <a:avLst/>
            </a:prstGeom>
            <a:noFill/>
            <a:ln w="508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66" name="Line 7"/>
            <p:cNvSpPr>
              <a:spLocks noChangeShapeType="1"/>
            </p:cNvSpPr>
            <p:nvPr/>
          </p:nvSpPr>
          <p:spPr bwMode="auto">
            <a:xfrm>
              <a:off x="1408" y="816"/>
              <a:ext cx="2848" cy="0"/>
            </a:xfrm>
            <a:prstGeom prst="line">
              <a:avLst/>
            </a:prstGeom>
            <a:noFill/>
            <a:ln w="508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l-SI"/>
            </a:p>
          </p:txBody>
        </p:sp>
        <p:grpSp>
          <p:nvGrpSpPr>
            <p:cNvPr id="67" name="Group 10"/>
            <p:cNvGrpSpPr>
              <a:grpSpLocks/>
            </p:cNvGrpSpPr>
            <p:nvPr/>
          </p:nvGrpSpPr>
          <p:grpSpPr bwMode="auto">
            <a:xfrm>
              <a:off x="1545" y="1684"/>
              <a:ext cx="853" cy="856"/>
              <a:chOff x="1545" y="1684"/>
              <a:chExt cx="853" cy="856"/>
            </a:xfrm>
          </p:grpSpPr>
          <p:sp>
            <p:nvSpPr>
              <p:cNvPr id="116" name="Rectangle 8"/>
              <p:cNvSpPr>
                <a:spLocks noChangeArrowheads="1"/>
              </p:cNvSpPr>
              <p:nvPr/>
            </p:nvSpPr>
            <p:spPr bwMode="auto">
              <a:xfrm>
                <a:off x="1545" y="1684"/>
                <a:ext cx="853" cy="856"/>
              </a:xfrm>
              <a:prstGeom prst="rect">
                <a:avLst/>
              </a:prstGeom>
              <a:solidFill>
                <a:srgbClr val="7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17" name="Rectangle 9"/>
              <p:cNvSpPr>
                <a:spLocks noChangeArrowheads="1"/>
              </p:cNvSpPr>
              <p:nvPr/>
            </p:nvSpPr>
            <p:spPr bwMode="auto">
              <a:xfrm>
                <a:off x="1587" y="1738"/>
                <a:ext cx="810" cy="754"/>
              </a:xfrm>
              <a:prstGeom prst="rect">
                <a:avLst/>
              </a:prstGeom>
              <a:solidFill>
                <a:srgbClr val="7FFF00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 lIns="90488" tIns="44450" rIns="90488" bIns="44450">
                <a:spAutoFit/>
              </a:bodyPr>
              <a:lstStyle/>
              <a:p>
                <a:pPr algn="ctr"/>
                <a:r>
                  <a:rPr lang="sl-SI" b="1" dirty="0" smtClean="0"/>
                  <a:t>Veter,</a:t>
                </a:r>
              </a:p>
              <a:p>
                <a:pPr algn="ctr"/>
                <a:r>
                  <a:rPr lang="sl-SI" b="1" dirty="0" smtClean="0"/>
                  <a:t>Plimovanje,</a:t>
                </a:r>
              </a:p>
              <a:p>
                <a:pPr algn="ctr"/>
                <a:r>
                  <a:rPr lang="sl-SI" b="1" dirty="0" smtClean="0"/>
                  <a:t>Tekoča</a:t>
                </a:r>
              </a:p>
              <a:p>
                <a:pPr algn="ctr"/>
                <a:r>
                  <a:rPr lang="sl-SI" b="1" dirty="0" smtClean="0"/>
                  <a:t>voda</a:t>
                </a:r>
                <a:endParaRPr lang="en-US" b="1" dirty="0"/>
              </a:p>
            </p:txBody>
          </p:sp>
        </p:grpSp>
        <p:grpSp>
          <p:nvGrpSpPr>
            <p:cNvPr id="68" name="Group 13"/>
            <p:cNvGrpSpPr>
              <a:grpSpLocks/>
            </p:cNvGrpSpPr>
            <p:nvPr/>
          </p:nvGrpSpPr>
          <p:grpSpPr bwMode="auto">
            <a:xfrm>
              <a:off x="484" y="1684"/>
              <a:ext cx="859" cy="856"/>
              <a:chOff x="484" y="1684"/>
              <a:chExt cx="859" cy="856"/>
            </a:xfrm>
          </p:grpSpPr>
          <p:sp>
            <p:nvSpPr>
              <p:cNvPr id="114" name="Rectangle 11"/>
              <p:cNvSpPr>
                <a:spLocks noChangeArrowheads="1"/>
              </p:cNvSpPr>
              <p:nvPr/>
            </p:nvSpPr>
            <p:spPr bwMode="auto">
              <a:xfrm>
                <a:off x="484" y="1684"/>
                <a:ext cx="859" cy="856"/>
              </a:xfrm>
              <a:prstGeom prst="rect">
                <a:avLst/>
              </a:prstGeom>
              <a:solidFill>
                <a:srgbClr val="7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15" name="Rectangle 12"/>
              <p:cNvSpPr>
                <a:spLocks noChangeArrowheads="1"/>
              </p:cNvSpPr>
              <p:nvPr/>
            </p:nvSpPr>
            <p:spPr bwMode="auto">
              <a:xfrm>
                <a:off x="521" y="1826"/>
                <a:ext cx="822" cy="580"/>
              </a:xfrm>
              <a:prstGeom prst="rect">
                <a:avLst/>
              </a:prstGeom>
              <a:solidFill>
                <a:srgbClr val="7FFF00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 lIns="90488" tIns="44450" rIns="90488" bIns="44450">
                <a:spAutoFit/>
              </a:bodyPr>
              <a:lstStyle/>
              <a:p>
                <a:pPr algn="ctr"/>
                <a:r>
                  <a:rPr lang="sl-SI" b="1" dirty="0" smtClean="0"/>
                  <a:t>Neposredna </a:t>
                </a:r>
              </a:p>
              <a:p>
                <a:pPr algn="ctr"/>
                <a:r>
                  <a:rPr lang="sl-SI" b="1" dirty="0" smtClean="0"/>
                  <a:t>sončna </a:t>
                </a:r>
              </a:p>
              <a:p>
                <a:pPr algn="ctr"/>
                <a:r>
                  <a:rPr lang="sl-SI" b="1" dirty="0" smtClean="0"/>
                  <a:t>energija</a:t>
                </a:r>
                <a:endParaRPr lang="en-US" b="1" dirty="0"/>
              </a:p>
            </p:txBody>
          </p:sp>
        </p:grpSp>
        <p:grpSp>
          <p:nvGrpSpPr>
            <p:cNvPr id="69" name="Group 16"/>
            <p:cNvGrpSpPr>
              <a:grpSpLocks/>
            </p:cNvGrpSpPr>
            <p:nvPr/>
          </p:nvGrpSpPr>
          <p:grpSpPr bwMode="auto">
            <a:xfrm>
              <a:off x="484" y="964"/>
              <a:ext cx="1864" cy="376"/>
              <a:chOff x="484" y="964"/>
              <a:chExt cx="1864" cy="376"/>
            </a:xfrm>
          </p:grpSpPr>
          <p:sp>
            <p:nvSpPr>
              <p:cNvPr id="112" name="Rectangle 14"/>
              <p:cNvSpPr>
                <a:spLocks noChangeArrowheads="1"/>
              </p:cNvSpPr>
              <p:nvPr/>
            </p:nvSpPr>
            <p:spPr bwMode="auto">
              <a:xfrm>
                <a:off x="484" y="964"/>
                <a:ext cx="1864" cy="376"/>
              </a:xfrm>
              <a:prstGeom prst="rect">
                <a:avLst/>
              </a:prstGeom>
              <a:solidFill>
                <a:srgbClr val="7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13" name="Rectangle 15"/>
              <p:cNvSpPr>
                <a:spLocks noChangeArrowheads="1"/>
              </p:cNvSpPr>
              <p:nvPr/>
            </p:nvSpPr>
            <p:spPr bwMode="auto">
              <a:xfrm>
                <a:off x="692" y="1012"/>
                <a:ext cx="1535" cy="289"/>
              </a:xfrm>
              <a:prstGeom prst="rect">
                <a:avLst/>
              </a:prstGeom>
              <a:solidFill>
                <a:srgbClr val="7FFF00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 lIns="90488" tIns="44450" rIns="90488" bIns="44450">
                <a:spAutoFit/>
              </a:bodyPr>
              <a:lstStyle/>
              <a:p>
                <a:pPr algn="ctr"/>
                <a:r>
                  <a:rPr lang="sl-SI" sz="2400" b="1" dirty="0" smtClean="0"/>
                  <a:t>Stalni ali obnovljivi</a:t>
                </a:r>
                <a:endParaRPr lang="en-US" sz="2400" b="1" dirty="0"/>
              </a:p>
            </p:txBody>
          </p:sp>
        </p:grpSp>
        <p:grpSp>
          <p:nvGrpSpPr>
            <p:cNvPr id="70" name="Group 19"/>
            <p:cNvGrpSpPr>
              <a:grpSpLocks/>
            </p:cNvGrpSpPr>
            <p:nvPr/>
          </p:nvGrpSpPr>
          <p:grpSpPr bwMode="auto">
            <a:xfrm>
              <a:off x="4572" y="1684"/>
              <a:ext cx="800" cy="856"/>
              <a:chOff x="4572" y="1684"/>
              <a:chExt cx="800" cy="856"/>
            </a:xfrm>
          </p:grpSpPr>
          <p:sp>
            <p:nvSpPr>
              <p:cNvPr id="110" name="Rectangle 17"/>
              <p:cNvSpPr>
                <a:spLocks noChangeArrowheads="1"/>
              </p:cNvSpPr>
              <p:nvPr/>
            </p:nvSpPr>
            <p:spPr bwMode="auto">
              <a:xfrm>
                <a:off x="4572" y="1684"/>
                <a:ext cx="800" cy="856"/>
              </a:xfrm>
              <a:prstGeom prst="rect">
                <a:avLst/>
              </a:prstGeom>
              <a:solidFill>
                <a:srgbClr val="FE9B03"/>
              </a:solidFill>
              <a:ln w="12700">
                <a:solidFill>
                  <a:srgbClr val="372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11" name="Rectangle 18"/>
              <p:cNvSpPr>
                <a:spLocks noChangeArrowheads="1"/>
              </p:cNvSpPr>
              <p:nvPr/>
            </p:nvSpPr>
            <p:spPr bwMode="auto">
              <a:xfrm>
                <a:off x="4615" y="1919"/>
                <a:ext cx="756" cy="406"/>
              </a:xfrm>
              <a:prstGeom prst="rect">
                <a:avLst/>
              </a:prstGeom>
              <a:solidFill>
                <a:srgbClr val="FE9B03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 lIns="90488" tIns="44450" rIns="90488" bIns="44450">
                <a:spAutoFit/>
              </a:bodyPr>
              <a:lstStyle/>
              <a:p>
                <a:pPr algn="ctr"/>
                <a:r>
                  <a:rPr lang="sl-SI" b="1" dirty="0" smtClean="0"/>
                  <a:t>Nekovinske </a:t>
                </a:r>
              </a:p>
              <a:p>
                <a:pPr algn="ctr"/>
                <a:r>
                  <a:rPr lang="sl-SI" b="1" dirty="0" smtClean="0"/>
                  <a:t>surovine</a:t>
                </a:r>
                <a:endParaRPr lang="en-US" b="1" dirty="0"/>
              </a:p>
            </p:txBody>
          </p:sp>
        </p:grpSp>
        <p:grpSp>
          <p:nvGrpSpPr>
            <p:cNvPr id="71" name="Group 22"/>
            <p:cNvGrpSpPr>
              <a:grpSpLocks/>
            </p:cNvGrpSpPr>
            <p:nvPr/>
          </p:nvGrpSpPr>
          <p:grpSpPr bwMode="auto">
            <a:xfrm>
              <a:off x="3805" y="1692"/>
              <a:ext cx="712" cy="856"/>
              <a:chOff x="3805" y="1692"/>
              <a:chExt cx="712" cy="856"/>
            </a:xfrm>
          </p:grpSpPr>
          <p:sp>
            <p:nvSpPr>
              <p:cNvPr id="108" name="Rectangle 20"/>
              <p:cNvSpPr>
                <a:spLocks noChangeArrowheads="1"/>
              </p:cNvSpPr>
              <p:nvPr/>
            </p:nvSpPr>
            <p:spPr bwMode="auto">
              <a:xfrm>
                <a:off x="3805" y="1692"/>
                <a:ext cx="712" cy="856"/>
              </a:xfrm>
              <a:prstGeom prst="rect">
                <a:avLst/>
              </a:prstGeom>
              <a:solidFill>
                <a:srgbClr val="FE9B03"/>
              </a:solidFill>
              <a:ln w="12700">
                <a:solidFill>
                  <a:srgbClr val="372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9" name="Rectangle 21"/>
              <p:cNvSpPr>
                <a:spLocks noChangeArrowheads="1"/>
              </p:cNvSpPr>
              <p:nvPr/>
            </p:nvSpPr>
            <p:spPr bwMode="auto">
              <a:xfrm>
                <a:off x="3890" y="1919"/>
                <a:ext cx="609" cy="406"/>
              </a:xfrm>
              <a:prstGeom prst="rect">
                <a:avLst/>
              </a:prstGeom>
              <a:solidFill>
                <a:srgbClr val="FE9B03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sl-SI" b="1" dirty="0" smtClean="0"/>
                  <a:t>Kovinske</a:t>
                </a:r>
              </a:p>
              <a:p>
                <a:pPr algn="ctr"/>
                <a:r>
                  <a:rPr lang="sl-SI" b="1" dirty="0" smtClean="0"/>
                  <a:t>surovine</a:t>
                </a:r>
                <a:endParaRPr lang="en-US" b="1" dirty="0"/>
              </a:p>
            </p:txBody>
          </p:sp>
        </p:grpSp>
        <p:grpSp>
          <p:nvGrpSpPr>
            <p:cNvPr id="72" name="Group 25"/>
            <p:cNvGrpSpPr>
              <a:grpSpLocks/>
            </p:cNvGrpSpPr>
            <p:nvPr/>
          </p:nvGrpSpPr>
          <p:grpSpPr bwMode="auto">
            <a:xfrm>
              <a:off x="3124" y="1684"/>
              <a:ext cx="638" cy="856"/>
              <a:chOff x="3124" y="1684"/>
              <a:chExt cx="638" cy="856"/>
            </a:xfrm>
          </p:grpSpPr>
          <p:sp>
            <p:nvSpPr>
              <p:cNvPr id="106" name="Rectangle 23"/>
              <p:cNvSpPr>
                <a:spLocks noChangeArrowheads="1"/>
              </p:cNvSpPr>
              <p:nvPr/>
            </p:nvSpPr>
            <p:spPr bwMode="auto">
              <a:xfrm>
                <a:off x="3124" y="1684"/>
                <a:ext cx="638" cy="856"/>
              </a:xfrm>
              <a:prstGeom prst="rect">
                <a:avLst/>
              </a:prstGeom>
              <a:solidFill>
                <a:srgbClr val="FE9B03"/>
              </a:solidFill>
              <a:ln w="12700">
                <a:solidFill>
                  <a:srgbClr val="372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7" name="Rectangle 24"/>
              <p:cNvSpPr>
                <a:spLocks noChangeArrowheads="1"/>
              </p:cNvSpPr>
              <p:nvPr/>
            </p:nvSpPr>
            <p:spPr bwMode="auto">
              <a:xfrm>
                <a:off x="3165" y="1919"/>
                <a:ext cx="535" cy="406"/>
              </a:xfrm>
              <a:prstGeom prst="rect">
                <a:avLst/>
              </a:prstGeom>
              <a:solidFill>
                <a:srgbClr val="FE9B03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sl-SI" b="1" dirty="0" smtClean="0"/>
                  <a:t>Fosilna </a:t>
                </a:r>
              </a:p>
              <a:p>
                <a:pPr algn="ctr"/>
                <a:r>
                  <a:rPr lang="sl-SI" b="1" dirty="0" smtClean="0"/>
                  <a:t>goriva</a:t>
                </a:r>
                <a:endParaRPr lang="en-US" b="1" dirty="0"/>
              </a:p>
            </p:txBody>
          </p:sp>
        </p:grpSp>
        <p:sp>
          <p:nvSpPr>
            <p:cNvPr id="73" name="Line 26"/>
            <p:cNvSpPr>
              <a:spLocks noChangeShapeType="1"/>
            </p:cNvSpPr>
            <p:nvPr/>
          </p:nvSpPr>
          <p:spPr bwMode="auto">
            <a:xfrm>
              <a:off x="1456" y="3408"/>
              <a:ext cx="2992" cy="0"/>
            </a:xfrm>
            <a:prstGeom prst="line">
              <a:avLst/>
            </a:prstGeom>
            <a:noFill/>
            <a:ln w="508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74" name="Line 27"/>
            <p:cNvSpPr>
              <a:spLocks noChangeShapeType="1"/>
            </p:cNvSpPr>
            <p:nvPr/>
          </p:nvSpPr>
          <p:spPr bwMode="auto">
            <a:xfrm>
              <a:off x="2736" y="688"/>
              <a:ext cx="0" cy="2704"/>
            </a:xfrm>
            <a:prstGeom prst="line">
              <a:avLst/>
            </a:prstGeom>
            <a:noFill/>
            <a:ln w="508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l-SI"/>
            </a:p>
          </p:txBody>
        </p:sp>
        <p:grpSp>
          <p:nvGrpSpPr>
            <p:cNvPr id="75" name="Group 30"/>
            <p:cNvGrpSpPr>
              <a:grpSpLocks/>
            </p:cNvGrpSpPr>
            <p:nvPr/>
          </p:nvGrpSpPr>
          <p:grpSpPr bwMode="auto">
            <a:xfrm>
              <a:off x="2099" y="2917"/>
              <a:ext cx="1919" cy="376"/>
              <a:chOff x="2099" y="2917"/>
              <a:chExt cx="1919" cy="376"/>
            </a:xfrm>
          </p:grpSpPr>
          <p:sp>
            <p:nvSpPr>
              <p:cNvPr id="104" name="Rectangle 28"/>
              <p:cNvSpPr>
                <a:spLocks noChangeArrowheads="1"/>
              </p:cNvSpPr>
              <p:nvPr/>
            </p:nvSpPr>
            <p:spPr bwMode="auto">
              <a:xfrm>
                <a:off x="2099" y="2917"/>
                <a:ext cx="1919" cy="376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rgbClr val="3C0023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5" name="Rectangle 29"/>
              <p:cNvSpPr>
                <a:spLocks noChangeArrowheads="1"/>
              </p:cNvSpPr>
              <p:nvPr/>
            </p:nvSpPr>
            <p:spPr bwMode="auto">
              <a:xfrm>
                <a:off x="2184" y="2962"/>
                <a:ext cx="1787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sl-SI" sz="2400" b="1" dirty="0" smtClean="0"/>
                  <a:t>Potencialno obnovljivi</a:t>
                </a:r>
                <a:endParaRPr lang="en-US" sz="2400" dirty="0"/>
              </a:p>
            </p:txBody>
          </p:sp>
        </p:grpSp>
        <p:grpSp>
          <p:nvGrpSpPr>
            <p:cNvPr id="76" name="Group 33"/>
            <p:cNvGrpSpPr>
              <a:grpSpLocks/>
            </p:cNvGrpSpPr>
            <p:nvPr/>
          </p:nvGrpSpPr>
          <p:grpSpPr bwMode="auto">
            <a:xfrm>
              <a:off x="1060" y="3556"/>
              <a:ext cx="760" cy="568"/>
              <a:chOff x="1060" y="3556"/>
              <a:chExt cx="760" cy="568"/>
            </a:xfrm>
          </p:grpSpPr>
          <p:sp>
            <p:nvSpPr>
              <p:cNvPr id="102" name="Rectangle 31"/>
              <p:cNvSpPr>
                <a:spLocks noChangeArrowheads="1"/>
              </p:cNvSpPr>
              <p:nvPr/>
            </p:nvSpPr>
            <p:spPr bwMode="auto">
              <a:xfrm>
                <a:off x="1060" y="3556"/>
                <a:ext cx="760" cy="568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rgbClr val="3C0023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" name="Rectangle 32"/>
              <p:cNvSpPr>
                <a:spLocks noChangeArrowheads="1"/>
              </p:cNvSpPr>
              <p:nvPr/>
            </p:nvSpPr>
            <p:spPr bwMode="auto">
              <a:xfrm>
                <a:off x="1300" y="3650"/>
                <a:ext cx="345" cy="406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sl-SI" b="1" dirty="0" smtClean="0"/>
                  <a:t>Čist </a:t>
                </a:r>
                <a:endParaRPr lang="sl-SI" b="1" dirty="0"/>
              </a:p>
              <a:p>
                <a:pPr algn="ctr"/>
                <a:r>
                  <a:rPr lang="sl-SI" b="1" dirty="0" smtClean="0"/>
                  <a:t>zrak</a:t>
                </a:r>
                <a:endParaRPr lang="en-US" dirty="0"/>
              </a:p>
            </p:txBody>
          </p:sp>
        </p:grpSp>
        <p:sp>
          <p:nvSpPr>
            <p:cNvPr id="77" name="Line 34"/>
            <p:cNvSpPr>
              <a:spLocks noChangeShapeType="1"/>
            </p:cNvSpPr>
            <p:nvPr/>
          </p:nvSpPr>
          <p:spPr bwMode="auto">
            <a:xfrm>
              <a:off x="4231" y="830"/>
              <a:ext cx="0" cy="832"/>
            </a:xfrm>
            <a:prstGeom prst="line">
              <a:avLst/>
            </a:prstGeom>
            <a:noFill/>
            <a:ln w="508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78" name="Rectangle 35"/>
            <p:cNvSpPr>
              <a:spLocks noChangeArrowheads="1"/>
            </p:cNvSpPr>
            <p:nvPr/>
          </p:nvSpPr>
          <p:spPr bwMode="auto">
            <a:xfrm>
              <a:off x="1907" y="150"/>
              <a:ext cx="1901" cy="522"/>
            </a:xfrm>
            <a:prstGeom prst="rect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sl-SI" sz="4800" dirty="0" smtClean="0"/>
                <a:t>Naravni viri</a:t>
              </a:r>
              <a:endParaRPr lang="en-US" sz="4800" dirty="0"/>
            </a:p>
          </p:txBody>
        </p:sp>
        <p:sp>
          <p:nvSpPr>
            <p:cNvPr id="79" name="Line 36"/>
            <p:cNvSpPr>
              <a:spLocks noChangeShapeType="1"/>
            </p:cNvSpPr>
            <p:nvPr/>
          </p:nvSpPr>
          <p:spPr bwMode="auto">
            <a:xfrm>
              <a:off x="880" y="1488"/>
              <a:ext cx="1120" cy="0"/>
            </a:xfrm>
            <a:prstGeom prst="line">
              <a:avLst/>
            </a:prstGeom>
            <a:noFill/>
            <a:ln w="508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80" name="Line 37"/>
            <p:cNvSpPr>
              <a:spLocks noChangeShapeType="1"/>
            </p:cNvSpPr>
            <p:nvPr/>
          </p:nvSpPr>
          <p:spPr bwMode="auto">
            <a:xfrm>
              <a:off x="3520" y="1488"/>
              <a:ext cx="1456" cy="0"/>
            </a:xfrm>
            <a:prstGeom prst="line">
              <a:avLst/>
            </a:prstGeom>
            <a:noFill/>
            <a:ln w="508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81" name="Line 38"/>
            <p:cNvSpPr>
              <a:spLocks noChangeShapeType="1"/>
            </p:cNvSpPr>
            <p:nvPr/>
          </p:nvSpPr>
          <p:spPr bwMode="auto">
            <a:xfrm>
              <a:off x="4992" y="1504"/>
              <a:ext cx="0" cy="160"/>
            </a:xfrm>
            <a:prstGeom prst="line">
              <a:avLst/>
            </a:prstGeom>
            <a:noFill/>
            <a:ln w="508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82" name="Line 39"/>
            <p:cNvSpPr>
              <a:spLocks noChangeShapeType="1"/>
            </p:cNvSpPr>
            <p:nvPr/>
          </p:nvSpPr>
          <p:spPr bwMode="auto">
            <a:xfrm>
              <a:off x="3504" y="1504"/>
              <a:ext cx="0" cy="160"/>
            </a:xfrm>
            <a:prstGeom prst="line">
              <a:avLst/>
            </a:prstGeom>
            <a:noFill/>
            <a:ln w="508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83" name="Line 40"/>
            <p:cNvSpPr>
              <a:spLocks noChangeShapeType="1"/>
            </p:cNvSpPr>
            <p:nvPr/>
          </p:nvSpPr>
          <p:spPr bwMode="auto">
            <a:xfrm>
              <a:off x="864" y="1504"/>
              <a:ext cx="0" cy="160"/>
            </a:xfrm>
            <a:prstGeom prst="line">
              <a:avLst/>
            </a:prstGeom>
            <a:noFill/>
            <a:ln w="508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84" name="Line 41"/>
            <p:cNvSpPr>
              <a:spLocks noChangeShapeType="1"/>
            </p:cNvSpPr>
            <p:nvPr/>
          </p:nvSpPr>
          <p:spPr bwMode="auto">
            <a:xfrm>
              <a:off x="2016" y="1504"/>
              <a:ext cx="0" cy="160"/>
            </a:xfrm>
            <a:prstGeom prst="line">
              <a:avLst/>
            </a:prstGeom>
            <a:noFill/>
            <a:ln w="508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l-SI"/>
            </a:p>
          </p:txBody>
        </p:sp>
        <p:grpSp>
          <p:nvGrpSpPr>
            <p:cNvPr id="85" name="Group 44"/>
            <p:cNvGrpSpPr>
              <a:grpSpLocks/>
            </p:cNvGrpSpPr>
            <p:nvPr/>
          </p:nvGrpSpPr>
          <p:grpSpPr bwMode="auto">
            <a:xfrm>
              <a:off x="3124" y="964"/>
              <a:ext cx="2248" cy="376"/>
              <a:chOff x="3124" y="964"/>
              <a:chExt cx="2248" cy="376"/>
            </a:xfrm>
          </p:grpSpPr>
          <p:sp>
            <p:nvSpPr>
              <p:cNvPr id="100" name="Rectangle 42"/>
              <p:cNvSpPr>
                <a:spLocks noChangeArrowheads="1"/>
              </p:cNvSpPr>
              <p:nvPr/>
            </p:nvSpPr>
            <p:spPr bwMode="auto">
              <a:xfrm>
                <a:off x="3124" y="964"/>
                <a:ext cx="2248" cy="376"/>
              </a:xfrm>
              <a:prstGeom prst="rect">
                <a:avLst/>
              </a:prstGeom>
              <a:solidFill>
                <a:srgbClr val="FE9B03"/>
              </a:solidFill>
              <a:ln w="12700">
                <a:solidFill>
                  <a:srgbClr val="372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1" name="Rectangle 43"/>
              <p:cNvSpPr>
                <a:spLocks noChangeArrowheads="1"/>
              </p:cNvSpPr>
              <p:nvPr/>
            </p:nvSpPr>
            <p:spPr bwMode="auto">
              <a:xfrm>
                <a:off x="3805" y="1012"/>
                <a:ext cx="1054" cy="289"/>
              </a:xfrm>
              <a:prstGeom prst="rect">
                <a:avLst/>
              </a:prstGeom>
              <a:solidFill>
                <a:srgbClr val="FE9B03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sl-SI" sz="2400" b="1" dirty="0" smtClean="0"/>
                  <a:t>Neobnovljiv</a:t>
                </a:r>
                <a:r>
                  <a:rPr lang="sl-SI" sz="2000" dirty="0" smtClean="0"/>
                  <a:t>i</a:t>
                </a:r>
                <a:endParaRPr lang="en-US" sz="2000" dirty="0"/>
              </a:p>
            </p:txBody>
          </p:sp>
        </p:grpSp>
        <p:sp>
          <p:nvSpPr>
            <p:cNvPr id="86" name="Line 45"/>
            <p:cNvSpPr>
              <a:spLocks noChangeShapeType="1"/>
            </p:cNvSpPr>
            <p:nvPr/>
          </p:nvSpPr>
          <p:spPr bwMode="auto">
            <a:xfrm>
              <a:off x="1440" y="3424"/>
              <a:ext cx="0" cy="112"/>
            </a:xfrm>
            <a:prstGeom prst="line">
              <a:avLst/>
            </a:prstGeom>
            <a:noFill/>
            <a:ln w="508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87" name="Line 46"/>
            <p:cNvSpPr>
              <a:spLocks noChangeShapeType="1"/>
            </p:cNvSpPr>
            <p:nvPr/>
          </p:nvSpPr>
          <p:spPr bwMode="auto">
            <a:xfrm>
              <a:off x="2448" y="3424"/>
              <a:ext cx="0" cy="160"/>
            </a:xfrm>
            <a:prstGeom prst="line">
              <a:avLst/>
            </a:prstGeom>
            <a:noFill/>
            <a:ln w="508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88" name="Line 47"/>
            <p:cNvSpPr>
              <a:spLocks noChangeShapeType="1"/>
            </p:cNvSpPr>
            <p:nvPr/>
          </p:nvSpPr>
          <p:spPr bwMode="auto">
            <a:xfrm>
              <a:off x="3456" y="3424"/>
              <a:ext cx="0" cy="160"/>
            </a:xfrm>
            <a:prstGeom prst="line">
              <a:avLst/>
            </a:prstGeom>
            <a:noFill/>
            <a:ln w="508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89" name="Line 48"/>
            <p:cNvSpPr>
              <a:spLocks noChangeShapeType="1"/>
            </p:cNvSpPr>
            <p:nvPr/>
          </p:nvSpPr>
          <p:spPr bwMode="auto">
            <a:xfrm>
              <a:off x="4464" y="3424"/>
              <a:ext cx="0" cy="160"/>
            </a:xfrm>
            <a:prstGeom prst="line">
              <a:avLst/>
            </a:prstGeom>
            <a:noFill/>
            <a:ln w="508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l-SI"/>
            </a:p>
          </p:txBody>
        </p:sp>
        <p:grpSp>
          <p:nvGrpSpPr>
            <p:cNvPr id="90" name="Group 51"/>
            <p:cNvGrpSpPr>
              <a:grpSpLocks/>
            </p:cNvGrpSpPr>
            <p:nvPr/>
          </p:nvGrpSpPr>
          <p:grpSpPr bwMode="auto">
            <a:xfrm>
              <a:off x="2068" y="3556"/>
              <a:ext cx="760" cy="568"/>
              <a:chOff x="2068" y="3556"/>
              <a:chExt cx="760" cy="568"/>
            </a:xfrm>
          </p:grpSpPr>
          <p:sp>
            <p:nvSpPr>
              <p:cNvPr id="98" name="Rectangle 49"/>
              <p:cNvSpPr>
                <a:spLocks noChangeArrowheads="1"/>
              </p:cNvSpPr>
              <p:nvPr/>
            </p:nvSpPr>
            <p:spPr bwMode="auto">
              <a:xfrm>
                <a:off x="2068" y="3556"/>
                <a:ext cx="760" cy="568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rgbClr val="3C0023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99" name="Rectangle 50"/>
              <p:cNvSpPr>
                <a:spLocks noChangeArrowheads="1"/>
              </p:cNvSpPr>
              <p:nvPr/>
            </p:nvSpPr>
            <p:spPr bwMode="auto">
              <a:xfrm>
                <a:off x="2226" y="3650"/>
                <a:ext cx="411" cy="40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sl-SI" b="1" dirty="0" smtClean="0"/>
                  <a:t>Čista </a:t>
                </a:r>
              </a:p>
              <a:p>
                <a:pPr algn="ctr"/>
                <a:r>
                  <a:rPr lang="sl-SI" b="1" dirty="0" smtClean="0"/>
                  <a:t>voda</a:t>
                </a:r>
                <a:endParaRPr lang="en-US" b="1" dirty="0"/>
              </a:p>
            </p:txBody>
          </p:sp>
        </p:grpSp>
        <p:grpSp>
          <p:nvGrpSpPr>
            <p:cNvPr id="91" name="Group 54"/>
            <p:cNvGrpSpPr>
              <a:grpSpLocks/>
            </p:cNvGrpSpPr>
            <p:nvPr/>
          </p:nvGrpSpPr>
          <p:grpSpPr bwMode="auto">
            <a:xfrm>
              <a:off x="3076" y="3556"/>
              <a:ext cx="760" cy="568"/>
              <a:chOff x="3076" y="3556"/>
              <a:chExt cx="760" cy="568"/>
            </a:xfrm>
          </p:grpSpPr>
          <p:sp>
            <p:nvSpPr>
              <p:cNvPr id="96" name="Rectangle 52"/>
              <p:cNvSpPr>
                <a:spLocks noChangeArrowheads="1"/>
              </p:cNvSpPr>
              <p:nvPr/>
            </p:nvSpPr>
            <p:spPr bwMode="auto">
              <a:xfrm>
                <a:off x="3076" y="3556"/>
                <a:ext cx="760" cy="568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rgbClr val="3C0023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97" name="Rectangle 53"/>
              <p:cNvSpPr>
                <a:spLocks noChangeArrowheads="1"/>
              </p:cNvSpPr>
              <p:nvPr/>
            </p:nvSpPr>
            <p:spPr bwMode="auto">
              <a:xfrm>
                <a:off x="3189" y="3650"/>
                <a:ext cx="501" cy="40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sl-SI" b="1" dirty="0" smtClean="0"/>
                  <a:t>Plodna</a:t>
                </a:r>
              </a:p>
              <a:p>
                <a:pPr algn="ctr"/>
                <a:r>
                  <a:rPr lang="sl-SI" b="1" dirty="0" smtClean="0"/>
                  <a:t>tla</a:t>
                </a:r>
                <a:endParaRPr lang="en-US" b="1" dirty="0"/>
              </a:p>
            </p:txBody>
          </p:sp>
        </p:grpSp>
        <p:grpSp>
          <p:nvGrpSpPr>
            <p:cNvPr id="92" name="Group 57"/>
            <p:cNvGrpSpPr>
              <a:grpSpLocks/>
            </p:cNvGrpSpPr>
            <p:nvPr/>
          </p:nvGrpSpPr>
          <p:grpSpPr bwMode="auto">
            <a:xfrm>
              <a:off x="4084" y="3556"/>
              <a:ext cx="767" cy="568"/>
              <a:chOff x="4084" y="3556"/>
              <a:chExt cx="767" cy="568"/>
            </a:xfrm>
          </p:grpSpPr>
          <p:sp>
            <p:nvSpPr>
              <p:cNvPr id="94" name="Rectangle 55"/>
              <p:cNvSpPr>
                <a:spLocks noChangeArrowheads="1"/>
              </p:cNvSpPr>
              <p:nvPr/>
            </p:nvSpPr>
            <p:spPr bwMode="auto">
              <a:xfrm>
                <a:off x="4084" y="3556"/>
                <a:ext cx="760" cy="568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rgbClr val="3C0023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95" name="Rectangle 56"/>
              <p:cNvSpPr>
                <a:spLocks noChangeArrowheads="1"/>
              </p:cNvSpPr>
              <p:nvPr/>
            </p:nvSpPr>
            <p:spPr bwMode="auto">
              <a:xfrm>
                <a:off x="4142" y="3650"/>
                <a:ext cx="709" cy="40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sl-SI" b="1" dirty="0" err="1" smtClean="0">
                    <a:solidFill>
                      <a:schemeClr val="tx2"/>
                    </a:solidFill>
                  </a:rPr>
                  <a:t>Bio</a:t>
                </a:r>
                <a:r>
                  <a:rPr lang="sl-SI" b="1" dirty="0" smtClean="0">
                    <a:solidFill>
                      <a:schemeClr val="tx2"/>
                    </a:solidFill>
                  </a:rPr>
                  <a:t>-</a:t>
                </a:r>
              </a:p>
              <a:p>
                <a:pPr algn="ctr"/>
                <a:r>
                  <a:rPr lang="sl-SI" b="1" dirty="0" err="1" smtClean="0">
                    <a:solidFill>
                      <a:schemeClr val="tx2"/>
                    </a:solidFill>
                  </a:rPr>
                  <a:t>diverziteta</a:t>
                </a:r>
                <a:endParaRPr lang="en-US" b="1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93" name="Line 58"/>
            <p:cNvSpPr>
              <a:spLocks noChangeShapeType="1"/>
            </p:cNvSpPr>
            <p:nvPr/>
          </p:nvSpPr>
          <p:spPr bwMode="auto">
            <a:xfrm>
              <a:off x="1392" y="1360"/>
              <a:ext cx="0" cy="112"/>
            </a:xfrm>
            <a:prstGeom prst="line">
              <a:avLst/>
            </a:prstGeom>
            <a:noFill/>
            <a:ln w="508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131840" cy="1916832"/>
          </a:xfrm>
        </p:spPr>
        <p:txBody>
          <a:bodyPr>
            <a:normAutofit/>
          </a:bodyPr>
          <a:lstStyle/>
          <a:p>
            <a:r>
              <a:rPr lang="sl-SI" dirty="0" smtClean="0"/>
              <a:t>Geofizikalne metode</a:t>
            </a:r>
            <a:endParaRPr lang="sl-SI" dirty="0"/>
          </a:p>
        </p:txBody>
      </p:sp>
      <p:pic>
        <p:nvPicPr>
          <p:cNvPr id="3074" name="Picture 2" descr="http://www.hagergeoscience.com/images/esmeralda_gprcolle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0"/>
            <a:ext cx="3347864" cy="2549527"/>
          </a:xfrm>
          <a:prstGeom prst="rect">
            <a:avLst/>
          </a:prstGeom>
          <a:noFill/>
        </p:spPr>
      </p:pic>
      <p:pic>
        <p:nvPicPr>
          <p:cNvPr id="3076" name="Picture 4" descr="http://www.hagergeoscience.com/images/project_esmeralda_mas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0"/>
            <a:ext cx="3164295" cy="2276872"/>
          </a:xfrm>
          <a:prstGeom prst="rect">
            <a:avLst/>
          </a:prstGeom>
          <a:noFill/>
        </p:spPr>
      </p:pic>
      <p:pic>
        <p:nvPicPr>
          <p:cNvPr id="3078" name="Picture 6" descr="Gravity Ground Geophysical Method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53656"/>
            <a:ext cx="2771800" cy="2204344"/>
          </a:xfrm>
          <a:prstGeom prst="rect">
            <a:avLst/>
          </a:prstGeom>
          <a:noFill/>
        </p:spPr>
      </p:pic>
      <p:pic>
        <p:nvPicPr>
          <p:cNvPr id="3080" name="Picture 8" descr="http://www.quantecgeoscience.com/Q_images/clip_image0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14298"/>
            <a:ext cx="2771800" cy="2392751"/>
          </a:xfrm>
          <a:prstGeom prst="rect">
            <a:avLst/>
          </a:prstGeom>
          <a:noFill/>
        </p:spPr>
      </p:pic>
      <p:pic>
        <p:nvPicPr>
          <p:cNvPr id="3082" name="Picture 10" descr="Titan 24 Distributed Acquisition Syste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2271649"/>
            <a:ext cx="6156176" cy="4586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292080" cy="1988840"/>
          </a:xfrm>
        </p:spPr>
        <p:txBody>
          <a:bodyPr>
            <a:normAutofit/>
          </a:bodyPr>
          <a:lstStyle/>
          <a:p>
            <a:r>
              <a:rPr lang="sl-SI" dirty="0" smtClean="0"/>
              <a:t>Geokemične </a:t>
            </a:r>
            <a:r>
              <a:rPr lang="sl-SI" dirty="0" err="1" smtClean="0"/>
              <a:t>prospekcije</a:t>
            </a:r>
            <a:endParaRPr lang="sl-SI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7609"/>
            <a:ext cx="4572000" cy="4290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4094" y="3573016"/>
            <a:ext cx="4459905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6" descr="http://geea.lyellcollection.org/content/10/3/289/F10/graphic-11.smal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-1"/>
            <a:ext cx="2555776" cy="3501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44. naloga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Opiši nekaj vrst geokemične </a:t>
            </a:r>
            <a:r>
              <a:rPr lang="sl-SI" dirty="0" err="1" smtClean="0"/>
              <a:t>prospekcije</a:t>
            </a:r>
            <a:r>
              <a:rPr lang="sl-SI" dirty="0" smtClean="0"/>
              <a:t>.</a:t>
            </a:r>
            <a:endParaRPr lang="sl-SI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3384376" cy="2060848"/>
          </a:xfrm>
        </p:spPr>
        <p:txBody>
          <a:bodyPr>
            <a:normAutofit/>
          </a:bodyPr>
          <a:lstStyle/>
          <a:p>
            <a:r>
              <a:rPr lang="sl-SI" dirty="0" smtClean="0"/>
              <a:t>Daljinsko zaznavanje</a:t>
            </a:r>
            <a:endParaRPr lang="sl-SI" dirty="0"/>
          </a:p>
        </p:txBody>
      </p:sp>
      <p:pic>
        <p:nvPicPr>
          <p:cNvPr id="63490" name="Picture 2" descr="http://goldinvestingnews.com/files/2011/05/satelit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5265" y="980728"/>
            <a:ext cx="2838735" cy="1916832"/>
          </a:xfrm>
          <a:prstGeom prst="rect">
            <a:avLst/>
          </a:prstGeom>
          <a:noFill/>
        </p:spPr>
      </p:pic>
      <p:pic>
        <p:nvPicPr>
          <p:cNvPr id="63496" name="Picture 8" descr="http://rst.gsfc.nasa.gov/Intro/aviris_minera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794365"/>
            <a:ext cx="5148064" cy="4063635"/>
          </a:xfrm>
          <a:prstGeom prst="rect">
            <a:avLst/>
          </a:prstGeom>
          <a:noFill/>
        </p:spPr>
      </p:pic>
      <p:pic>
        <p:nvPicPr>
          <p:cNvPr id="63498" name="Picture 10" descr="http://www.geospatialworld.net/images/2007/July/40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2780928"/>
            <a:ext cx="4019649" cy="4077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45. naloga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Opiši nekaj tehnik daljinskega zaznavanja.</a:t>
            </a:r>
            <a:endParaRPr lang="sl-SI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754760" cy="11430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Novi viri surovin</a:t>
            </a:r>
            <a:endParaRPr lang="sl-SI" dirty="0"/>
          </a:p>
        </p:txBody>
      </p:sp>
      <p:sp>
        <p:nvSpPr>
          <p:cNvPr id="8196" name="AutoShape 4" descr="data:image/jpg;base64,/9j/4AAQSkZJRgABAQAAAQABAAD/2wCEAAkGBhQSERQUExQVFRUWGSAYFxcYGSAbIBogHB8gISIeIB4fHSciIBsmIhwfIjEgIycpLS0sGx4xNzAqNSYrLCkBCQoKDgwOGg8PGjIlHyQ1LTY2MCwpLDUsLCosLSosLDQtLCwsLCwsLCwsNCwsLDQsLCwsLCw0LCwsLCwpKSwsLP/AABEIAJwAoAMBIgACEQEDEQH/xAAbAAACAwEBAQAAAAAAAAAAAAAFBgMEBwIBAP/EADoQAAEDAgUCBAMHAwQCAwAAAAECAxEEIQAFEjFBBlETImFxFDKBByNCkaGx8MHR8RVSYuEzciRDsv/EABkBAQEBAQEBAAAAAAAAAAAAAAMCBAEABf/EADIRAAIBAgQEBAYCAQUAAAAAAAECAwARBBIhMRNBUWEicYGRIzKhseHwFNHBBUJDUvH/2gAMAwEAAhEDEQA/AMjYXzP9gf740joNlQSpWhJQESD/AL94F/rv3wAzno9hphD6VuJSoFW2oeg4sdgZM3xV6e69dp0FsNpcBMjUTa2wAOPmT3xMVouvPStkSiCQGSh1dmzj1StTUpBUdASI0pmxMDgbnE1B049VFa2oUod7a9hb/kSRj5GQKc1rYI2JKJhQG5Ane0bGccZJn7rSwWVBuBpKiAdzuZH8jGk6JaO1xQXu2Z9jXdN05VFRb+Hc8WJAgkkWB9IGqSZ5xerumQpn/wAqfFaUUuAmEiwhJUfxSDHBwVPXT4YdkFTgsHk20A7wOT2BjYYSjUaiQCogmSSbqPBP1vzub4NDM+rWFunOrbhL8uvnTPlvTVWULKGygeGr5jZUiDF/mN/zGFppJalK0qCwYCSIKdiN+TO3ae+HjpDrFNNQueOSdLmlpO5PlEj2BBn/ANowYyzqqmqnPDdSlMqhorAlUGAJiyu0HGM4meJ3zR3HUVqXDwuq2ex71n+a9P1HhtrIUROlKNze4gbkGLHnfEuT0rlKoVL6FpbbPlSRpLijMASPczHGJ+teoXDUrbbUUoaOgRuogAST+luMD6rOXKil0PO6vDUFo1GSeCn8r8b41oZXjGe1j9jROIUc5Lm3tejj/WCqvT47LKm0KkIuFGQfxDi0ExEkWws5lUMpe+4bUltOwcOqTaZ2ti9knSlQ8lLjKNabBSgoQkkxCpM8ducDs5yt1h5QcRpkkAxZQBiRI29cJEsSNkU+l6F2lcZmHranPovq5zWloqQW7DRF+dj3vPODHUGbNuvrp1shwIjzkmQDBJtsPe2ErpDL9ZKkiVpUABt6z+kfXFzrqnVTVviBWovJ1AKvA2g2uLHGR8PEcQLb2+tOk0ohPSjmcfZoKsIepVhGpN0Ok3I7EA/kRfcbxgR0rSFFSad55KEJVoWpI1AEG4H15ERjjJ+r6oaJcOlMaRFo7g+nGLvUCG2WHXm0FDynAdaVEg6iZJB/FaZw0YlW6OdOVFI0RsVFA+rMicoal0EEtuE+G4RIUkmfooc/2OPspqVFYKT5gd9wAZkfXE+VZo66fvXdUCfvDqBjaEmRMWgAcYbv9Yy5kmKcKfKT4iUAgEkCdzHMmBa+LeRkABW57UeRHJsbDvTB0l1ExT0zbbjmpalFXl80b2V2kXvfCp9pHXDq3l07CvDb0gKI3c7gHhIuLb4A9MZIp9zSHAlSiQnUTNpMbmbDb9sHOo/stqS4lTCkOkIBKZCVD2B45GACQxy3kOverDSMtl2pNQ+/UApTrW2nyhCZ0j8rb3+uKzGWqST4iVJVeARtG59h6YJZK4fDlP4LkiZte0e2/wCeGfOOtmqmicabQsLKPKqx2gqHcWnDtIytlRbj7VxVVhdzahfTeYUbbbnjlalrIEJTIBB7+sD0vGB6OkanQXWkpcSoq2KSUjuQYAOBWXuICCFhUlQ0kAQN9Ujcnb9cG3XXWad5CIGpIJA/2mJP8746ylGJU6nrtUh7gKw0qTpypYQVCqVY+WEjUFb7lPH/AFi91H0rRtMKqW3VhKjCUJIIM8AkSI5mYwn0SklMK1REWvv/AD9DgnmeXvOMNuIaWWkTe53jjgW3E4OSIiQNnI+xpY5BkKZQa6qadFS0ymnQULSTIUuS4pZGxgDUI9AR2i8deh6kdbNQ0QqStMlN/NsSniR2B4tjvpun1VDdwkagV6oEaTJJnj9cNf2i5R8SympYUHPClKgk6rbk2m4m/oZ4xLzcOZYj8p59P/apIS8ZcbjlSnU58l5YXUtIIIjyDQQOII5EczvgPVMJDmyktqMoJudM/S8ftiegdWAUpQFKUIukqImPl7HGiZP9nrRZ01k+IoyNKoLYMQJ299x9cJLPFhRc7dv6qY4pJzp9aTuk8xLVW2pEpRIChNiALkz7E+mNFzrPaddOtadD3hpUpKSBYkEXBEgQRcb7dsZl1VRinqlsIKktpsCrdQNySQPNJm/pjvK3IIMkhVot6AyOxk29sDLhUmZZ+lXHiGhUxWqPIMw0rN1J1ETosO/yiBbt6YK57TGob1feOLaSFWv5CeTwLg87kYJvdEsa0hp8NrsrQ4ZEkWAi8+84uVFUnLqZSgtCnXzoRovpABme+8+8Y606lgYxdq8IGGjnTz9tKSctzQoCkEkBUBQgEiJ2B+U3NwR/Zo6czumU062+lbusHy7C0wQf90CQeMCW6jxxoUCrXGqwkHeZif74CHUyVtKsUmNoI9camjEgtt5GsobI1xWjZVSZY4CmmQ8h5UobQtdtRG8iT+uM/fpXKepU06POFaTP7z2M8d8HcpZUtaUtJIWkDykxcAzv3gb7YYTnDKmUuV6FLjyqS4iVJVeyTaJEW/4k8jBAmNjbXz3qvC410+1BsvzFlhxt26UpUJ5ki9puTcA2w/ZPnlOupU4yHA8sKKUuCASRIgySO0euE7NmmK6laLKCwpDhSgkiCTBNhJIiL8YrVlLUUDOp1uHQryLCpnjUTOw4PNsE6CYXbRjVA8I5V1FL+X9Qu6l3AS4kpWlIAEHeANsHKAUdOyl5SiomwZMEm1z/AOv9RzGAfT/Tbry9IUlIMbnf2tv6Ys9Q5MpqrQyyvxlaAkAXIJkFMcHe3rhZOGz8MNY9q7HnAz2uO9M2SZXQVSXFJSprT5lCdh3vO238GFVrPSl1zwQQ0fKSQDInmRAnths6Q6aWmlqColsrQUeYaYn37EC+xk9sZ4GXEKU2ZBPzAXmNtsBhwrSOM1wLbn3ppycitlsT0pqq83o22UrRTILuu0ggW/EQD6bXwxZH16FlLOhsAgJSW5ASTMCP5vhPbyZvwz8U94BIloEaio7eYCSke8YpVCfg1JUh1LhWmUrbJGkzvccdsefCwygpue97e9eWaVLE6e1Uqp5aqhwvSV6iFcGRaPTaMNHQ2ZuIqG0IlSVkpUn6Ej2iPe2AWXMCoeBdUUlShKxeSoxces9+ME+tcpFAtDTa1FxY1qXsYnSEiNtjPe2HlCP8A7kdOlDGWB4vQ9f3envO8yVATTlsOatNinVciAkzOqeIjfvjOura2pXUkVUpUkQhJECBykcg3vgZTG4iQqQQZ5ixt64b19aIhlt1CXVJQdangVXP4R3sBe18Zo8McMRlGb71pacT3zNl+1DaRNK42tFQsgIENOCSqeNKeUntg70JldI4586lrRGlKhpEAztqM+xwr9V1KXXG3W222kqRp0J2Gnc8TMiD6Y4pfDSlJ1HWBwLD0J31e20DDvEZE0JF/pWdJFRtgRVqpcUl5a6kELKz93ttt7AmPyO2DWS9O/HlxJcgQSlYFkqHy+scWvfFPqBynTQsKcQo1i5UFSZKJIBWeQYsPTfvVyXql9tIQyvQndQsJPqI+kY5Z2j+HofpXjlD+PY1NW5CrLnEGqKVJUbJQq6wmLd09pPfBb/XKOrcCn6WDBAOtRIEckAagBt2jC31bUPVCmn3FA60hA7ApHbiZn3xYypSCNHlB0hRXqPoQiPf+QcXw8yDOde2lSZMjHINO9R55pbrlNoGlpMBHqIHmnn/ABghXZRUVVHqb8RwMq1aRJ+a1u5G8DYTi1m+dMpRTNlptx4AmTPlBPl2iSfMYO1sHujupXEr8IpAbsEpSAIKjuJuR/7TYYh3dEBVdutdUBm8R35ClLIXgNKdOlUbgXB9fyvtgzW9atrR4KGWnREKWsHzQYMCfl7Xw7N5/RrW4UFuUzrVp3AmZMeYb/njL28opg+CytzTqjQoX038wIIsOBE4OKYTkh0ItXZIuCLowrhikWtshknUAowDEAA397YFZRULCrA+JJ0k2vMklXcYuUigCFLB1oFo8vGx7zO/pgOxmjgcSsGFAym20/TGwKSDWcedM3V3U9U6lltxJb8syJT4snc8WA9r4h6XddDiC1ClkmEcfX0jDDmed07+Xh2qbClpVpCQoJVqPKedNr4AdPdUppiShhEkGFkqUU/rt3jGKMsYiojsenI+vStkgUSA57j6ilyvU4p9ZqNQcKpXqsZP9P4MXXaOnLd3yCEawNJ+bYIE7zMk25x3UKfragh2S5ZMhGwmJgD5cSdW9POUZbQtetCk+VYEAXun6b/XGzOLqhNm6DtQFCbuBcdatdG5nTNyH2ismNJmNPrE3N7doxFm9I2t0JcdV6OEFRUk7Ee3InvgXSO61EaSpR+UJsBccRtxgnmuQvKaQ+lC1IB02GwmeOJJG2IZFWTMTa9dViVygXorlfSVOpCnVVaFNogrtoIH1PImMCM4ZpPiAqndIQR5gtJOxjykXvv33wOzCjKG7ESFALSCZFiRI5HriGjWEqSRCreZKhM729fpjqRNmLFyfautIuXKFArUHcvoGKBJqSHUq8yVCylKIHyD5rcjbecLOX9S0bekpplqCSI1uX57D237YA50wsNNKKFBBKglRmOLX7Yr0ShYFfl0zA3BUYi+/fBR4UZSWYm/erkxB0soFqZ+pqY5h/8AJZTBQ2NbQ3KQY1JtxIlI4vgDlVOVjSAorBskC5/PnF7/AFNVIEKZVC5sqJ4N4Npv/wDnEnTucPF9ThdOq8qN1X99/bnCgMiWXYbURYMbtvzp46fydmnpFCsLYLsKKHOw2tvqE7DHbWW5cQahCUaUXUCopAAM/LI7WOM/6mzF34tSnguZBQFAgBBFtO0C5/zgtkuQOVjKwkEIgkDVAKtwOeSN+Jx898KbcR5CL9DpW1ZxfKiXt13qPqRymralDjK1NkQhRKPLCflKQLi289sOrNIxlzReqHEr8RASmPNrtHlG5P1tfGcdPsOF1bZYJUn5kaTvtBA29t8OPV3R7q6ZhaEKUpqQppNyEqiwEbgi/wDnCTKqZYi9h5jX1oULMzPk1pZy5vxH3BTAgqJ8FCyBAVwT9cWMryN/xG0eA6hwEBRUkmDME/LGnkb/AFwS6RyR0+Gp4CnQ0ZKlQgkTte5OH+urdbDvw7iVu+GoohQJmDFgd+3riZ8YY2Cxi/8AjzqUwokBLm1ZX0lQmoWUqcSE7kHciPUWGFzNspVTvqSflCjpVuCPfB3K8rU5IacIlok6rQTwD6kfrhdq33EJ8M7KubzNz/bG6O/EYhtNNKE5eGPDr1pgpOl/iqbWhYLqTIRMgjmex7YGKyWobSrW2oJROraB9Z5jbEGXOFGkpWUk2gdvU4J5znj8+fyB5saiB/5IBAN/ytjlpVa1wQeu9X8Nk2II9qHsZy6p7V4ikbJm9kg8xwIm3ODbGblSvh6pwvIJAAVJEz8wPb1G84VFU62yApKhI8tiJH9Ri4iuLSkrIMgyhJ2j+3GEkiVhcb8qNZGU71a6hfZQ8U0gKNCoUSoyojsDskEfthgpepq1CSwlUqKSlFgCOQQIF4/fCxXIVVOrdCEoUq+kc8TfacN+Q9MuAB6pmErA0oOpUkkSbxEi99sZp+EkYEmp71oQSPITHoO1IzNSoLmZWowZvzee8x+uGWvFLStoLrB+K38PUQmJsT222BvhxzytoqRSSttvUVEaUoST3JPb/vCZ16UVTiKhjUoFELGmFDSTH0I7dsDFiTiWXwlV69fxTvAIASGBavcq6xcUlTTraXmiq6VDeSIA7EcH3wfHRlG+x8UgONJCFlSEqmC3MiT7frhGyWgKwrSFEgSbWEbz64bsh608NKW1oS2zJSrUCZM3EbmxiOPXHcVEV8UGhvrY1OHkzm0u3eg9LXCsaSwtpCEIlQKBCp2kk3PtMX2ti1n/AEz/AKekLLgWXbISElNtzMzYSn1vi2xX5Yy/4iWn4T5gCQQL9jc+04PdV0rNfSfEpWqUDyK7TFinibA+gGJfEFXXQhT1H7615YLq2oJpUr+pjVltLzba0txpHywANgrc8TcbYKZl1wlujila8FZUAoi4EgyQTzbnvhRrMqdY0pcQUkgKSZsQrsdjuMO3RPTqH0ufEthTUFKZnckHeZsOR2wuJWBUDPsOX4oYTKWsu5oN0pmjqFlaVq8VwglRMlYkEg97gW7bY1JfU1N4ga8ZGsgKKZnTN7n8J9Ce2FVPTuWtOwl37xPmCC6DqMTFgPTnCtk7jtOt5DjBUtatiJAnlJ54Eg8YyyRRY3XUW66ftqZTJh99b1d6wrHRmSw4SlspHhH8JRYzMf7gZPG2LPS1MorKgVaQqE8z22tNwcPOXdON1FIEVTQVKlFEmFJnsRBHt6YAPZ4zTulqiQHViynFkQCBsnYEiInFxzi3CjW5GnbzoZI8x4jG16QxnCjThICTpmABBESeL8c4Bu1PjAaiBpBCbdzPGGbp/InSTrSWmhdS1jgb4q9RCiIWqnkK2BAIBvex2+nfG5XQPlUX7jlQ8NimZjb/ADQbKXmm3R4o1tg3i0/4ONHdfpqsNrlHhMxZStMT29sZUzYzH6f9YPZdUsMhfjpKyUjS3cAn/ke0YnFQZzmBNx0pYJcvhI0PWrHUdOimqFHxBUhY+7IcJLZtvFj7TecQtZY3UhAktkCJUrUBztvpM/vgVXNFatSRCT+GZge53GDuTUYeQhbagVyErSZG5gX20xhCpRBrr1oS2ZtBpXFflBYQseOhSkABKUmNQ7/kTjvpeodLiClSiAoEpuPKCJk9oJH074FVdEWqpSX9ioyU3B3uk7EY0DIOoGFsGm0hKi2Wg7AvIO/M/pbGedmSPbNfn0rREql/+tqDZzkLVW74rDiklTgSQ6LmREgR3F+wwRpWi20pFKlS3mlBzURp1BO4INwkpmAL74TGm3Fnw0FQXACkydwYj1OxwXyaqUy82qpUpKIIKBvCgpKoH6+/vjjRNly5rgcv7rwcZr2160Hpa1TjyiowVKJWknSPb2tH5euG2v6ZQ7lqXkSHGytZ1HjciO+x9xiDqeip6F9gJ+9eUAtaiIR4ZNpSRdRTeewwZyrr9hf3TrQQgggECQR2UAI/K0zbBYh5SqyQrtv5eVJCqByJG3rNEyYP+NufW/ONXyal8PLDrUlmfNJEwDAvPM/uO2JKbpKjbJUGiQAVknUUW5EmDa3t3wjZh1k9UqWCYaWSAiBAA+UQBuLX73xDSnHDLGLAG5vSCMYTxOd9qs5xnZZWhCtD/lCmxMp3IOoG4sJA9sEs56yLtAtttCkOaUglOwSPmPcC3GFvN8nUstuIIUtwaSgHzCAIUO4UPL9MNfRHSLqikvtFCCnSoqJkj/bG4nv2nDzLAqq7nas8byklU51n+WtAqggEkjnvbebD+pjGlHrBVJQstt6S5rKU676EhRsATJM2B2wSp/swpW3FKCVkRZJMp+nP83xQ65yOlLbRW58OtpOlsDzakz/t3sefXGZ8dBiHWMgkeVKMNJGpa9G8i6vcVDdRZRlJXpiJiIEdiDfefTCLW9PP0DwaWjUkL8jiQSlaTxvY8x3PbBrpmhQpl2pcdD62RIbiCpKBCZnabbcCMEOnPtG8V3S4kK1EaSgGxJA5md8Kc0TMYVv1/FBo4s58qzN7NlracbLq0o+YIJKpIIkFRvHv2xUpmEuFKPEQgGSCriBtbk7DGjZdldJSLh8tqWpMaVG49AII+uKue5FQUIDygslR1NoCtyO3oDzilxyBsqqddrDelODcrdmGnfagr/UPwrLbSGm1LMkOKANvYi3oDhZzNS3V+Ibk7wNotsPpg9U5uxVPFbrEJXpBKTdGkfkZwQzJTNE0yuk1LVUAp1LAMCYIA4PF8MrCMjw+I+34oiufTNoKWmHFhvxIKkIgE8CeNsFcvzDwwEqabKnQFghOoiZ7Y6erj8K4xpSnWq5IvYzeMeZT03VpWgaNKljyEkAKEWg+xxTMpU8T770aqb+C9edT0b9UkVSGClpICVJTslQsSB2OKvTtEtRBKSEp8y3FWSB3k2ne2OszzV1LymCUpDcpKUyAVACTE72xDmLz/wAMUKcPhpUFaQbEmAP3x1VbIF0sftXiRmub/mjGeV9NWBCqeGHknTB/+wdyRaQQLnuZ4xZTS0zBSxVLccVZYtGgx5glUzoP5TOFrKEtrbghQWBbSLH3k/S3JGPs1eHxZDmsJhISCfMlMWE9oxHA/wCME2HvSCf/AHFbmq+aLUh0ypSkAnwlEzAmR+kW4nEtKdYSmST6Di+1p59ROGNGWsoo6lTyky4keECZIvIKeZkaSffACjq1MNFSI8WLKm6BM24HO+GSXOpCjbSoaPKQTzo8x1G+p1uk8RKW2wJ8wTfmVTuNowdqPswa1oUh5YUv5vLqRqF7KGwJnecIDNCdIWbJUryk3kH1HqDb1HBw25D1W5TUjxCFKASNJuQlU/MQdkwfzxmnidReA26i3WmikVjaTWqLNLU+MpL7TgW35UFCSAkDYggXEfWMajSOuoptJjxvDUEzBJUAdJjsbf8AWAHSOePKp3VrUHChorSDyUgkD+lsZtRZi9UvKWpbinDK4Se0mE9oHA4GMrxSYs2Nhlt6mlDpAMwub0a6bzyoefdUX1IXEiTIKgbJ9vTtjr7QWni80+8k6VoCE9gUkyI4mxj1wf6fp0qadeVTtuONtl1kquTvZXeIFzvPrgXlfUDtQ6VKdU7BBSkie3lCDbuOICcaAQJCVUC1A3yDMTrTd9ntMAsiE2R94kJkSqTpBN5AgR6YR85rUUWYOJo5CU2JUZlUgkJHYbe+NbZzcMUoeehsASuE8z233J+uM2zjIkZjVmopD5iAVtL8hMWKgZjbgkfXGeCXPM2YeEadr1TxhUAWkFVStTqkuqVOogyZi98SZ44tXhFTniQnSlMyUgHaOJ7YY8vylL1PUu/O4hBXqi+r/Em+FGiNwo7gzB5i+3bH1UdWJtyrMylbN1pg6eoFvpS0EkX3IgSdpVFsN/VvQ7iqRlLI1qZ3AF1atz+f74UKjq55DTaG5aGolS0iNU8fSThh6YL9VDyXl6kQTJ3vB5/fHz8TxgwluABy3rXDw7FLXJqgnKX4GqnUB+JREes+nN8R5h1u+94aGpQ22kaFQJOm2rUR9MaVnxU5SPIT/wCRTagBzcG2MOyslCyFSNMnQbXHEH1/bE4OYYoM7qLjlXsRF/HtlO9Famg8Z9Lq3gC55lki/rMc/vgU9WnztJIUiYBIuQDb22wVVTgw4VFtAP3lpCQf6zxzOB9VTMOvksqLbZ28Tv8ATYY+kpH09KyW0qy+hDDBGj76QoKk+X0jY44Rm6nnErcShWmAJ99if6Yaq/p+mRQrK6gLWuIXMxGyQnf0jFLpPpoFaZWhQUkERfebEGL2B+mMn8mIoznl2P0rT/HcMq9fKh3VmXLC2nSFQtudMRoAMcTCTIja5OJel8jeqHPCSkhpR86iDAEbyfxR+uNE6oyZT9G4hv5wgJQIgkJI8hNvKb27xhDrs0qcvpw0VaXHbkA/IkRsRsTtM2jBYfFmaPKhGbb060s2GEb3cG1GMv8AsxSlSkLqUqA2CRBBI3I1Wjm0nvheezJdM+/TpKg3ZpVrlIt9BcH1x109VLSErSqVEjVNuTEk3nn64YesMgaqPBW0tKKpYOtCrFyT5ST8s2gm04pS6SWmbMD22NG2R18AsfvX3SGbwSydSG3CqYi09rcA/wAjEqvsz+GqVvpeQGGiXE3IKNIJEkCDp977YJ9K9GqbWHKtQUoHUEbiwsNX9u3rj77QOoEMAs6FKVUNEk6iAAo6Rt2MmNrDGYzZpssB33pghVM0vLaqfSvVqRTmGtZsDJlWm/6DsLCRjynymkaqWyla0oU2twsRJTyRqtA+axOwGI+iukPEYaUVJCSVFUTI7A8GbnthSdU6a11talEpUUiVbICrb+lx74dI42kfI3nQl2VBmGlaL1PnDVfRKp6cnxCApKSANRSQSn1JE4G9B9OvodCylSAlUrSRGqAIH1J4wEygf/JCmZ3Gm0nVIFuBeT6Yf+ocvq3FIcYdV5UpC2idIkWKgQd7bH3wblcOOErWB61Kgy+MjUVktHTPrbUun8qAEpW22ogr4B0874hpMzZZKkimStYVfWSRbgp5jBXp3MKela11BWXJ1NtJJBBHKuwud98Ccvy9yqfXo0guLk6l6YlRt2O/bG8G5YMPCOe1/wC7UZsoUjeinUnURrENIDQQ2LkJTYKmIBTxHHpjxvqlFG0llls+MD5yu4BPZMxPvtjrNcpcp3W2QSEKGtahJBI2B4tFvUnAfMsrV4oLaFLKzYBMjvxeeYjERpC6BR8upGv3qmaRX1+byojlPUL6HQ6t1azqGpBJIVPEegn2wVe6t8Za9FK1YkArTqUZ7+u9sATLKApzUk/8gd+22D3TC6d+rDq1aVW8sEAqj9Rb+Tg5o4wDLl26VUUkt+Hfer32j5MfhGXkAJ0AeIhIgeYC8Rx3OM3BHvbvjdavPG3EPJbSl0oBCkkWNja+4ntjMMjoqR14peltKgTCbgTxzp9DjP8A6fiWETB1OnvamxcQLAqd9KBZghaUNqkWNoOxEH6Yduh32EJL7jhBbTrIAGw/cmSIttjxypoaGoOha3EgHyABaZtuTbmbd8H6bK2n6JSW0tsmpbBCbA2PpvYA++O4nEhowpUhTz89+9dggIYnMLjlVHLftC8Z4oQwrQZIk3IG9trAzE/lhf6yolfHlDhKm3NJQtYnTzpBiwkkEe2CeSdFvUyip1bYQgatST5ogyACOYF+4wEy/qR+pqitS1HUo6UfhSJt7Rb++JgijVy+Hta3WrllcqFnve9MNL003SkVLqh4SIChfcx6X3sPTA3NHqdeYeMlxaG1QoiJ0kbQJ2MbcYm+0jMVFimTpKQTrXYgagLWPufywt5fQaw2USRISsGJC72Hfv6Xn1XDozpxZG1Nx6UeJZUbIi03dbdeutw2ypP3iQrxB8yQTt6Kt/JwOytaqgA1IK0ggArVcjkAniLwIi+DA6ObqqYFOpDiTCFKEifXkj1Gxn2wCypLdKsIee1iYKWjJHuo8TJhMkxjkXBCFI/mG9t6mXikhm2PtTSvrZtINMw2AykadZJBg2UR67xO/wCWDWY1VKw234qUKC0DSNKSopNub22n0wqZxkLDLRq26iWiudJBkm1r7qJvfbCz1BXF15LqbohKUpVAUAJuYtuScEuFScgoSBz86pp3ivmtrtTf1NmjVKinVRoQC6qdU3GkARfadX6Y4yjPq1SQpJLjagUCdhJjUTEgzeSbxjrpWh+Mb8J1Gtq6jqEHWex32H+Mc9UZI3T0q00tUVL1CWdQUSDYgEXkdsWvDB4JFz1OtEwcgSXtWY1IXZRkiydW49sEste88ja06bQE3t62w19O0iRSq8oVAUfMAb+22FKszNfi6U6W02EIGkXF9u+PoLNxGZLbULwlAHvvVrMuqV1LupTiktpgISO39+5w8dFlwqVpBGkJVBFrxcdpFoGBmWdE0zmWl8hQcsZB+nbF2pywNtPJbcdbDaCU6FRcJBuYk4x4jK6GJNOVNFmDiRjeg32osBb7ZbOtQBSpCRJSqZ2Hf+mBFJSuogkBJSCoJV5dr83B7W4w0dC5K0t1lagSSkKMmZMm+F/NHlO19T4iio6yATwAdh2GEhbJ8Dew3661Mtn+La1zXGVdX1OqUQUiSpOkXnkmLn19Me1+YpQ0nw2kh5ZnXrKvLfy6f64M5/lrdFTtPMoTqdI1BQ1Cw4HGFXN6nxXgspSg6JhA0jc8YSPI7XC/orj5gupq/kDgU5rcYD6j8okJkwSIH0+uKdC+648XRJcSoFKb+XzXSB6dhxhp6So0L+HKkg7q53t64H9eUwpa1tVPLRWnUdNhPt64jiKZTEBqR6V1Ubh5ydAfWp+ua1xTyHDGhttKVpn5VqkqgTPYT64AZJlrqm3nm0+VtBUpXv34i36euBqHVLlSlEnkkzPvjUm8vbXkq/IlJ0TKbElMQccdhhY1S25Aq1HHcttSYz1Ot5aA9LqUuBULvJ52E/8AWGN7/TWiXdRClHV4UnylW5uJtJi+EDKfmjaTE84L9eZelh5ptEwGUmTckqkkn1wkmHUuEUkb7VEcxALMAdt6eH+sWnqN4Mr8NwDQ2lQi6hFovtz3Ixnr9a2WUISwtNSFK8RZ/EDNo3Bn8oxP00AKgyAoIQVgG4JCSbjm4wMGdPKcSvxFBQ2ItE9sRh8MsJITz361Us7SqC37tTax086vLVqdWGvOFoS6dOsgHae4Nv4cWOh+nVvJbWQlDaVFRkglcbjfYRfjC91VnbtQinDqtWlJHveJPBMCJxAmuW3Sq0KKSpSUkgkGCFyBfnFhJHjNjYkn0qCyK4BG1atmboqqZ1mlcT4gEQkwLEWtsDtP98ZtldLFnJ1A2Qr6C4mwvvit0zmC2FIW2YVJ/IHb2xofVr4Tl4q0tth9YT5wm4vFpOMaqcG/D3DH1vSyEYoZtrV//9k="/>
          <p:cNvSpPr>
            <a:spLocks noChangeAspect="1" noChangeArrowheads="1"/>
          </p:cNvSpPr>
          <p:nvPr/>
        </p:nvSpPr>
        <p:spPr bwMode="auto">
          <a:xfrm>
            <a:off x="63500" y="-608013"/>
            <a:ext cx="1276350" cy="1247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8198" name="Picture 6" descr="NODULE.JPG (16829 byt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0969"/>
            <a:ext cx="3792888" cy="3717032"/>
          </a:xfrm>
          <a:prstGeom prst="rect">
            <a:avLst/>
          </a:prstGeom>
          <a:noFill/>
        </p:spPr>
      </p:pic>
      <p:pic>
        <p:nvPicPr>
          <p:cNvPr id="10242" name="Picture 2" descr="http://pubs.usgs.gov/circ/2005/1286/images/cover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6044" y="0"/>
            <a:ext cx="4187956" cy="3140968"/>
          </a:xfrm>
          <a:prstGeom prst="rect">
            <a:avLst/>
          </a:prstGeom>
          <a:noFill/>
        </p:spPr>
      </p:pic>
      <p:pic>
        <p:nvPicPr>
          <p:cNvPr id="10244" name="Picture 4" descr="http://www.jogmec.go.jp/english/activities/technology_metal/images/mineralresources_0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143249"/>
            <a:ext cx="5334000" cy="3714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Ohranjanje zalog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997152"/>
          </a:xfrm>
        </p:spPr>
        <p:txBody>
          <a:bodyPr>
            <a:normAutofit/>
          </a:bodyPr>
          <a:lstStyle/>
          <a:p>
            <a:r>
              <a:rPr lang="sl-SI" dirty="0" smtClean="0"/>
              <a:t>Nadomeščanje redke surovine z tako, ki je obilna.</a:t>
            </a:r>
          </a:p>
          <a:p>
            <a:pPr lvl="1"/>
            <a:r>
              <a:rPr lang="sl-SI" dirty="0" smtClean="0"/>
              <a:t>Povpraševanje </a:t>
            </a:r>
            <a:r>
              <a:rPr lang="sl-SI" dirty="0" smtClean="0"/>
              <a:t>po eni surovini se zmanjša, po drugi poveča – problem </a:t>
            </a:r>
            <a:r>
              <a:rPr lang="sl-SI" dirty="0" err="1" smtClean="0"/>
              <a:t>daljnoročno</a:t>
            </a:r>
            <a:r>
              <a:rPr lang="sl-SI" dirty="0" smtClean="0"/>
              <a:t> </a:t>
            </a:r>
            <a:r>
              <a:rPr lang="sl-SI" dirty="0" smtClean="0"/>
              <a:t>ostane.</a:t>
            </a:r>
          </a:p>
          <a:p>
            <a:r>
              <a:rPr lang="sl-SI" dirty="0" smtClean="0"/>
              <a:t>Nadomeščanje kovin z nekovinami.</a:t>
            </a:r>
          </a:p>
          <a:p>
            <a:pPr lvl="1"/>
            <a:r>
              <a:rPr lang="sl-SI" dirty="0" smtClean="0"/>
              <a:t>Veliko nekovinskih materialov pridobimo iz nafte, ki je zelo omejen vir.</a:t>
            </a:r>
          </a:p>
          <a:p>
            <a:pPr lvl="1"/>
            <a:r>
              <a:rPr lang="sl-SI" dirty="0" smtClean="0"/>
              <a:t>Fizikalne, električne ali druge lastnosti keramičnih materialov niso identične kovinam.</a:t>
            </a:r>
          </a:p>
          <a:p>
            <a:r>
              <a:rPr lang="sl-SI" dirty="0" smtClean="0"/>
              <a:t>Recikliranje.</a:t>
            </a:r>
            <a:endParaRPr lang="sl-SI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64704"/>
          </a:xfrm>
        </p:spPr>
        <p:txBody>
          <a:bodyPr/>
          <a:lstStyle/>
          <a:p>
            <a:r>
              <a:rPr lang="sl-SI" dirty="0" smtClean="0"/>
              <a:t>Recikliranje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r>
              <a:rPr lang="sl-SI" dirty="0" smtClean="0"/>
              <a:t>Nekatere kovine v razvitem svetu že dolgo uspešno recikliramo.</a:t>
            </a:r>
          </a:p>
          <a:p>
            <a:r>
              <a:rPr lang="sl-SI" dirty="0" smtClean="0"/>
              <a:t>V manj razvitem svetu je recikliranja manj, ker je tam manj proizvodov, primernih za reciklažo in ta zato ni ekonomsko upravičena.</a:t>
            </a:r>
          </a:p>
        </p:txBody>
      </p:sp>
      <p:pic>
        <p:nvPicPr>
          <p:cNvPr id="4" name="Picture 7" descr="LWE_1e_Table_12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6992"/>
            <a:ext cx="9144001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Recikliranje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92500" lnSpcReduction="20000"/>
          </a:bodyPr>
          <a:lstStyle/>
          <a:p>
            <a:r>
              <a:rPr lang="sl-SI" dirty="0" smtClean="0"/>
              <a:t>Dodatna prednost recikliranja je zmanjševanje volumna odpadnih snovi.</a:t>
            </a:r>
          </a:p>
          <a:p>
            <a:r>
              <a:rPr lang="sl-SI" dirty="0" smtClean="0"/>
              <a:t>Vseh materialov ni mogoče enako dobro reciklirati.</a:t>
            </a:r>
          </a:p>
          <a:p>
            <a:r>
              <a:rPr lang="sl-SI" dirty="0" smtClean="0"/>
              <a:t>Nekatere kovine zlahka očistimo in ponovno uporabimo.</a:t>
            </a:r>
          </a:p>
          <a:p>
            <a:r>
              <a:rPr lang="sl-SI" dirty="0" smtClean="0"/>
              <a:t>Recikliranje je lahko energijsko učinkovitejše od proizvodnje nove kovine z rudarjenjem in metalurško obdelavo.</a:t>
            </a:r>
          </a:p>
          <a:p>
            <a:r>
              <a:rPr lang="sl-SI" dirty="0" smtClean="0"/>
              <a:t>Najlažje je reciklirati kovine, ki jih uporabljamo v čisti obliki in v primerno velikih izdelkih.</a:t>
            </a:r>
          </a:p>
          <a:p>
            <a:pPr lvl="1"/>
            <a:r>
              <a:rPr lang="sl-SI" dirty="0" smtClean="0"/>
              <a:t>Baker v žicah</a:t>
            </a:r>
          </a:p>
          <a:p>
            <a:pPr lvl="1"/>
            <a:r>
              <a:rPr lang="sl-SI" dirty="0" smtClean="0"/>
              <a:t>Svinec v akumulatorjih</a:t>
            </a:r>
          </a:p>
          <a:p>
            <a:pPr lvl="1"/>
            <a:r>
              <a:rPr lang="sl-SI" dirty="0" smtClean="0"/>
              <a:t>Aluminij v pločevinkah</a:t>
            </a:r>
          </a:p>
          <a:p>
            <a:endParaRPr lang="sl-SI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46. </a:t>
            </a:r>
            <a:r>
              <a:rPr lang="sl-SI" dirty="0" smtClean="0"/>
              <a:t>naloga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sl-SI" dirty="0" smtClean="0"/>
              <a:t>Izračunaj, koliko aluminija pridobimo, če vsak prebivalec Zemlje letno reciklira eno </a:t>
            </a:r>
            <a:r>
              <a:rPr lang="sl-SI" dirty="0" smtClean="0"/>
              <a:t>pollitrsko </a:t>
            </a:r>
            <a:r>
              <a:rPr lang="sl-SI" dirty="0" smtClean="0"/>
              <a:t>pločevinko mesečno.</a:t>
            </a:r>
          </a:p>
          <a:p>
            <a:r>
              <a:rPr lang="sl-SI" dirty="0" smtClean="0"/>
              <a:t>Kaj zahteva več energije – primarna produkcija aluminija ali recikliranje? </a:t>
            </a:r>
          </a:p>
          <a:p>
            <a:r>
              <a:rPr lang="sl-SI" dirty="0" smtClean="0"/>
              <a:t>Ali lahko ugotoviš kolikšno je recikliran aluminij cenejši od primerno pridobljenega?</a:t>
            </a:r>
            <a:endParaRPr lang="sl-SI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Vrste mineralnih virov glede na uporabo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925144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Materiali za proizvodnjo kovin in zlitin.</a:t>
            </a:r>
          </a:p>
          <a:p>
            <a:r>
              <a:rPr lang="sl-SI" dirty="0" smtClean="0"/>
              <a:t>Gradbeni material.</a:t>
            </a:r>
          </a:p>
          <a:p>
            <a:r>
              <a:rPr lang="sl-SI" dirty="0" smtClean="0"/>
              <a:t>Kmetijska industrija (gnojila).</a:t>
            </a:r>
          </a:p>
          <a:p>
            <a:r>
              <a:rPr lang="sl-SI" dirty="0" smtClean="0"/>
              <a:t>Mineralni viri za kemično industrijo.</a:t>
            </a:r>
          </a:p>
          <a:p>
            <a:r>
              <a:rPr lang="sl-SI" dirty="0" smtClean="0"/>
              <a:t>Drugo: </a:t>
            </a:r>
          </a:p>
          <a:p>
            <a:pPr lvl="1"/>
            <a:r>
              <a:rPr lang="sl-SI" dirty="0" smtClean="0"/>
              <a:t>Dragi kamni,</a:t>
            </a:r>
          </a:p>
          <a:p>
            <a:pPr lvl="1"/>
            <a:r>
              <a:rPr lang="sl-SI" dirty="0" smtClean="0"/>
              <a:t>Kozmetika,</a:t>
            </a:r>
          </a:p>
          <a:p>
            <a:pPr lvl="1"/>
            <a:r>
              <a:rPr lang="sl-SI" dirty="0" smtClean="0"/>
              <a:t>Hrana,…</a:t>
            </a:r>
          </a:p>
          <a:p>
            <a:r>
              <a:rPr lang="sl-SI" dirty="0" smtClean="0"/>
              <a:t>Energijski mineralni viri.</a:t>
            </a:r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sl-SI" dirty="0" smtClean="0"/>
              <a:t>Recikliranje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r>
              <a:rPr lang="sl-SI" dirty="0" smtClean="0"/>
              <a:t>Recikliranje izdelkov, kje je material pomešan v zapletenem končnem izdelku, je zahtevnejše.</a:t>
            </a:r>
          </a:p>
          <a:p>
            <a:pPr lvl="1"/>
            <a:r>
              <a:rPr lang="sl-SI" dirty="0" smtClean="0"/>
              <a:t>TV, </a:t>
            </a:r>
          </a:p>
          <a:p>
            <a:pPr lvl="1"/>
            <a:r>
              <a:rPr lang="sl-SI" dirty="0" smtClean="0"/>
              <a:t>hladilnik….</a:t>
            </a:r>
          </a:p>
          <a:p>
            <a:r>
              <a:rPr lang="sl-SI" dirty="0" smtClean="0"/>
              <a:t>Tudi, če je tehnično možno, je tako recikliranje lahko predrago.</a:t>
            </a:r>
          </a:p>
          <a:p>
            <a:pPr lvl="1"/>
            <a:r>
              <a:rPr lang="sl-SI" dirty="0" smtClean="0"/>
              <a:t>Izjema je npr. platina, ki je dovolj draga, da se jo splača reciklirati iz </a:t>
            </a:r>
            <a:r>
              <a:rPr lang="sl-SI" dirty="0" err="1" smtClean="0"/>
              <a:t>katalizatorskih</a:t>
            </a:r>
            <a:r>
              <a:rPr lang="sl-SI" dirty="0" smtClean="0"/>
              <a:t> </a:t>
            </a:r>
            <a:r>
              <a:rPr lang="sl-SI" dirty="0" err="1" smtClean="0"/>
              <a:t>konverterjev</a:t>
            </a:r>
            <a:r>
              <a:rPr lang="sl-SI" dirty="0" smtClean="0"/>
              <a:t> izpušnega sistema.</a:t>
            </a:r>
          </a:p>
          <a:p>
            <a:pPr>
              <a:buNone/>
            </a:pPr>
            <a:endParaRPr lang="sl-SI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Recikliranje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Poseben problem so zlitine.</a:t>
            </a:r>
          </a:p>
          <a:p>
            <a:pPr lvl="1"/>
            <a:r>
              <a:rPr lang="sl-SI" dirty="0" smtClean="0"/>
              <a:t>Jeklo je zlitina železa in ene ali več drugih kovin – </a:t>
            </a:r>
            <a:r>
              <a:rPr lang="sl-SI" dirty="0" err="1" smtClean="0"/>
              <a:t>Cr</a:t>
            </a:r>
            <a:r>
              <a:rPr lang="sl-SI" dirty="0" smtClean="0"/>
              <a:t> (nerjaveče jeklo); Ti, Mo in W – jeklo visoke trdnosti (</a:t>
            </a:r>
            <a:r>
              <a:rPr lang="sl-SI" dirty="0" err="1" smtClean="0"/>
              <a:t>high</a:t>
            </a:r>
            <a:r>
              <a:rPr lang="sl-SI" dirty="0" smtClean="0"/>
              <a:t>-</a:t>
            </a:r>
            <a:r>
              <a:rPr lang="sl-SI" dirty="0" err="1" smtClean="0"/>
              <a:t>strenght</a:t>
            </a:r>
            <a:r>
              <a:rPr lang="sl-SI" dirty="0" smtClean="0"/>
              <a:t>).</a:t>
            </a:r>
          </a:p>
          <a:p>
            <a:pPr lvl="1"/>
            <a:r>
              <a:rPr lang="sl-SI" dirty="0" smtClean="0"/>
              <a:t>Odpadno jeklo moramo torej zbirati in reciklirati ločeno, glede na tip zlitine, kar pa je razmeroma redko.</a:t>
            </a:r>
          </a:p>
          <a:p>
            <a:r>
              <a:rPr lang="sl-SI" dirty="0" smtClean="0"/>
              <a:t>Nekaterih surovin zaradi načina uporabe ni možno reciklirati.</a:t>
            </a:r>
          </a:p>
          <a:p>
            <a:pPr lvl="1"/>
            <a:r>
              <a:rPr lang="sl-SI" dirty="0" smtClean="0"/>
              <a:t>K in P gnojila raztresemo po </a:t>
            </a:r>
            <a:r>
              <a:rPr lang="sl-SI" dirty="0" smtClean="0"/>
              <a:t>poljih.</a:t>
            </a:r>
            <a:endParaRPr lang="sl-SI" dirty="0" smtClean="0"/>
          </a:p>
          <a:p>
            <a:pPr lvl="1"/>
            <a:r>
              <a:rPr lang="sl-SI" dirty="0" smtClean="0"/>
              <a:t>Sol za posipanje raztopljeno odplakne v </a:t>
            </a:r>
            <a:r>
              <a:rPr lang="sl-SI" dirty="0" smtClean="0"/>
              <a:t>kanalizacijo.</a:t>
            </a:r>
            <a:endParaRPr lang="sl-SI" dirty="0" smtClean="0"/>
          </a:p>
          <a:p>
            <a:pPr lvl="1"/>
            <a:r>
              <a:rPr lang="sl-SI" dirty="0" smtClean="0"/>
              <a:t>Pb, ki so ga nekdaj dodajali gorivu, je z izpušnimi plini izhajal v atmosfero in se usedal na površino.</a:t>
            </a:r>
          </a:p>
          <a:p>
            <a:pPr>
              <a:buNone/>
            </a:pPr>
            <a:endParaRPr lang="sl-SI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7128792" cy="430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4293096"/>
            <a:ext cx="41399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/>
            <a:r>
              <a:rPr lang="sl-SI" dirty="0" smtClean="0"/>
              <a:t>1 – računalnik; </a:t>
            </a:r>
            <a:r>
              <a:rPr lang="sl-SI" dirty="0" err="1" smtClean="0"/>
              <a:t>Au</a:t>
            </a:r>
            <a:r>
              <a:rPr lang="sl-SI" dirty="0" smtClean="0"/>
              <a:t>, Si, Ni, Al, Zn, Fe, naftni     proizvodi + 30 drugih mineralov</a:t>
            </a:r>
          </a:p>
          <a:p>
            <a:r>
              <a:rPr lang="sl-SI" dirty="0" smtClean="0"/>
              <a:t>2 – svinčnik; grafit, glina</a:t>
            </a:r>
          </a:p>
          <a:p>
            <a:r>
              <a:rPr lang="sl-SI" dirty="0" smtClean="0"/>
              <a:t>3 – telefon; </a:t>
            </a:r>
            <a:r>
              <a:rPr lang="sl-SI" dirty="0" err="1" smtClean="0"/>
              <a:t>Cu</a:t>
            </a:r>
            <a:r>
              <a:rPr lang="sl-SI" dirty="0" smtClean="0"/>
              <a:t>, </a:t>
            </a:r>
            <a:r>
              <a:rPr lang="sl-SI" dirty="0" err="1" smtClean="0"/>
              <a:t>Au</a:t>
            </a:r>
            <a:r>
              <a:rPr lang="sl-SI" dirty="0" smtClean="0"/>
              <a:t>, naftni proizvodi </a:t>
            </a:r>
          </a:p>
          <a:p>
            <a:r>
              <a:rPr lang="sl-SI" dirty="0" smtClean="0"/>
              <a:t>4 – knjige; kalcit, gline</a:t>
            </a:r>
          </a:p>
          <a:p>
            <a:pPr marL="360363" indent="-360363"/>
            <a:r>
              <a:rPr lang="sl-SI" dirty="0" smtClean="0"/>
              <a:t>5 – kemični svinčniki; kalcit, sljuda, naftni proizvodi , gline, lojevec</a:t>
            </a:r>
          </a:p>
          <a:p>
            <a:pPr marL="360363" indent="-360363"/>
            <a:r>
              <a:rPr lang="sl-SI" dirty="0" smtClean="0"/>
              <a:t>6 – </a:t>
            </a:r>
            <a:r>
              <a:rPr lang="sl-SI" dirty="0" err="1" smtClean="0"/>
              <a:t>blackberry</a:t>
            </a:r>
            <a:r>
              <a:rPr lang="sl-SI" dirty="0" smtClean="0"/>
              <a:t>; ; </a:t>
            </a:r>
            <a:r>
              <a:rPr lang="sl-SI" dirty="0" err="1" smtClean="0"/>
              <a:t>Au</a:t>
            </a:r>
            <a:r>
              <a:rPr lang="sl-SI" dirty="0" smtClean="0"/>
              <a:t>, Si, Ni, Zn, naftni proizvodi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4048" y="4293096"/>
            <a:ext cx="41399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/>
            <a:r>
              <a:rPr lang="sl-SI" dirty="0" smtClean="0"/>
              <a:t>7 – fotoaparat; Si, Zn, </a:t>
            </a:r>
            <a:r>
              <a:rPr lang="sl-SI" dirty="0" err="1" smtClean="0"/>
              <a:t>Cu</a:t>
            </a:r>
            <a:r>
              <a:rPr lang="sl-SI" dirty="0" smtClean="0"/>
              <a:t>, Al, naftni proizvodi</a:t>
            </a:r>
          </a:p>
          <a:p>
            <a:r>
              <a:rPr lang="sl-SI" dirty="0" smtClean="0"/>
              <a:t>8 – stol; Al, naftni proizvodi </a:t>
            </a:r>
          </a:p>
          <a:p>
            <a:r>
              <a:rPr lang="sl-SI" dirty="0" smtClean="0"/>
              <a:t>9 – TV; Al, </a:t>
            </a:r>
            <a:r>
              <a:rPr lang="sl-SI" dirty="0" err="1" smtClean="0"/>
              <a:t>Cu</a:t>
            </a:r>
            <a:r>
              <a:rPr lang="sl-SI" dirty="0" smtClean="0"/>
              <a:t>, Fe, Ni, Si, REE, Sr</a:t>
            </a:r>
          </a:p>
          <a:p>
            <a:r>
              <a:rPr lang="sl-SI" dirty="0" smtClean="0"/>
              <a:t>10 – radio; </a:t>
            </a:r>
            <a:r>
              <a:rPr lang="sl-SI" dirty="0" err="1" smtClean="0"/>
              <a:t>Au</a:t>
            </a:r>
            <a:r>
              <a:rPr lang="sl-SI" dirty="0" smtClean="0"/>
              <a:t>, Ni, Fe, </a:t>
            </a:r>
            <a:r>
              <a:rPr lang="sl-SI" dirty="0" err="1" smtClean="0"/>
              <a:t>Be</a:t>
            </a:r>
            <a:r>
              <a:rPr lang="sl-SI" dirty="0" smtClean="0"/>
              <a:t>, naftni proizvodi </a:t>
            </a:r>
          </a:p>
          <a:p>
            <a:r>
              <a:rPr lang="sl-SI" dirty="0" smtClean="0"/>
              <a:t>11 – CD; Al, naftni proizvodi </a:t>
            </a:r>
          </a:p>
          <a:p>
            <a:r>
              <a:rPr lang="sl-SI" dirty="0" smtClean="0"/>
              <a:t>12 – kovinska omara; Fe, Ni, </a:t>
            </a:r>
            <a:r>
              <a:rPr lang="sl-SI" dirty="0" err="1" smtClean="0"/>
              <a:t>Cu</a:t>
            </a:r>
            <a:r>
              <a:rPr lang="sl-SI" dirty="0" smtClean="0"/>
              <a:t>, Zn</a:t>
            </a:r>
          </a:p>
          <a:p>
            <a:r>
              <a:rPr lang="sl-SI" dirty="0" smtClean="0"/>
              <a:t>13 – preproga; kalcit, Se, naftni proizvodi </a:t>
            </a:r>
          </a:p>
          <a:p>
            <a:r>
              <a:rPr lang="sl-SI" dirty="0" smtClean="0"/>
              <a:t>14 – zid; sadra, glina, kalcit, sljude</a:t>
            </a:r>
          </a:p>
          <a:p>
            <a:r>
              <a:rPr lang="sl-SI" dirty="0" smtClean="0"/>
              <a:t> 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Mineralne surovine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145435"/>
          </a:xfrm>
        </p:spPr>
        <p:txBody>
          <a:bodyPr/>
          <a:lstStyle/>
          <a:p>
            <a:r>
              <a:rPr lang="sl-SI" dirty="0" smtClean="0"/>
              <a:t>Večina surovin niso kovine temveč nekovine.</a:t>
            </a:r>
          </a:p>
          <a:p>
            <a:r>
              <a:rPr lang="sl-SI" dirty="0" smtClean="0"/>
              <a:t>Izjema je železo, ki predstavlja 95% vseh porabljenih kovin.</a:t>
            </a:r>
          </a:p>
          <a:p>
            <a:r>
              <a:rPr lang="sl-SI" dirty="0" smtClean="0"/>
              <a:t>Letno v svetovnem merilu porabimo:</a:t>
            </a:r>
          </a:p>
          <a:p>
            <a:pPr lvl="1"/>
            <a:r>
              <a:rPr lang="sl-SI" dirty="0" smtClean="0"/>
              <a:t>Fe, Na			  0,1 – 1 </a:t>
            </a:r>
            <a:r>
              <a:rPr lang="sl-SI" dirty="0" err="1" smtClean="0"/>
              <a:t>mrd</a:t>
            </a:r>
            <a:r>
              <a:rPr lang="sl-SI" dirty="0" smtClean="0"/>
              <a:t> t</a:t>
            </a:r>
          </a:p>
          <a:p>
            <a:pPr lvl="1"/>
            <a:r>
              <a:rPr lang="sl-SI" dirty="0" smtClean="0"/>
              <a:t>N, S, K, Ca		10 – 100 mio t 	poljedelstvo</a:t>
            </a:r>
          </a:p>
          <a:p>
            <a:pPr lvl="1"/>
            <a:r>
              <a:rPr lang="sl-SI" dirty="0" smtClean="0"/>
              <a:t>Zn, </a:t>
            </a:r>
            <a:r>
              <a:rPr lang="sl-SI" dirty="0" err="1" smtClean="0"/>
              <a:t>Cu</a:t>
            </a:r>
            <a:r>
              <a:rPr lang="sl-SI" dirty="0" smtClean="0"/>
              <a:t>, Al, Pb		     3 – 10 mio t</a:t>
            </a:r>
          </a:p>
          <a:p>
            <a:pPr lvl="1"/>
            <a:r>
              <a:rPr lang="sl-SI" dirty="0" smtClean="0"/>
              <a:t>Ag, </a:t>
            </a:r>
            <a:r>
              <a:rPr lang="sl-SI" dirty="0" err="1" smtClean="0"/>
              <a:t>Au			</a:t>
            </a:r>
            <a:r>
              <a:rPr lang="sl-SI" dirty="0" smtClean="0"/>
              <a:t>        &gt; 10.000 t</a:t>
            </a:r>
          </a:p>
          <a:p>
            <a:pPr>
              <a:buNone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Mineralne surovine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r>
              <a:rPr lang="sl-SI" dirty="0" smtClean="0"/>
              <a:t>Rudarski potencial surovine je odvisen od tehnologije, ekonomije in politike, s poudarkom na dobičku, tehnološki dostopnosti in zahtevah trga.</a:t>
            </a:r>
          </a:p>
          <a:p>
            <a:r>
              <a:rPr lang="sl-SI" dirty="0" smtClean="0"/>
              <a:t>Koncentracijski faktor kovine je razmerje med potrebno koncentracijo te kovine za dobičkonosno odkopavanje  in njeno povprečno koncentracijo v Zemljini skorji.</a:t>
            </a:r>
          </a:p>
          <a:p>
            <a:r>
              <a:rPr lang="sl-SI" dirty="0" smtClean="0"/>
              <a:t>Koncentracija, potrebna za dobičkonosno odkopavanje je odvisna od:</a:t>
            </a:r>
          </a:p>
          <a:p>
            <a:pPr lvl="1"/>
            <a:r>
              <a:rPr lang="sl-SI" dirty="0" smtClean="0"/>
              <a:t>Vrste kovine in </a:t>
            </a:r>
            <a:r>
              <a:rPr lang="sl-SI" dirty="0" err="1" smtClean="0"/>
              <a:t>orudenja</a:t>
            </a:r>
            <a:r>
              <a:rPr lang="sl-SI" dirty="0" smtClean="0"/>
              <a:t>.</a:t>
            </a:r>
          </a:p>
          <a:p>
            <a:pPr lvl="1"/>
            <a:r>
              <a:rPr lang="sl-SI" dirty="0" smtClean="0"/>
              <a:t>Ekonomskih razmer na trgu.</a:t>
            </a:r>
          </a:p>
          <a:p>
            <a:pPr>
              <a:buNone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83"/>
            <a:ext cx="9144000" cy="6848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1887</Words>
  <Application>Microsoft Office PowerPoint</Application>
  <PresentationFormat>On-screen Show (4:3)</PresentationFormat>
  <Paragraphs>380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 3. del  </vt:lpstr>
      <vt:lpstr>UVOD</vt:lpstr>
      <vt:lpstr>Pomen mineralnih surovin za človeka</vt:lpstr>
      <vt:lpstr>Slide 4</vt:lpstr>
      <vt:lpstr>Vrste mineralnih virov glede na uporabo</vt:lpstr>
      <vt:lpstr>Slide 6</vt:lpstr>
      <vt:lpstr>Mineralne surovine</vt:lpstr>
      <vt:lpstr>Mineralne surovine</vt:lpstr>
      <vt:lpstr>Slide 9</vt:lpstr>
      <vt:lpstr>Proizvodnja nekaterih surovin v ZDA v letu 2006</vt:lpstr>
      <vt:lpstr>Proizvodnja nekaterih surovin v Sloveniji v letu 2006</vt:lpstr>
      <vt:lpstr>41. naloga</vt:lpstr>
      <vt:lpstr>Vir in zaloga</vt:lpstr>
      <vt:lpstr>Svetovne zaloge</vt:lpstr>
      <vt:lpstr>Slide 15</vt:lpstr>
      <vt:lpstr>Pridobivanje in poraba virov</vt:lpstr>
      <vt:lpstr>Primeri</vt:lpstr>
      <vt:lpstr>Poraba mineralnih virov</vt:lpstr>
      <vt:lpstr>Slide 19</vt:lpstr>
      <vt:lpstr>Slide 20</vt:lpstr>
      <vt:lpstr>Poraba naravnih virov v ZDA</vt:lpstr>
      <vt:lpstr>Poraba agregata v ZDA</vt:lpstr>
      <vt:lpstr>Poraba energije</vt:lpstr>
      <vt:lpstr>Razpoložljivost naravnih virov</vt:lpstr>
      <vt:lpstr>Omejeni naravni viri</vt:lpstr>
      <vt:lpstr>Svetovna proizvodnja in zaloge (v 1000 t, za Au, Ag in Pt v t ) 2002</vt:lpstr>
      <vt:lpstr>Omejeni naravni viri</vt:lpstr>
      <vt:lpstr>Slide 28</vt:lpstr>
      <vt:lpstr>Omejeni naravni viri</vt:lpstr>
      <vt:lpstr>Omejeni naravni viri</vt:lpstr>
      <vt:lpstr>Omejeni naravni viri</vt:lpstr>
      <vt:lpstr>42. naloga</vt:lpstr>
      <vt:lpstr>Načini izrabe virov</vt:lpstr>
      <vt:lpstr>Izčrpanje virov</vt:lpstr>
      <vt:lpstr>43. naloga</vt:lpstr>
      <vt:lpstr>Izčrpanje virov</vt:lpstr>
      <vt:lpstr>Slide 37</vt:lpstr>
      <vt:lpstr>Slide 38</vt:lpstr>
      <vt:lpstr>Povečanje zalog</vt:lpstr>
      <vt:lpstr>Geofizikalne metode</vt:lpstr>
      <vt:lpstr>Geokemične prospekcije</vt:lpstr>
      <vt:lpstr>44. naloga</vt:lpstr>
      <vt:lpstr>Daljinsko zaznavanje</vt:lpstr>
      <vt:lpstr>45. naloga</vt:lpstr>
      <vt:lpstr>Novi viri surovin</vt:lpstr>
      <vt:lpstr>Ohranjanje zalog</vt:lpstr>
      <vt:lpstr>Recikliranje</vt:lpstr>
      <vt:lpstr>Recikliranje</vt:lpstr>
      <vt:lpstr>46. naloga</vt:lpstr>
      <vt:lpstr>Recikliranje</vt:lpstr>
      <vt:lpstr>Recikliranje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del</dc:title>
  <dc:creator>nina</dc:creator>
  <cp:lastModifiedBy>nina</cp:lastModifiedBy>
  <cp:revision>97</cp:revision>
  <dcterms:created xsi:type="dcterms:W3CDTF">2011-09-14T11:08:30Z</dcterms:created>
  <dcterms:modified xsi:type="dcterms:W3CDTF">2011-09-22T16:59:36Z</dcterms:modified>
</cp:coreProperties>
</file>