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2" r:id="rId5"/>
    <p:sldId id="258" r:id="rId6"/>
    <p:sldId id="263" r:id="rId7"/>
    <p:sldId id="264" r:id="rId8"/>
    <p:sldId id="265" r:id="rId9"/>
    <p:sldId id="266" r:id="rId10"/>
    <p:sldId id="291" r:id="rId11"/>
    <p:sldId id="292" r:id="rId12"/>
    <p:sldId id="294" r:id="rId13"/>
    <p:sldId id="270" r:id="rId14"/>
    <p:sldId id="298" r:id="rId15"/>
    <p:sldId id="293" r:id="rId16"/>
    <p:sldId id="295" r:id="rId17"/>
    <p:sldId id="296" r:id="rId18"/>
    <p:sldId id="273" r:id="rId19"/>
    <p:sldId id="299" r:id="rId20"/>
    <p:sldId id="305" r:id="rId21"/>
    <p:sldId id="302" r:id="rId22"/>
    <p:sldId id="275" r:id="rId23"/>
    <p:sldId id="304" r:id="rId24"/>
    <p:sldId id="306" r:id="rId25"/>
    <p:sldId id="307" r:id="rId26"/>
    <p:sldId id="313" r:id="rId27"/>
    <p:sldId id="280" r:id="rId28"/>
    <p:sldId id="328" r:id="rId29"/>
    <p:sldId id="281" r:id="rId30"/>
    <p:sldId id="310" r:id="rId31"/>
    <p:sldId id="311" r:id="rId32"/>
    <p:sldId id="319" r:id="rId33"/>
    <p:sldId id="320" r:id="rId34"/>
    <p:sldId id="321" r:id="rId35"/>
    <p:sldId id="308" r:id="rId36"/>
    <p:sldId id="309" r:id="rId37"/>
    <p:sldId id="333" r:id="rId38"/>
    <p:sldId id="331" r:id="rId39"/>
    <p:sldId id="312" r:id="rId40"/>
    <p:sldId id="323" r:id="rId41"/>
    <p:sldId id="325" r:id="rId42"/>
    <p:sldId id="314" r:id="rId43"/>
    <p:sldId id="315" r:id="rId44"/>
    <p:sldId id="322" r:id="rId45"/>
    <p:sldId id="316" r:id="rId46"/>
    <p:sldId id="317" r:id="rId47"/>
    <p:sldId id="318" r:id="rId48"/>
    <p:sldId id="324" r:id="rId49"/>
    <p:sldId id="329" r:id="rId50"/>
    <p:sldId id="332" r:id="rId51"/>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p>
            <a:fld id="{A698F908-A603-41F2-810A-500C3369278B}" type="datetimeFigureOut">
              <a:rPr lang="sl-SI" smtClean="0"/>
              <a:pPr/>
              <a:t>20.9.2011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C19CFE0-AF04-41F9-8489-741213000426}"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A698F908-A603-41F2-810A-500C3369278B}" type="datetimeFigureOut">
              <a:rPr lang="sl-SI" smtClean="0"/>
              <a:pPr/>
              <a:t>20.9.2011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C19CFE0-AF04-41F9-8489-741213000426}"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A698F908-A603-41F2-810A-500C3369278B}" type="datetimeFigureOut">
              <a:rPr lang="sl-SI" smtClean="0"/>
              <a:pPr/>
              <a:t>20.9.2011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C19CFE0-AF04-41F9-8489-741213000426}"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A698F908-A603-41F2-810A-500C3369278B}" type="datetimeFigureOut">
              <a:rPr lang="sl-SI" smtClean="0"/>
              <a:pPr/>
              <a:t>20.9.2011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C19CFE0-AF04-41F9-8489-741213000426}"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98F908-A603-41F2-810A-500C3369278B}" type="datetimeFigureOut">
              <a:rPr lang="sl-SI" smtClean="0"/>
              <a:pPr/>
              <a:t>20.9.2011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C19CFE0-AF04-41F9-8489-741213000426}"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p>
            <a:fld id="{A698F908-A603-41F2-810A-500C3369278B}" type="datetimeFigureOut">
              <a:rPr lang="sl-SI" smtClean="0"/>
              <a:pPr/>
              <a:t>20.9.2011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3C19CFE0-AF04-41F9-8489-741213000426}"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p>
            <a:fld id="{A698F908-A603-41F2-810A-500C3369278B}" type="datetimeFigureOut">
              <a:rPr lang="sl-SI" smtClean="0"/>
              <a:pPr/>
              <a:t>20.9.2011</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3C19CFE0-AF04-41F9-8489-741213000426}"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p>
            <a:fld id="{A698F908-A603-41F2-810A-500C3369278B}" type="datetimeFigureOut">
              <a:rPr lang="sl-SI" smtClean="0"/>
              <a:pPr/>
              <a:t>20.9.2011</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3C19CFE0-AF04-41F9-8489-741213000426}"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8F908-A603-41F2-810A-500C3369278B}" type="datetimeFigureOut">
              <a:rPr lang="sl-SI" smtClean="0"/>
              <a:pPr/>
              <a:t>20.9.2011</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3C19CFE0-AF04-41F9-8489-741213000426}"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8F908-A603-41F2-810A-500C3369278B}" type="datetimeFigureOut">
              <a:rPr lang="sl-SI" smtClean="0"/>
              <a:pPr/>
              <a:t>20.9.2011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3C19CFE0-AF04-41F9-8489-741213000426}"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8F908-A603-41F2-810A-500C3369278B}" type="datetimeFigureOut">
              <a:rPr lang="sl-SI" smtClean="0"/>
              <a:pPr/>
              <a:t>20.9.2011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3C19CFE0-AF04-41F9-8489-741213000426}"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8F908-A603-41F2-810A-500C3369278B}" type="datetimeFigureOut">
              <a:rPr lang="sl-SI" smtClean="0"/>
              <a:pPr/>
              <a:t>20.9.2011</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CFE0-AF04-41F9-8489-741213000426}"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upload.wikimedia.org/wikipedia/commons/9/98/Tongue-Point-by-John-Steedman-Flickr-edited.jpg" TargetMode="Externa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en.wikipedia.org/wiki/File:Exe_estuary_from_balloon.jpg" TargetMode="Externa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684213" y="836613"/>
            <a:ext cx="7772400" cy="1470025"/>
          </a:xfrm>
        </p:spPr>
        <p:txBody>
          <a:bodyPr>
            <a:normAutofit fontScale="90000"/>
          </a:bodyPr>
          <a:lstStyle/>
          <a:p>
            <a:pPr eaLnBrk="1" hangingPunct="1"/>
            <a:r>
              <a:rPr lang="sl-SI" sz="4000" dirty="0" smtClean="0"/>
              <a:t/>
            </a:r>
            <a:br>
              <a:rPr lang="sl-SI" sz="4000" dirty="0" smtClean="0"/>
            </a:br>
            <a:r>
              <a:rPr lang="sl-SI" sz="4000" dirty="0" smtClean="0"/>
              <a:t>2. del</a:t>
            </a:r>
            <a:br>
              <a:rPr lang="sl-SI" sz="4000" dirty="0" smtClean="0"/>
            </a:br>
            <a:r>
              <a:rPr lang="sl-SI" dirty="0" smtClean="0"/>
              <a:t/>
            </a:r>
            <a:br>
              <a:rPr lang="sl-SI" dirty="0" smtClean="0"/>
            </a:br>
            <a:endParaRPr lang="sl-SI" dirty="0" smtClean="0"/>
          </a:p>
        </p:txBody>
      </p:sp>
      <p:sp>
        <p:nvSpPr>
          <p:cNvPr id="16386" name="Subtitle 3"/>
          <p:cNvSpPr>
            <a:spLocks noGrp="1"/>
          </p:cNvSpPr>
          <p:nvPr>
            <p:ph type="subTitle" idx="1"/>
          </p:nvPr>
        </p:nvSpPr>
        <p:spPr>
          <a:xfrm>
            <a:off x="1403350" y="2565400"/>
            <a:ext cx="6400800" cy="1752600"/>
          </a:xfrm>
        </p:spPr>
        <p:txBody>
          <a:bodyPr/>
          <a:lstStyle/>
          <a:p>
            <a:pPr eaLnBrk="1" hangingPunct="1"/>
            <a:r>
              <a:rPr lang="sl-SI" sz="5400" b="1" dirty="0" smtClean="0">
                <a:solidFill>
                  <a:schemeClr val="tx1"/>
                </a:solidFill>
              </a:rPr>
              <a:t>NARAVNA TVEGANJA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27. naloga</a:t>
            </a:r>
            <a:endParaRPr lang="sl-SI" dirty="0"/>
          </a:p>
        </p:txBody>
      </p:sp>
      <p:sp>
        <p:nvSpPr>
          <p:cNvPr id="3" name="Content Placeholder 2"/>
          <p:cNvSpPr>
            <a:spLocks noGrp="1"/>
          </p:cNvSpPr>
          <p:nvPr>
            <p:ph idx="1"/>
          </p:nvPr>
        </p:nvSpPr>
        <p:spPr>
          <a:xfrm>
            <a:off x="323528" y="1600200"/>
            <a:ext cx="8496944" cy="4525963"/>
          </a:xfrm>
        </p:spPr>
        <p:txBody>
          <a:bodyPr/>
          <a:lstStyle/>
          <a:p>
            <a:r>
              <a:rPr lang="sl-SI" dirty="0" smtClean="0"/>
              <a:t>Katera naravna tveganja lahko pričakuješ na slovenski obali?</a:t>
            </a:r>
          </a:p>
          <a:p>
            <a:r>
              <a:rPr lang="sl-SI" dirty="0" smtClean="0"/>
              <a:t>Poišči podatke o kakem takem dogodku.</a:t>
            </a:r>
            <a:endParaRPr lang="sl-SI"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Obalni procesi: Valovi </a:t>
            </a:r>
            <a:endParaRPr lang="sl-SI" dirty="0"/>
          </a:p>
        </p:txBody>
      </p:sp>
      <p:sp>
        <p:nvSpPr>
          <p:cNvPr id="3" name="Content Placeholder 2"/>
          <p:cNvSpPr>
            <a:spLocks noGrp="1"/>
          </p:cNvSpPr>
          <p:nvPr>
            <p:ph idx="1"/>
          </p:nvPr>
        </p:nvSpPr>
        <p:spPr>
          <a:xfrm>
            <a:off x="179512" y="1600200"/>
            <a:ext cx="8507288" cy="4997152"/>
          </a:xfrm>
        </p:spPr>
        <p:txBody>
          <a:bodyPr>
            <a:normAutofit/>
          </a:bodyPr>
          <a:lstStyle/>
          <a:p>
            <a:r>
              <a:rPr lang="sl-SI" dirty="0" smtClean="0"/>
              <a:t>Nastanejo zaradi vetra.</a:t>
            </a:r>
          </a:p>
          <a:p>
            <a:r>
              <a:rPr lang="sl-SI" dirty="0" smtClean="0"/>
              <a:t>Velikost valov je odvisna od:</a:t>
            </a:r>
          </a:p>
          <a:p>
            <a:pPr lvl="1"/>
            <a:r>
              <a:rPr lang="sl-SI" dirty="0" smtClean="0"/>
              <a:t>Hitrosti vetra</a:t>
            </a:r>
          </a:p>
          <a:p>
            <a:pPr lvl="1"/>
            <a:r>
              <a:rPr lang="sl-SI" dirty="0" smtClean="0"/>
              <a:t>Časa trajanja vetra</a:t>
            </a:r>
          </a:p>
          <a:p>
            <a:pPr lvl="1"/>
            <a:r>
              <a:rPr lang="sl-SI" dirty="0" smtClean="0"/>
              <a:t>Razdalje preko vodne površine čez katero piha</a:t>
            </a:r>
          </a:p>
          <a:p>
            <a:pPr>
              <a:buNone/>
            </a:pPr>
            <a:endParaRPr lang="sl-SI" dirty="0" smtClean="0"/>
          </a:p>
          <a:p>
            <a:r>
              <a:rPr lang="sl-SI" dirty="0" smtClean="0"/>
              <a:t>Cunami nastane zaradi potresa ali drugega premika morskega dna.</a:t>
            </a:r>
            <a:endParaRPr lang="en-US" dirty="0" smtClean="0"/>
          </a:p>
          <a:p>
            <a:pPr lvl="1"/>
            <a:endParaRPr lang="en-US" dirty="0" smtClean="0"/>
          </a:p>
          <a:p>
            <a:endParaRPr lang="sl-SI"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sl-SI" dirty="0" smtClean="0"/>
              <a:t>Valovi in gibanje vode</a:t>
            </a:r>
            <a:endParaRPr lang="sl-SI" dirty="0"/>
          </a:p>
        </p:txBody>
      </p:sp>
      <p:sp>
        <p:nvSpPr>
          <p:cNvPr id="3" name="Content Placeholder 2"/>
          <p:cNvSpPr>
            <a:spLocks noGrp="1"/>
          </p:cNvSpPr>
          <p:nvPr>
            <p:ph idx="1"/>
          </p:nvPr>
        </p:nvSpPr>
        <p:spPr>
          <a:xfrm>
            <a:off x="0" y="1052736"/>
            <a:ext cx="9144000" cy="4525963"/>
          </a:xfrm>
        </p:spPr>
        <p:txBody>
          <a:bodyPr/>
          <a:lstStyle/>
          <a:p>
            <a:r>
              <a:rPr lang="sl-SI" dirty="0" smtClean="0"/>
              <a:t>Na območju nevihte imajo valovi različne oblike in velikosti.</a:t>
            </a:r>
          </a:p>
          <a:p>
            <a:r>
              <a:rPr lang="sl-SI" dirty="0" smtClean="0"/>
              <a:t>Z oddaljevanjem od vira nastanka se razporedijo v skupine podobnih valov.</a:t>
            </a:r>
            <a:endParaRPr lang="sl-SI" dirty="0"/>
          </a:p>
        </p:txBody>
      </p:sp>
      <p:pic>
        <p:nvPicPr>
          <p:cNvPr id="48130" name="Picture 2"/>
          <p:cNvPicPr>
            <a:picLocks noChangeAspect="1" noChangeArrowheads="1"/>
          </p:cNvPicPr>
          <p:nvPr/>
        </p:nvPicPr>
        <p:blipFill>
          <a:blip r:embed="rId2" cstate="print"/>
          <a:srcRect/>
          <a:stretch>
            <a:fillRect/>
          </a:stretch>
        </p:blipFill>
        <p:spPr bwMode="auto">
          <a:xfrm>
            <a:off x="1691680" y="3284984"/>
            <a:ext cx="6121990" cy="357301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a:xfrm>
            <a:off x="467544" y="0"/>
            <a:ext cx="8229600" cy="1143000"/>
          </a:xfrm>
        </p:spPr>
        <p:txBody>
          <a:bodyPr/>
          <a:lstStyle/>
          <a:p>
            <a:r>
              <a:rPr lang="sl-SI" dirty="0" smtClean="0"/>
              <a:t>Valovi in gibanje vode</a:t>
            </a:r>
            <a:endParaRPr lang="en-US" dirty="0"/>
          </a:p>
        </p:txBody>
      </p:sp>
      <p:sp>
        <p:nvSpPr>
          <p:cNvPr id="8" name="Content Placeholder 7"/>
          <p:cNvSpPr>
            <a:spLocks noGrp="1"/>
          </p:cNvSpPr>
          <p:nvPr>
            <p:ph idx="1"/>
          </p:nvPr>
        </p:nvSpPr>
        <p:spPr>
          <a:xfrm>
            <a:off x="0" y="1600200"/>
            <a:ext cx="4499992" cy="5257800"/>
          </a:xfrm>
        </p:spPr>
        <p:txBody>
          <a:bodyPr>
            <a:normAutofit/>
          </a:bodyPr>
          <a:lstStyle/>
          <a:p>
            <a:r>
              <a:rPr lang="sl-SI" dirty="0" smtClean="0"/>
              <a:t>Energijo in obliko vala določajo:</a:t>
            </a:r>
          </a:p>
          <a:p>
            <a:pPr lvl="1"/>
            <a:r>
              <a:rPr lang="sl-SI" dirty="0" smtClean="0"/>
              <a:t>Višina – H</a:t>
            </a:r>
          </a:p>
          <a:p>
            <a:pPr lvl="1"/>
            <a:r>
              <a:rPr lang="sl-SI" dirty="0" smtClean="0"/>
              <a:t>Dolžina – L</a:t>
            </a:r>
          </a:p>
          <a:p>
            <a:pPr lvl="1"/>
            <a:r>
              <a:rPr lang="sl-SI" dirty="0" smtClean="0"/>
              <a:t>Perioda – T</a:t>
            </a:r>
          </a:p>
          <a:p>
            <a:pPr lvl="2"/>
            <a:r>
              <a:rPr lang="sl-SI" dirty="0" smtClean="0"/>
              <a:t>Čas, da zaporedna grebena valov preideta neko točko</a:t>
            </a:r>
          </a:p>
          <a:p>
            <a:pPr lvl="1"/>
            <a:r>
              <a:rPr lang="sl-SI" dirty="0" smtClean="0"/>
              <a:t> Hitrost – V = L/T</a:t>
            </a:r>
          </a:p>
        </p:txBody>
      </p:sp>
      <p:pic>
        <p:nvPicPr>
          <p:cNvPr id="43009" name="Picture 1" descr="C:\Users\nina\AppData\Local\Temp\wzc299\032167264X_jpeg\Keller_Chapter_10\Ch_10_Figure_01ab.jpg"/>
          <p:cNvPicPr>
            <a:picLocks noChangeAspect="1" noChangeArrowheads="1"/>
          </p:cNvPicPr>
          <p:nvPr/>
        </p:nvPicPr>
        <p:blipFill>
          <a:blip r:embed="rId2" cstate="print"/>
          <a:srcRect/>
          <a:stretch>
            <a:fillRect/>
          </a:stretch>
        </p:blipFill>
        <p:spPr bwMode="auto">
          <a:xfrm>
            <a:off x="4235844" y="908720"/>
            <a:ext cx="4908156" cy="594928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sl-SI" dirty="0" smtClean="0"/>
              <a:t>Valovi in gibanje vode</a:t>
            </a:r>
            <a:endParaRPr lang="sl-SI" dirty="0"/>
          </a:p>
        </p:txBody>
      </p:sp>
      <p:sp>
        <p:nvSpPr>
          <p:cNvPr id="3" name="Content Placeholder 2"/>
          <p:cNvSpPr>
            <a:spLocks noGrp="1"/>
          </p:cNvSpPr>
          <p:nvPr>
            <p:ph idx="1"/>
          </p:nvPr>
        </p:nvSpPr>
        <p:spPr>
          <a:xfrm>
            <a:off x="0" y="1196752"/>
            <a:ext cx="9144000" cy="1252736"/>
          </a:xfrm>
        </p:spPr>
        <p:txBody>
          <a:bodyPr/>
          <a:lstStyle/>
          <a:p>
            <a:r>
              <a:rPr lang="sl-SI" dirty="0" smtClean="0"/>
              <a:t>V globini, ki je večja od polovice valovne dolžine vala je zelo malo gibanja vode.</a:t>
            </a:r>
            <a:endParaRPr lang="sl-SI" dirty="0"/>
          </a:p>
        </p:txBody>
      </p:sp>
      <p:pic>
        <p:nvPicPr>
          <p:cNvPr id="4" name="Picture 10" descr="LWE_1e_Figure_09_05_L"/>
          <p:cNvPicPr>
            <a:picLocks noChangeAspect="1" noChangeArrowheads="1"/>
          </p:cNvPicPr>
          <p:nvPr/>
        </p:nvPicPr>
        <p:blipFill>
          <a:blip r:embed="rId2" cstate="print"/>
          <a:srcRect/>
          <a:stretch>
            <a:fillRect/>
          </a:stretch>
        </p:blipFill>
        <p:spPr bwMode="auto">
          <a:xfrm>
            <a:off x="0" y="2636913"/>
            <a:ext cx="9144000" cy="422108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0"/>
            <a:ext cx="8229600" cy="1143000"/>
          </a:xfrm>
        </p:spPr>
        <p:txBody>
          <a:bodyPr/>
          <a:lstStyle/>
          <a:p>
            <a:r>
              <a:rPr lang="sl-SI" dirty="0" smtClean="0"/>
              <a:t>Valovi in gibanje vode</a:t>
            </a:r>
            <a:endParaRPr lang="sl-SI" dirty="0"/>
          </a:p>
        </p:txBody>
      </p:sp>
      <p:pic>
        <p:nvPicPr>
          <p:cNvPr id="5" name="Picture 8" descr="LWE_1e_Figure_09_06_L"/>
          <p:cNvPicPr>
            <a:picLocks noChangeAspect="1" noChangeArrowheads="1"/>
          </p:cNvPicPr>
          <p:nvPr/>
        </p:nvPicPr>
        <p:blipFill>
          <a:blip r:embed="rId2" cstate="print"/>
          <a:srcRect/>
          <a:stretch>
            <a:fillRect/>
          </a:stretch>
        </p:blipFill>
        <p:spPr bwMode="auto">
          <a:xfrm>
            <a:off x="-1" y="1988840"/>
            <a:ext cx="9175867" cy="486916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sl-SI" dirty="0" smtClean="0"/>
              <a:t>Valovi in gibanje vode</a:t>
            </a:r>
            <a:endParaRPr lang="sl-SI" dirty="0"/>
          </a:p>
        </p:txBody>
      </p:sp>
      <p:sp>
        <p:nvSpPr>
          <p:cNvPr id="3" name="Content Placeholder 2"/>
          <p:cNvSpPr>
            <a:spLocks noGrp="1"/>
          </p:cNvSpPr>
          <p:nvPr>
            <p:ph idx="1"/>
          </p:nvPr>
        </p:nvSpPr>
        <p:spPr>
          <a:xfrm>
            <a:off x="0" y="1196752"/>
            <a:ext cx="9144000" cy="5661248"/>
          </a:xfrm>
        </p:spPr>
        <p:txBody>
          <a:bodyPr>
            <a:normAutofit/>
          </a:bodyPr>
          <a:lstStyle/>
          <a:p>
            <a:r>
              <a:rPr lang="sl-SI" dirty="0" smtClean="0"/>
              <a:t>V globoki vodi je gibanje vode vala krožno, v nižji  (&lt; 0,25 L in zlasti &lt;0,05 L) postaja eliptično.</a:t>
            </a:r>
          </a:p>
          <a:p>
            <a:r>
              <a:rPr lang="sl-SI" dirty="0" smtClean="0"/>
              <a:t> Valovi se na obali odbijajo, gibanje vode je horizontalno.</a:t>
            </a:r>
          </a:p>
          <a:p>
            <a:r>
              <a:rPr lang="sl-SI" dirty="0" smtClean="0"/>
              <a:t>Energija valov je približno sorazmerna kvadratu višine vala. </a:t>
            </a:r>
          </a:p>
          <a:p>
            <a:pPr lvl="1"/>
            <a:r>
              <a:rPr lang="sl-SI" dirty="0" smtClean="0"/>
              <a:t>Če višina vala naraste na 5m, energija naraste  5</a:t>
            </a:r>
            <a:r>
              <a:rPr lang="sl-SI" baseline="30000" dirty="0" smtClean="0"/>
              <a:t>2</a:t>
            </a:r>
            <a:r>
              <a:rPr lang="sl-SI" dirty="0" smtClean="0"/>
              <a:t>. Je 25x višja kot bi jo imel val višine </a:t>
            </a:r>
            <a:r>
              <a:rPr lang="en-US" dirty="0" smtClean="0"/>
              <a:t>1 m</a:t>
            </a:r>
            <a:r>
              <a:rPr lang="sl-SI" dirty="0" smtClean="0"/>
              <a:t>.</a:t>
            </a:r>
          </a:p>
          <a:p>
            <a:pPr lvl="1"/>
            <a:r>
              <a:rPr lang="sl-SI" dirty="0" smtClean="0"/>
              <a:t>Sproščena energija na 400 km odprte obale, pri valovih višine 1 m, je enaka energiji, ki jo v istem času proizvede srednje velika jedrska  elektrarna.</a:t>
            </a:r>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980728"/>
          </a:xfrm>
        </p:spPr>
        <p:txBody>
          <a:bodyPr/>
          <a:lstStyle/>
          <a:p>
            <a:r>
              <a:rPr lang="sl-SI" dirty="0" smtClean="0"/>
              <a:t>Energija valov</a:t>
            </a:r>
            <a:endParaRPr lang="sl-SI" dirty="0"/>
          </a:p>
        </p:txBody>
      </p:sp>
      <p:sp>
        <p:nvSpPr>
          <p:cNvPr id="3" name="Content Placeholder 2"/>
          <p:cNvSpPr>
            <a:spLocks noGrp="1"/>
          </p:cNvSpPr>
          <p:nvPr>
            <p:ph idx="1"/>
          </p:nvPr>
        </p:nvSpPr>
        <p:spPr>
          <a:xfrm>
            <a:off x="0" y="1124744"/>
            <a:ext cx="9144000" cy="5733256"/>
          </a:xfrm>
        </p:spPr>
        <p:txBody>
          <a:bodyPr>
            <a:normAutofit fontScale="92500"/>
          </a:bodyPr>
          <a:lstStyle/>
          <a:p>
            <a:r>
              <a:rPr lang="sl-SI" dirty="0" smtClean="0"/>
              <a:t>Ko pride val v plitvejšo vodo se zmanjšata njegova dolžina in hitrost, zviša pa se višina. Spremeni se tudi oblika.</a:t>
            </a:r>
          </a:p>
          <a:p>
            <a:r>
              <a:rPr lang="en-US" dirty="0" smtClean="0"/>
              <a:t> </a:t>
            </a:r>
            <a:r>
              <a:rPr lang="sl-SI" dirty="0" smtClean="0"/>
              <a:t>Valovi so nestabilni ko je njihova višina &gt;10% njihove dolžine.</a:t>
            </a:r>
          </a:p>
          <a:p>
            <a:r>
              <a:rPr lang="sl-SI" dirty="0" smtClean="0"/>
              <a:t>Če se valovi obali približujejo pod kotom, se ukrivijo tako, da vrhovi skoraj vzporedni obali.</a:t>
            </a:r>
          </a:p>
          <a:p>
            <a:r>
              <a:rPr lang="sl-SI" dirty="0" smtClean="0"/>
              <a:t>Valovi se zato obračajo k bolj izpostavljenim delom obale (rt) in stran od man izpostavljenih (zaliv).</a:t>
            </a:r>
          </a:p>
          <a:p>
            <a:r>
              <a:rPr lang="sl-SI" dirty="0" smtClean="0"/>
              <a:t>Energija valov je zato višja na rtih in manjša v zalivih.</a:t>
            </a:r>
          </a:p>
          <a:p>
            <a:r>
              <a:rPr lang="sl-SI" dirty="0" smtClean="0"/>
              <a:t>Rt postane otok.</a:t>
            </a:r>
            <a:endParaRPr lang="sl-SI" dirty="0"/>
          </a:p>
          <a:p>
            <a:pPr>
              <a:buNone/>
            </a:pPr>
            <a:endParaRPr lang="sl-SI"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a:xfrm>
            <a:off x="467544" y="260648"/>
            <a:ext cx="8229600" cy="764704"/>
          </a:xfrm>
        </p:spPr>
        <p:txBody>
          <a:bodyPr/>
          <a:lstStyle/>
          <a:p>
            <a:r>
              <a:rPr lang="sl-SI" dirty="0" smtClean="0"/>
              <a:t>Odboj valov</a:t>
            </a:r>
            <a:endParaRPr lang="en-US" dirty="0"/>
          </a:p>
        </p:txBody>
      </p:sp>
      <p:pic>
        <p:nvPicPr>
          <p:cNvPr id="37896" name="Picture 8" descr="IEG_5e_Figure_11_04a_L"/>
          <p:cNvPicPr>
            <a:picLocks noChangeAspect="1" noChangeArrowheads="1"/>
          </p:cNvPicPr>
          <p:nvPr/>
        </p:nvPicPr>
        <p:blipFill>
          <a:blip r:embed="rId2" cstate="print"/>
          <a:srcRect/>
          <a:stretch>
            <a:fillRect/>
          </a:stretch>
        </p:blipFill>
        <p:spPr bwMode="auto">
          <a:xfrm>
            <a:off x="0" y="1517078"/>
            <a:ext cx="9144000" cy="534092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7"/>
          <p:cNvSpPr>
            <a:spLocks noGrp="1" noChangeArrowheads="1"/>
          </p:cNvSpPr>
          <p:nvPr>
            <p:ph type="title"/>
          </p:nvPr>
        </p:nvSpPr>
        <p:spPr/>
        <p:txBody>
          <a:bodyPr/>
          <a:lstStyle/>
          <a:p>
            <a:r>
              <a:rPr lang="sl-SI" dirty="0" smtClean="0"/>
              <a:t>Odboj valov</a:t>
            </a:r>
            <a:endParaRPr lang="en-US" dirty="0" smtClean="0">
              <a:solidFill>
                <a:schemeClr val="tx1"/>
              </a:solidFill>
            </a:endParaRPr>
          </a:p>
        </p:txBody>
      </p:sp>
      <p:pic>
        <p:nvPicPr>
          <p:cNvPr id="8196" name="Picture 10" descr="LWE_1e_Figure_09_08b_L"/>
          <p:cNvPicPr>
            <a:picLocks noChangeAspect="1" noChangeArrowheads="1"/>
          </p:cNvPicPr>
          <p:nvPr/>
        </p:nvPicPr>
        <p:blipFill>
          <a:blip r:embed="rId2" cstate="print"/>
          <a:srcRect/>
          <a:stretch>
            <a:fillRect/>
          </a:stretch>
        </p:blipFill>
        <p:spPr bwMode="auto">
          <a:xfrm>
            <a:off x="0" y="1772816"/>
            <a:ext cx="4644008" cy="5085184"/>
          </a:xfrm>
          <a:prstGeom prst="rect">
            <a:avLst/>
          </a:prstGeom>
          <a:noFill/>
          <a:ln w="9525">
            <a:noFill/>
            <a:miter lim="800000"/>
            <a:headEnd/>
            <a:tailEnd/>
          </a:ln>
        </p:spPr>
      </p:pic>
      <p:pic>
        <p:nvPicPr>
          <p:cNvPr id="8197" name="Picture 11" descr="LWE_1e_Figure_09_08c_L"/>
          <p:cNvPicPr>
            <a:picLocks noChangeAspect="1" noChangeArrowheads="1"/>
          </p:cNvPicPr>
          <p:nvPr/>
        </p:nvPicPr>
        <p:blipFill>
          <a:blip r:embed="rId3" cstate="print"/>
          <a:srcRect/>
          <a:stretch>
            <a:fillRect/>
          </a:stretch>
        </p:blipFill>
        <p:spPr bwMode="auto">
          <a:xfrm>
            <a:off x="4499992" y="1772816"/>
            <a:ext cx="4644008" cy="508518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l-SI" dirty="0" smtClean="0"/>
              <a:t>4. Poglavje</a:t>
            </a:r>
            <a:br>
              <a:rPr lang="sl-SI" dirty="0" smtClean="0"/>
            </a:br>
            <a:r>
              <a:rPr lang="sl-SI" dirty="0"/>
              <a:t/>
            </a:r>
            <a:br>
              <a:rPr lang="sl-SI" dirty="0"/>
            </a:br>
            <a:r>
              <a:rPr lang="sl-SI" dirty="0" smtClean="0"/>
              <a:t>OBALNA EROZIJA</a:t>
            </a:r>
            <a:endParaRPr lang="sl-SI" dirty="0"/>
          </a:p>
        </p:txBody>
      </p:sp>
      <p:sp>
        <p:nvSpPr>
          <p:cNvPr id="3" name="Subtitle 2"/>
          <p:cNvSpPr>
            <a:spLocks noGrp="1"/>
          </p:cNvSpPr>
          <p:nvPr>
            <p:ph type="subTitle" idx="1"/>
          </p:nvPr>
        </p:nvSpPr>
        <p:spPr/>
        <p:txBody>
          <a:bodyPr/>
          <a:lstStyle/>
          <a:p>
            <a:endParaRPr lang="sl-SI"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portugal-reiseinfo.de/lissabon/umgebung/images/cabo_da_roca_ausflugsziel.jpg"/>
          <p:cNvPicPr>
            <a:picLocks noChangeAspect="1" noChangeArrowheads="1"/>
          </p:cNvPicPr>
          <p:nvPr/>
        </p:nvPicPr>
        <p:blipFill>
          <a:blip r:embed="rId2" cstate="print"/>
          <a:srcRect/>
          <a:stretch>
            <a:fillRect/>
          </a:stretch>
        </p:blipFill>
        <p:spPr bwMode="auto">
          <a:xfrm>
            <a:off x="-1" y="3212976"/>
            <a:ext cx="5149103" cy="3645024"/>
          </a:xfrm>
          <a:prstGeom prst="rect">
            <a:avLst/>
          </a:prstGeom>
          <a:noFill/>
        </p:spPr>
      </p:pic>
      <p:pic>
        <p:nvPicPr>
          <p:cNvPr id="56326" name="Picture 6" descr="http://us.123rf.com/400wm/400/400/cobretti/cobretti0812/cobretti081200083/3973834-portugal-algarve-lagos-ponta-da-piedade-the-most-visited-and-amazing-rock-formations-in-portugal.jpg"/>
          <p:cNvPicPr>
            <a:picLocks noChangeAspect="1" noChangeArrowheads="1"/>
          </p:cNvPicPr>
          <p:nvPr/>
        </p:nvPicPr>
        <p:blipFill>
          <a:blip r:embed="rId3" cstate="print"/>
          <a:srcRect/>
          <a:stretch>
            <a:fillRect/>
          </a:stretch>
        </p:blipFill>
        <p:spPr bwMode="auto">
          <a:xfrm>
            <a:off x="4644008" y="3429000"/>
            <a:ext cx="4499992" cy="3429000"/>
          </a:xfrm>
          <a:prstGeom prst="rect">
            <a:avLst/>
          </a:prstGeom>
          <a:noFill/>
        </p:spPr>
      </p:pic>
      <p:pic>
        <p:nvPicPr>
          <p:cNvPr id="56328" name="Picture 8" descr="http://upload.wikimedia.org/wikipedia/commons/f/f1/Cliffs_etretat.jpg"/>
          <p:cNvPicPr>
            <a:picLocks noChangeAspect="1" noChangeArrowheads="1"/>
          </p:cNvPicPr>
          <p:nvPr/>
        </p:nvPicPr>
        <p:blipFill>
          <a:blip r:embed="rId4" cstate="print"/>
          <a:srcRect/>
          <a:stretch>
            <a:fillRect/>
          </a:stretch>
        </p:blipFill>
        <p:spPr bwMode="auto">
          <a:xfrm>
            <a:off x="-1" y="0"/>
            <a:ext cx="5508369" cy="3429000"/>
          </a:xfrm>
          <a:prstGeom prst="rect">
            <a:avLst/>
          </a:prstGeom>
          <a:noFill/>
        </p:spPr>
      </p:pic>
      <p:pic>
        <p:nvPicPr>
          <p:cNvPr id="56324" name="Picture 4" descr="http://www.experienceholidays.co.uk/dynamicdata/data/Australia/Victoria/Vic%20-%20Twelve%20Apostles.jpg"/>
          <p:cNvPicPr>
            <a:picLocks noChangeAspect="1" noChangeArrowheads="1"/>
          </p:cNvPicPr>
          <p:nvPr/>
        </p:nvPicPr>
        <p:blipFill>
          <a:blip r:embed="rId5" cstate="print"/>
          <a:srcRect/>
          <a:stretch>
            <a:fillRect/>
          </a:stretch>
        </p:blipFill>
        <p:spPr bwMode="auto">
          <a:xfrm>
            <a:off x="4572001" y="0"/>
            <a:ext cx="4571999" cy="3429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779912" cy="1143000"/>
          </a:xfrm>
        </p:spPr>
        <p:txBody>
          <a:bodyPr/>
          <a:lstStyle/>
          <a:p>
            <a:r>
              <a:rPr lang="sl-SI" dirty="0" smtClean="0"/>
              <a:t>Obalne oblike</a:t>
            </a:r>
            <a:endParaRPr lang="sl-SI" dirty="0"/>
          </a:p>
        </p:txBody>
      </p:sp>
      <p:pic>
        <p:nvPicPr>
          <p:cNvPr id="4" name="Picture 6" descr="IEG_5e_Figure_11_06_L"/>
          <p:cNvPicPr>
            <a:picLocks noChangeAspect="1" noChangeArrowheads="1"/>
          </p:cNvPicPr>
          <p:nvPr/>
        </p:nvPicPr>
        <p:blipFill>
          <a:blip r:embed="rId2" cstate="print"/>
          <a:srcRect/>
          <a:stretch>
            <a:fillRect/>
          </a:stretch>
        </p:blipFill>
        <p:spPr bwMode="auto">
          <a:xfrm>
            <a:off x="0" y="3140968"/>
            <a:ext cx="7016740" cy="3717032"/>
          </a:xfrm>
          <a:prstGeom prst="rect">
            <a:avLst/>
          </a:prstGeom>
          <a:noFill/>
        </p:spPr>
      </p:pic>
      <p:pic>
        <p:nvPicPr>
          <p:cNvPr id="5" name="Picture 8" descr="LWE_1e_Figure_09_29_L"/>
          <p:cNvPicPr>
            <a:picLocks noChangeAspect="1" noChangeArrowheads="1"/>
          </p:cNvPicPr>
          <p:nvPr/>
        </p:nvPicPr>
        <p:blipFill>
          <a:blip r:embed="rId3" cstate="print"/>
          <a:srcRect/>
          <a:stretch>
            <a:fillRect/>
          </a:stretch>
        </p:blipFill>
        <p:spPr bwMode="auto">
          <a:xfrm>
            <a:off x="3419872" y="0"/>
            <a:ext cx="5724128" cy="334098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a:xfrm>
            <a:off x="467544" y="188640"/>
            <a:ext cx="8229600" cy="954360"/>
          </a:xfrm>
        </p:spPr>
        <p:txBody>
          <a:bodyPr>
            <a:normAutofit fontScale="90000"/>
          </a:bodyPr>
          <a:lstStyle/>
          <a:p>
            <a:r>
              <a:rPr lang="sl-SI" dirty="0" smtClean="0"/>
              <a:t>Tok vzdolž obale</a:t>
            </a:r>
            <a:br>
              <a:rPr lang="sl-SI" dirty="0" smtClean="0"/>
            </a:br>
            <a:endParaRPr lang="en-US" dirty="0"/>
          </a:p>
        </p:txBody>
      </p:sp>
      <p:sp>
        <p:nvSpPr>
          <p:cNvPr id="39941" name="Rectangle 5"/>
          <p:cNvSpPr>
            <a:spLocks noGrp="1" noChangeArrowheads="1"/>
          </p:cNvSpPr>
          <p:nvPr>
            <p:ph type="body" idx="1"/>
          </p:nvPr>
        </p:nvSpPr>
        <p:spPr>
          <a:xfrm>
            <a:off x="0" y="980728"/>
            <a:ext cx="9144000" cy="5877272"/>
          </a:xfrm>
        </p:spPr>
        <p:txBody>
          <a:bodyPr>
            <a:normAutofit lnSpcReduction="10000"/>
          </a:bodyPr>
          <a:lstStyle/>
          <a:p>
            <a:r>
              <a:rPr lang="sl-SI" dirty="0" smtClean="0"/>
              <a:t>Horizontalno gibanje velikih volumnov morske vode:</a:t>
            </a:r>
          </a:p>
          <a:p>
            <a:pPr lvl="1"/>
            <a:r>
              <a:rPr lang="sl-SI" dirty="0" smtClean="0"/>
              <a:t>Valovi pod kotom</a:t>
            </a:r>
          </a:p>
          <a:p>
            <a:pPr lvl="1"/>
            <a:r>
              <a:rPr lang="sl-SI" dirty="0" smtClean="0"/>
              <a:t>Razlike v temperaturi vode</a:t>
            </a:r>
          </a:p>
          <a:p>
            <a:pPr lvl="1"/>
            <a:r>
              <a:rPr lang="sl-SI" dirty="0" smtClean="0"/>
              <a:t>Globalni ali bolj lokalni tokovi</a:t>
            </a:r>
          </a:p>
          <a:p>
            <a:r>
              <a:rPr lang="sl-SI" dirty="0" smtClean="0"/>
              <a:t>Ob obali nastane tok, ki premešča sediment -</a:t>
            </a:r>
            <a:r>
              <a:rPr lang="sl-SI" dirty="0" err="1" smtClean="0"/>
              <a:t>longshore</a:t>
            </a:r>
            <a:r>
              <a:rPr lang="sl-SI" dirty="0" smtClean="0"/>
              <a:t> </a:t>
            </a:r>
            <a:r>
              <a:rPr lang="sl-SI" dirty="0" err="1" smtClean="0"/>
              <a:t>drift</a:t>
            </a:r>
            <a:r>
              <a:rPr lang="sl-SI" dirty="0" smtClean="0"/>
              <a:t>.</a:t>
            </a:r>
          </a:p>
          <a:p>
            <a:pPr lvl="1"/>
            <a:r>
              <a:rPr lang="sl-SI" dirty="0" smtClean="0"/>
              <a:t>Nihajoče premeščanje sedimenta na </a:t>
            </a:r>
          </a:p>
          <a:p>
            <a:pPr lvl="1"/>
            <a:r>
              <a:rPr lang="sl-SI" dirty="0" smtClean="0"/>
              <a:t>Valovi pod kotom nosijo sediment na obalo.</a:t>
            </a:r>
            <a:endParaRPr lang="en-US" sz="600" dirty="0" smtClean="0"/>
          </a:p>
          <a:p>
            <a:pPr lvl="1"/>
            <a:r>
              <a:rPr lang="sl-SI" dirty="0" smtClean="0"/>
              <a:t>Povratni val – tok vode in sedimenta pravokotno na obalo zaradi gravitacije.</a:t>
            </a:r>
          </a:p>
          <a:p>
            <a:pPr lvl="1"/>
            <a:r>
              <a:rPr lang="sl-SI" dirty="0" smtClean="0"/>
              <a:t>Posledica je </a:t>
            </a:r>
            <a:r>
              <a:rPr lang="sl-SI" dirty="0" err="1" smtClean="0"/>
              <a:t>cik</a:t>
            </a:r>
            <a:r>
              <a:rPr lang="sl-SI" dirty="0" smtClean="0"/>
              <a:t>-</a:t>
            </a:r>
            <a:r>
              <a:rPr lang="sl-SI" dirty="0" err="1" smtClean="0"/>
              <a:t>cak</a:t>
            </a:r>
            <a:r>
              <a:rPr lang="sl-SI" dirty="0" smtClean="0"/>
              <a:t> premikanje sedimenta vzdolž obale.</a:t>
            </a:r>
            <a:endParaRPr lang="en-US" sz="1000" dirty="0" smtClean="0"/>
          </a:p>
          <a:p>
            <a:pPr>
              <a:buNone/>
            </a:pPr>
            <a:endParaRPr lang="sl-SI"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6"/>
          <p:cNvSpPr>
            <a:spLocks noGrp="1" noChangeArrowheads="1"/>
          </p:cNvSpPr>
          <p:nvPr>
            <p:ph type="title"/>
          </p:nvPr>
        </p:nvSpPr>
        <p:spPr>
          <a:xfrm>
            <a:off x="467544" y="0"/>
            <a:ext cx="8229600" cy="1143000"/>
          </a:xfrm>
        </p:spPr>
        <p:txBody>
          <a:bodyPr>
            <a:normAutofit fontScale="90000"/>
          </a:bodyPr>
          <a:lstStyle/>
          <a:p>
            <a:r>
              <a:rPr lang="sl-SI" dirty="0" smtClean="0">
                <a:solidFill>
                  <a:schemeClr val="tx1"/>
                </a:solidFill>
              </a:rPr>
              <a:t>Premeščanje sedimenta vzdolž obale</a:t>
            </a:r>
            <a:endParaRPr lang="en-US" dirty="0" smtClean="0">
              <a:solidFill>
                <a:schemeClr val="tx1"/>
              </a:solidFill>
            </a:endParaRPr>
          </a:p>
        </p:txBody>
      </p:sp>
      <p:pic>
        <p:nvPicPr>
          <p:cNvPr id="1026" name="Picture 2" descr="http://cgz.e2bn.net/e2bn/leas/c99/schools/cgz/accounts/staff/rchambers/GeoBytes/GCSE%20Revision/Glossaries/Glossaries/Glossary%20Extra%20Page%20Links/LongshoreDrift1.gif"/>
          <p:cNvPicPr>
            <a:picLocks noChangeAspect="1" noChangeArrowheads="1"/>
          </p:cNvPicPr>
          <p:nvPr/>
        </p:nvPicPr>
        <p:blipFill>
          <a:blip r:embed="rId2" cstate="print"/>
          <a:srcRect/>
          <a:stretch>
            <a:fillRect/>
          </a:stretch>
        </p:blipFill>
        <p:spPr bwMode="auto">
          <a:xfrm>
            <a:off x="0" y="1374663"/>
            <a:ext cx="9144000" cy="548333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sl-SI" dirty="0" smtClean="0"/>
              <a:t>Močan povratni  (</a:t>
            </a:r>
            <a:r>
              <a:rPr lang="sl-SI" dirty="0" err="1" smtClean="0"/>
              <a:t>rip</a:t>
            </a:r>
            <a:r>
              <a:rPr lang="sl-SI" dirty="0" smtClean="0"/>
              <a:t>) tok</a:t>
            </a:r>
            <a:endParaRPr lang="sl-SI" dirty="0"/>
          </a:p>
        </p:txBody>
      </p:sp>
      <p:sp>
        <p:nvSpPr>
          <p:cNvPr id="3" name="Content Placeholder 2"/>
          <p:cNvSpPr>
            <a:spLocks noGrp="1"/>
          </p:cNvSpPr>
          <p:nvPr>
            <p:ph idx="1"/>
          </p:nvPr>
        </p:nvSpPr>
        <p:spPr>
          <a:xfrm>
            <a:off x="0" y="1124744"/>
            <a:ext cx="9144000" cy="2448272"/>
          </a:xfrm>
        </p:spPr>
        <p:txBody>
          <a:bodyPr>
            <a:normAutofit/>
          </a:bodyPr>
          <a:lstStyle/>
          <a:p>
            <a:r>
              <a:rPr lang="sl-SI" dirty="0" smtClean="0"/>
              <a:t>Nastanek: zaporedje velikih valov udari ob obalo in hiter povratni tok vode v ozkem kanalu.</a:t>
            </a:r>
            <a:endParaRPr lang="en-US" sz="1500" dirty="0" smtClean="0"/>
          </a:p>
          <a:p>
            <a:r>
              <a:rPr lang="sl-SI" dirty="0" smtClean="0"/>
              <a:t>Vsako leto 200 ljudi umre, 20.000 pa jih rešujejo zaradi povratnih tokov.</a:t>
            </a:r>
          </a:p>
          <a:p>
            <a:endParaRPr lang="sl-SI" dirty="0"/>
          </a:p>
        </p:txBody>
      </p:sp>
      <p:pic>
        <p:nvPicPr>
          <p:cNvPr id="57348" name="Picture 4" descr="http://www.srh.noaa.gov/images/mlb/rip_image.jpg"/>
          <p:cNvPicPr>
            <a:picLocks noChangeAspect="1" noChangeArrowheads="1"/>
          </p:cNvPicPr>
          <p:nvPr/>
        </p:nvPicPr>
        <p:blipFill>
          <a:blip r:embed="rId2" cstate="print"/>
          <a:srcRect/>
          <a:stretch>
            <a:fillRect/>
          </a:stretch>
        </p:blipFill>
        <p:spPr bwMode="auto">
          <a:xfrm>
            <a:off x="0" y="3607522"/>
            <a:ext cx="6012160" cy="3250478"/>
          </a:xfrm>
          <a:prstGeom prst="rect">
            <a:avLst/>
          </a:prstGeom>
          <a:noFill/>
        </p:spPr>
      </p:pic>
      <p:pic>
        <p:nvPicPr>
          <p:cNvPr id="57350" name="Picture 6" descr="http://www.sydneybeaches.com.au/images/rip_20.gif"/>
          <p:cNvPicPr>
            <a:picLocks noChangeAspect="1" noChangeArrowheads="1"/>
          </p:cNvPicPr>
          <p:nvPr/>
        </p:nvPicPr>
        <p:blipFill>
          <a:blip r:embed="rId3" cstate="print"/>
          <a:srcRect/>
          <a:stretch>
            <a:fillRect/>
          </a:stretch>
        </p:blipFill>
        <p:spPr bwMode="auto">
          <a:xfrm>
            <a:off x="5436096" y="3593678"/>
            <a:ext cx="3707904" cy="326432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sl-SI" dirty="0" smtClean="0"/>
              <a:t>Obalna erozija</a:t>
            </a:r>
            <a:endParaRPr lang="sl-SI" dirty="0"/>
          </a:p>
        </p:txBody>
      </p:sp>
      <p:sp>
        <p:nvSpPr>
          <p:cNvPr id="3" name="Content Placeholder 2"/>
          <p:cNvSpPr>
            <a:spLocks noGrp="1"/>
          </p:cNvSpPr>
          <p:nvPr>
            <p:ph idx="1"/>
          </p:nvPr>
        </p:nvSpPr>
        <p:spPr>
          <a:xfrm>
            <a:off x="0" y="1052736"/>
            <a:ext cx="9144000" cy="5805264"/>
          </a:xfrm>
        </p:spPr>
        <p:txBody>
          <a:bodyPr>
            <a:normAutofit lnSpcReduction="10000"/>
          </a:bodyPr>
          <a:lstStyle/>
          <a:p>
            <a:r>
              <a:rPr lang="sl-SI" dirty="0" smtClean="0"/>
              <a:t>Obalna celica – del obale, ki zajema </a:t>
            </a:r>
            <a:r>
              <a:rPr lang="sl-SI" dirty="0" err="1" smtClean="0"/>
              <a:t>celotenkrog</a:t>
            </a:r>
            <a:r>
              <a:rPr lang="sl-SI" dirty="0" smtClean="0"/>
              <a:t> prinašanja sedimenta na obalo (reke in obalna erozija), njegov transport vzdolž obale in eventualna izguba iz priobalnega območja (podmorski kanjon, obalne sipine).</a:t>
            </a:r>
          </a:p>
          <a:p>
            <a:r>
              <a:rPr lang="sl-SI" dirty="0" smtClean="0"/>
              <a:t>Obalna bilanca.</a:t>
            </a:r>
          </a:p>
          <a:p>
            <a:pPr lvl="1"/>
            <a:r>
              <a:rPr lang="sl-SI" dirty="0" smtClean="0"/>
              <a:t>Dodajanje</a:t>
            </a:r>
          </a:p>
          <a:p>
            <a:pPr lvl="2"/>
            <a:r>
              <a:rPr lang="sl-SI" dirty="0" smtClean="0"/>
              <a:t>Prenos vzdolž obale</a:t>
            </a:r>
          </a:p>
          <a:p>
            <a:pPr lvl="2"/>
            <a:r>
              <a:rPr lang="sl-SI" dirty="0" smtClean="0"/>
              <a:t>Erozija klifa</a:t>
            </a:r>
          </a:p>
          <a:p>
            <a:pPr lvl="2"/>
            <a:r>
              <a:rPr lang="sl-SI" dirty="0" smtClean="0"/>
              <a:t>Reka</a:t>
            </a:r>
          </a:p>
          <a:p>
            <a:pPr lvl="1"/>
            <a:r>
              <a:rPr lang="sl-SI" dirty="0" smtClean="0"/>
              <a:t>Odvzemanje</a:t>
            </a:r>
          </a:p>
          <a:p>
            <a:pPr lvl="2"/>
            <a:r>
              <a:rPr lang="sl-SI" dirty="0" smtClean="0"/>
              <a:t>Podmorski kanjon</a:t>
            </a:r>
          </a:p>
          <a:p>
            <a:pPr lvl="2"/>
            <a:r>
              <a:rPr lang="sl-SI" dirty="0" smtClean="0"/>
              <a:t>Peščene sipine</a:t>
            </a:r>
            <a:endParaRPr lang="sl-SI"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Obalna celica</a:t>
            </a:r>
            <a:endParaRPr lang="sl-SI" dirty="0"/>
          </a:p>
        </p:txBody>
      </p:sp>
      <p:pic>
        <p:nvPicPr>
          <p:cNvPr id="3" name="Picture 9" descr="LWE_1e_Figure_09_31_L"/>
          <p:cNvPicPr>
            <a:picLocks noChangeAspect="1" noChangeArrowheads="1"/>
          </p:cNvPicPr>
          <p:nvPr/>
        </p:nvPicPr>
        <p:blipFill>
          <a:blip r:embed="rId2" cstate="print"/>
          <a:srcRect/>
          <a:stretch>
            <a:fillRect/>
          </a:stretch>
        </p:blipFill>
        <p:spPr bwMode="auto">
          <a:xfrm>
            <a:off x="-1" y="1634796"/>
            <a:ext cx="9144001" cy="522320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539552" y="0"/>
            <a:ext cx="8229600" cy="1143000"/>
          </a:xfrm>
        </p:spPr>
        <p:txBody>
          <a:bodyPr/>
          <a:lstStyle/>
          <a:p>
            <a:r>
              <a:rPr lang="sl-SI" dirty="0" smtClean="0"/>
              <a:t>Obalna bilanca</a:t>
            </a:r>
            <a:endParaRPr lang="en-US" dirty="0"/>
          </a:p>
        </p:txBody>
      </p:sp>
      <p:pic>
        <p:nvPicPr>
          <p:cNvPr id="46086" name="Picture 6" descr="IEG_5e_Figure_11_A_L"/>
          <p:cNvPicPr>
            <a:picLocks noChangeAspect="1" noChangeArrowheads="1"/>
          </p:cNvPicPr>
          <p:nvPr/>
        </p:nvPicPr>
        <p:blipFill>
          <a:blip r:embed="rId2" cstate="print"/>
          <a:srcRect/>
          <a:stretch>
            <a:fillRect/>
          </a:stretch>
        </p:blipFill>
        <p:spPr bwMode="auto">
          <a:xfrm>
            <a:off x="0" y="1844825"/>
            <a:ext cx="9144000" cy="501317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lstStyle/>
          <a:p>
            <a:r>
              <a:rPr lang="sl-SI" dirty="0" smtClean="0"/>
              <a:t>28. naloga</a:t>
            </a:r>
            <a:endParaRPr lang="sl-SI" dirty="0"/>
          </a:p>
        </p:txBody>
      </p:sp>
      <p:sp>
        <p:nvSpPr>
          <p:cNvPr id="3" name="Content Placeholder 2"/>
          <p:cNvSpPr>
            <a:spLocks noGrp="1"/>
          </p:cNvSpPr>
          <p:nvPr>
            <p:ph idx="1"/>
          </p:nvPr>
        </p:nvSpPr>
        <p:spPr>
          <a:xfrm>
            <a:off x="0" y="764705"/>
            <a:ext cx="9144000" cy="4104456"/>
          </a:xfrm>
        </p:spPr>
        <p:txBody>
          <a:bodyPr>
            <a:normAutofit/>
          </a:bodyPr>
          <a:lstStyle/>
          <a:p>
            <a:r>
              <a:rPr lang="sl-SI" dirty="0" smtClean="0"/>
              <a:t>Izračunaj, ali kako se je spremenila obalna bilanca zaradi izgradnje jezu. Del podatkov je na predhodni sliki. Za oceno količine sedimenta, ki ga prinese reka določenega drenažnega območja, uporabi spodnji graf. Za izgube sedimenta na račun podvodnega kanjona upoštevaj 220.000 m</a:t>
            </a:r>
            <a:r>
              <a:rPr lang="sl-SI" baseline="30000" dirty="0" smtClean="0"/>
              <a:t>3</a:t>
            </a:r>
            <a:r>
              <a:rPr lang="sl-SI" dirty="0" smtClean="0"/>
              <a:t> na leto in za peščene sipine, da  napredujejo 0,1 cm na dan, da je njihova višina 6 m in se razprostirajo na 1200 m.</a:t>
            </a:r>
          </a:p>
          <a:p>
            <a:pPr>
              <a:buNone/>
            </a:pPr>
            <a:endParaRPr lang="sl-SI" dirty="0"/>
          </a:p>
        </p:txBody>
      </p:sp>
      <p:pic>
        <p:nvPicPr>
          <p:cNvPr id="1026" name="Picture 2" descr="C:\Users\nina\AppData\Local\Temp\wz3ab1\032167264X_jpeg\Keller_Chapter_03\Ch_03_Figure_09.jpg"/>
          <p:cNvPicPr>
            <a:picLocks noChangeAspect="1" noChangeArrowheads="1"/>
          </p:cNvPicPr>
          <p:nvPr/>
        </p:nvPicPr>
        <p:blipFill>
          <a:blip r:embed="rId2" cstate="print"/>
          <a:srcRect/>
          <a:stretch>
            <a:fillRect/>
          </a:stretch>
        </p:blipFill>
        <p:spPr bwMode="auto">
          <a:xfrm>
            <a:off x="5652120" y="4613220"/>
            <a:ext cx="3491880" cy="224478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467544" y="0"/>
            <a:ext cx="8229600" cy="1143000"/>
          </a:xfrm>
        </p:spPr>
        <p:txBody>
          <a:bodyPr/>
          <a:lstStyle/>
          <a:p>
            <a:r>
              <a:rPr lang="sl-SI" dirty="0" smtClean="0"/>
              <a:t>Dejavniki obalne erozije</a:t>
            </a:r>
            <a:endParaRPr lang="en-US" dirty="0"/>
          </a:p>
        </p:txBody>
      </p:sp>
      <p:sp>
        <p:nvSpPr>
          <p:cNvPr id="47109" name="Rectangle 5"/>
          <p:cNvSpPr>
            <a:spLocks noGrp="1" noChangeArrowheads="1"/>
          </p:cNvSpPr>
          <p:nvPr>
            <p:ph type="body" idx="1"/>
          </p:nvPr>
        </p:nvSpPr>
        <p:spPr>
          <a:xfrm>
            <a:off x="0" y="1268760"/>
            <a:ext cx="9144000" cy="5589240"/>
          </a:xfrm>
        </p:spPr>
        <p:txBody>
          <a:bodyPr>
            <a:normAutofit/>
          </a:bodyPr>
          <a:lstStyle/>
          <a:p>
            <a:r>
              <a:rPr lang="sl-SI" dirty="0" smtClean="0"/>
              <a:t>Stalno delovanje valov</a:t>
            </a:r>
          </a:p>
          <a:p>
            <a:r>
              <a:rPr lang="sl-SI" dirty="0" smtClean="0"/>
              <a:t>Tropski cikloni</a:t>
            </a:r>
          </a:p>
          <a:p>
            <a:r>
              <a:rPr lang="sl-SI" dirty="0" smtClean="0"/>
              <a:t>Cunamiji</a:t>
            </a:r>
          </a:p>
          <a:p>
            <a:r>
              <a:rPr lang="sl-SI" dirty="0" smtClean="0"/>
              <a:t>Plimovanje</a:t>
            </a:r>
          </a:p>
          <a:p>
            <a:r>
              <a:rPr lang="sl-SI" dirty="0" smtClean="0"/>
              <a:t>Dolgoročni dvig morske gladine</a:t>
            </a:r>
          </a:p>
          <a:p>
            <a:r>
              <a:rPr lang="sl-SI" dirty="0" smtClean="0"/>
              <a:t>Človeško delovanje</a:t>
            </a:r>
          </a:p>
          <a:p>
            <a:pPr lvl="1"/>
            <a:r>
              <a:rPr lang="sl-SI" dirty="0" smtClean="0"/>
              <a:t>Urbanizacija</a:t>
            </a:r>
          </a:p>
          <a:p>
            <a:pPr lvl="1"/>
            <a:r>
              <a:rPr lang="sl-SI" dirty="0" smtClean="0"/>
              <a:t>Gradnja objektov na robovih</a:t>
            </a:r>
          </a:p>
          <a:p>
            <a:pPr lvl="1"/>
            <a:r>
              <a:rPr lang="sl-SI" dirty="0" smtClean="0"/>
              <a:t>Namakanje in ostale dejavnosti</a:t>
            </a:r>
            <a:endParaRPr lang="en-US" dirty="0" smtClean="0"/>
          </a:p>
          <a:p>
            <a:pPr lvl="1">
              <a:buNone/>
            </a:pPr>
            <a:endParaRPr lang="sl-SI"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data:image/jpg;base64,/9j/4AAQSkZJRgABAQAAAQABAAD/2wCEAAkGBhQSEBQUEhQUFBQUFBQUFRUUFRUVFBUUFBQVFBUUFBQXHCYeFxkkGRQUHy8gJCcpLCwsFR4xNTAqNSYrLCkBCQoKDgwOFw8PGiwkHCQsLCwsKSwpLCwsKSksKSwsLCwsLCwsLCwsLCwsLCwsLCwpKSwsLCwsLCwsLCwsLCwsLP/AABEIAMIBAwMBIgACEQEDEQH/xAAcAAACAwEBAQEAAAAAAAAAAAABAgADBQQGBwj/xABBEAACAQEFAwkGBAMHBQAAAAAAAQIRAwQSITFBUWEFBhMUInGBkaEyQlKx0fAVYpLBBxbhQ1NygqKy8SNjk8PS/8QAGgEAAwEBAQEAAAAAAAAAAAAAAAECAwQFBv/EAC0RAAICAQMEAAQFBQAAAAAAAAABAhEDEiExBBNBUQUUIoFCYXGhsRUyUpHw/9oADAMBAAIRAxEAPwDSlehXaG3a3SymqwpkjNvFwdKnoppnK0cnSFtneKHHODTLYQ7Oppo9kavR3wvy2knfEZgVIO0HcOzrSKKqUs9NpQxouhssendGeuzQfJ0ctzoXW9yhT2dmqOSzvGVC+F6MHKXs2UY+jLt7Gj4bCuhpXizTVTinCh248yaryck8TTtcFVCUGoTCaoyYlA1GoSgOgVldBoLPMNApA1a2BSp7nY7rFrIqdzoIrdoWVq2cijkWx1OWMDjQLkVslC3BkqaJaREoOyyNhU1i9K+ozktT2KcJdY2NdS12FB7JKuZjPNtsawxVyOnQXpBrbgUq7yZy2dFFqtqDxvtDkndpFbu8iasZrRv5bHlFGTG7ssUaE6bHZqdeIZnWuBB9qXonuL2a8rSOzI5533D3P5mdZXNJZznJ65tr02Dzu1XRtiir5G2G2eN1LbDk+TVdEc/R00OuxvmVDok2kq4Mo1YvUqPY+BZaXOKzaee4DbrVAtLaajWleCzfgjLW/ZppRzOxWwqonmt1fDeji5U5ScYqUc/aqq02Uaae36GVzSvn/Rk7SVMLUEnsSrJL/U/In5n69Fk6FVm+qliqVwdUnnnvVH5FsJU3G7RKY6tqFU8y6VHwEwkLYplcrMVIucUhJGqkzNxXJHZ+ZXKI9SSTLjqJk4iBoFxIdCfs52vQtAND0JQdiK8IEi2hKCCxEjostCqgYqTeVTHKm0b4mkdDjwEwb3QSWJZOpVLM5lBs6HNI6ZSS0YqvTRzqA1DZYV5MXm9HQr6yuVuV0JQfYiLvsZ2rFcmSgGzRQjEzc5SBQhMRC7RFM4eSudErRwjJLttqq0VFJtPc8o9+b7td2lT53yVjsbbFGcXCTo3LJR7VV3tHpbtzksVLD2/8bVcWa3ZrX0PC6TPGS+t/c9DJf4TdUh5tJarE64VWmJrZUzoctWLlRTz9PMHKyjKDWOjpkq67Vls012HbOcXFuDT+5lF77os5H5cVu7TDWKs+jXa1xTqsNFtTVDQtJSonGWXDC009uaPCckXfBbWkXLGsanSDpjbTptW1y7qvgestL3N2cnGiaqnWSypqm46ZeJhCWuNm0qTo89zitMdr0blGdaVjFNypGuUqdlZ03NVObkK6LEslOazjBySjltTzTpwzyOK62lbRrODSmm032sWidaZUqb3J1wTwKjo08NolSlom51jtaplXR0PPx3kyLSuP+5ZrKox3N2znJrtRwvvqWAsoyp2qV200fEk8tWl6Hvq63PP2sZ1IpPcgIpteUIQdJSSe7V+mgNR8jt+DobruFjAoXKFk/fj50+YJ8oWaVca8M2LZcBd8nZF0BOdTFvHLtNIvPPtOmXcjns+X519mL4Z/OpOre7Lraj0KQKGRZ84Vti13NP5jS5wR3S9DRZTPto1SMyo8vQrpL0+p0Q5Qs2q40uDyfqWsifDM9D8nYGhnWnL1knRVlxSy9S2z5Zsn71O9Nf0HrXsWlnWXWdtGO3M4bxyhCKq5LwdfkZ955chsTl6IzyST5ZrjteDdtrbEc9paxiqtpLe2kvU8veuXLR1UWorgv3ZmTtZS9qTb4tsiOVRVIuUNTs9nLlWySr0kfB19EZd650xVVCLfGWS8kealIVCeZgsSN+HOme2MX5r9zrjzps6ZxlXcqNedTyziJUlZZexvHE9LPnWv7t/qX0EfOn/t/wCr+h5yoyB5WPtpG8+dEvgj5shhYQE9xj0oE7vKnZpXvydP6fMlnZSSzyrrlrvOq73K0hq1lnTNZfttOmyuEqZRlxom3sppltPlnJo7dLM12qbo6JrRoaV6kqrFllWry+h2y5LeJtxWaqk61XetmVBJcl7lTTXTL7ROpITizl6SlJJdqutKqm3h57AWN61jV5tPtUarsSaVdr2nR+H2qlScJKPFeeYsuRdGqrdxz9TVTaVNhT9FE7d6zo3WrdKVzpSur/5PRXHl20cViwulMmtyVHBxpl3mFbWE1icotrNa1y357a5llhfoRVHWNPiW/d97Dt6fPRE42b1tyzN+9RflVPDecjvDetXXa6/M54zxaZ9xc4PYqJ7NaeJ399S5ZioVwgytnTV072VIdwe5i2kWvLiUpp+RONEBUMLJvTaGdm1kx2FCIlSNgHYgVCRiSlQdiLcs6fIRy3+jEVqRyDdDGjJAxCuP3UjJchjYhZFygopP2ltTySfCjzKnDg9CLHRUwzlwC/UkstR2Iqs7vXV/PyLYxWxIrxEVqTKTYyWlmUTR041lqt9c136CTpt89jBSoDmSGk9xY7FUElRcTTVYCZhA58CAB+hbTmhYTcXNOUopRxaOSWXaw0rqXQ5t2S0ql2apZLs7Kbu+pqKff5DVPN0o79TMy15As5NymnKT2t6abqfCvI51zPu+uCrrWrbyrrTcuBsxtE9Gn3PTv3BqGlBbOC05EspYax9nTN09nDTPVUZVdebN3s01GFE9jbaWvsp6avQ04zT0308VqEelBbM7+X7ClOjT1WddubzqcFtzFu0qUhhwuqSwtLb7ybp4noGBKmgtK9BbMG68y7CzrhjHNtvs5OqppXhU7P5bsKpuzVU6r+u9cDTA+8NKC2Z1rzcu8tbGD12U17jjvPMe6Tjhdlh3Si2pLx2+Juqu/wCQjvUMu3HPJdqOeumeej8gSS3QuTxl4/hXYv2ba1j/AIlGf0OS1/hTl2bdZfFBrLZo2e76/Z4sGOOL4aqot85Qs7ONZzhGumJrN8Ft8DTuP2ToXo+cWv8ACy292dk++Ul/63Q5L1/Dq9xjlZ2c6fBaxq/1RR9TsL1GSTVVXNYsm1rWha5aU8f6FLMyXiR8UtuZt7jrdbXwlGX+2pm2vJFr71haLvy/Y+/VJiNF1FeP5M3gfhn55dxl/dP9QVdZr+zfmj73b3OEvajF51zhGXhmnkcVrzdu8vcistkXHPPPstcPI0+Yi+Y/uYvp8viS/wBHw7qk/gfmheqz+D1R9y/lm70pg/1Sr3Vqc9pzOsHo5L/M38x9/H6M3g6jw0fFldpr3H+r+gYWM6+w3wxfQ+w/yXZ/E34r6HPbcz44VSrdc32aeWwrvYfRDxdUvR8l6vP+7fmJ1SfwV8z6nbc02tM/8v0RQ+bT3wXe8PzoaLJhMZLrF+FHzToZr3KCuzlT2F+/zPpUubE9mCXdKL/c5ZciTXul3hZk83Vx5gfPpWDp7CXGr+ovQP4fU97LkqS9z0K5XH8voWoYmYS6zOuYnhrOyp7mW6skn5NCux/Il5v5nt3dVuFd1W5F9qBk/iORfhPF9D+VAPZ9VW4g+zAX9Tn/AIn15viGpyK0BK3pqzwLPrqOtyOW3uilrO1WdezaSj/toUu+L7QOvLj5AFBjyVFf2l4/89p/9Dvk2zbrLHP/ABWs2v04qehX11cfIPXI7/RhQztg1FJKtFvbfq8wu1M+V+XET8Q4MBUaLtCO0M3r73eoHf3uXmAzS6QGJbvkZn4g9y8ydfluQUB3ysYPNwg9NYxemmwpjybYL+xstW/Yjq04t0pnk2vFnN1+W5ffiK77LgFAaztF95fIjtssvAx3e57/AEQOtT3/ACHQGxC3e2ngR27MnppU9tffgI7xL4/QKEa7tCuV4S1aXiZU7auto/2+ZVKK2Ovcl9R6QtGs7/D4kL+Iw3+j+hkK3itY173k/L6jfin5IL/Kv3HpJc0jV/EYfF6MR8pQ3+jMn8Tdfd/TH6DLlR/l/RD6D0C7kTSfKkOPkzmvHKcnVQXi0/kUPliX5fBL6Cy5Vm9v34BoF3Ucc+T5zlV6/lgo/JGhZcm2kKJzou+vojld/lvKZ3l7S1FkPNFGw7SKylPFwcf+RHerPbCD8KGO7wI7yUoMxl1ETuvELN+zGnjU5Z2EdyKHe1vK3fFvLUJnNPNifgtd0juRDm68E10zObXh/L9jfsrTsqjyovHLUfGY90coRUXLFhSjXKtEqZvboWu8vf6nD25HsPqIGpiI7QzFe3vfmR3x735ldti+YgaLtSdKZbvXeLK9cQ7UiX1cDVdohelW8yXeQO+MrsyIfW4zX6YHT9xjO/MHXS1gkQ+ugbDt+IrvC3mM7yK7yV8uzN/EImy7yB3oxetCO9FLpmQ/iUTc64V9cW8xnehXePupS6YzfxE3HfBXfDD6wTp2V8sZP4kbLvvESV64rzRkK9Ed4qWunMpfEGabvQqvCe30MtzYvSstdOZvr7NWV5Ed5M3pmBWpXy5HzzNNXsEr5QzKhH2ES+tmaDv33UV337qcOAOEpYImUutyHW72I72cmBhaKWGJjLq5vwXu8VEbrtKsyYitFcGfecuUW4WQqxkDSHcX5mh1kKvBzBSXAw7aOzvyOh2wOkoUMDbDtld5nT1muroVuXiUDO2BQE8pd0hXK2ZXiqMUoIzlkYMbBKTC2hZM0UUYPI/YMYHagfgShWlEdxhqCpAlUjNuTFA5Bce4jTHSDcGIDtCUYMI6RDbIpBUmLQiYUGp+R6iyZMbJiCh7ew1AyKQRkv8AUFEFLiFrxFoIpJjvvBnvFJVCopt+f5GxP7ZHMCRFUKFbCgMDYskMn7DgEqQB2jrc+IK8QV4BUDKja2yLwDQdQFkvvMYAp3iugxW0ItukPjI5iUAxpEOTQ1SJlYUyqM9ZY6bCuTDUKGhPcVNkcmFoAyd/bI5iscWQDf6kTGxFbYMQyGNKAHEiYXIYIQGLu9R6koAUxcRKjOAFDvAW4Kjpi04BrwAFsOythXd6h8BFOmLGP3UZEceAAJWxHIWvD0GaB5gNtg8wgoiDItnXFjVK6hxGB2v9SxTK5sGIDY6FqA391IBcPkPkUZPcR9wrRY/AXCUjNiEqM4lcmMm6GxkqxYDMB2w4g4hUTEA1IOIjAlw8ggFg8yYQOQKjJ1IOEDImBsB2RsikGojoA7/MsUxoyKkxlIBodtFbiFSI4pgKyIjgRWf3UL4iFtW4tXxDiZGI3xDkadcFimFSRWpMKkKinIsyIJUIxfYukuNCvxRZVgr95EFpJkUd4zoKAk0SRZXIVP7oKGLKRErYYrcGhMQHUZmw1ElHgHEDEMAYSUGT4BbAdlTkLVDOP3QRjM9Qya3BSqVotSGS3fgRoRMtcXv9RJJ7RkitkjILZMTAdhbJX7oRzFc2BSkggYMe8ZiKv0RDIRBxBROodeIyfFiYxqgG3gWT7hWNN+PzK21vEVYfQNOIrYUwGqCQJBWVpR3YciuUKBixZGZryIRApuCojBIZoWpGLFgkTJ0WoDYHIRt7h0TqQ1RWxcTEr3DoNa9FnSgcwJrciN8fIdEuSLIzJKIA9IgDb2IlxCnvGxISnEYmky6IcPBlEXRl6tEBDiymcCupfJ1KmMVCOQWSoWwGKg4CIICAiYmFsWowY2IlRVIZCDnyFWneJOXex8Iso7g2H9Qkp+P33A6UNCYR7Ctg6YgcBApBqZ2xYHqQhzPk9CH9oKZFM3mEhpE58gJ6AiEhSMZDjshBFLyIySAQGVHhkFCQYMLEYSFIwlyAC1IQaJZbYarvFhoQgDXKGQrCQk38EkhEQgyGWIWgSCK8CIQhCjF8jCohAGxkJN5gIMhBgxpEILyaLgUBCDEf/9k="/>
          <p:cNvSpPr>
            <a:spLocks noChangeAspect="1" noChangeArrowheads="1"/>
          </p:cNvSpPr>
          <p:nvPr/>
        </p:nvSpPr>
        <p:spPr bwMode="auto">
          <a:xfrm>
            <a:off x="117475" y="-8969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6388" name="AutoShape 4" descr="data:image/jpg;base64,/9j/4AAQSkZJRgABAQAAAQABAAD/2wCEAAkGBhQSEBQUEhQUFBQUFBQUFRUUFRUVFBUUFBQVFBUUFBQXHCYeFxkkGRQUHy8gJCcpLCwsFR4xNTAqNSYrLCkBCQoKDgwOFw8PGiwkHCQsLCwsKSwpLCwsKSksKSwsLCwsLCwsLCwsLCwsLCwsLCwpKSwsLCwsLCwsLCwsLCwsLP/AABEIAMIBAwMBIgACEQEDEQH/xAAcAAACAwEBAQEAAAAAAAAAAAABAgADBQQGBwj/xABBEAACAQEFAwkGBAMHBQAAAAAAAQIRAwQSITFBUWEFBhMUInGBkaEyQlKx0fAVYpLBBxbhQ1NygqKy8SNjk8PS/8QAGgEAAwEBAQEAAAAAAAAAAAAAAAECAwQFBv/EAC0RAAICAQMEAAQFBQAAAAAAAAABAhEDEiExBBNBUQUUIoFCYXGhsRUyUpHw/9oADAMBAAIRAxEAPwDSlehXaG3a3SymqwpkjNvFwdKnoppnK0cnSFtneKHHODTLYQ7Oppo9kavR3wvy2knfEZgVIO0HcOzrSKKqUs9NpQxouhssendGeuzQfJ0ctzoXW9yhT2dmqOSzvGVC+F6MHKXs2UY+jLt7Gj4bCuhpXizTVTinCh248yaryck8TTtcFVCUGoTCaoyYlA1GoSgOgVldBoLPMNApA1a2BSp7nY7rFrIqdzoIrdoWVq2cijkWx1OWMDjQLkVslC3BkqaJaREoOyyNhU1i9K+ozktT2KcJdY2NdS12FB7JKuZjPNtsawxVyOnQXpBrbgUq7yZy2dFFqtqDxvtDkndpFbu8iasZrRv5bHlFGTG7ssUaE6bHZqdeIZnWuBB9qXonuL2a8rSOzI5533D3P5mdZXNJZznJ65tr02Dzu1XRtiir5G2G2eN1LbDk+TVdEc/R00OuxvmVDok2kq4Mo1YvUqPY+BZaXOKzaee4DbrVAtLaajWleCzfgjLW/ZppRzOxWwqonmt1fDeji5U5ScYqUc/aqq02Uaae36GVzSvn/Rk7SVMLUEnsSrJL/U/In5n69Fk6FVm+qliqVwdUnnnvVH5FsJU3G7RKY6tqFU8y6VHwEwkLYplcrMVIucUhJGqkzNxXJHZ+ZXKI9SSTLjqJk4iBoFxIdCfs52vQtAND0JQdiK8IEi2hKCCxEjostCqgYqTeVTHKm0b4mkdDjwEwb3QSWJZOpVLM5lBs6HNI6ZSS0YqvTRzqA1DZYV5MXm9HQr6yuVuV0JQfYiLvsZ2rFcmSgGzRQjEzc5SBQhMRC7RFM4eSudErRwjJLttqq0VFJtPc8o9+b7td2lT53yVjsbbFGcXCTo3LJR7VV3tHpbtzksVLD2/8bVcWa3ZrX0PC6TPGS+t/c9DJf4TdUh5tJarE64VWmJrZUzoctWLlRTz9PMHKyjKDWOjpkq67Vls012HbOcXFuDT+5lF77os5H5cVu7TDWKs+jXa1xTqsNFtTVDQtJSonGWXDC009uaPCckXfBbWkXLGsanSDpjbTptW1y7qvgestL3N2cnGiaqnWSypqm46ZeJhCWuNm0qTo89zitMdr0blGdaVjFNypGuUqdlZ03NVObkK6LEslOazjBySjltTzTpwzyOK62lbRrODSmm032sWidaZUqb3J1wTwKjo08NolSlom51jtaplXR0PPx3kyLSuP+5ZrKox3N2znJrtRwvvqWAsoyp2qV200fEk8tWl6Hvq63PP2sZ1IpPcgIpteUIQdJSSe7V+mgNR8jt+DobruFjAoXKFk/fj50+YJ8oWaVca8M2LZcBd8nZF0BOdTFvHLtNIvPPtOmXcjns+X519mL4Z/OpOre7Lraj0KQKGRZ84Vti13NP5jS5wR3S9DRZTPto1SMyo8vQrpL0+p0Q5Qs2q40uDyfqWsifDM9D8nYGhnWnL1knRVlxSy9S2z5Zsn71O9Nf0HrXsWlnWXWdtGO3M4bxyhCKq5LwdfkZ955chsTl6IzyST5ZrjteDdtrbEc9paxiqtpLe2kvU8veuXLR1UWorgv3ZmTtZS9qTb4tsiOVRVIuUNTs9nLlWySr0kfB19EZd650xVVCLfGWS8kealIVCeZgsSN+HOme2MX5r9zrjzps6ZxlXcqNedTyziJUlZZexvHE9LPnWv7t/qX0EfOn/t/wCr+h5yoyB5WPtpG8+dEvgj5shhYQE9xj0oE7vKnZpXvydP6fMlnZSSzyrrlrvOq73K0hq1lnTNZfttOmyuEqZRlxom3sppltPlnJo7dLM12qbo6JrRoaV6kqrFllWry+h2y5LeJtxWaqk61XetmVBJcl7lTTXTL7ROpITizl6SlJJdqutKqm3h57AWN61jV5tPtUarsSaVdr2nR+H2qlScJKPFeeYsuRdGqrdxz9TVTaVNhT9FE7d6zo3WrdKVzpSur/5PRXHl20cViwulMmtyVHBxpl3mFbWE1icotrNa1y357a5llhfoRVHWNPiW/d97Dt6fPRE42b1tyzN+9RflVPDecjvDetXXa6/M54zxaZ9xc4PYqJ7NaeJ399S5ZioVwgytnTV072VIdwe5i2kWvLiUpp+RONEBUMLJvTaGdm1kx2FCIlSNgHYgVCRiSlQdiLcs6fIRy3+jEVqRyDdDGjJAxCuP3UjJchjYhZFygopP2ltTySfCjzKnDg9CLHRUwzlwC/UkstR2Iqs7vXV/PyLYxWxIrxEVqTKTYyWlmUTR041lqt9c136CTpt89jBSoDmSGk9xY7FUElRcTTVYCZhA58CAB+hbTmhYTcXNOUopRxaOSWXaw0rqXQ5t2S0ql2apZLs7Kbu+pqKff5DVPN0o79TMy15As5NymnKT2t6abqfCvI51zPu+uCrrWrbyrrTcuBsxtE9Gn3PTv3BqGlBbOC05EspYax9nTN09nDTPVUZVdebN3s01GFE9jbaWvsp6avQ04zT0308VqEelBbM7+X7ClOjT1WddubzqcFtzFu0qUhhwuqSwtLb7ybp4noGBKmgtK9BbMG68y7CzrhjHNtvs5OqppXhU7P5bsKpuzVU6r+u9cDTA+8NKC2Z1rzcu8tbGD12U17jjvPMe6Tjhdlh3Si2pLx2+Juqu/wCQjvUMu3HPJdqOeumeej8gSS3QuTxl4/hXYv2ba1j/AIlGf0OS1/hTl2bdZfFBrLZo2e76/Z4sGOOL4aqot85Qs7ONZzhGumJrN8Ft8DTuP2ToXo+cWv8ACy292dk++Ul/63Q5L1/Dq9xjlZ2c6fBaxq/1RR9TsL1GSTVVXNYsm1rWha5aU8f6FLMyXiR8UtuZt7jrdbXwlGX+2pm2vJFr71haLvy/Y+/VJiNF1FeP5M3gfhn55dxl/dP9QVdZr+zfmj73b3OEvajF51zhGXhmnkcVrzdu8vcistkXHPPPstcPI0+Yi+Y/uYvp8viS/wBHw7qk/gfmheqz+D1R9y/lm70pg/1Sr3Vqc9pzOsHo5L/M38x9/H6M3g6jw0fFldpr3H+r+gYWM6+w3wxfQ+w/yXZ/E34r6HPbcz44VSrdc32aeWwrvYfRDxdUvR8l6vP+7fmJ1SfwV8z6nbc02tM/8v0RQ+bT3wXe8PzoaLJhMZLrF+FHzToZr3KCuzlT2F+/zPpUubE9mCXdKL/c5ZciTXul3hZk83Vx5gfPpWDp7CXGr+ovQP4fU97LkqS9z0K5XH8voWoYmYS6zOuYnhrOyp7mW6skn5NCux/Il5v5nt3dVuFd1W5F9qBk/iORfhPF9D+VAPZ9VW4g+zAX9Tn/AIn15viGpyK0BK3pqzwLPrqOtyOW3uilrO1WdezaSj/toUu+L7QOvLj5AFBjyVFf2l4/89p/9Dvk2zbrLHP/ABWs2v04qehX11cfIPXI7/RhQztg1FJKtFvbfq8wu1M+V+XET8Q4MBUaLtCO0M3r73eoHf3uXmAzS6QGJbvkZn4g9y8ydfluQUB3ysYPNwg9NYxemmwpjybYL+xstW/Yjq04t0pnk2vFnN1+W5ffiK77LgFAaztF95fIjtssvAx3e57/AEQOtT3/ACHQGxC3e2ngR27MnppU9tffgI7xL4/QKEa7tCuV4S1aXiZU7auto/2+ZVKK2Ovcl9R6QtGs7/D4kL+Iw3+j+hkK3itY173k/L6jfin5IL/Kv3HpJc0jV/EYfF6MR8pQ3+jMn8Tdfd/TH6DLlR/l/RD6D0C7kTSfKkOPkzmvHKcnVQXi0/kUPliX5fBL6Cy5Vm9v34BoF3Ucc+T5zlV6/lgo/JGhZcm2kKJzou+vojld/lvKZ3l7S1FkPNFGw7SKylPFwcf+RHerPbCD8KGO7wI7yUoMxl1ETuvELN+zGnjU5Z2EdyKHe1vK3fFvLUJnNPNifgtd0juRDm68E10zObXh/L9jfsrTsqjyovHLUfGY90coRUXLFhSjXKtEqZvboWu8vf6nD25HsPqIGpiI7QzFe3vfmR3x735ldti+YgaLtSdKZbvXeLK9cQ7UiX1cDVdohelW8yXeQO+MrsyIfW4zX6YHT9xjO/MHXS1gkQ+ugbDt+IrvC3mM7yK7yV8uzN/EImy7yB3oxetCO9FLpmQ/iUTc64V9cW8xnehXePupS6YzfxE3HfBXfDD6wTp2V8sZP4kbLvvESV64rzRkK9Ed4qWunMpfEGabvQqvCe30MtzYvSstdOZvr7NWV5Ed5M3pmBWpXy5HzzNNXsEr5QzKhH2ES+tmaDv33UV337qcOAOEpYImUutyHW72I72cmBhaKWGJjLq5vwXu8VEbrtKsyYitFcGfecuUW4WQqxkDSHcX5mh1kKvBzBSXAw7aOzvyOh2wOkoUMDbDtld5nT1muroVuXiUDO2BQE8pd0hXK2ZXiqMUoIzlkYMbBKTC2hZM0UUYPI/YMYHagfgShWlEdxhqCpAlUjNuTFA5Bce4jTHSDcGIDtCUYMI6RDbIpBUmLQiYUGp+R6iyZMbJiCh7ew1AyKQRkv8AUFEFLiFrxFoIpJjvvBnvFJVCopt+f5GxP7ZHMCRFUKFbCgMDYskMn7DgEqQB2jrc+IK8QV4BUDKja2yLwDQdQFkvvMYAp3iugxW0ItukPjI5iUAxpEOTQ1SJlYUyqM9ZY6bCuTDUKGhPcVNkcmFoAyd/bI5iscWQDf6kTGxFbYMQyGNKAHEiYXIYIQGLu9R6koAUxcRKjOAFDvAW4Kjpi04BrwAFsOythXd6h8BFOmLGP3UZEceAAJWxHIWvD0GaB5gNtg8wgoiDItnXFjVK6hxGB2v9SxTK5sGIDY6FqA391IBcPkPkUZPcR9wrRY/AXCUjNiEqM4lcmMm6GxkqxYDMB2w4g4hUTEA1IOIjAlw8ggFg8yYQOQKjJ1IOEDImBsB2RsikGojoA7/MsUxoyKkxlIBodtFbiFSI4pgKyIjgRWf3UL4iFtW4tXxDiZGI3xDkadcFimFSRWpMKkKinIsyIJUIxfYukuNCvxRZVgr95EFpJkUd4zoKAk0SRZXIVP7oKGLKRErYYrcGhMQHUZmw1ElHgHEDEMAYSUGT4BbAdlTkLVDOP3QRjM9Qya3BSqVotSGS3fgRoRMtcXv9RJJ7RkitkjILZMTAdhbJX7oRzFc2BSkggYMe8ZiKv0RDIRBxBROodeIyfFiYxqgG3gWT7hWNN+PzK21vEVYfQNOIrYUwGqCQJBWVpR3YciuUKBixZGZryIRApuCojBIZoWpGLFgkTJ0WoDYHIRt7h0TqQ1RWxcTEr3DoNa9FnSgcwJrciN8fIdEuSLIzJKIA9IgDb2IlxCnvGxISnEYmky6IcPBlEXRl6tEBDiymcCupfJ1KmMVCOQWSoWwGKg4CIICAiYmFsWowY2IlRVIZCDnyFWneJOXex8Iso7g2H9Qkp+P33A6UNCYR7Ctg6YgcBApBqZ2xYHqQhzPk9CH9oKZFM3mEhpE58gJ6AiEhSMZDjshBFLyIySAQGVHhkFCQYMLEYSFIwlyAC1IQaJZbYarvFhoQgDXKGQrCQk38EkhEQgyGWIWgSCK8CIQhCjF8jCohAGxkJN5gIMhBgxpEILyaLgUBCDEf/9k="/>
          <p:cNvSpPr>
            <a:spLocks noChangeAspect="1" noChangeArrowheads="1"/>
          </p:cNvSpPr>
          <p:nvPr/>
        </p:nvSpPr>
        <p:spPr bwMode="auto">
          <a:xfrm>
            <a:off x="117475" y="-8969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16390" name="Picture 6" descr="Sandy Cay Caribbean beach Wallpaper "/>
          <p:cNvPicPr>
            <a:picLocks noChangeAspect="1" noChangeArrowheads="1"/>
          </p:cNvPicPr>
          <p:nvPr/>
        </p:nvPicPr>
        <p:blipFill>
          <a:blip r:embed="rId2" cstate="print"/>
          <a:srcRect/>
          <a:stretch>
            <a:fillRect/>
          </a:stretch>
        </p:blipFill>
        <p:spPr bwMode="auto">
          <a:xfrm>
            <a:off x="4245999" y="0"/>
            <a:ext cx="4898001" cy="3645024"/>
          </a:xfrm>
          <a:prstGeom prst="rect">
            <a:avLst/>
          </a:prstGeom>
          <a:noFill/>
        </p:spPr>
      </p:pic>
      <p:pic>
        <p:nvPicPr>
          <p:cNvPr id="16392" name="Picture 8" descr="http://images.travelpod.com/users/caitmel/1.1279558728.the-croatian-coast.jpg"/>
          <p:cNvPicPr>
            <a:picLocks noChangeAspect="1" noChangeArrowheads="1"/>
          </p:cNvPicPr>
          <p:nvPr/>
        </p:nvPicPr>
        <p:blipFill>
          <a:blip r:embed="rId3" cstate="print"/>
          <a:srcRect/>
          <a:stretch>
            <a:fillRect/>
          </a:stretch>
        </p:blipFill>
        <p:spPr bwMode="auto">
          <a:xfrm>
            <a:off x="4193958" y="3140968"/>
            <a:ext cx="4950042" cy="3717032"/>
          </a:xfrm>
          <a:prstGeom prst="rect">
            <a:avLst/>
          </a:prstGeom>
          <a:noFill/>
        </p:spPr>
      </p:pic>
      <p:pic>
        <p:nvPicPr>
          <p:cNvPr id="16394" name="Picture 10" descr="http://www.vacationideas.me/wp-content/uploads/2009/12/navagio-beach-shipwreck-zakynthos-island-greece.jpg"/>
          <p:cNvPicPr>
            <a:picLocks noChangeAspect="1" noChangeArrowheads="1"/>
          </p:cNvPicPr>
          <p:nvPr/>
        </p:nvPicPr>
        <p:blipFill>
          <a:blip r:embed="rId4" cstate="print"/>
          <a:srcRect/>
          <a:stretch>
            <a:fillRect/>
          </a:stretch>
        </p:blipFill>
        <p:spPr bwMode="auto">
          <a:xfrm>
            <a:off x="0" y="3200400"/>
            <a:ext cx="4762500" cy="3657600"/>
          </a:xfrm>
          <a:prstGeom prst="rect">
            <a:avLst/>
          </a:prstGeom>
          <a:noFill/>
        </p:spPr>
      </p:pic>
      <p:pic>
        <p:nvPicPr>
          <p:cNvPr id="16396" name="Picture 12" descr="http://farm3.static.flickr.com/2105/2126976030_81e470edb2.jpg"/>
          <p:cNvPicPr>
            <a:picLocks noChangeAspect="1" noChangeArrowheads="1"/>
          </p:cNvPicPr>
          <p:nvPr/>
        </p:nvPicPr>
        <p:blipFill>
          <a:blip r:embed="rId5" cstate="print"/>
          <a:srcRect/>
          <a:stretch>
            <a:fillRect/>
          </a:stretch>
        </p:blipFill>
        <p:spPr bwMode="auto">
          <a:xfrm>
            <a:off x="0" y="0"/>
            <a:ext cx="4824288" cy="321297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C:\Users\nina\AppData\Local\Temp\wz27df\032167264X_jpeg\Keller_Chapter_10\Ch_10_Figure_07b.jpg"/>
          <p:cNvPicPr>
            <a:picLocks noChangeAspect="1" noChangeArrowheads="1"/>
          </p:cNvPicPr>
          <p:nvPr/>
        </p:nvPicPr>
        <p:blipFill>
          <a:blip r:embed="rId2" cstate="print"/>
          <a:srcRect/>
          <a:stretch>
            <a:fillRect/>
          </a:stretch>
        </p:blipFill>
        <p:spPr bwMode="auto">
          <a:xfrm>
            <a:off x="4106341" y="0"/>
            <a:ext cx="5037659" cy="3789040"/>
          </a:xfrm>
          <a:prstGeom prst="rect">
            <a:avLst/>
          </a:prstGeom>
          <a:noFill/>
        </p:spPr>
      </p:pic>
      <p:pic>
        <p:nvPicPr>
          <p:cNvPr id="59395" name="Picture 3" descr="C:\Users\nina\AppData\Local\Temp\wz9438\032167264X_jpeg\Keller_Chapter_10\Ch_10_Figure_07a.jpg"/>
          <p:cNvPicPr>
            <a:picLocks noChangeAspect="1" noChangeArrowheads="1"/>
          </p:cNvPicPr>
          <p:nvPr/>
        </p:nvPicPr>
        <p:blipFill>
          <a:blip r:embed="rId3" cstate="print"/>
          <a:srcRect/>
          <a:stretch>
            <a:fillRect/>
          </a:stretch>
        </p:blipFill>
        <p:spPr bwMode="auto">
          <a:xfrm>
            <a:off x="0" y="0"/>
            <a:ext cx="4355976" cy="4017779"/>
          </a:xfrm>
          <a:prstGeom prst="rect">
            <a:avLst/>
          </a:prstGeom>
          <a:noFill/>
        </p:spPr>
      </p:pic>
      <p:pic>
        <p:nvPicPr>
          <p:cNvPr id="59400" name="Picture 8" descr="Layer-cake Carboniferous sandstone, wave-cut platform; brooding Slieve League behind"/>
          <p:cNvPicPr>
            <a:picLocks noChangeAspect="1" noChangeArrowheads="1"/>
          </p:cNvPicPr>
          <p:nvPr/>
        </p:nvPicPr>
        <p:blipFill>
          <a:blip r:embed="rId4" cstate="print"/>
          <a:srcRect/>
          <a:stretch>
            <a:fillRect/>
          </a:stretch>
        </p:blipFill>
        <p:spPr bwMode="auto">
          <a:xfrm>
            <a:off x="0" y="3227482"/>
            <a:ext cx="5364088" cy="3630517"/>
          </a:xfrm>
          <a:prstGeom prst="rect">
            <a:avLst/>
          </a:prstGeom>
          <a:noFill/>
        </p:spPr>
      </p:pic>
      <p:pic>
        <p:nvPicPr>
          <p:cNvPr id="59398" name="Picture 6" descr="http://ih-igcse-geography.wikispaces.com/file/view/2.2F_Cliff_erosion_diag.png/80468219/2.2F_Cliff_erosion_diag.png"/>
          <p:cNvPicPr>
            <a:picLocks noChangeAspect="1" noChangeArrowheads="1"/>
          </p:cNvPicPr>
          <p:nvPr/>
        </p:nvPicPr>
        <p:blipFill>
          <a:blip r:embed="rId5" cstate="print"/>
          <a:srcRect/>
          <a:stretch>
            <a:fillRect/>
          </a:stretch>
        </p:blipFill>
        <p:spPr bwMode="auto">
          <a:xfrm>
            <a:off x="5034010" y="3717032"/>
            <a:ext cx="4109990" cy="314096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nina\AppData\Local\Temp\wz57d4\032167264X_jpeg\Keller_Chapter_10\Ch_10_Figure_08.jpg"/>
          <p:cNvPicPr>
            <a:picLocks noChangeAspect="1" noChangeArrowheads="1"/>
          </p:cNvPicPr>
          <p:nvPr/>
        </p:nvPicPr>
        <p:blipFill>
          <a:blip r:embed="rId2" cstate="print"/>
          <a:srcRect/>
          <a:stretch>
            <a:fillRect/>
          </a:stretch>
        </p:blipFill>
        <p:spPr bwMode="auto">
          <a:xfrm>
            <a:off x="716280" y="137160"/>
            <a:ext cx="7711440" cy="658368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3168352" cy="836712"/>
          </a:xfrm>
        </p:spPr>
        <p:txBody>
          <a:bodyPr/>
          <a:lstStyle/>
          <a:p>
            <a:r>
              <a:rPr lang="sl-SI" dirty="0" smtClean="0"/>
              <a:t>Plimovanje</a:t>
            </a:r>
            <a:endParaRPr lang="sl-SI" dirty="0"/>
          </a:p>
        </p:txBody>
      </p:sp>
      <p:pic>
        <p:nvPicPr>
          <p:cNvPr id="3" name="Picture 6" descr="LWE_1e_Figure_09_11_L"/>
          <p:cNvPicPr>
            <a:picLocks noChangeAspect="1" noChangeArrowheads="1"/>
          </p:cNvPicPr>
          <p:nvPr/>
        </p:nvPicPr>
        <p:blipFill>
          <a:blip r:embed="rId2" cstate="print"/>
          <a:srcRect/>
          <a:stretch>
            <a:fillRect/>
          </a:stretch>
        </p:blipFill>
        <p:spPr bwMode="auto">
          <a:xfrm>
            <a:off x="3347865" y="522235"/>
            <a:ext cx="5796136" cy="633576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1" name="Picture 5" descr="File:Tongue-Point-by-John-Steedman-Flickr-edited.jpg">
            <a:hlinkClick r:id="rId2"/>
          </p:cNvPr>
          <p:cNvPicPr>
            <a:picLocks noChangeAspect="1" noChangeArrowheads="1"/>
          </p:cNvPicPr>
          <p:nvPr/>
        </p:nvPicPr>
        <p:blipFill>
          <a:blip r:embed="rId3" cstate="print"/>
          <a:srcRect/>
          <a:stretch>
            <a:fillRect/>
          </a:stretch>
        </p:blipFill>
        <p:spPr bwMode="auto">
          <a:xfrm>
            <a:off x="3203848" y="2402886"/>
            <a:ext cx="5940152" cy="4455114"/>
          </a:xfrm>
          <a:prstGeom prst="rect">
            <a:avLst/>
          </a:prstGeom>
          <a:noFill/>
        </p:spPr>
      </p:pic>
      <p:sp>
        <p:nvSpPr>
          <p:cNvPr id="2" name="Title 1"/>
          <p:cNvSpPr>
            <a:spLocks noGrp="1"/>
          </p:cNvSpPr>
          <p:nvPr>
            <p:ph type="title"/>
          </p:nvPr>
        </p:nvSpPr>
        <p:spPr>
          <a:xfrm>
            <a:off x="467544" y="0"/>
            <a:ext cx="8229600" cy="1143000"/>
          </a:xfrm>
        </p:spPr>
        <p:txBody>
          <a:bodyPr>
            <a:normAutofit fontScale="90000"/>
          </a:bodyPr>
          <a:lstStyle/>
          <a:p>
            <a:r>
              <a:rPr lang="sl-SI" dirty="0" smtClean="0"/>
              <a:t>Spust morske gladine – dvig ozemlja</a:t>
            </a:r>
            <a:endParaRPr lang="sl-SI" dirty="0"/>
          </a:p>
        </p:txBody>
      </p:sp>
      <p:pic>
        <p:nvPicPr>
          <p:cNvPr id="65539" name="Picture 3" descr="C:\Users\Public\Pictures\Picture1.png"/>
          <p:cNvPicPr>
            <a:picLocks noChangeAspect="1" noChangeArrowheads="1"/>
          </p:cNvPicPr>
          <p:nvPr/>
        </p:nvPicPr>
        <p:blipFill>
          <a:blip r:embed="rId4" cstate="print"/>
          <a:srcRect/>
          <a:stretch>
            <a:fillRect/>
          </a:stretch>
        </p:blipFill>
        <p:spPr bwMode="auto">
          <a:xfrm>
            <a:off x="0" y="980728"/>
            <a:ext cx="4572000" cy="281135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web.arc.losrios.edu/~borougt/ChangingSeaLevels.gif"/>
          <p:cNvPicPr>
            <a:picLocks noChangeAspect="1" noChangeArrowheads="1"/>
          </p:cNvPicPr>
          <p:nvPr/>
        </p:nvPicPr>
        <p:blipFill>
          <a:blip r:embed="rId2" cstate="print"/>
          <a:srcRect/>
          <a:stretch>
            <a:fillRect/>
          </a:stretch>
        </p:blipFill>
        <p:spPr bwMode="auto">
          <a:xfrm>
            <a:off x="0" y="761998"/>
            <a:ext cx="9144000" cy="6096002"/>
          </a:xfrm>
          <a:prstGeom prst="rect">
            <a:avLst/>
          </a:prstGeom>
          <a:noFill/>
        </p:spPr>
      </p:pic>
      <p:sp>
        <p:nvSpPr>
          <p:cNvPr id="2" name="Title 1"/>
          <p:cNvSpPr>
            <a:spLocks noGrp="1"/>
          </p:cNvSpPr>
          <p:nvPr>
            <p:ph type="title"/>
          </p:nvPr>
        </p:nvSpPr>
        <p:spPr>
          <a:xfrm>
            <a:off x="0" y="0"/>
            <a:ext cx="9144000" cy="1143000"/>
          </a:xfrm>
        </p:spPr>
        <p:txBody>
          <a:bodyPr>
            <a:normAutofit fontScale="90000"/>
          </a:bodyPr>
          <a:lstStyle/>
          <a:p>
            <a:r>
              <a:rPr lang="sl-SI" dirty="0" smtClean="0"/>
              <a:t>Sprememba morska gladine na strmi in položni obali</a:t>
            </a:r>
            <a:endParaRPr lang="sl-SI"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29. naloga</a:t>
            </a:r>
            <a:endParaRPr lang="sl-SI" dirty="0"/>
          </a:p>
        </p:txBody>
      </p:sp>
      <p:sp>
        <p:nvSpPr>
          <p:cNvPr id="3" name="Content Placeholder 2"/>
          <p:cNvSpPr>
            <a:spLocks noGrp="1"/>
          </p:cNvSpPr>
          <p:nvPr>
            <p:ph idx="1"/>
          </p:nvPr>
        </p:nvSpPr>
        <p:spPr>
          <a:xfrm>
            <a:off x="179512" y="1600200"/>
            <a:ext cx="8712968" cy="4525963"/>
          </a:xfrm>
        </p:spPr>
        <p:txBody>
          <a:bodyPr/>
          <a:lstStyle/>
          <a:p>
            <a:r>
              <a:rPr lang="sl-SI" dirty="0" smtClean="0"/>
              <a:t>Ali se je gladina Jadranskega morja v Sloveniji zadnjem (geološkem) času dvignila ali spustila? Koliko?</a:t>
            </a:r>
          </a:p>
          <a:p>
            <a:r>
              <a:rPr lang="sl-SI" dirty="0" smtClean="0"/>
              <a:t>Kakšni so dokazi za to? </a:t>
            </a:r>
          </a:p>
          <a:p>
            <a:r>
              <a:rPr lang="sl-SI" dirty="0" smtClean="0"/>
              <a:t>Koliko znaša plimovanje morja v Piranskem zalivu?</a:t>
            </a:r>
          </a:p>
          <a:p>
            <a:r>
              <a:rPr lang="sl-SI" dirty="0" smtClean="0"/>
              <a:t>Kje na Zemlji je zabeleženo največje plimovanje?</a:t>
            </a:r>
          </a:p>
          <a:p>
            <a:endParaRPr lang="sl-SI"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Obalna tveganja in inženirski posegi</a:t>
            </a:r>
            <a:endParaRPr lang="sl-SI" dirty="0"/>
          </a:p>
        </p:txBody>
      </p:sp>
      <p:sp>
        <p:nvSpPr>
          <p:cNvPr id="3" name="Content Placeholder 2"/>
          <p:cNvSpPr>
            <a:spLocks noGrp="1"/>
          </p:cNvSpPr>
          <p:nvPr>
            <p:ph idx="1"/>
          </p:nvPr>
        </p:nvSpPr>
        <p:spPr>
          <a:xfrm>
            <a:off x="0" y="1600200"/>
            <a:ext cx="9144000" cy="4997152"/>
          </a:xfrm>
        </p:spPr>
        <p:txBody>
          <a:bodyPr>
            <a:normAutofit lnSpcReduction="10000"/>
          </a:bodyPr>
          <a:lstStyle/>
          <a:p>
            <a:r>
              <a:rPr lang="sl-SI" dirty="0" smtClean="0"/>
              <a:t>Trda stabilizacija.</a:t>
            </a:r>
          </a:p>
          <a:p>
            <a:pPr lvl="1"/>
            <a:r>
              <a:rPr lang="sl-SI" dirty="0" smtClean="0"/>
              <a:t>Gradbene strukture za zaščito obale pred valovi.</a:t>
            </a:r>
          </a:p>
          <a:p>
            <a:r>
              <a:rPr lang="sl-SI" dirty="0" smtClean="0"/>
              <a:t>Mehka stabilizacija.</a:t>
            </a:r>
          </a:p>
          <a:p>
            <a:pPr lvl="1"/>
            <a:r>
              <a:rPr lang="sl-SI" dirty="0" smtClean="0"/>
              <a:t>Nasipanje peska na obalo.</a:t>
            </a:r>
          </a:p>
          <a:p>
            <a:r>
              <a:rPr lang="sl-SI" dirty="0" smtClean="0"/>
              <a:t>Nadzorovan umik.</a:t>
            </a:r>
          </a:p>
          <a:p>
            <a:pPr lvl="1"/>
            <a:r>
              <a:rPr lang="sl-SI" dirty="0" smtClean="0"/>
              <a:t>Življenje z obalno erozijo, morda z mešanico trdne in mehke stabilizacije.</a:t>
            </a:r>
          </a:p>
          <a:p>
            <a:pPr lvl="1">
              <a:buNone/>
            </a:pPr>
            <a:endParaRPr lang="sl-SI" dirty="0" smtClean="0"/>
          </a:p>
          <a:p>
            <a:r>
              <a:rPr lang="sl-SI" dirty="0" smtClean="0"/>
              <a:t>Sprememba namembnosti – ne graditi na tveganih področjih.</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Obalna tveganja in inženirski posegi</a:t>
            </a:r>
            <a:endParaRPr lang="sl-SI" dirty="0"/>
          </a:p>
        </p:txBody>
      </p:sp>
      <p:sp>
        <p:nvSpPr>
          <p:cNvPr id="3" name="Content Placeholder 2"/>
          <p:cNvSpPr>
            <a:spLocks noGrp="1"/>
          </p:cNvSpPr>
          <p:nvPr>
            <p:ph idx="1"/>
          </p:nvPr>
        </p:nvSpPr>
        <p:spPr/>
        <p:txBody>
          <a:bodyPr/>
          <a:lstStyle/>
          <a:p>
            <a:r>
              <a:rPr lang="sl-SI" dirty="0" smtClean="0"/>
              <a:t>Pred kakršnim koli posegom je potrebno oceniti hitrost erozije.</a:t>
            </a:r>
          </a:p>
          <a:p>
            <a:pPr lvl="1"/>
            <a:r>
              <a:rPr lang="sl-SI" dirty="0" smtClean="0"/>
              <a:t>Zgodovinski podatki.</a:t>
            </a:r>
          </a:p>
          <a:p>
            <a:pPr lvl="1"/>
            <a:r>
              <a:rPr lang="sl-SI" dirty="0" smtClean="0"/>
              <a:t>Statistične  analize in napovedi obalne bilance.</a:t>
            </a:r>
          </a:p>
          <a:p>
            <a:r>
              <a:rPr lang="sl-SI" dirty="0" smtClean="0"/>
              <a:t>Določiti oddaljenost od obale, kjer je gradnja varna.</a:t>
            </a:r>
          </a:p>
          <a:p>
            <a:pPr lvl="1"/>
            <a:r>
              <a:rPr lang="sl-SI" dirty="0" smtClean="0"/>
              <a:t>E-črte in E-cone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na\AppData\Local\Temp\wz9704\032167264X_jpeg\Keller_Chapter_10\Ch_10_UnFigure_01h.jpg"/>
          <p:cNvPicPr>
            <a:picLocks noChangeAspect="1" noChangeArrowheads="1"/>
          </p:cNvPicPr>
          <p:nvPr/>
        </p:nvPicPr>
        <p:blipFill>
          <a:blip r:embed="rId2" cstate="print"/>
          <a:srcRect/>
          <a:stretch>
            <a:fillRect/>
          </a:stretch>
        </p:blipFill>
        <p:spPr bwMode="auto">
          <a:xfrm>
            <a:off x="2589318" y="548680"/>
            <a:ext cx="6554683" cy="6309320"/>
          </a:xfrm>
          <a:prstGeom prst="rect">
            <a:avLst/>
          </a:prstGeom>
          <a:noFill/>
        </p:spPr>
      </p:pic>
      <p:sp>
        <p:nvSpPr>
          <p:cNvPr id="62468" name="Rectangle 4"/>
          <p:cNvSpPr>
            <a:spLocks noGrp="1" noChangeArrowheads="1"/>
          </p:cNvSpPr>
          <p:nvPr>
            <p:ph type="title"/>
          </p:nvPr>
        </p:nvSpPr>
        <p:spPr>
          <a:xfrm>
            <a:off x="0" y="0"/>
            <a:ext cx="3923928" cy="1143000"/>
          </a:xfrm>
        </p:spPr>
        <p:txBody>
          <a:bodyPr>
            <a:normAutofit fontScale="90000"/>
          </a:bodyPr>
          <a:lstStyle/>
          <a:p>
            <a:r>
              <a:rPr lang="en-US" dirty="0" smtClean="0"/>
              <a:t>E-</a:t>
            </a:r>
            <a:r>
              <a:rPr lang="sl-SI" dirty="0" smtClean="0"/>
              <a:t>črte</a:t>
            </a:r>
            <a:r>
              <a:rPr lang="en-US" dirty="0" smtClean="0"/>
              <a:t> </a:t>
            </a:r>
            <a:r>
              <a:rPr lang="en-US" dirty="0"/>
              <a:t>and </a:t>
            </a:r>
            <a:r>
              <a:rPr lang="en-US" dirty="0" smtClean="0"/>
              <a:t>E-</a:t>
            </a:r>
            <a:r>
              <a:rPr lang="sl-SI" dirty="0" smtClean="0"/>
              <a:t>c</a:t>
            </a:r>
            <a:r>
              <a:rPr lang="en-US" dirty="0" smtClean="0"/>
              <a:t>one</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sl-SI" dirty="0" smtClean="0"/>
              <a:t>Trdna stabilizacija</a:t>
            </a:r>
            <a:endParaRPr lang="sl-SI" dirty="0"/>
          </a:p>
        </p:txBody>
      </p:sp>
      <p:sp>
        <p:nvSpPr>
          <p:cNvPr id="3" name="Content Placeholder 2"/>
          <p:cNvSpPr>
            <a:spLocks noGrp="1"/>
          </p:cNvSpPr>
          <p:nvPr>
            <p:ph idx="1"/>
          </p:nvPr>
        </p:nvSpPr>
        <p:spPr>
          <a:xfrm>
            <a:off x="0" y="1052736"/>
            <a:ext cx="9144000" cy="5073427"/>
          </a:xfrm>
        </p:spPr>
        <p:txBody>
          <a:bodyPr>
            <a:normAutofit/>
          </a:bodyPr>
          <a:lstStyle/>
          <a:p>
            <a:r>
              <a:rPr lang="sl-SI" dirty="0" smtClean="0"/>
              <a:t>Običajni ukrepi: Zidovi, pomoli, valobrani</a:t>
            </a:r>
          </a:p>
          <a:p>
            <a:r>
              <a:rPr lang="sl-SI" dirty="0" smtClean="0"/>
              <a:t>Prednosti</a:t>
            </a:r>
          </a:p>
          <a:p>
            <a:pPr lvl="1"/>
            <a:r>
              <a:rPr lang="sl-SI" dirty="0" smtClean="0"/>
              <a:t>Lažja navigacija</a:t>
            </a:r>
          </a:p>
          <a:p>
            <a:pPr lvl="1"/>
            <a:r>
              <a:rPr lang="sl-SI" dirty="0" smtClean="0"/>
              <a:t>Zmanjševanje erozije</a:t>
            </a:r>
          </a:p>
          <a:p>
            <a:r>
              <a:rPr lang="sl-SI" dirty="0" smtClean="0"/>
              <a:t>Problemi</a:t>
            </a:r>
          </a:p>
          <a:p>
            <a:pPr lvl="1"/>
            <a:r>
              <a:rPr lang="sl-SI" dirty="0" smtClean="0"/>
              <a:t>Neželena erozija in sedimentacija</a:t>
            </a:r>
          </a:p>
          <a:p>
            <a:pPr lvl="1"/>
            <a:r>
              <a:rPr lang="sl-SI" dirty="0" smtClean="0"/>
              <a:t>Estetska degradacija okolja</a:t>
            </a:r>
          </a:p>
          <a:p>
            <a:pPr lvl="1"/>
            <a:r>
              <a:rPr lang="sl-SI" dirty="0" smtClean="0"/>
              <a:t>Zožitev obale</a:t>
            </a:r>
          </a:p>
          <a:p>
            <a:pPr lvl="1"/>
            <a:endParaRPr lang="sl-SI"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64704"/>
          </a:xfrm>
        </p:spPr>
        <p:txBody>
          <a:bodyPr/>
          <a:lstStyle/>
          <a:p>
            <a:r>
              <a:rPr lang="sl-SI" dirty="0" smtClean="0"/>
              <a:t>Obalna erozija</a:t>
            </a:r>
            <a:endParaRPr lang="sl-SI" dirty="0"/>
          </a:p>
        </p:txBody>
      </p:sp>
      <p:sp>
        <p:nvSpPr>
          <p:cNvPr id="3" name="Content Placeholder 2"/>
          <p:cNvSpPr>
            <a:spLocks noGrp="1"/>
          </p:cNvSpPr>
          <p:nvPr>
            <p:ph idx="1"/>
          </p:nvPr>
        </p:nvSpPr>
        <p:spPr>
          <a:xfrm>
            <a:off x="0" y="836712"/>
            <a:ext cx="9144000" cy="2376265"/>
          </a:xfrm>
        </p:spPr>
        <p:txBody>
          <a:bodyPr>
            <a:normAutofit/>
          </a:bodyPr>
          <a:lstStyle/>
          <a:p>
            <a:r>
              <a:rPr lang="sl-SI" dirty="0" smtClean="0"/>
              <a:t>Obalno območje je zelo dinamično – stično območje celinskih in oceanskih procesov.</a:t>
            </a:r>
          </a:p>
          <a:p>
            <a:r>
              <a:rPr lang="sl-SI" dirty="0" smtClean="0"/>
              <a:t>Veliko najgosteje poseljenih območij je na obalah. 50% celotne človeške populacije.</a:t>
            </a:r>
          </a:p>
          <a:p>
            <a:endParaRPr lang="en-US" sz="1000" dirty="0" smtClean="0"/>
          </a:p>
          <a:p>
            <a:endParaRPr lang="sl-SI" dirty="0" smtClean="0"/>
          </a:p>
          <a:p>
            <a:pPr>
              <a:buNone/>
            </a:pPr>
            <a:endParaRPr lang="sl-SI" dirty="0"/>
          </a:p>
        </p:txBody>
      </p:sp>
      <p:pic>
        <p:nvPicPr>
          <p:cNvPr id="17416" name="Picture 8" descr="http://www.nationsonline.org/maps/gppd-12in.jpg"/>
          <p:cNvPicPr>
            <a:picLocks noChangeAspect="1" noChangeArrowheads="1"/>
          </p:cNvPicPr>
          <p:nvPr/>
        </p:nvPicPr>
        <p:blipFill>
          <a:blip r:embed="rId2" cstate="print"/>
          <a:srcRect/>
          <a:stretch>
            <a:fillRect/>
          </a:stretch>
        </p:blipFill>
        <p:spPr bwMode="auto">
          <a:xfrm>
            <a:off x="-1" y="3212976"/>
            <a:ext cx="9167393" cy="3645024"/>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Satellite imagery of Houston"/>
          <p:cNvPicPr>
            <a:picLocks noChangeAspect="1" noChangeArrowheads="1"/>
          </p:cNvPicPr>
          <p:nvPr/>
        </p:nvPicPr>
        <p:blipFill>
          <a:blip r:embed="rId2" cstate="print"/>
          <a:srcRect/>
          <a:stretch>
            <a:fillRect/>
          </a:stretch>
        </p:blipFill>
        <p:spPr bwMode="auto">
          <a:xfrm>
            <a:off x="0" y="3387894"/>
            <a:ext cx="5508104" cy="3470106"/>
          </a:xfrm>
          <a:prstGeom prst="rect">
            <a:avLst/>
          </a:prstGeom>
          <a:noFill/>
        </p:spPr>
      </p:pic>
      <p:pic>
        <p:nvPicPr>
          <p:cNvPr id="75780" name="Picture 4" descr="http://www.sandiegogeologists.org/images/PescaderoSeawall.jpg"/>
          <p:cNvPicPr>
            <a:picLocks noChangeAspect="1" noChangeArrowheads="1"/>
          </p:cNvPicPr>
          <p:nvPr/>
        </p:nvPicPr>
        <p:blipFill>
          <a:blip r:embed="rId3" cstate="print"/>
          <a:srcRect/>
          <a:stretch>
            <a:fillRect/>
          </a:stretch>
        </p:blipFill>
        <p:spPr bwMode="auto">
          <a:xfrm>
            <a:off x="5508104" y="2800350"/>
            <a:ext cx="3635896" cy="4057650"/>
          </a:xfrm>
          <a:prstGeom prst="rect">
            <a:avLst/>
          </a:prstGeom>
          <a:noFill/>
        </p:spPr>
      </p:pic>
      <p:pic>
        <p:nvPicPr>
          <p:cNvPr id="75782" name="Picture 6" descr="Sloping &amp; curved sea wall"/>
          <p:cNvPicPr>
            <a:picLocks noChangeAspect="1" noChangeArrowheads="1"/>
          </p:cNvPicPr>
          <p:nvPr/>
        </p:nvPicPr>
        <p:blipFill>
          <a:blip r:embed="rId4" cstate="print"/>
          <a:srcRect/>
          <a:stretch>
            <a:fillRect/>
          </a:stretch>
        </p:blipFill>
        <p:spPr bwMode="auto">
          <a:xfrm>
            <a:off x="1" y="0"/>
            <a:ext cx="4499992" cy="3374994"/>
          </a:xfrm>
          <a:prstGeom prst="rect">
            <a:avLst/>
          </a:prstGeom>
          <a:noFill/>
        </p:spPr>
      </p:pic>
      <p:pic>
        <p:nvPicPr>
          <p:cNvPr id="75784" name="Picture 8" descr="http://www.beachapedia.org/images/f/fb/Seawall_DCP_12831.jpg"/>
          <p:cNvPicPr>
            <a:picLocks noChangeAspect="1" noChangeArrowheads="1"/>
          </p:cNvPicPr>
          <p:nvPr/>
        </p:nvPicPr>
        <p:blipFill>
          <a:blip r:embed="rId5" cstate="print"/>
          <a:srcRect/>
          <a:stretch>
            <a:fillRect/>
          </a:stretch>
        </p:blipFill>
        <p:spPr bwMode="auto">
          <a:xfrm>
            <a:off x="4088765" y="0"/>
            <a:ext cx="5055235" cy="3356992"/>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LWE_1e_Figure_09_39_L"/>
          <p:cNvPicPr>
            <a:picLocks noChangeAspect="1" noChangeArrowheads="1"/>
          </p:cNvPicPr>
          <p:nvPr/>
        </p:nvPicPr>
        <p:blipFill>
          <a:blip r:embed="rId2" cstate="print"/>
          <a:srcRect/>
          <a:stretch>
            <a:fillRect/>
          </a:stretch>
        </p:blipFill>
        <p:spPr bwMode="auto">
          <a:xfrm>
            <a:off x="225425" y="0"/>
            <a:ext cx="8918575" cy="3313112"/>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LWE_1e_Figure_09_41_L"/>
          <p:cNvPicPr>
            <a:picLocks noChangeAspect="1" noChangeArrowheads="1"/>
          </p:cNvPicPr>
          <p:nvPr/>
        </p:nvPicPr>
        <p:blipFill>
          <a:blip r:embed="rId2" cstate="print"/>
          <a:srcRect/>
          <a:stretch>
            <a:fillRect/>
          </a:stretch>
        </p:blipFill>
        <p:spPr bwMode="auto">
          <a:xfrm>
            <a:off x="0" y="0"/>
            <a:ext cx="6750050" cy="5453062"/>
          </a:xfrm>
          <a:prstGeom prst="rect">
            <a:avLst/>
          </a:prstGeom>
          <a:noFill/>
          <a:ln w="9525">
            <a:noFill/>
            <a:miter lim="800000"/>
            <a:headEnd/>
            <a:tailEnd/>
          </a:ln>
        </p:spPr>
      </p:pic>
      <p:pic>
        <p:nvPicPr>
          <p:cNvPr id="61445" name="Picture 5" descr="C:\Users\nina\AppData\Local\Temp\wz2504\032167264X_jpeg\Keller_Chapter_10\Ch_10_Figure_10a.jpg"/>
          <p:cNvPicPr>
            <a:picLocks noChangeAspect="1" noChangeArrowheads="1"/>
          </p:cNvPicPr>
          <p:nvPr/>
        </p:nvPicPr>
        <p:blipFill>
          <a:blip r:embed="rId3" cstate="print"/>
          <a:srcRect/>
          <a:stretch>
            <a:fillRect/>
          </a:stretch>
        </p:blipFill>
        <p:spPr bwMode="auto">
          <a:xfrm>
            <a:off x="3796680" y="3649608"/>
            <a:ext cx="5347320" cy="3208392"/>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nina\AppData\Local\Temp\wzc8a1\032167264X_jpeg\Keller_Chapter_10\Ch_10_Figure_11.jpg"/>
          <p:cNvPicPr>
            <a:picLocks noChangeAspect="1" noChangeArrowheads="1"/>
          </p:cNvPicPr>
          <p:nvPr/>
        </p:nvPicPr>
        <p:blipFill>
          <a:blip r:embed="rId2" cstate="print"/>
          <a:srcRect/>
          <a:stretch>
            <a:fillRect/>
          </a:stretch>
        </p:blipFill>
        <p:spPr bwMode="auto">
          <a:xfrm>
            <a:off x="1420368" y="137160"/>
            <a:ext cx="6303264" cy="658368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http://www.surfriderpbc.org/images/jpg/breakwaters_32ndSt_823.jpg"/>
          <p:cNvPicPr>
            <a:picLocks noChangeAspect="1" noChangeArrowheads="1"/>
          </p:cNvPicPr>
          <p:nvPr/>
        </p:nvPicPr>
        <p:blipFill>
          <a:blip r:embed="rId2" cstate="print"/>
          <a:srcRect/>
          <a:stretch>
            <a:fillRect/>
          </a:stretch>
        </p:blipFill>
        <p:spPr bwMode="auto">
          <a:xfrm>
            <a:off x="0" y="0"/>
            <a:ext cx="9144001" cy="6858000"/>
          </a:xfrm>
          <a:prstGeom prst="rect">
            <a:avLst/>
          </a:prstGeom>
          <a:noFill/>
        </p:spPr>
      </p:pic>
      <p:pic>
        <p:nvPicPr>
          <p:cNvPr id="74754" name="Picture 2" descr="http://4.bp.blogspot.com/__zBYGn3AbZI/TDxDFBrBOAI/AAAAAAAABSs/yAQl-uNBzjA/s400/Images_2_2_0_breakwater_mid.jpg"/>
          <p:cNvPicPr>
            <a:picLocks noChangeAspect="1" noChangeArrowheads="1"/>
          </p:cNvPicPr>
          <p:nvPr/>
        </p:nvPicPr>
        <p:blipFill>
          <a:blip r:embed="rId3" cstate="print"/>
          <a:srcRect/>
          <a:stretch>
            <a:fillRect/>
          </a:stretch>
        </p:blipFill>
        <p:spPr bwMode="auto">
          <a:xfrm>
            <a:off x="0" y="0"/>
            <a:ext cx="3675906" cy="2564904"/>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Mehka stabilizacija</a:t>
            </a:r>
            <a:endParaRPr lang="sl-SI" dirty="0"/>
          </a:p>
        </p:txBody>
      </p:sp>
      <p:sp>
        <p:nvSpPr>
          <p:cNvPr id="3" name="Content Placeholder 2"/>
          <p:cNvSpPr>
            <a:spLocks noGrp="1"/>
          </p:cNvSpPr>
          <p:nvPr>
            <p:ph idx="1"/>
          </p:nvPr>
        </p:nvSpPr>
        <p:spPr/>
        <p:txBody>
          <a:bodyPr/>
          <a:lstStyle/>
          <a:p>
            <a:r>
              <a:rPr lang="sl-SI" dirty="0" smtClean="0"/>
              <a:t>Nasipanje peska</a:t>
            </a:r>
          </a:p>
          <a:p>
            <a:r>
              <a:rPr lang="sl-SI" dirty="0" smtClean="0"/>
              <a:t>Prednosti</a:t>
            </a:r>
          </a:p>
          <a:p>
            <a:pPr lvl="1"/>
            <a:r>
              <a:rPr lang="sl-SI" dirty="0" smtClean="0"/>
              <a:t>Širitev plaže</a:t>
            </a:r>
          </a:p>
          <a:p>
            <a:pPr lvl="2"/>
            <a:r>
              <a:rPr lang="sl-SI" dirty="0" smtClean="0"/>
              <a:t>Preprečevanje erozije</a:t>
            </a:r>
          </a:p>
          <a:p>
            <a:pPr lvl="2"/>
            <a:r>
              <a:rPr lang="sl-SI" dirty="0" smtClean="0"/>
              <a:t>Turizem</a:t>
            </a:r>
          </a:p>
          <a:p>
            <a:r>
              <a:rPr lang="sl-SI" dirty="0" smtClean="0"/>
              <a:t>Slabosti</a:t>
            </a:r>
          </a:p>
          <a:p>
            <a:pPr lvl="1"/>
            <a:r>
              <a:rPr lang="sl-SI" dirty="0" smtClean="0"/>
              <a:t>Visoki stroški</a:t>
            </a:r>
          </a:p>
          <a:p>
            <a:pPr lvl="1"/>
            <a:r>
              <a:rPr lang="sl-SI" dirty="0" smtClean="0"/>
              <a:t>Brez uspeha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nina\AppData\Local\Temp\wz547b\032167264X_jpeg\Keller_Chapter_10\Ch_10_Figure_12.jpg"/>
          <p:cNvPicPr>
            <a:picLocks noChangeAspect="1" noChangeArrowheads="1"/>
          </p:cNvPicPr>
          <p:nvPr/>
        </p:nvPicPr>
        <p:blipFill>
          <a:blip r:embed="rId2" cstate="print"/>
          <a:srcRect/>
          <a:stretch>
            <a:fillRect/>
          </a:stretch>
        </p:blipFill>
        <p:spPr bwMode="auto">
          <a:xfrm>
            <a:off x="-39440" y="665371"/>
            <a:ext cx="9183440" cy="5162405"/>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Users\nina\AppData\Local\Temp\wzc42e\032167264X_jpeg\Keller_Chapter_10\Ch_10_Figure_13.jpg"/>
          <p:cNvPicPr>
            <a:picLocks noChangeAspect="1" noChangeArrowheads="1"/>
          </p:cNvPicPr>
          <p:nvPr/>
        </p:nvPicPr>
        <p:blipFill>
          <a:blip r:embed="rId2" cstate="print"/>
          <a:srcRect/>
          <a:stretch>
            <a:fillRect/>
          </a:stretch>
        </p:blipFill>
        <p:spPr bwMode="auto">
          <a:xfrm>
            <a:off x="0" y="1173747"/>
            <a:ext cx="9144000" cy="4839788"/>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sl-SI" dirty="0" smtClean="0"/>
              <a:t>Posebej občutljiva obalna okolja</a:t>
            </a:r>
            <a:endParaRPr lang="sl-SI" dirty="0"/>
          </a:p>
        </p:txBody>
      </p:sp>
      <p:sp>
        <p:nvSpPr>
          <p:cNvPr id="3" name="Content Placeholder 2"/>
          <p:cNvSpPr>
            <a:spLocks noGrp="1"/>
          </p:cNvSpPr>
          <p:nvPr>
            <p:ph idx="1"/>
          </p:nvPr>
        </p:nvSpPr>
        <p:spPr/>
        <p:txBody>
          <a:bodyPr/>
          <a:lstStyle/>
          <a:p>
            <a:r>
              <a:rPr lang="sl-SI" dirty="0" err="1" smtClean="0"/>
              <a:t>Barierni</a:t>
            </a:r>
            <a:r>
              <a:rPr lang="sl-SI" dirty="0" smtClean="0"/>
              <a:t> otoki</a:t>
            </a:r>
          </a:p>
          <a:p>
            <a:r>
              <a:rPr lang="sl-SI" dirty="0" smtClean="0"/>
              <a:t>Estuariji</a:t>
            </a:r>
            <a:endParaRPr lang="sl-SI" dirty="0"/>
          </a:p>
        </p:txBody>
      </p:sp>
      <p:pic>
        <p:nvPicPr>
          <p:cNvPr id="4100" name="Picture 4" descr="http://upload.wikimedia.org/wikipedia/commons/thumb/f/f8/Exe_estuary_from_balloon.jpg/220px-Exe_estuary_from_balloon.jpg">
            <a:hlinkClick r:id="rId2"/>
          </p:cNvPr>
          <p:cNvPicPr>
            <a:picLocks noChangeAspect="1" noChangeArrowheads="1"/>
          </p:cNvPicPr>
          <p:nvPr/>
        </p:nvPicPr>
        <p:blipFill>
          <a:blip r:embed="rId3" cstate="print"/>
          <a:srcRect/>
          <a:stretch>
            <a:fillRect/>
          </a:stretch>
        </p:blipFill>
        <p:spPr bwMode="auto">
          <a:xfrm>
            <a:off x="0" y="3573016"/>
            <a:ext cx="4406686" cy="3284984"/>
          </a:xfrm>
          <a:prstGeom prst="rect">
            <a:avLst/>
          </a:prstGeom>
          <a:noFill/>
        </p:spPr>
      </p:pic>
      <p:pic>
        <p:nvPicPr>
          <p:cNvPr id="4102" name="Picture 6" descr="http://www.vims.edu/esl/_photoset/esl_slideshow/barrier_islands.jpg"/>
          <p:cNvPicPr>
            <a:picLocks noChangeAspect="1" noChangeArrowheads="1"/>
          </p:cNvPicPr>
          <p:nvPr/>
        </p:nvPicPr>
        <p:blipFill>
          <a:blip r:embed="rId4" cstate="print"/>
          <a:srcRect/>
          <a:stretch>
            <a:fillRect/>
          </a:stretch>
        </p:blipFill>
        <p:spPr bwMode="auto">
          <a:xfrm>
            <a:off x="3492637" y="908720"/>
            <a:ext cx="5651363" cy="3140968"/>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sl-SI" dirty="0" smtClean="0"/>
              <a:t>Upravljanje z obalno erozijo</a:t>
            </a:r>
            <a:endParaRPr lang="sl-SI" dirty="0"/>
          </a:p>
        </p:txBody>
      </p:sp>
      <p:sp>
        <p:nvSpPr>
          <p:cNvPr id="3" name="Content Placeholder 2"/>
          <p:cNvSpPr>
            <a:spLocks noGrp="1"/>
          </p:cNvSpPr>
          <p:nvPr>
            <p:ph idx="1"/>
          </p:nvPr>
        </p:nvSpPr>
        <p:spPr>
          <a:xfrm>
            <a:off x="0" y="1124744"/>
            <a:ext cx="9144000" cy="5733256"/>
          </a:xfrm>
        </p:spPr>
        <p:txBody>
          <a:bodyPr>
            <a:normAutofit/>
          </a:bodyPr>
          <a:lstStyle/>
          <a:p>
            <a:r>
              <a:rPr lang="sl-SI" dirty="0" smtClean="0"/>
              <a:t>Obalna erozija je naravni proces, ki postane naravno tveganje, ko se človekova poselitev približa obalam.</a:t>
            </a:r>
          </a:p>
          <a:p>
            <a:r>
              <a:rPr lang="sl-SI" dirty="0" smtClean="0"/>
              <a:t>Gradnje na obali povzročijo spremembe – pogosto je tisto, kar je dobro za nekoga, slabo za drugega.</a:t>
            </a:r>
          </a:p>
          <a:p>
            <a:r>
              <a:rPr lang="sl-SI" dirty="0" smtClean="0"/>
              <a:t>Stabilizacija obalnih predelov je pogosto interes manjšine na račun vseh.</a:t>
            </a:r>
            <a:endParaRPr lang="en-US" dirty="0" smtClean="0"/>
          </a:p>
          <a:p>
            <a:r>
              <a:rPr lang="sl-SI" dirty="0" smtClean="0"/>
              <a:t>Inženirske gradnje (strukture) – različne oblike imajo različen učinek in posledice.</a:t>
            </a:r>
          </a:p>
          <a:p>
            <a:r>
              <a:rPr lang="sl-SI" dirty="0" smtClean="0"/>
              <a:t>Strukturne </a:t>
            </a:r>
            <a:r>
              <a:rPr lang="sl-SI" dirty="0" err="1" smtClean="0"/>
              <a:t>vs</a:t>
            </a:r>
            <a:r>
              <a:rPr lang="sl-SI" dirty="0" smtClean="0"/>
              <a:t>. </a:t>
            </a:r>
            <a:r>
              <a:rPr lang="sl-SI" dirty="0" err="1" smtClean="0"/>
              <a:t>nestrukturne</a:t>
            </a:r>
            <a:r>
              <a:rPr lang="sl-SI" dirty="0" smtClean="0"/>
              <a:t> alternative za reševanje obalne erozije.</a:t>
            </a:r>
            <a:endParaRPr lang="en-US" dirty="0" smtClean="0"/>
          </a:p>
          <a:p>
            <a:pPr>
              <a:buNone/>
            </a:pPr>
            <a:endParaRPr lang="sl-SI" dirty="0" smtClean="0"/>
          </a:p>
          <a:p>
            <a:pPr lvl="1"/>
            <a:endParaRPr lang="sl-SI"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nh.org.uk/publications/on-line/heritagemanagement/erosion/images/plate-2.jpg"/>
          <p:cNvPicPr>
            <a:picLocks noChangeAspect="1" noChangeArrowheads="1"/>
          </p:cNvPicPr>
          <p:nvPr/>
        </p:nvPicPr>
        <p:blipFill>
          <a:blip r:embed="rId2" cstate="print"/>
          <a:srcRect/>
          <a:stretch>
            <a:fillRect/>
          </a:stretch>
        </p:blipFill>
        <p:spPr bwMode="auto">
          <a:xfrm>
            <a:off x="-1" y="0"/>
            <a:ext cx="4758829" cy="3068960"/>
          </a:xfrm>
          <a:prstGeom prst="rect">
            <a:avLst/>
          </a:prstGeom>
          <a:noFill/>
        </p:spPr>
      </p:pic>
      <p:pic>
        <p:nvPicPr>
          <p:cNvPr id="1036" name="Picture 12" descr="http://www.calstatela.edu/dept/geology/G357Images/HousesAboveBeach.jpg"/>
          <p:cNvPicPr>
            <a:picLocks noChangeAspect="1" noChangeArrowheads="1"/>
          </p:cNvPicPr>
          <p:nvPr/>
        </p:nvPicPr>
        <p:blipFill>
          <a:blip r:embed="rId3" cstate="print"/>
          <a:srcRect/>
          <a:stretch>
            <a:fillRect/>
          </a:stretch>
        </p:blipFill>
        <p:spPr bwMode="auto">
          <a:xfrm>
            <a:off x="0" y="2996952"/>
            <a:ext cx="4946713" cy="3861048"/>
          </a:xfrm>
          <a:prstGeom prst="rect">
            <a:avLst/>
          </a:prstGeom>
          <a:noFill/>
        </p:spPr>
      </p:pic>
      <p:pic>
        <p:nvPicPr>
          <p:cNvPr id="1034" name="Picture 10" descr="http://news.sciencemag.org/sciencenow/assets/2009/02/20/200922021.jpg"/>
          <p:cNvPicPr>
            <a:picLocks noChangeAspect="1" noChangeArrowheads="1"/>
          </p:cNvPicPr>
          <p:nvPr/>
        </p:nvPicPr>
        <p:blipFill>
          <a:blip r:embed="rId4" cstate="print"/>
          <a:srcRect/>
          <a:stretch>
            <a:fillRect/>
          </a:stretch>
        </p:blipFill>
        <p:spPr bwMode="auto">
          <a:xfrm>
            <a:off x="4499992" y="0"/>
            <a:ext cx="4644008" cy="3013445"/>
          </a:xfrm>
          <a:prstGeom prst="rect">
            <a:avLst/>
          </a:prstGeom>
          <a:noFill/>
        </p:spPr>
      </p:pic>
      <p:pic>
        <p:nvPicPr>
          <p:cNvPr id="1040" name="Picture 16" descr="http://www.marinet.org.uk/coastaldefences/smp9.jpg"/>
          <p:cNvPicPr>
            <a:picLocks noChangeAspect="1" noChangeArrowheads="1"/>
          </p:cNvPicPr>
          <p:nvPr/>
        </p:nvPicPr>
        <p:blipFill>
          <a:blip r:embed="rId5" cstate="print"/>
          <a:srcRect/>
          <a:stretch>
            <a:fillRect/>
          </a:stretch>
        </p:blipFill>
        <p:spPr bwMode="auto">
          <a:xfrm>
            <a:off x="3663016" y="2996953"/>
            <a:ext cx="5480984" cy="3861048"/>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p:txBody>
          <a:bodyPr/>
          <a:lstStyle/>
          <a:p>
            <a:r>
              <a:rPr lang="sl-SI" dirty="0" smtClean="0"/>
              <a:t>30. naloga</a:t>
            </a:r>
            <a:endParaRPr lang="en-US" dirty="0"/>
          </a:p>
        </p:txBody>
      </p:sp>
      <p:sp>
        <p:nvSpPr>
          <p:cNvPr id="4" name="Content Placeholder 3"/>
          <p:cNvSpPr>
            <a:spLocks noGrp="1"/>
          </p:cNvSpPr>
          <p:nvPr>
            <p:ph idx="1"/>
          </p:nvPr>
        </p:nvSpPr>
        <p:spPr>
          <a:xfrm>
            <a:off x="0" y="1600200"/>
            <a:ext cx="9144000" cy="4525963"/>
          </a:xfrm>
        </p:spPr>
        <p:txBody>
          <a:bodyPr/>
          <a:lstStyle/>
          <a:p>
            <a:r>
              <a:rPr lang="sl-SI" dirty="0" smtClean="0"/>
              <a:t>Ali bo v bodoče obalna erozija postala večji ali manjši problem v svetu? Zakaj?</a:t>
            </a:r>
          </a:p>
          <a:p>
            <a:r>
              <a:rPr lang="sl-SI" dirty="0" smtClean="0"/>
              <a:t>Oceni, kje bi potekala obala slovenskega morja, če se morska gladina dvigne za 2 m.</a:t>
            </a:r>
          </a:p>
          <a:p>
            <a:pPr>
              <a:buNone/>
            </a:pPr>
            <a:endParaRPr lang="sl-SI"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scienceclarified.com/landforms/images/ueol_01_img0025.jpg"/>
          <p:cNvPicPr>
            <a:picLocks noChangeAspect="1" noChangeArrowheads="1"/>
          </p:cNvPicPr>
          <p:nvPr/>
        </p:nvPicPr>
        <p:blipFill>
          <a:blip r:embed="rId2" cstate="print"/>
          <a:srcRect/>
          <a:stretch>
            <a:fillRect/>
          </a:stretch>
        </p:blipFill>
        <p:spPr bwMode="auto">
          <a:xfrm>
            <a:off x="4067944" y="19002"/>
            <a:ext cx="5076056" cy="6838998"/>
          </a:xfrm>
          <a:prstGeom prst="rect">
            <a:avLst/>
          </a:prstGeom>
          <a:noFill/>
        </p:spPr>
      </p:pic>
      <p:sp>
        <p:nvSpPr>
          <p:cNvPr id="3" name="Content Placeholder 2"/>
          <p:cNvSpPr>
            <a:spLocks noGrp="1"/>
          </p:cNvSpPr>
          <p:nvPr>
            <p:ph idx="1"/>
          </p:nvPr>
        </p:nvSpPr>
        <p:spPr>
          <a:xfrm>
            <a:off x="0" y="260648"/>
            <a:ext cx="4788024" cy="6597352"/>
          </a:xfrm>
        </p:spPr>
        <p:txBody>
          <a:bodyPr>
            <a:normAutofit/>
          </a:bodyPr>
          <a:lstStyle/>
          <a:p>
            <a:r>
              <a:rPr lang="sl-SI" dirty="0" smtClean="0"/>
              <a:t>Obalno območje je zelo dinamično – stično območje celinskih in oceanskih procesov.</a:t>
            </a:r>
          </a:p>
          <a:p>
            <a:r>
              <a:rPr lang="sl-SI" dirty="0" smtClean="0"/>
              <a:t>Različna topografija, klima in vegetacija</a:t>
            </a:r>
          </a:p>
          <a:p>
            <a:pPr lvl="1"/>
            <a:r>
              <a:rPr lang="sl-SI" dirty="0" smtClean="0"/>
              <a:t>Aktivni rob</a:t>
            </a:r>
          </a:p>
          <a:p>
            <a:pPr lvl="1"/>
            <a:r>
              <a:rPr lang="sl-SI" dirty="0" smtClean="0"/>
              <a:t>Pasivni kontinentalni rob</a:t>
            </a:r>
            <a:endParaRPr lang="sl-SI"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z.about.com/w/experts/Geology-1359/2010/02/Passive-Margins.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19256" cy="1084982"/>
          </a:xfrm>
        </p:spPr>
        <p:txBody>
          <a:bodyPr/>
          <a:lstStyle/>
          <a:p>
            <a:r>
              <a:rPr lang="sl-SI" dirty="0" smtClean="0"/>
              <a:t>Pasivni kontinentalni rob</a:t>
            </a:r>
            <a:endParaRPr lang="sl-SI" dirty="0"/>
          </a:p>
        </p:txBody>
      </p:sp>
      <p:sp>
        <p:nvSpPr>
          <p:cNvPr id="3" name="Content Placeholder 2"/>
          <p:cNvSpPr>
            <a:spLocks noGrp="1"/>
          </p:cNvSpPr>
          <p:nvPr>
            <p:ph idx="1"/>
          </p:nvPr>
        </p:nvSpPr>
        <p:spPr>
          <a:xfrm>
            <a:off x="0" y="1268760"/>
            <a:ext cx="9144000" cy="4857403"/>
          </a:xfrm>
        </p:spPr>
        <p:txBody>
          <a:bodyPr/>
          <a:lstStyle/>
          <a:p>
            <a:r>
              <a:rPr lang="sl-SI" dirty="0" smtClean="0"/>
              <a:t>Majhne spremembe v višini morske gladine lahko povzročijo napredovanje (transgresijo) ali umik obale.</a:t>
            </a:r>
            <a:endParaRPr lang="en-US" dirty="0" smtClean="0"/>
          </a:p>
          <a:p>
            <a:endParaRPr lang="sl-SI" dirty="0" smtClean="0"/>
          </a:p>
          <a:p>
            <a:pPr>
              <a:buNone/>
            </a:pPr>
            <a:endParaRPr lang="sl-SI" dirty="0"/>
          </a:p>
        </p:txBody>
      </p:sp>
      <p:pic>
        <p:nvPicPr>
          <p:cNvPr id="5" name="Picture 8" descr="LWE_1e_Figure_09_17_L"/>
          <p:cNvPicPr>
            <a:picLocks noChangeAspect="1" noChangeArrowheads="1"/>
          </p:cNvPicPr>
          <p:nvPr/>
        </p:nvPicPr>
        <p:blipFill>
          <a:blip r:embed="rId2" cstate="print"/>
          <a:srcRect/>
          <a:stretch>
            <a:fillRect/>
          </a:stretch>
        </p:blipFill>
        <p:spPr bwMode="auto">
          <a:xfrm>
            <a:off x="0" y="3284985"/>
            <a:ext cx="8548687" cy="357301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sl-SI" dirty="0" smtClean="0"/>
              <a:t>Naravna tveganja na obalah</a:t>
            </a:r>
            <a:endParaRPr lang="sl-SI" dirty="0"/>
          </a:p>
        </p:txBody>
      </p:sp>
      <p:sp>
        <p:nvSpPr>
          <p:cNvPr id="3" name="Content Placeholder 2"/>
          <p:cNvSpPr>
            <a:spLocks noGrp="1"/>
          </p:cNvSpPr>
          <p:nvPr>
            <p:ph idx="1"/>
          </p:nvPr>
        </p:nvSpPr>
        <p:spPr>
          <a:xfrm>
            <a:off x="0" y="1124745"/>
            <a:ext cx="9144000" cy="3600400"/>
          </a:xfrm>
        </p:spPr>
        <p:txBody>
          <a:bodyPr>
            <a:normAutofit/>
          </a:bodyPr>
          <a:lstStyle/>
          <a:p>
            <a:r>
              <a:rPr lang="sl-SI" dirty="0" smtClean="0"/>
              <a:t>Obalna erozija</a:t>
            </a:r>
          </a:p>
          <a:p>
            <a:r>
              <a:rPr lang="sl-SI" dirty="0" smtClean="0"/>
              <a:t>Tropski cikloni (orkani, tajfuni, nevihte)</a:t>
            </a:r>
          </a:p>
          <a:p>
            <a:r>
              <a:rPr lang="sl-SI" dirty="0" smtClean="0"/>
              <a:t>Poplavljanje morja</a:t>
            </a:r>
          </a:p>
          <a:p>
            <a:r>
              <a:rPr lang="sl-SI" dirty="0" smtClean="0"/>
              <a:t>Cunamiji</a:t>
            </a:r>
          </a:p>
          <a:p>
            <a:r>
              <a:rPr lang="sl-SI" dirty="0" smtClean="0"/>
              <a:t>Plimski tokovi</a:t>
            </a:r>
          </a:p>
          <a:p>
            <a:r>
              <a:rPr lang="sl-SI" dirty="0" smtClean="0"/>
              <a:t>Močni povratni tokovi (</a:t>
            </a:r>
            <a:r>
              <a:rPr lang="en-US" dirty="0" smtClean="0"/>
              <a:t>Rip currents</a:t>
            </a:r>
            <a:r>
              <a:rPr lang="sl-SI" dirty="0" smtClean="0"/>
              <a:t>)</a:t>
            </a:r>
            <a:endParaRPr lang="sl-SI" dirty="0"/>
          </a:p>
        </p:txBody>
      </p:sp>
      <p:pic>
        <p:nvPicPr>
          <p:cNvPr id="46082" name="Picture 2" descr="http://t2.gstatic.com/images?q=tbn:ANd9GcRxIRxNoCkBdmnBmqNDGSoPRiaJwcFoxFIWGPdO1rFpySEE-XpH"/>
          <p:cNvPicPr>
            <a:picLocks noChangeAspect="1" noChangeArrowheads="1"/>
          </p:cNvPicPr>
          <p:nvPr/>
        </p:nvPicPr>
        <p:blipFill>
          <a:blip r:embed="rId2" cstate="print"/>
          <a:srcRect/>
          <a:stretch>
            <a:fillRect/>
          </a:stretch>
        </p:blipFill>
        <p:spPr bwMode="auto">
          <a:xfrm>
            <a:off x="6372201" y="4781825"/>
            <a:ext cx="2771800" cy="2076176"/>
          </a:xfrm>
          <a:prstGeom prst="rect">
            <a:avLst/>
          </a:prstGeom>
          <a:noFill/>
        </p:spPr>
      </p:pic>
      <p:pic>
        <p:nvPicPr>
          <p:cNvPr id="46084" name="Picture 4" descr="http://www.smokehouse.ie/wp/wp-content/uploads/2010/03/Tidal-waves-Clare-Island.jpg"/>
          <p:cNvPicPr>
            <a:picLocks noChangeAspect="1" noChangeArrowheads="1"/>
          </p:cNvPicPr>
          <p:nvPr/>
        </p:nvPicPr>
        <p:blipFill>
          <a:blip r:embed="rId3" cstate="print"/>
          <a:srcRect/>
          <a:stretch>
            <a:fillRect/>
          </a:stretch>
        </p:blipFill>
        <p:spPr bwMode="auto">
          <a:xfrm>
            <a:off x="3203848" y="4764556"/>
            <a:ext cx="2897931" cy="2093444"/>
          </a:xfrm>
          <a:prstGeom prst="rect">
            <a:avLst/>
          </a:prstGeom>
          <a:noFill/>
        </p:spPr>
      </p:pic>
      <p:pic>
        <p:nvPicPr>
          <p:cNvPr id="46086" name="Picture 6" descr="http://img.rtvslo.si/upload/Okolje/piran_poplava_show.jpg"/>
          <p:cNvPicPr>
            <a:picLocks noChangeAspect="1" noChangeArrowheads="1"/>
          </p:cNvPicPr>
          <p:nvPr/>
        </p:nvPicPr>
        <p:blipFill>
          <a:blip r:embed="rId4" cstate="print"/>
          <a:srcRect/>
          <a:stretch>
            <a:fillRect/>
          </a:stretch>
        </p:blipFill>
        <p:spPr bwMode="auto">
          <a:xfrm>
            <a:off x="0" y="4725143"/>
            <a:ext cx="2843808" cy="2132857"/>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1023</Words>
  <Application>Microsoft Office PowerPoint</Application>
  <PresentationFormat>On-screen Show (4:3)</PresentationFormat>
  <Paragraphs>152</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 2. del  </vt:lpstr>
      <vt:lpstr>4. Poglavje  OBALNA EROZIJA</vt:lpstr>
      <vt:lpstr>Slide 3</vt:lpstr>
      <vt:lpstr>Obalna erozija</vt:lpstr>
      <vt:lpstr>Slide 5</vt:lpstr>
      <vt:lpstr>Slide 6</vt:lpstr>
      <vt:lpstr>Slide 7</vt:lpstr>
      <vt:lpstr>Pasivni kontinentalni rob</vt:lpstr>
      <vt:lpstr>Naravna tveganja na obalah</vt:lpstr>
      <vt:lpstr>27. naloga</vt:lpstr>
      <vt:lpstr>Obalni procesi: Valovi </vt:lpstr>
      <vt:lpstr>Valovi in gibanje vode</vt:lpstr>
      <vt:lpstr>Valovi in gibanje vode</vt:lpstr>
      <vt:lpstr>Valovi in gibanje vode</vt:lpstr>
      <vt:lpstr>Valovi in gibanje vode</vt:lpstr>
      <vt:lpstr>Valovi in gibanje vode</vt:lpstr>
      <vt:lpstr>Energija valov</vt:lpstr>
      <vt:lpstr>Odboj valov</vt:lpstr>
      <vt:lpstr>Odboj valov</vt:lpstr>
      <vt:lpstr>Slide 20</vt:lpstr>
      <vt:lpstr>Obalne oblike</vt:lpstr>
      <vt:lpstr>Tok vzdolž obale </vt:lpstr>
      <vt:lpstr>Premeščanje sedimenta vzdolž obale</vt:lpstr>
      <vt:lpstr>Močan povratni  (rip) tok</vt:lpstr>
      <vt:lpstr>Obalna erozija</vt:lpstr>
      <vt:lpstr>Obalna celica</vt:lpstr>
      <vt:lpstr>Obalna bilanca</vt:lpstr>
      <vt:lpstr>28. naloga</vt:lpstr>
      <vt:lpstr>Dejavniki obalne erozije</vt:lpstr>
      <vt:lpstr>Slide 30</vt:lpstr>
      <vt:lpstr>Slide 31</vt:lpstr>
      <vt:lpstr>Plimovanje</vt:lpstr>
      <vt:lpstr>Spust morske gladine – dvig ozemlja</vt:lpstr>
      <vt:lpstr>Sprememba morska gladine na strmi in položni obali</vt:lpstr>
      <vt:lpstr>29. naloga</vt:lpstr>
      <vt:lpstr>Obalna tveganja in inženirski posegi</vt:lpstr>
      <vt:lpstr>Obalna tveganja in inženirski posegi</vt:lpstr>
      <vt:lpstr>E-črte and E-cone</vt:lpstr>
      <vt:lpstr>Trdna stabilizacija</vt:lpstr>
      <vt:lpstr>Slide 40</vt:lpstr>
      <vt:lpstr>Slide 41</vt:lpstr>
      <vt:lpstr>Slide 42</vt:lpstr>
      <vt:lpstr>Slide 43</vt:lpstr>
      <vt:lpstr>Slide 44</vt:lpstr>
      <vt:lpstr>Mehka stabilizacija</vt:lpstr>
      <vt:lpstr>Slide 46</vt:lpstr>
      <vt:lpstr>Slide 47</vt:lpstr>
      <vt:lpstr>Posebej občutljiva obalna okolja</vt:lpstr>
      <vt:lpstr>Upravljanje z obalno erozijo</vt:lpstr>
      <vt:lpstr>30. naloga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del</dc:title>
  <dc:creator>nina</dc:creator>
  <cp:lastModifiedBy>nina</cp:lastModifiedBy>
  <cp:revision>72</cp:revision>
  <dcterms:created xsi:type="dcterms:W3CDTF">2011-08-30T08:55:06Z</dcterms:created>
  <dcterms:modified xsi:type="dcterms:W3CDTF">2011-09-20T13:19:02Z</dcterms:modified>
</cp:coreProperties>
</file>