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7" r:id="rId2"/>
    <p:sldId id="258" r:id="rId3"/>
    <p:sldId id="342" r:id="rId4"/>
    <p:sldId id="341" r:id="rId5"/>
    <p:sldId id="343" r:id="rId6"/>
    <p:sldId id="344" r:id="rId7"/>
    <p:sldId id="345" r:id="rId8"/>
    <p:sldId id="261" r:id="rId9"/>
    <p:sldId id="265" r:id="rId10"/>
    <p:sldId id="329" r:id="rId11"/>
    <p:sldId id="267" r:id="rId12"/>
    <p:sldId id="277" r:id="rId13"/>
    <p:sldId id="275" r:id="rId14"/>
    <p:sldId id="268" r:id="rId15"/>
    <p:sldId id="294" r:id="rId16"/>
    <p:sldId id="269" r:id="rId17"/>
    <p:sldId id="270" r:id="rId18"/>
    <p:sldId id="266" r:id="rId19"/>
    <p:sldId id="271" r:id="rId20"/>
    <p:sldId id="259" r:id="rId21"/>
    <p:sldId id="260" r:id="rId22"/>
    <p:sldId id="263" r:id="rId23"/>
    <p:sldId id="298" r:id="rId24"/>
    <p:sldId id="299" r:id="rId25"/>
    <p:sldId id="300" r:id="rId26"/>
    <p:sldId id="347" r:id="rId27"/>
    <p:sldId id="291" r:id="rId28"/>
    <p:sldId id="297" r:id="rId29"/>
    <p:sldId id="301" r:id="rId30"/>
    <p:sldId id="304" r:id="rId31"/>
    <p:sldId id="305" r:id="rId32"/>
    <p:sldId id="306" r:id="rId33"/>
    <p:sldId id="293" r:id="rId34"/>
    <p:sldId id="307" r:id="rId35"/>
    <p:sldId id="308" r:id="rId36"/>
    <p:sldId id="278" r:id="rId37"/>
    <p:sldId id="292" r:id="rId38"/>
    <p:sldId id="264" r:id="rId39"/>
    <p:sldId id="313" r:id="rId40"/>
    <p:sldId id="315" r:id="rId41"/>
    <p:sldId id="314" r:id="rId42"/>
    <p:sldId id="290" r:id="rId43"/>
    <p:sldId id="311" r:id="rId44"/>
    <p:sldId id="346" r:id="rId45"/>
    <p:sldId id="309" r:id="rId46"/>
    <p:sldId id="310" r:id="rId47"/>
    <p:sldId id="333" r:id="rId48"/>
    <p:sldId id="334" r:id="rId49"/>
    <p:sldId id="339" r:id="rId50"/>
    <p:sldId id="348" r:id="rId51"/>
    <p:sldId id="335" r:id="rId52"/>
    <p:sldId id="336" r:id="rId53"/>
    <p:sldId id="340" r:id="rId54"/>
    <p:sldId id="312" r:id="rId55"/>
    <p:sldId id="316" r:id="rId56"/>
    <p:sldId id="317" r:id="rId57"/>
    <p:sldId id="318" r:id="rId58"/>
    <p:sldId id="319" r:id="rId59"/>
    <p:sldId id="330" r:id="rId60"/>
    <p:sldId id="331" r:id="rId61"/>
    <p:sldId id="322" r:id="rId62"/>
    <p:sldId id="323" r:id="rId63"/>
    <p:sldId id="328" r:id="rId64"/>
    <p:sldId id="332" r:id="rId65"/>
    <p:sldId id="337" r:id="rId66"/>
    <p:sldId id="338" r:id="rId67"/>
    <p:sldId id="262" r:id="rId68"/>
    <p:sldId id="349" r:id="rId69"/>
    <p:sldId id="365" r:id="rId70"/>
    <p:sldId id="366" r:id="rId71"/>
    <p:sldId id="368" r:id="rId72"/>
    <p:sldId id="367" r:id="rId73"/>
    <p:sldId id="375" r:id="rId74"/>
    <p:sldId id="369" r:id="rId75"/>
    <p:sldId id="370" r:id="rId76"/>
    <p:sldId id="371" r:id="rId77"/>
    <p:sldId id="372" r:id="rId78"/>
    <p:sldId id="353" r:id="rId79"/>
    <p:sldId id="373" r:id="rId80"/>
    <p:sldId id="374" r:id="rId81"/>
    <p:sldId id="376" r:id="rId8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224F8-DF4D-4C22-B99F-2EE484CE98AD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C03E0-A54A-4705-AA8C-C5883247F492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14720-2648-4944-B9F6-7CB4FE3B1914}" type="datetimeFigureOut">
              <a:rPr lang="sl-SI" smtClean="0"/>
              <a:pPr/>
              <a:t>21.11.2011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4706-538E-44C7-A6E8-27EB9B982B18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Roundworm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d/Vo%C3%A7oroca_(23_12_24S_-_48_47_59W)_-_REFON_3.JPG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Gully_in_the_Kharkov_region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684213" y="836613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sz="4000" dirty="0" smtClean="0"/>
              <a:t/>
            </a:r>
            <a:br>
              <a:rPr lang="sl-SI" sz="4000" dirty="0" smtClean="0"/>
            </a:br>
            <a:r>
              <a:rPr lang="sl-SI" sz="4000" dirty="0" smtClean="0"/>
              <a:t>3. del</a:t>
            </a:r>
            <a:br>
              <a:rPr lang="sl-SI" sz="4000" dirty="0" smtClean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 smtClean="0"/>
          </a:p>
        </p:txBody>
      </p:sp>
      <p:sp>
        <p:nvSpPr>
          <p:cNvPr id="16386" name="Subtitle 3"/>
          <p:cNvSpPr>
            <a:spLocks noGrp="1"/>
          </p:cNvSpPr>
          <p:nvPr>
            <p:ph type="subTitle" idx="1"/>
          </p:nvPr>
        </p:nvSpPr>
        <p:spPr>
          <a:xfrm>
            <a:off x="1403350" y="2565400"/>
            <a:ext cx="6400800" cy="1752600"/>
          </a:xfrm>
        </p:spPr>
        <p:txBody>
          <a:bodyPr/>
          <a:lstStyle/>
          <a:p>
            <a:pPr eaLnBrk="1" hangingPunct="1"/>
            <a:r>
              <a:rPr lang="sl-SI" sz="5400" b="1" dirty="0" smtClean="0">
                <a:solidFill>
                  <a:schemeClr val="tx1"/>
                </a:solidFill>
              </a:rPr>
              <a:t>NARAVNI VIRI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48.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sl-SI" dirty="0" smtClean="0"/>
              <a:t>Iz svojega znanja inženirske geologije in pedologije opiši:</a:t>
            </a:r>
          </a:p>
          <a:p>
            <a:pPr lvl="1"/>
            <a:r>
              <a:rPr lang="sl-SI" dirty="0" smtClean="0"/>
              <a:t>Poznavanje lastnosti tal – inženirsko geoloških in pedoloških – je bistveno pri načrtovanju rabe zemljišč.</a:t>
            </a:r>
          </a:p>
          <a:p>
            <a:pPr lvl="1"/>
            <a:r>
              <a:rPr lang="sl-SI" dirty="0" smtClean="0"/>
              <a:t>Lastnosti tal so bistvene pri načrtovanju odlagališč odpadkov.</a:t>
            </a:r>
          </a:p>
          <a:p>
            <a:pPr lvl="1"/>
            <a:r>
              <a:rPr lang="sl-SI" dirty="0" smtClean="0"/>
              <a:t>Od lastnost tal so odvisno učinki nekaterih naravnih tveganj. </a:t>
            </a:r>
            <a:endParaRPr lang="sl-SI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Tla kot habitat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2771800" cy="5877272"/>
          </a:xfrm>
        </p:spPr>
        <p:txBody>
          <a:bodyPr>
            <a:normAutofit/>
          </a:bodyPr>
          <a:lstStyle/>
          <a:p>
            <a:r>
              <a:rPr lang="sl-SI" dirty="0" smtClean="0"/>
              <a:t>Zapletena prehranska veriga v tleh omogoča preživetje številnim organizmom.</a:t>
            </a:r>
          </a:p>
          <a:p>
            <a:r>
              <a:rPr lang="sl-SI" dirty="0" smtClean="0"/>
              <a:t>Razmisli – komu koristi obdelovanje tal?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sl-SI" dirty="0"/>
          </a:p>
        </p:txBody>
      </p:sp>
      <p:pic>
        <p:nvPicPr>
          <p:cNvPr id="4" name="Picture 6" descr="LWE_1e_Figure_11_07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4021" y="1052736"/>
            <a:ext cx="6519980" cy="580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WE_1e_Figure_11_21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sl-SI" dirty="0" smtClean="0"/>
              <a:t>Tla kot habitat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9"/>
            <a:ext cx="9144000" cy="2448272"/>
          </a:xfrm>
        </p:spPr>
        <p:txBody>
          <a:bodyPr/>
          <a:lstStyle/>
          <a:p>
            <a:r>
              <a:rPr lang="sl-SI" dirty="0" smtClean="0"/>
              <a:t>Zdrava tla so ekosistem z velikim številom in raznolikostjo organizmov.</a:t>
            </a:r>
          </a:p>
          <a:p>
            <a:r>
              <a:rPr lang="sl-SI" dirty="0" smtClean="0"/>
              <a:t>Kmetijska dejavnost zmanjšuje njihovo število, zlasti gliv, glist, členonožci in črvov.</a:t>
            </a:r>
          </a:p>
          <a:p>
            <a:pPr>
              <a:buNone/>
            </a:pPr>
            <a:endParaRPr lang="sl-SI" dirty="0"/>
          </a:p>
        </p:txBody>
      </p:sp>
      <p:pic>
        <p:nvPicPr>
          <p:cNvPr id="54276" name="Picture 4" descr="http://www.svarog.si/biologija/econtent/multimedia/48/7603/00_podlaga_glive_mikori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72004"/>
            <a:ext cx="2555775" cy="3285995"/>
          </a:xfrm>
          <a:prstGeom prst="rect">
            <a:avLst/>
          </a:prstGeom>
          <a:noFill/>
        </p:spPr>
      </p:pic>
      <p:pic>
        <p:nvPicPr>
          <p:cNvPr id="54278" name="Picture 6" descr="http://upload.wikimedia.org/wikipedia/commons/f/fb/Roundwor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989818" y="4131802"/>
            <a:ext cx="3292156" cy="2160240"/>
          </a:xfrm>
          <a:prstGeom prst="rect">
            <a:avLst/>
          </a:prstGeom>
          <a:noFill/>
        </p:spPr>
      </p:pic>
      <p:pic>
        <p:nvPicPr>
          <p:cNvPr id="54280" name="Picture 8" descr="http://www.lovecnacene.si/thumbnail.php?f=upload%2Fproducts%2F4991%2F6%2F301676.jpg&amp;w=200&amp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158208"/>
            <a:ext cx="2699792" cy="2699792"/>
          </a:xfrm>
          <a:prstGeom prst="rect">
            <a:avLst/>
          </a:prstGeom>
          <a:noFill/>
        </p:spPr>
      </p:pic>
      <p:pic>
        <p:nvPicPr>
          <p:cNvPr id="54284" name="Picture 12" descr="http://www.termite.com/images/brownreclus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412445"/>
            <a:ext cx="1728192" cy="2445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sl-SI" dirty="0" smtClean="0"/>
              <a:t>Prevajanje snovi 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8676456" cy="5445224"/>
          </a:xfrm>
        </p:spPr>
        <p:txBody>
          <a:bodyPr>
            <a:normAutofit/>
          </a:bodyPr>
          <a:lstStyle/>
          <a:p>
            <a:r>
              <a:rPr lang="sl-SI" dirty="0" smtClean="0"/>
              <a:t>V tleh se mešajo komponente vseh štirih Zemljinih sistemov.</a:t>
            </a:r>
          </a:p>
          <a:p>
            <a:pPr lvl="1"/>
            <a:r>
              <a:rPr lang="sl-SI" dirty="0" smtClean="0"/>
              <a:t>Geosfera, atmosfera, hidrosfera, biosfera.</a:t>
            </a:r>
          </a:p>
          <a:p>
            <a:pPr lvl="1"/>
            <a:r>
              <a:rPr lang="sl-SI" dirty="0" smtClean="0"/>
              <a:t>Tla omogočajo interakcijo med njim.</a:t>
            </a:r>
          </a:p>
          <a:p>
            <a:r>
              <a:rPr lang="sl-SI" dirty="0" smtClean="0"/>
              <a:t>Vseh 16 bistvenih hranil, razen O, H, N in C, za rast rastlin izvirajo iz geosfere preko tal.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sl-SI" dirty="0" smtClean="0"/>
              <a:t>Tla in ogljikov krog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20000"/>
          </a:bodyPr>
          <a:lstStyle/>
          <a:p>
            <a:r>
              <a:rPr lang="sl-SI" sz="3500" dirty="0" smtClean="0"/>
              <a:t>Tla vsebujejo približno 2x toliko ogljika kot atmosfera.</a:t>
            </a:r>
          </a:p>
          <a:p>
            <a:r>
              <a:rPr lang="sl-SI" sz="3500" dirty="0" smtClean="0"/>
              <a:t>Ogljik se v tleh povprečno zadrži le 9 let.</a:t>
            </a:r>
          </a:p>
          <a:p>
            <a:pPr lvl="1"/>
            <a:r>
              <a:rPr lang="sl-SI" sz="3000" dirty="0" smtClean="0"/>
              <a:t>Stalno prehaja v geosfero, atmosfero, hidrosfero in biosfero.</a:t>
            </a:r>
          </a:p>
          <a:p>
            <a:r>
              <a:rPr lang="sl-SI" sz="3500" dirty="0" smtClean="0"/>
              <a:t>Poglavitni vir ogljika v tleh je fotosinteza.</a:t>
            </a:r>
          </a:p>
          <a:p>
            <a:pPr lvl="1"/>
            <a:r>
              <a:rPr lang="sl-SI" sz="3000" dirty="0" smtClean="0"/>
              <a:t>Ko rastlina odmre, njeni ostanki prispevajo k talnemu ogljiku.</a:t>
            </a:r>
          </a:p>
          <a:p>
            <a:pPr lvl="1"/>
            <a:r>
              <a:rPr lang="sl-SI" sz="3000" dirty="0" smtClean="0"/>
              <a:t>Organska snov v tleh razpade v CO</a:t>
            </a:r>
            <a:r>
              <a:rPr lang="sl-SI" sz="3000" baseline="-25000" dirty="0" smtClean="0"/>
              <a:t>2</a:t>
            </a:r>
            <a:r>
              <a:rPr lang="sl-SI" sz="3000" dirty="0" smtClean="0"/>
              <a:t>.</a:t>
            </a:r>
          </a:p>
          <a:p>
            <a:pPr lvl="1"/>
            <a:r>
              <a:rPr lang="sl-SI" sz="3000" dirty="0" smtClean="0"/>
              <a:t>Ta uhaja v atmosfero (dihanje tal).</a:t>
            </a:r>
          </a:p>
          <a:p>
            <a:pPr lvl="1"/>
            <a:r>
              <a:rPr lang="sl-SI" sz="3000" dirty="0" smtClean="0"/>
              <a:t>In se raztaplja v talnici.</a:t>
            </a:r>
          </a:p>
          <a:p>
            <a:r>
              <a:rPr lang="sl-SI" sz="3500" dirty="0" smtClean="0"/>
              <a:t>Tla vplivajo na količino toplogrednih plinov v atmosferi</a:t>
            </a:r>
            <a:r>
              <a:rPr lang="sl-SI" dirty="0" smtClean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531097" cy="1052513"/>
          </a:xfrm>
        </p:spPr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Tla in ogljikov krog</a:t>
            </a: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5425" y="1340768"/>
            <a:ext cx="375602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sl-SI" sz="3200" dirty="0" smtClean="0"/>
              <a:t>Tla v svetovnem merilu vsebujejo 1.580 </a:t>
            </a:r>
            <a:r>
              <a:rPr lang="en-US" sz="3200" dirty="0" smtClean="0"/>
              <a:t> </a:t>
            </a:r>
            <a:r>
              <a:rPr lang="sl-SI" sz="3200" dirty="0" smtClean="0"/>
              <a:t>milijard ton (</a:t>
            </a:r>
            <a:r>
              <a:rPr lang="sl-SI" sz="3200" dirty="0" err="1" smtClean="0"/>
              <a:t>Gt</a:t>
            </a:r>
            <a:r>
              <a:rPr lang="sl-SI" sz="3200" dirty="0" smtClean="0"/>
              <a:t>) ogljika.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sl-SI" sz="3200" dirty="0" smtClean="0"/>
              <a:t> Ljudje s svojim delovanjem vplivamo na količino proizvedenega in izmenjanega ogljika.</a:t>
            </a:r>
            <a:endParaRPr lang="en-US" sz="3200" dirty="0"/>
          </a:p>
        </p:txBody>
      </p:sp>
      <p:pic>
        <p:nvPicPr>
          <p:cNvPr id="10244" name="Picture 6" descr="LWE_1e_Figure_11_08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6328"/>
            <a:ext cx="4716017" cy="681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Tla kot naravni vir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712968" cy="5733256"/>
          </a:xfrm>
        </p:spPr>
        <p:txBody>
          <a:bodyPr>
            <a:normAutofit/>
          </a:bodyPr>
          <a:lstStyle/>
          <a:p>
            <a:r>
              <a:rPr lang="sl-SI" dirty="0" smtClean="0"/>
              <a:t>Rodovitnost tal se lahko poveča z uporabo gnojil, sredstev za rahljanje teksture tal, spreminjanja pH…</a:t>
            </a:r>
          </a:p>
          <a:p>
            <a:r>
              <a:rPr lang="sl-SI" dirty="0" smtClean="0"/>
              <a:t>Zmanjša se zaradi izpiranja in talne erozije.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 smtClean="0"/>
          </a:p>
          <a:p>
            <a:r>
              <a:rPr lang="sl-SI" dirty="0" smtClean="0">
                <a:solidFill>
                  <a:srgbClr val="FF0000"/>
                </a:solidFill>
              </a:rPr>
              <a:t>Razmisli: so tla obnovljiv, ali neobnovljiv naravni vir?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WE_1e_Figure_11_05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955" y="1268760"/>
            <a:ext cx="688304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Tla čistijo in skladiščijo vodo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076056" cy="5400600"/>
          </a:xfrm>
        </p:spPr>
        <p:txBody>
          <a:bodyPr/>
          <a:lstStyle/>
          <a:p>
            <a:r>
              <a:rPr lang="sl-SI" dirty="0" smtClean="0"/>
              <a:t>Debela plast organskega materiala v močvirskih tleh ima visoko poroznost in filtrira onesnaženo vodo, ki teče preko njih. </a:t>
            </a:r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6" descr="LWE_1e_Figure_11_06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1" y="1674020"/>
            <a:ext cx="7524329" cy="518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73113" y="0"/>
            <a:ext cx="7600950" cy="962025"/>
          </a:xfrm>
        </p:spPr>
        <p:txBody>
          <a:bodyPr/>
          <a:lstStyle/>
          <a:p>
            <a:r>
              <a:rPr lang="sl-SI" dirty="0" smtClean="0"/>
              <a:t>Tla čistijo vodo</a:t>
            </a:r>
            <a:endParaRPr lang="en-US" sz="3200" dirty="0" smtClean="0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0" y="836712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sl-SI" sz="3200" dirty="0" smtClean="0"/>
              <a:t>Voda, ki teče preko tal se čisti s kombinacijo absorpcije, filtracije in </a:t>
            </a:r>
          </a:p>
          <a:p>
            <a:pPr marL="179388" indent="-179388"/>
            <a:r>
              <a:rPr lang="sl-SI" sz="3200" dirty="0"/>
              <a:t>	</a:t>
            </a:r>
            <a:r>
              <a:rPr lang="sl-SI" sz="3200" dirty="0" smtClean="0"/>
              <a:t>biološke predelave </a:t>
            </a:r>
          </a:p>
          <a:p>
            <a:pPr marL="179388" indent="-179388"/>
            <a:r>
              <a:rPr lang="sl-SI" sz="3200" dirty="0"/>
              <a:t>	</a:t>
            </a:r>
            <a:r>
              <a:rPr lang="sl-SI" sz="3200" dirty="0" smtClean="0"/>
              <a:t>organske snovi.</a:t>
            </a:r>
            <a:endParaRPr 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424936" cy="2666727"/>
          </a:xfrm>
        </p:spPr>
        <p:txBody>
          <a:bodyPr>
            <a:normAutofit/>
          </a:bodyPr>
          <a:lstStyle/>
          <a:p>
            <a:r>
              <a:rPr lang="sl-SI" dirty="0" smtClean="0"/>
              <a:t>7. poglavje</a:t>
            </a:r>
            <a:br>
              <a:rPr lang="sl-SI" dirty="0" smtClean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TLA</a:t>
            </a:r>
            <a:endParaRPr lang="sl-SI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Okoljski problemi povezani s tlemi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640960" cy="5301208"/>
          </a:xfrm>
        </p:spPr>
        <p:txBody>
          <a:bodyPr>
            <a:noAutofit/>
          </a:bodyPr>
          <a:lstStyle/>
          <a:p>
            <a:r>
              <a:rPr lang="sl-SI" dirty="0" smtClean="0"/>
              <a:t>Degradacija in erozija tal predstavlja velik problem, ker izgubljamo rodovitna tla, ki so osnova za kmetijstvo in s tem prehrano človeštva.</a:t>
            </a:r>
          </a:p>
          <a:p>
            <a:r>
              <a:rPr lang="sl-SI" dirty="0" smtClean="0"/>
              <a:t>Dezertifikacija.</a:t>
            </a:r>
          </a:p>
          <a:p>
            <a:r>
              <a:rPr lang="sl-SI" dirty="0" smtClean="0"/>
              <a:t>Dodaten problem vetrne erozije je prašenje.</a:t>
            </a:r>
          </a:p>
          <a:p>
            <a:r>
              <a:rPr lang="sl-SI" dirty="0" smtClean="0"/>
              <a:t>Onesnaženje tal.</a:t>
            </a:r>
            <a:endParaRPr lang="en-US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://3.bp.blogspot.com/-TgPO_Rne2ro/Tabr-nAWtQI/AAAAAAAAAAw/ET1bLQPUSdg/s1600/irrigation-soil-eros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20072" cy="6858001"/>
          </a:xfrm>
          <a:prstGeom prst="rect">
            <a:avLst/>
          </a:prstGeom>
          <a:noFill/>
        </p:spPr>
      </p:pic>
      <p:pic>
        <p:nvPicPr>
          <p:cNvPr id="46082" name="Picture 2" descr="http://cropgenebank.files.wordpress.com/2009/06/soil-eros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1"/>
            <a:ext cx="4644009" cy="3483007"/>
          </a:xfrm>
          <a:prstGeom prst="rect">
            <a:avLst/>
          </a:prstGeom>
          <a:noFill/>
        </p:spPr>
      </p:pic>
      <p:pic>
        <p:nvPicPr>
          <p:cNvPr id="46088" name="Picture 8" descr="http://calhoun.env.duke.edu/files/Soil%20Erosion%20at%20the%20Calhoun%201950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3429000"/>
            <a:ext cx="464400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Primer: Times </a:t>
            </a:r>
            <a:r>
              <a:rPr lang="sl-SI" dirty="0" err="1" smtClean="0"/>
              <a:t>Beach</a:t>
            </a:r>
            <a:r>
              <a:rPr lang="sl-SI" dirty="0" smtClean="0"/>
              <a:t>, Montana, ZDA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20000"/>
          </a:bodyPr>
          <a:lstStyle/>
          <a:p>
            <a:r>
              <a:rPr lang="sl-SI" sz="3500" dirty="0" smtClean="0"/>
              <a:t>Obrečno mesto zahodno od St. Luisa z 2400 prebivalci.</a:t>
            </a:r>
          </a:p>
          <a:p>
            <a:r>
              <a:rPr lang="sl-SI" sz="3500" dirty="0" smtClean="0"/>
              <a:t>Problem so bile prašne ulice, zato so jih 1983 polivali z odpadnim oljem.</a:t>
            </a:r>
          </a:p>
          <a:p>
            <a:r>
              <a:rPr lang="sl-SI" sz="3500" dirty="0" smtClean="0"/>
              <a:t>Olje je vsebovalo visoke koncentracije dioksina.</a:t>
            </a:r>
          </a:p>
          <a:p>
            <a:r>
              <a:rPr lang="sl-SI" sz="3500" dirty="0" smtClean="0"/>
              <a:t>Dioksin je spojina O, H, C in </a:t>
            </a:r>
            <a:r>
              <a:rPr lang="sl-SI" sz="3500" dirty="0" err="1" smtClean="0"/>
              <a:t>Cl</a:t>
            </a:r>
            <a:r>
              <a:rPr lang="sl-SI" sz="3500" dirty="0" smtClean="0"/>
              <a:t>, izredno toksičen za sesalce ter rakotvoren za človeka; obstaja 75 vrst dioksina.</a:t>
            </a:r>
          </a:p>
          <a:p>
            <a:r>
              <a:rPr lang="sl-SI" sz="3500" dirty="0" smtClean="0"/>
              <a:t>Celotno mesto so zato evakuirali, kar je državo stalo 36 mio USD.</a:t>
            </a:r>
          </a:p>
          <a:p>
            <a:r>
              <a:rPr lang="sl-SI" sz="3500" dirty="0" smtClean="0"/>
              <a:t>Nasprotujoča si mnenja glede učinka dioksina na človeka – ali je bila evakuacija prava rešitev ali pretiravanje?</a:t>
            </a:r>
          </a:p>
          <a:p>
            <a:pPr>
              <a:buNone/>
            </a:pPr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066130"/>
          </a:xfrm>
        </p:spPr>
        <p:txBody>
          <a:bodyPr/>
          <a:lstStyle/>
          <a:p>
            <a:r>
              <a:rPr lang="sl-SI" dirty="0" smtClean="0"/>
              <a:t>Erozija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sl-SI" dirty="0" smtClean="0"/>
              <a:t>Tla so še posebej dovzetna za erozijo tam, kjer ni rastlinskega pokrova.</a:t>
            </a:r>
          </a:p>
          <a:p>
            <a:pPr lvl="1"/>
            <a:r>
              <a:rPr lang="sl-SI" dirty="0" smtClean="0"/>
              <a:t>Oranje</a:t>
            </a:r>
          </a:p>
          <a:p>
            <a:pPr lvl="1"/>
            <a:r>
              <a:rPr lang="sl-SI" dirty="0" smtClean="0"/>
              <a:t>Priprava terena za gradnje</a:t>
            </a:r>
          </a:p>
          <a:p>
            <a:pPr lvl="1"/>
            <a:r>
              <a:rPr lang="sl-SI" dirty="0" smtClean="0"/>
              <a:t>Ceste, poti</a:t>
            </a:r>
          </a:p>
          <a:p>
            <a:pPr lvl="1"/>
            <a:r>
              <a:rPr lang="sl-SI" dirty="0" smtClean="0"/>
              <a:t>Prekomerna paša</a:t>
            </a:r>
          </a:p>
          <a:p>
            <a:pPr lvl="1"/>
            <a:r>
              <a:rPr lang="sl-SI" dirty="0" smtClean="0"/>
              <a:t>Krčenje gozdov (</a:t>
            </a:r>
            <a:r>
              <a:rPr lang="sl-SI" dirty="0" err="1" smtClean="0"/>
              <a:t>deforestacija</a:t>
            </a:r>
            <a:r>
              <a:rPr lang="sl-SI" dirty="0" smtClean="0"/>
              <a:t>)</a:t>
            </a:r>
          </a:p>
          <a:p>
            <a:r>
              <a:rPr lang="sl-SI" dirty="0" smtClean="0"/>
              <a:t>Neprimerna kmetijska izraba zemljišč</a:t>
            </a:r>
          </a:p>
          <a:p>
            <a:pPr lvl="1"/>
            <a:r>
              <a:rPr lang="sl-SI" dirty="0" smtClean="0"/>
              <a:t>Od Majev do </a:t>
            </a:r>
            <a:r>
              <a:rPr lang="en-US" dirty="0" smtClean="0"/>
              <a:t> </a:t>
            </a:r>
            <a:r>
              <a:rPr lang="sl-SI" dirty="0" smtClean="0"/>
              <a:t>“Prašne sklede - </a:t>
            </a:r>
            <a:r>
              <a:rPr lang="en-US" dirty="0" smtClean="0"/>
              <a:t>Dust Bowl</a:t>
            </a:r>
            <a:r>
              <a:rPr lang="sl-SI" dirty="0" smtClean="0"/>
              <a:t>”</a:t>
            </a:r>
            <a:endParaRPr lang="en-US" dirty="0" smtClean="0"/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49.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sl-SI" dirty="0" smtClean="0"/>
              <a:t>Ali ima erozija tal posledice izven območja, kjer se dogaja? Razloži.</a:t>
            </a:r>
          </a:p>
          <a:p>
            <a:r>
              <a:rPr lang="sl-SI" dirty="0" smtClean="0"/>
              <a:t>Poišči več podatkov o “</a:t>
            </a:r>
            <a:r>
              <a:rPr lang="sl-SI" dirty="0" err="1" smtClean="0"/>
              <a:t>Dust</a:t>
            </a:r>
            <a:r>
              <a:rPr lang="sl-SI" dirty="0" smtClean="0"/>
              <a:t> </a:t>
            </a:r>
            <a:r>
              <a:rPr lang="sl-SI" dirty="0" err="1" smtClean="0"/>
              <a:t>Bowl</a:t>
            </a:r>
            <a:r>
              <a:rPr lang="sl-SI" dirty="0" smtClean="0"/>
              <a:t>” izkušnji v ZDA. </a:t>
            </a:r>
            <a:endParaRPr lang="sl-SI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Erozija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r>
              <a:rPr lang="sl-SI" dirty="0" smtClean="0"/>
              <a:t>Vetrna</a:t>
            </a:r>
          </a:p>
          <a:p>
            <a:pPr lvl="1"/>
            <a:r>
              <a:rPr lang="sl-SI" dirty="0" smtClean="0"/>
              <a:t>Letno vzrok za </a:t>
            </a:r>
            <a:r>
              <a:rPr lang="en-US" dirty="0" smtClean="0"/>
              <a:t>≈ 45% </a:t>
            </a:r>
            <a:r>
              <a:rPr lang="sl-SI" dirty="0" smtClean="0"/>
              <a:t>erodiranih tal .</a:t>
            </a:r>
          </a:p>
          <a:p>
            <a:pPr lvl="1"/>
            <a:r>
              <a:rPr lang="sl-SI" dirty="0" smtClean="0"/>
              <a:t>Verjetnejša v sušnih predelih.</a:t>
            </a:r>
          </a:p>
          <a:p>
            <a:pPr lvl="1"/>
            <a:r>
              <a:rPr lang="sl-SI" dirty="0" smtClean="0"/>
              <a:t>Povečana potreba po uporabi gnojil.</a:t>
            </a:r>
          </a:p>
          <a:p>
            <a:pPr lvl="1"/>
            <a:r>
              <a:rPr lang="sl-SI" dirty="0" smtClean="0"/>
              <a:t>Posevki se težje ohranijo – slabše letine.</a:t>
            </a:r>
          </a:p>
          <a:p>
            <a:r>
              <a:rPr lang="sl-SI" dirty="0" smtClean="0"/>
              <a:t>Vodna</a:t>
            </a:r>
          </a:p>
          <a:p>
            <a:pPr lvl="1"/>
            <a:r>
              <a:rPr lang="sl-SI" dirty="0" smtClean="0"/>
              <a:t>Izpostavljenost dežnim kapljam in površinskemu odtoku padavinske vode  v vodotoke.</a:t>
            </a:r>
          </a:p>
          <a:p>
            <a:pPr lvl="1"/>
            <a:r>
              <a:rPr lang="sl-SI" dirty="0" smtClean="0"/>
              <a:t>Odtekanje po celotni površini (</a:t>
            </a:r>
            <a:r>
              <a:rPr lang="sl-SI" dirty="0" err="1" smtClean="0"/>
              <a:t>sheet</a:t>
            </a:r>
            <a:r>
              <a:rPr lang="sl-SI" dirty="0" smtClean="0"/>
              <a:t>) in v manjših  potočkih (</a:t>
            </a:r>
            <a:r>
              <a:rPr lang="sl-SI" dirty="0" err="1" smtClean="0"/>
              <a:t>rill</a:t>
            </a:r>
            <a:r>
              <a:rPr lang="sl-SI" dirty="0" smtClean="0"/>
              <a:t>) ali  večjih kanalih – jarkih (</a:t>
            </a:r>
            <a:r>
              <a:rPr lang="sl-SI" dirty="0" err="1" smtClean="0"/>
              <a:t>gully</a:t>
            </a:r>
            <a:r>
              <a:rPr lang="sl-SI" dirty="0" smtClean="0"/>
              <a:t>) .</a:t>
            </a:r>
          </a:p>
          <a:p>
            <a:endParaRPr lang="sl-SI" dirty="0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passel.unl.edu/Image/siteImages/P38L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495929"/>
            <a:ext cx="2915816" cy="2362071"/>
          </a:xfrm>
          <a:prstGeom prst="rect">
            <a:avLst/>
          </a:prstGeom>
          <a:noFill/>
        </p:spPr>
      </p:pic>
      <p:pic>
        <p:nvPicPr>
          <p:cNvPr id="79876" name="Picture 4" descr="http://www.lakesuperiorstreams.org/understanding/images/parameters/sheet_fl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14662" cy="2564904"/>
          </a:xfrm>
          <a:prstGeom prst="rect">
            <a:avLst/>
          </a:prstGeom>
          <a:noFill/>
        </p:spPr>
      </p:pic>
      <p:pic>
        <p:nvPicPr>
          <p:cNvPr id="79878" name="Picture 6" descr="http://www.hillsdalecounty.info/media/planningeduc/tn_r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4433657"/>
            <a:ext cx="3284984" cy="2424343"/>
          </a:xfrm>
          <a:prstGeom prst="rect">
            <a:avLst/>
          </a:prstGeom>
          <a:noFill/>
        </p:spPr>
      </p:pic>
      <p:pic>
        <p:nvPicPr>
          <p:cNvPr id="79880" name="Picture 8" descr="http://ag.arizona.edu/watershedsteward/resources/module/Soil/images/rill_eros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-1"/>
            <a:ext cx="3883360" cy="2588907"/>
          </a:xfrm>
          <a:prstGeom prst="rect">
            <a:avLst/>
          </a:prstGeom>
          <a:noFill/>
        </p:spPr>
      </p:pic>
      <p:pic>
        <p:nvPicPr>
          <p:cNvPr id="79882" name="Picture 10" descr="http://upload.wikimedia.org/wikipedia/commons/thumb/c/ca/Gully_in_the_Kharkov_region.jpg/200px-Gully_in_the_Kharkov_reg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0"/>
            <a:ext cx="2483768" cy="3315830"/>
          </a:xfrm>
          <a:prstGeom prst="rect">
            <a:avLst/>
          </a:prstGeom>
          <a:noFill/>
        </p:spPr>
      </p:pic>
      <p:pic>
        <p:nvPicPr>
          <p:cNvPr id="79884" name="Picture 12" descr="File:Voçoroca (23 12 24S - 48 47 59W) - REFON 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6149" y="4437112"/>
            <a:ext cx="3227851" cy="242088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3645024"/>
            <a:ext cx="291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 smtClean="0"/>
              <a:t>Površinski odtok</a:t>
            </a:r>
            <a:endParaRPr lang="sl-SI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3645024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/>
              <a:t>Potoček</a:t>
            </a:r>
            <a:endParaRPr lang="sl-SI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804248" y="357301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dirty="0" smtClean="0"/>
              <a:t>Jarkih</a:t>
            </a:r>
            <a:endParaRPr lang="sl-SI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Erozija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4784"/>
            <a:ext cx="4499992" cy="4525963"/>
          </a:xfrm>
        </p:spPr>
        <p:txBody>
          <a:bodyPr>
            <a:normAutofit/>
          </a:bodyPr>
          <a:lstStyle/>
          <a:p>
            <a:r>
              <a:rPr lang="sl-SI" dirty="0" smtClean="0"/>
              <a:t>Vetrna in vodna erozija rodovitnih tal je v ZDA velik problem, kljub temu, da so postavili ohranitev tal kot nacionalni cilj že 1930.</a:t>
            </a:r>
          </a:p>
          <a:p>
            <a:r>
              <a:rPr lang="sl-SI" dirty="0" smtClean="0"/>
              <a:t>Kaj pa Evropa?</a:t>
            </a:r>
          </a:p>
        </p:txBody>
      </p:sp>
      <p:pic>
        <p:nvPicPr>
          <p:cNvPr id="4" name="Picture 6" descr="LWE_1e_Figure_11_26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7" y="1765300"/>
            <a:ext cx="4716463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na\AppData\Local\Temp\wzad3f\032167264X_jpeg\Keller_Chapter_03\Ch_03_Figure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978" y="0"/>
            <a:ext cx="3452022" cy="3717032"/>
          </a:xfrm>
          <a:prstGeom prst="rect">
            <a:avLst/>
          </a:prstGeom>
          <a:noFill/>
        </p:spPr>
      </p:pic>
      <p:pic>
        <p:nvPicPr>
          <p:cNvPr id="1026" name="Picture 2" descr="C:\Users\nina\AppData\Local\Temp\wz00ea\032167264X_jpeg\Keller_Chapter_03\Ch_03_Figure_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067771" cy="2937512"/>
          </a:xfrm>
          <a:prstGeom prst="rect">
            <a:avLst/>
          </a:prstGeom>
          <a:noFill/>
        </p:spPr>
      </p:pic>
      <p:sp>
        <p:nvSpPr>
          <p:cNvPr id="6146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419848" cy="1065213"/>
          </a:xfrm>
        </p:spPr>
        <p:txBody>
          <a:bodyPr/>
          <a:lstStyle/>
          <a:p>
            <a:r>
              <a:rPr lang="sl-SI" sz="4000" dirty="0" smtClean="0"/>
              <a:t>Vodna erozija</a:t>
            </a:r>
            <a:endParaRPr lang="en-US" sz="4000" dirty="0" smtClean="0"/>
          </a:p>
        </p:txBody>
      </p:sp>
      <p:pic>
        <p:nvPicPr>
          <p:cNvPr id="6149" name="Picture 8" descr="LWE_1e_Figure_11_30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2047"/>
            <a:ext cx="8032700" cy="341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Erozija tal</a:t>
            </a:r>
            <a:endParaRPr lang="sl-SI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Naraven proces ob močnem vetru, padavinah in poplavah.</a:t>
            </a:r>
          </a:p>
          <a:p>
            <a:r>
              <a:rPr lang="sl-SI" dirty="0" smtClean="0"/>
              <a:t>Problem prekomerne talne erozije je onesnaženje s sedimentom, ko se prenesena tla odlagajo. </a:t>
            </a:r>
          </a:p>
          <a:p>
            <a:r>
              <a:rPr lang="sl-SI" dirty="0" smtClean="0"/>
              <a:t>Človeško pospešena (pogojena)</a:t>
            </a:r>
          </a:p>
          <a:p>
            <a:pPr lvl="1"/>
            <a:r>
              <a:rPr lang="sl-SI" dirty="0" smtClean="0"/>
              <a:t>Urbanizacija – gradnja objektov</a:t>
            </a:r>
          </a:p>
          <a:p>
            <a:pPr lvl="1"/>
            <a:r>
              <a:rPr lang="sl-SI" dirty="0" smtClean="0"/>
              <a:t>Kmetijska obdelava  (oranje)</a:t>
            </a:r>
          </a:p>
          <a:p>
            <a:pPr lvl="1"/>
            <a:r>
              <a:rPr lang="sl-SI" dirty="0" smtClean="0"/>
              <a:t>Prekomerna paša</a:t>
            </a:r>
          </a:p>
          <a:p>
            <a:pPr lvl="1"/>
            <a:r>
              <a:rPr lang="sl-SI" dirty="0" err="1" smtClean="0"/>
              <a:t>Deforestacija</a:t>
            </a:r>
            <a:r>
              <a:rPr lang="sl-SI" dirty="0" smtClean="0"/>
              <a:t> (sečnja in požiganje – krčenje gozdov)</a:t>
            </a:r>
          </a:p>
          <a:p>
            <a:pPr lvl="1"/>
            <a:r>
              <a:rPr lang="sl-SI" dirty="0" smtClean="0"/>
              <a:t>Dezertifikacija</a:t>
            </a:r>
          </a:p>
          <a:p>
            <a:pPr lvl="1"/>
            <a:r>
              <a:rPr lang="sl-SI" dirty="0" smtClean="0"/>
              <a:t>Površinski kopi (v letu 2000 je bilo 65% premoga pridobljenega v površinskih kopih)</a:t>
            </a:r>
          </a:p>
          <a:p>
            <a:pPr lvl="1"/>
            <a:r>
              <a:rPr lang="sl-SI" dirty="0" smtClean="0"/>
              <a:t>Športne dejavnosti  (npr. gorsko kolesarjenje, ATV…)</a:t>
            </a: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sl-SI" dirty="0" smtClean="0"/>
              <a:t>Primer: </a:t>
            </a:r>
            <a:r>
              <a:rPr lang="sl-SI" dirty="0" err="1" smtClean="0"/>
              <a:t>Lateriti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2232248"/>
          </a:xfrm>
        </p:spPr>
        <p:txBody>
          <a:bodyPr/>
          <a:lstStyle/>
          <a:p>
            <a:r>
              <a:rPr lang="sl-SI" dirty="0" smtClean="0"/>
              <a:t>Razvijejo se v predelih s tropsko klimo.</a:t>
            </a:r>
          </a:p>
          <a:p>
            <a:pPr lvl="1"/>
            <a:r>
              <a:rPr lang="sl-SI" dirty="0" smtClean="0"/>
              <a:t>Kakšna je poselitev na območju </a:t>
            </a:r>
            <a:r>
              <a:rPr lang="sl-SI" dirty="0" err="1" smtClean="0"/>
              <a:t>lateritnih</a:t>
            </a:r>
            <a:r>
              <a:rPr lang="sl-SI" dirty="0" smtClean="0"/>
              <a:t> tal?</a:t>
            </a:r>
          </a:p>
          <a:p>
            <a:pPr lvl="1"/>
            <a:r>
              <a:rPr lang="sl-SI" dirty="0" smtClean="0"/>
              <a:t>Ali so ta tla rodovitna?</a:t>
            </a:r>
          </a:p>
          <a:p>
            <a:pPr lvl="1"/>
            <a:r>
              <a:rPr lang="sl-SI" dirty="0" smtClean="0"/>
              <a:t>Zakaj je vegetacija na njih bujna?</a:t>
            </a:r>
          </a:p>
          <a:p>
            <a:endParaRPr lang="sl-SI" dirty="0"/>
          </a:p>
        </p:txBody>
      </p:sp>
      <p:pic>
        <p:nvPicPr>
          <p:cNvPr id="64516" name="Picture 4" descr="http://hays.outcrop.org/images/weathering/press4e/figure-07-16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204865"/>
            <a:ext cx="3563888" cy="4653136"/>
          </a:xfrm>
          <a:prstGeom prst="rect">
            <a:avLst/>
          </a:prstGeom>
          <a:noFill/>
        </p:spPr>
      </p:pic>
      <p:pic>
        <p:nvPicPr>
          <p:cNvPr id="64518" name="Picture 6" descr="http://www.profimedia.com/photo/soil-profile-laterite-soil-under-tropical-rain/profimedia-0043264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52458"/>
            <a:ext cx="5580112" cy="3705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Onesnaženje s sedimentom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Erozija odnese najrodovitnejši del tal – osiromaši se izvorno področje.</a:t>
            </a:r>
          </a:p>
          <a:p>
            <a:pPr lvl="1"/>
            <a:r>
              <a:rPr lang="sl-SI" dirty="0" smtClean="0"/>
              <a:t>Lahko koristno, če obogati  še neposejana tla drugje.</a:t>
            </a:r>
          </a:p>
          <a:p>
            <a:r>
              <a:rPr lang="sl-SI" dirty="0" smtClean="0"/>
              <a:t>Erodirana tla zmanjšajo kakovost vode (tako pitne vode kot vode kot habitata).</a:t>
            </a:r>
          </a:p>
          <a:p>
            <a:r>
              <a:rPr lang="sl-SI" dirty="0" smtClean="0"/>
              <a:t>Če voda sediment odloži na že posejanih površinah, uniči pridelek.</a:t>
            </a:r>
          </a:p>
          <a:p>
            <a:r>
              <a:rPr lang="sl-SI" dirty="0" smtClean="0"/>
              <a:t>Če sediment prekrije vegetacijo, jo lahko uniči.</a:t>
            </a:r>
          </a:p>
          <a:p>
            <a:r>
              <a:rPr lang="sl-SI" dirty="0" smtClean="0"/>
              <a:t>Sediment zasipava kanale, jezera, pristanišča, rezervoarje.</a:t>
            </a:r>
          </a:p>
          <a:p>
            <a:r>
              <a:rPr lang="sl-SI" dirty="0" smtClean="0"/>
              <a:t>Delovanje vetra nevezan sediment prenaša in povzroča nevihte prahu.</a:t>
            </a:r>
            <a:endParaRPr lang="sl-SI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Onesnaženje s sedimentom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4788024" cy="5949280"/>
          </a:xfrm>
        </p:spPr>
        <p:txBody>
          <a:bodyPr>
            <a:normAutofit/>
          </a:bodyPr>
          <a:lstStyle/>
          <a:p>
            <a:r>
              <a:rPr lang="sl-SI" dirty="0" smtClean="0"/>
              <a:t>Preventivni ukrepi:</a:t>
            </a:r>
          </a:p>
          <a:p>
            <a:pPr lvl="1"/>
            <a:r>
              <a:rPr lang="sl-SI" dirty="0" smtClean="0"/>
              <a:t>Stabilizacija področij, ki so močno podvržena eroziji.</a:t>
            </a:r>
          </a:p>
          <a:p>
            <a:pPr lvl="1"/>
            <a:r>
              <a:rPr lang="sl-SI" dirty="0" smtClean="0"/>
              <a:t>Kontroliranje poplav </a:t>
            </a:r>
          </a:p>
          <a:p>
            <a:pPr lvl="1">
              <a:buNone/>
            </a:pPr>
            <a:r>
              <a:rPr lang="sl-SI" dirty="0" smtClean="0"/>
              <a:t>	in namakanja.</a:t>
            </a:r>
          </a:p>
          <a:p>
            <a:pPr lvl="1"/>
            <a:r>
              <a:rPr lang="sl-SI" dirty="0" smtClean="0"/>
              <a:t>Boljše načrtovanje  rabe zemljišča.</a:t>
            </a:r>
          </a:p>
          <a:p>
            <a:pPr lvl="1"/>
            <a:r>
              <a:rPr lang="sl-SI" dirty="0" smtClean="0"/>
              <a:t>Načrtovanje urbanega razvoja.</a:t>
            </a:r>
          </a:p>
          <a:p>
            <a:pPr lvl="1"/>
            <a:r>
              <a:rPr lang="sl-SI" dirty="0" smtClean="0"/>
              <a:t>Bazeni za uravnavanje </a:t>
            </a:r>
          </a:p>
          <a:p>
            <a:pPr lvl="1">
              <a:buNone/>
            </a:pPr>
            <a:r>
              <a:rPr lang="sl-SI" dirty="0" smtClean="0"/>
              <a:t>	količine sedimenta.</a:t>
            </a:r>
          </a:p>
        </p:txBody>
      </p:sp>
      <p:pic>
        <p:nvPicPr>
          <p:cNvPr id="5" name="Picture 2" descr="C:\Users\nina\AppData\Local\Temp\wz5997\032167264X_jpeg\Keller_Chapter_03\Ch_03_Figure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13958"/>
            <a:ext cx="4355976" cy="5844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EG_5e_Figure_17_14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727384"/>
            <a:ext cx="5652120" cy="51306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1143000"/>
          </a:xfrm>
        </p:spPr>
        <p:txBody>
          <a:bodyPr>
            <a:normAutofit/>
          </a:bodyPr>
          <a:lstStyle/>
          <a:p>
            <a:r>
              <a:rPr lang="sl-SI" dirty="0" smtClean="0"/>
              <a:t>Onesnaženje s sedimentom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00600"/>
          </a:xfrm>
        </p:spPr>
        <p:txBody>
          <a:bodyPr/>
          <a:lstStyle/>
          <a:p>
            <a:r>
              <a:rPr lang="sl-SI" dirty="0" smtClean="0"/>
              <a:t>Kalna voda se izteka v sedimentacijski bazen, kjer se sediment usede, voda</a:t>
            </a:r>
          </a:p>
          <a:p>
            <a:pPr>
              <a:buNone/>
            </a:pPr>
            <a:r>
              <a:rPr lang="sl-SI" dirty="0" smtClean="0"/>
              <a:t>	pa se filtrira skozi</a:t>
            </a:r>
          </a:p>
          <a:p>
            <a:pPr>
              <a:buNone/>
            </a:pPr>
            <a:r>
              <a:rPr lang="sl-SI" dirty="0" smtClean="0"/>
              <a:t>	prod v </a:t>
            </a:r>
            <a:r>
              <a:rPr lang="sl-SI" dirty="0" err="1" smtClean="0"/>
              <a:t>izvodno</a:t>
            </a:r>
            <a:r>
              <a:rPr lang="sl-SI" dirty="0" smtClean="0"/>
              <a:t> cev.</a:t>
            </a:r>
          </a:p>
          <a:p>
            <a:r>
              <a:rPr lang="sl-SI" dirty="0" smtClean="0"/>
              <a:t>Odloženi sediment</a:t>
            </a:r>
          </a:p>
          <a:p>
            <a:pPr>
              <a:buNone/>
            </a:pPr>
            <a:r>
              <a:rPr lang="sl-SI" dirty="0" smtClean="0"/>
              <a:t>	občasno o</a:t>
            </a:r>
          </a:p>
          <a:p>
            <a:pPr>
              <a:buNone/>
            </a:pPr>
            <a:r>
              <a:rPr lang="sl-SI" dirty="0" smtClean="0"/>
              <a:t>	odstranimo.</a:t>
            </a:r>
            <a:endParaRPr lang="sl-SI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Hitrost erozije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Odvisna je od inženirskih lastnosti tal, uporabe zemljišča, topografije in podnebja.</a:t>
            </a:r>
          </a:p>
          <a:p>
            <a:r>
              <a:rPr lang="sl-SI" dirty="0" smtClean="0"/>
              <a:t>Izrazimo jo kot prostornino, maso ali težo tal, odnesenih z določenega območja v določenem časovnem obdobju (kg/leto/ha).</a:t>
            </a:r>
          </a:p>
          <a:p>
            <a:r>
              <a:rPr lang="sl-SI" dirty="0" smtClean="0"/>
              <a:t>Ugotavljamo jo z neposrednimi meritvami na pobočju v zaporedju več let.</a:t>
            </a:r>
          </a:p>
          <a:p>
            <a:pPr lvl="1"/>
            <a:r>
              <a:rPr lang="sl-SI" dirty="0" smtClean="0"/>
              <a:t>Podatke težko pridobimo.</a:t>
            </a:r>
          </a:p>
          <a:p>
            <a:r>
              <a:rPr lang="sl-SI" dirty="0" smtClean="0"/>
              <a:t>Uporabimo podatke spremembe kapacitete uskladiščenja vode za posamezne rezervoarje.</a:t>
            </a:r>
          </a:p>
          <a:p>
            <a:pPr lvl="1"/>
            <a:r>
              <a:rPr lang="sl-SI" dirty="0" smtClean="0"/>
              <a:t>Zmanjšana kapaciteta uskladiščenja vode je povezana s prostornino uskladiščenega sedimenta.</a:t>
            </a:r>
          </a:p>
          <a:p>
            <a:pPr>
              <a:buNone/>
            </a:pPr>
            <a:endParaRPr lang="sl-SI" dirty="0" smtClean="0"/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Hitrost erozije tal</a:t>
            </a:r>
            <a:endParaRPr lang="sl-SI" dirty="0"/>
          </a:p>
        </p:txBody>
      </p:sp>
      <p:pic>
        <p:nvPicPr>
          <p:cNvPr id="3074" name="Picture 2" descr="C:\Users\nina\AppData\Local\Temp\wz9762\032167264X_jpeg\Keller_Chapter_03\Ch_03_Table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5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Hitrost erozije tal</a:t>
            </a:r>
            <a:endParaRPr lang="sl-SI" dirty="0"/>
          </a:p>
        </p:txBody>
      </p:sp>
      <p:pic>
        <p:nvPicPr>
          <p:cNvPr id="4098" name="Picture 2" descr="C:\Users\nina\AppData\Local\Temp\wz82ba\032167264X_jpeg\Keller_Chapter_03\Ch_03_Figure_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9714"/>
            <a:ext cx="9144000" cy="5878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Hitrost erozije</a:t>
            </a:r>
            <a:endParaRPr lang="en-US" dirty="0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10000"/>
          </a:bodyPr>
          <a:lstStyle/>
          <a:p>
            <a:r>
              <a:rPr lang="sl-SI" sz="3800" dirty="0" smtClean="0"/>
              <a:t>Enačba izgube tal:</a:t>
            </a:r>
          </a:p>
          <a:p>
            <a:pPr>
              <a:buNone/>
            </a:pPr>
            <a:endParaRPr lang="sl-SI" sz="3800" dirty="0" smtClean="0"/>
          </a:p>
          <a:p>
            <a:pPr>
              <a:buNone/>
            </a:pPr>
            <a:r>
              <a:rPr lang="sl-SI" sz="3800" dirty="0" smtClean="0"/>
              <a:t>	</a:t>
            </a:r>
            <a:r>
              <a:rPr lang="en-US" sz="3800" dirty="0" smtClean="0"/>
              <a:t>A </a:t>
            </a:r>
            <a:r>
              <a:rPr lang="en-US" sz="3800" dirty="0"/>
              <a:t>= </a:t>
            </a:r>
            <a:r>
              <a:rPr lang="en-US" sz="3800" dirty="0" smtClean="0"/>
              <a:t>RKLSCP</a:t>
            </a:r>
            <a:endParaRPr lang="sl-SI" sz="3800" dirty="0" smtClean="0"/>
          </a:p>
          <a:p>
            <a:pPr>
              <a:buNone/>
            </a:pPr>
            <a:endParaRPr lang="sl-SI" dirty="0"/>
          </a:p>
          <a:p>
            <a:pPr>
              <a:buNone/>
            </a:pPr>
            <a:r>
              <a:rPr lang="sl-SI" dirty="0" smtClean="0"/>
              <a:t>	</a:t>
            </a:r>
            <a:r>
              <a:rPr lang="en-US" dirty="0" smtClean="0"/>
              <a:t>A </a:t>
            </a:r>
            <a:r>
              <a:rPr lang="sl-SI" dirty="0" smtClean="0"/>
              <a:t>	dolgoletna povprečna izguba tal določenega področja</a:t>
            </a:r>
          </a:p>
          <a:p>
            <a:pPr>
              <a:buNone/>
            </a:pPr>
            <a:r>
              <a:rPr lang="sl-SI" dirty="0"/>
              <a:t>	</a:t>
            </a:r>
            <a:r>
              <a:rPr lang="sl-SI" dirty="0" smtClean="0"/>
              <a:t>R	faktor dolgoletne erozije zaradi izpiranja z dežjem</a:t>
            </a:r>
          </a:p>
          <a:p>
            <a:pPr>
              <a:buNone/>
            </a:pPr>
            <a:r>
              <a:rPr lang="sl-SI" dirty="0"/>
              <a:t>	</a:t>
            </a:r>
            <a:r>
              <a:rPr lang="sl-SI" dirty="0" smtClean="0"/>
              <a:t>K	indeks </a:t>
            </a:r>
            <a:r>
              <a:rPr lang="sl-SI" dirty="0" err="1" smtClean="0"/>
              <a:t>erodibilnosti</a:t>
            </a:r>
            <a:r>
              <a:rPr lang="sl-SI" dirty="0" smtClean="0"/>
              <a:t> tal</a:t>
            </a:r>
          </a:p>
          <a:p>
            <a:pPr>
              <a:buNone/>
            </a:pPr>
            <a:r>
              <a:rPr lang="sl-SI" dirty="0"/>
              <a:t>	</a:t>
            </a:r>
            <a:r>
              <a:rPr lang="sl-SI" dirty="0" smtClean="0"/>
              <a:t>L	faktor nagiba/dolžine pobočja</a:t>
            </a:r>
          </a:p>
          <a:p>
            <a:pPr>
              <a:buNone/>
            </a:pPr>
            <a:r>
              <a:rPr lang="sl-SI" dirty="0"/>
              <a:t>	</a:t>
            </a:r>
            <a:r>
              <a:rPr lang="sl-SI" dirty="0" smtClean="0"/>
              <a:t>C	faktor poraščenosti tal</a:t>
            </a:r>
          </a:p>
          <a:p>
            <a:pPr>
              <a:buNone/>
            </a:pPr>
            <a:r>
              <a:rPr lang="sl-SI" dirty="0"/>
              <a:t>	</a:t>
            </a:r>
            <a:r>
              <a:rPr lang="sl-SI" dirty="0" smtClean="0"/>
              <a:t>P	faktor načina kontrole talne erozije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Hitrost nastajanja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Osnovni okoljski problem je, da je hitrost erozije tal zaradi dosedanjega načina kmetovanja, 10 do 100 x večja, kot nastajanje novih tal z geološkimi procesi.</a:t>
            </a:r>
          </a:p>
          <a:p>
            <a:r>
              <a:rPr lang="sl-SI" dirty="0" smtClean="0"/>
              <a:t>Hitrost nastajanja tal lahko ocenimo iz debeline tal na morenah (kjer tla dejansko nastajajo hitreje kot na trdnih kamninah).</a:t>
            </a:r>
          </a:p>
          <a:p>
            <a:pPr lvl="1"/>
            <a:r>
              <a:rPr lang="sl-SI" dirty="0" smtClean="0"/>
              <a:t>V zmerni vlažni klimi je v 15.000 letih nastal 1 m tal.</a:t>
            </a:r>
          </a:p>
          <a:p>
            <a:pPr lvl="1"/>
            <a:r>
              <a:rPr lang="sl-SI" dirty="0" smtClean="0"/>
              <a:t>Povprečno nastane v takih razmerah 0,006 cm tal na leto, kar je najmanj red velikosti manj od letne erozije.</a:t>
            </a:r>
          </a:p>
          <a:p>
            <a:r>
              <a:rPr lang="sl-SI" dirty="0" smtClean="0"/>
              <a:t>Od začetka kmetovanja, torej nekaj 1000 let nazaj, je izginilo 1/3 vseh 1.5 </a:t>
            </a:r>
            <a:r>
              <a:rPr lang="sl-SI" dirty="0" err="1" smtClean="0"/>
              <a:t>mrd</a:t>
            </a:r>
            <a:r>
              <a:rPr lang="sl-SI" dirty="0" smtClean="0"/>
              <a:t> ha rodovitnih tal na svetu.</a:t>
            </a:r>
          </a:p>
          <a:p>
            <a:r>
              <a:rPr lang="sl-SI" dirty="0" smtClean="0"/>
              <a:t>Večina tal je “izginila” v zadnjih 40 letih.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sl-SI" dirty="0" smtClean="0"/>
              <a:t>Izguba in degradacija tal</a:t>
            </a:r>
            <a:endParaRPr lang="sl-SI" dirty="0"/>
          </a:p>
        </p:txBody>
      </p:sp>
      <p:pic>
        <p:nvPicPr>
          <p:cNvPr id="5" name="Picture 9" descr="LWE_1e_Figure_11_24_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948" y="1673771"/>
            <a:ext cx="9203948" cy="518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sl-SI" dirty="0" smtClean="0"/>
              <a:t>Človekova dejavnost in tla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72816"/>
            <a:ext cx="8136904" cy="3805883"/>
          </a:xfrm>
        </p:spPr>
        <p:txBody>
          <a:bodyPr/>
          <a:lstStyle/>
          <a:p>
            <a:r>
              <a:rPr lang="sl-SI" dirty="0" smtClean="0"/>
              <a:t>Človekova dejavnost vpliva na vzorec, količino in jakost površinskega odtoka vode, erozije in sedimentacije.</a:t>
            </a:r>
          </a:p>
          <a:p>
            <a:r>
              <a:rPr lang="sl-SI" dirty="0" smtClean="0"/>
              <a:t>Tla so postala neobnovljivi naravni vir!</a:t>
            </a:r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sl-SI" dirty="0" err="1" smtClean="0"/>
              <a:t>Lateriti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Ker so močno izprana (delno se lahko topi celo kremen), vsebujejo le netopne Al in Fe okside in hidrokside.</a:t>
            </a:r>
          </a:p>
          <a:p>
            <a:r>
              <a:rPr lang="sl-SI" dirty="0" smtClean="0"/>
              <a:t>Rast rastlin omogočajo hranila iz razpadle odmrle vegetacije.</a:t>
            </a:r>
          </a:p>
          <a:p>
            <a:r>
              <a:rPr lang="sl-SI" dirty="0" smtClean="0"/>
              <a:t>Če posekamo gozd, da dobimo kmetijsko površino,  s tem odstranimo tudi vir hranil.</a:t>
            </a:r>
          </a:p>
          <a:p>
            <a:r>
              <a:rPr lang="sl-SI" dirty="0" smtClean="0"/>
              <a:t>Hranila lahko nadomestimo z umetnimi gnojili, ki pa so v nerazvitem svetu težje dostopna.</a:t>
            </a:r>
          </a:p>
          <a:p>
            <a:r>
              <a:rPr lang="sl-SI" dirty="0" smtClean="0"/>
              <a:t>Dodaten problem je izsušitev tal – ime za </a:t>
            </a:r>
            <a:r>
              <a:rPr lang="sl-SI" dirty="0" err="1" smtClean="0"/>
              <a:t>laterit</a:t>
            </a:r>
            <a:r>
              <a:rPr lang="sl-SI" dirty="0" smtClean="0"/>
              <a:t> izhaja iz latinščine in pomeni opeko – ker ni več vegetacije, ki bi ščitila tla pred soncem.</a:t>
            </a:r>
          </a:p>
          <a:p>
            <a:r>
              <a:rPr lang="sl-SI" dirty="0" smtClean="0"/>
              <a:t>V 5 letih postane zemljišče neuporabno.</a:t>
            </a:r>
          </a:p>
          <a:p>
            <a:endParaRPr lang="sl-SI" dirty="0" smtClean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na\AppData\Local\Temp\wzc64f\032167264X_jpeg\Keller_Chapter_03\Ch_03_Figur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-14289"/>
            <a:ext cx="8100392" cy="6872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EG_5e_Figure_17_15_L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59" y="1124744"/>
            <a:ext cx="9145859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50.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Navedi nekaj primerov slabe rabe tal.</a:t>
            </a:r>
          </a:p>
          <a:p>
            <a:r>
              <a:rPr lang="sl-SI" dirty="0" smtClean="0"/>
              <a:t>Ali je kaj od naštetega problem tudi v Sloveniji? Kje in zakaj?</a:t>
            </a:r>
            <a:endParaRPr lang="sl-SI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sl-SI" dirty="0" smtClean="0"/>
              <a:t>Kmetijstvo in siromašenje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Manjša </a:t>
            </a:r>
            <a:r>
              <a:rPr lang="sl-SI" dirty="0" err="1" smtClean="0"/>
              <a:t>biodiverziteta</a:t>
            </a:r>
            <a:r>
              <a:rPr lang="sl-SI" dirty="0" smtClean="0"/>
              <a:t>.</a:t>
            </a:r>
          </a:p>
          <a:p>
            <a:pPr lvl="1"/>
            <a:r>
              <a:rPr lang="sl-SI" dirty="0" smtClean="0"/>
              <a:t>Stalno oranje in rahljanje tal.</a:t>
            </a:r>
          </a:p>
          <a:p>
            <a:pPr lvl="1"/>
            <a:r>
              <a:rPr lang="sl-SI" dirty="0" smtClean="0"/>
              <a:t>Gojenje samo ene vrste rastlin.</a:t>
            </a:r>
          </a:p>
          <a:p>
            <a:pPr lvl="1"/>
            <a:r>
              <a:rPr lang="sl-SI" dirty="0" smtClean="0"/>
              <a:t>Uporaba pesticidov.</a:t>
            </a:r>
          </a:p>
          <a:p>
            <a:r>
              <a:rPr lang="sl-SI" dirty="0" smtClean="0"/>
              <a:t>Siromašenje s hranili.</a:t>
            </a:r>
          </a:p>
          <a:p>
            <a:r>
              <a:rPr lang="sl-SI" dirty="0" smtClean="0"/>
              <a:t>Voda raztaplja in izpira minerale in hranila.</a:t>
            </a:r>
          </a:p>
          <a:p>
            <a:r>
              <a:rPr lang="sl-SI" dirty="0" smtClean="0"/>
              <a:t>Žetev onemogoči recikliranje hranil v tla.</a:t>
            </a:r>
          </a:p>
          <a:p>
            <a:pPr lvl="1"/>
            <a:r>
              <a:rPr lang="sl-SI" dirty="0" err="1" smtClean="0"/>
              <a:t>Monokukture</a:t>
            </a:r>
            <a:r>
              <a:rPr lang="sl-SI" dirty="0" smtClean="0"/>
              <a:t>  močno siromašijo določena hranila.</a:t>
            </a:r>
          </a:p>
          <a:p>
            <a:r>
              <a:rPr lang="sl-SI" dirty="0" smtClean="0"/>
              <a:t>Rahljanje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 smtClean="0"/>
              <a:t>povečuje pridelek, ker viša poroznost, meša hranila in dviga raven kisika. Višja raven kisika pa:</a:t>
            </a:r>
          </a:p>
          <a:p>
            <a:pPr lvl="1"/>
            <a:r>
              <a:rPr lang="sl-SI" dirty="0" smtClean="0"/>
              <a:t>Pospešuje kemijske reakcije, ki sproščajo hranila.</a:t>
            </a:r>
          </a:p>
          <a:p>
            <a:pPr lvl="1"/>
            <a:r>
              <a:rPr lang="sl-SI" dirty="0" smtClean="0"/>
              <a:t>Pospešuje razkroj organske snovi.</a:t>
            </a:r>
          </a:p>
          <a:p>
            <a:pPr lvl="1"/>
            <a:r>
              <a:rPr lang="sl-SI" dirty="0" smtClean="0"/>
              <a:t>Znižuje količino humusa.</a:t>
            </a:r>
            <a:endParaRPr lang="sl-SI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sl-SI" dirty="0" smtClean="0"/>
              <a:t>Namakanje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79"/>
          </a:xfrm>
        </p:spPr>
        <p:txBody>
          <a:bodyPr>
            <a:noAutofit/>
          </a:bodyPr>
          <a:lstStyle/>
          <a:p>
            <a:r>
              <a:rPr lang="sl-SI" sz="2400" dirty="0" smtClean="0"/>
              <a:t>V sušnih predelih voda iz namakalnih sistemov raztaplja soli, pesticide, herbicide…, ki se ob izhlapevanju odlagajo.</a:t>
            </a:r>
          </a:p>
          <a:p>
            <a:pPr lvl="1"/>
            <a:r>
              <a:rPr lang="sl-SI" sz="2000" dirty="0" smtClean="0"/>
              <a:t>Aralsko jezero.</a:t>
            </a:r>
          </a:p>
          <a:p>
            <a:r>
              <a:rPr lang="sl-SI" sz="2400" dirty="0" smtClean="0"/>
              <a:t>1980 so v </a:t>
            </a:r>
            <a:r>
              <a:rPr lang="sl-SI" sz="2400" dirty="0" err="1" smtClean="0"/>
              <a:t>Kesterton</a:t>
            </a:r>
            <a:r>
              <a:rPr lang="sl-SI" sz="2400" dirty="0" smtClean="0"/>
              <a:t> </a:t>
            </a:r>
            <a:r>
              <a:rPr lang="sl-SI" sz="2400" dirty="0" err="1" smtClean="0"/>
              <a:t>Wildlife</a:t>
            </a:r>
            <a:r>
              <a:rPr lang="sl-SI" sz="2400" dirty="0" smtClean="0"/>
              <a:t> </a:t>
            </a:r>
            <a:r>
              <a:rPr lang="sl-SI" sz="2400" dirty="0" err="1" smtClean="0"/>
              <a:t>Refuge</a:t>
            </a:r>
            <a:r>
              <a:rPr lang="sl-SI" sz="2400" dirty="0" smtClean="0"/>
              <a:t> v San </a:t>
            </a:r>
            <a:r>
              <a:rPr lang="sl-SI" sz="2400" dirty="0" err="1" smtClean="0"/>
              <a:t>Joaquin</a:t>
            </a:r>
            <a:r>
              <a:rPr lang="sl-SI" sz="2400" dirty="0" smtClean="0"/>
              <a:t> </a:t>
            </a:r>
            <a:r>
              <a:rPr lang="sl-SI" sz="2400" dirty="0" err="1" smtClean="0"/>
              <a:t>Valley</a:t>
            </a:r>
            <a:r>
              <a:rPr lang="sl-SI" sz="2400" dirty="0" smtClean="0"/>
              <a:t> v Kaliforniji opazili povišano število smrti, deformacij in neuspelega razmnoževanja pri vodnih pticah, ki so gnezdile v umetno nastalem </a:t>
            </a:r>
            <a:r>
              <a:rPr lang="sl-SI" sz="2400" dirty="0" err="1" smtClean="0"/>
              <a:t>močvirnek</a:t>
            </a:r>
            <a:r>
              <a:rPr lang="sl-SI" sz="2400" dirty="0" smtClean="0"/>
              <a:t> svetu, kamor so drenirali odvečno namakalno vodo.</a:t>
            </a:r>
          </a:p>
          <a:p>
            <a:r>
              <a:rPr lang="sl-SI" sz="2400" dirty="0" smtClean="0"/>
              <a:t>Ugotovili so povečano raven selena.</a:t>
            </a:r>
          </a:p>
          <a:p>
            <a:r>
              <a:rPr lang="sl-SI" sz="2400" dirty="0" smtClean="0"/>
              <a:t>Selen je v </a:t>
            </a:r>
            <a:r>
              <a:rPr lang="sl-SI" sz="2400" dirty="0" err="1" smtClean="0"/>
              <a:t>mahnih</a:t>
            </a:r>
            <a:r>
              <a:rPr lang="sl-SI" sz="2400" dirty="0" smtClean="0"/>
              <a:t> količinah bistvena prvina, v večjih pa je toksičen.</a:t>
            </a:r>
          </a:p>
          <a:p>
            <a:r>
              <a:rPr lang="sl-SI" sz="2400" dirty="0" smtClean="0"/>
              <a:t>Selen so vode izpirale iz tal, nastalih iz s selenom bogatih kamnin. </a:t>
            </a:r>
          </a:p>
          <a:p>
            <a:r>
              <a:rPr lang="sl-SI" sz="2400" dirty="0" smtClean="0"/>
              <a:t>Selen je topen in je zato prešel v namakalno vodo in se zaradi izhlapevanja skoncentriral v umetnih ribnikih </a:t>
            </a:r>
            <a:r>
              <a:rPr lang="sl-SI" sz="2400" dirty="0" err="1" smtClean="0"/>
              <a:t>Kesterton</a:t>
            </a:r>
            <a:r>
              <a:rPr lang="sl-SI" sz="2400" dirty="0" smtClean="0"/>
              <a:t> </a:t>
            </a:r>
            <a:r>
              <a:rPr lang="sl-SI" sz="2400" dirty="0" err="1" smtClean="0"/>
              <a:t>Wildlife</a:t>
            </a:r>
            <a:r>
              <a:rPr lang="sl-SI" sz="2400" dirty="0" smtClean="0"/>
              <a:t> </a:t>
            </a:r>
            <a:r>
              <a:rPr lang="sl-SI" sz="2400" dirty="0" err="1" smtClean="0"/>
              <a:t>Refuge</a:t>
            </a:r>
            <a:r>
              <a:rPr lang="sl-SI" sz="2400" dirty="0" smtClean="0"/>
              <a:t>.</a:t>
            </a:r>
          </a:p>
          <a:p>
            <a:r>
              <a:rPr lang="sl-SI" sz="2400" dirty="0" smtClean="0"/>
              <a:t>Preko  prehranjevalne verige alge – insekti – ribe – ptice, je slednjim  povzročil  škodo.</a:t>
            </a:r>
            <a:endParaRPr lang="sl-SI" sz="24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Kmetijstvo in ohranjanje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Nekaj načinov za ohranjanje tal:</a:t>
            </a:r>
          </a:p>
          <a:p>
            <a:pPr lvl="1"/>
            <a:r>
              <a:rPr lang="sl-SI" dirty="0" smtClean="0"/>
              <a:t>Poljedelstvo brez oranja.</a:t>
            </a:r>
          </a:p>
          <a:p>
            <a:pPr lvl="1"/>
            <a:r>
              <a:rPr lang="sl-SI" dirty="0" smtClean="0"/>
              <a:t>Oranje pravokotno na pobočja in sledenje naravni topografiji.</a:t>
            </a:r>
          </a:p>
          <a:p>
            <a:pPr lvl="1"/>
            <a:r>
              <a:rPr lang="sl-SI" dirty="0" smtClean="0"/>
              <a:t>Uporaba teras.</a:t>
            </a:r>
          </a:p>
          <a:p>
            <a:pPr lvl="1"/>
            <a:r>
              <a:rPr lang="sl-SI" dirty="0" smtClean="0"/>
              <a:t>Sajenje več kot ene vrste rastlin z različnimi časi dozorevanja, zlasti v tropskih predelih.</a:t>
            </a:r>
          </a:p>
          <a:p>
            <a:pPr lvl="1"/>
            <a:r>
              <a:rPr lang="sl-SI" dirty="0" smtClean="0"/>
              <a:t>Puščanje strnišč čez zimo.</a:t>
            </a:r>
          </a:p>
          <a:p>
            <a:pPr lvl="1"/>
            <a:r>
              <a:rPr lang="sl-SI" dirty="0" smtClean="0"/>
              <a:t>Oranje, kadar ni verjeten pojav neviht.</a:t>
            </a:r>
          </a:p>
          <a:p>
            <a:pPr lvl="1"/>
            <a:r>
              <a:rPr lang="sl-SI" dirty="0" smtClean="0"/>
              <a:t>Uporaba mehanizacije, ki ne rahlja niti ne zbija tal.</a:t>
            </a:r>
          </a:p>
          <a:p>
            <a:pPr lvl="1"/>
            <a:r>
              <a:rPr lang="sl-SI" dirty="0" smtClean="0"/>
              <a:t>Sajenje v pasovih.</a:t>
            </a:r>
          </a:p>
          <a:p>
            <a:pPr lvl="1"/>
            <a:r>
              <a:rPr lang="sl-SI" dirty="0" smtClean="0"/>
              <a:t>Zasajanje ali gradnja pregrad, ki zmanjšujejo moč vetra.</a:t>
            </a:r>
          </a:p>
          <a:p>
            <a:pPr lvl="1"/>
            <a:r>
              <a:rPr lang="sl-SI" dirty="0" smtClean="0"/>
              <a:t>Kolobarjenje.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LWE_1e_Figure_11_37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300" y="0"/>
            <a:ext cx="4838700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LWE_1e_Figure_11_35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55274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My Pictures\anglija\anglija 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12976"/>
            <a:ext cx="4572000" cy="3645024"/>
          </a:xfrm>
          <a:prstGeom prst="rect">
            <a:avLst/>
          </a:prstGeom>
          <a:noFill/>
        </p:spPr>
      </p:pic>
      <p:pic>
        <p:nvPicPr>
          <p:cNvPr id="5123" name="Picture 3" descr="D:\My Pictures\madagaskar\IMG_0284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12975"/>
            <a:ext cx="4860032" cy="3645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Dezertifikacija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85000" lnSpcReduction="20000"/>
          </a:bodyPr>
          <a:lstStyle/>
          <a:p>
            <a:r>
              <a:rPr lang="sl-SI" dirty="0" smtClean="0"/>
              <a:t>Je sprememba zemljišča iz nekdaj produktivnega, v tako, ki je podobno puščavi.</a:t>
            </a:r>
          </a:p>
          <a:p>
            <a:r>
              <a:rPr lang="sl-SI" dirty="0" smtClean="0"/>
              <a:t>Izraz je bil verjetno prvič uporabljen za opis napredovanja puščave Sahare v Alžiriji in Tuniziji.</a:t>
            </a:r>
          </a:p>
          <a:p>
            <a:r>
              <a:rPr lang="sl-SI" dirty="0" smtClean="0"/>
              <a:t>Razlogi so lahko:</a:t>
            </a:r>
          </a:p>
          <a:p>
            <a:pPr lvl="1"/>
            <a:r>
              <a:rPr lang="sl-SI" dirty="0" smtClean="0"/>
              <a:t>Sprememba podnebja – dolgotrajne suše</a:t>
            </a:r>
          </a:p>
          <a:p>
            <a:pPr lvl="1"/>
            <a:r>
              <a:rPr lang="sl-SI" dirty="0" smtClean="0"/>
              <a:t>Poljedelstvo</a:t>
            </a:r>
          </a:p>
          <a:p>
            <a:pPr lvl="2"/>
            <a:r>
              <a:rPr lang="sl-SI" dirty="0" smtClean="0"/>
              <a:t>Odstranitev naravne vegetacije + neuspešna rast posejane kulture.</a:t>
            </a:r>
          </a:p>
          <a:p>
            <a:pPr lvl="2"/>
            <a:r>
              <a:rPr lang="sl-SI" dirty="0" smtClean="0"/>
              <a:t>Neustrezni sistemi namakanja</a:t>
            </a:r>
          </a:p>
          <a:p>
            <a:pPr lvl="1"/>
            <a:r>
              <a:rPr lang="sl-SI" dirty="0" smtClean="0"/>
              <a:t>Prekomerno pašništvo</a:t>
            </a:r>
          </a:p>
          <a:p>
            <a:pPr lvl="1"/>
            <a:r>
              <a:rPr lang="sl-SI" dirty="0" smtClean="0"/>
              <a:t>Prekomerna krčenje gozdov – </a:t>
            </a:r>
            <a:r>
              <a:rPr lang="sl-SI" dirty="0" err="1" smtClean="0"/>
              <a:t>deforestacija</a:t>
            </a:r>
            <a:endParaRPr lang="sl-SI" dirty="0" smtClean="0"/>
          </a:p>
          <a:p>
            <a:pPr lvl="1"/>
            <a:r>
              <a:rPr lang="sl-SI" dirty="0" smtClean="0"/>
              <a:t>Hitra erozija tal</a:t>
            </a:r>
          </a:p>
          <a:p>
            <a:pPr lvl="1"/>
            <a:r>
              <a:rPr lang="sl-SI" dirty="0" smtClean="0"/>
              <a:t>Pretirano črpanje vode</a:t>
            </a:r>
          </a:p>
          <a:p>
            <a:r>
              <a:rPr lang="sl-SI" dirty="0" smtClean="0"/>
              <a:t>V zadnjem času je problem dezertifikacije močno izražen s humanitarnimi krizami v Afriki.</a:t>
            </a:r>
            <a:endParaRPr lang="sl-SI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Dezertifikacija</a:t>
            </a:r>
            <a:endParaRPr lang="sl-SI" dirty="0"/>
          </a:p>
        </p:txBody>
      </p:sp>
      <p:pic>
        <p:nvPicPr>
          <p:cNvPr id="1026" name="Picture 2" descr="C:\Users\nina\AppData\Local\Temp\wz7b57\032167264X_jpeg\Keller_Chapter_03\Ch_03_Figure_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2961"/>
            <a:ext cx="9144000" cy="603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Dezertifikacija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/>
          <a:lstStyle/>
          <a:p>
            <a:r>
              <a:rPr lang="sl-SI" dirty="0" smtClean="0"/>
              <a:t>Je svetovni problem saj zmanjšuje količino tal, primernih za obdelovanje = zmanjšanje vira hrane.</a:t>
            </a:r>
          </a:p>
          <a:p>
            <a:r>
              <a:rPr lang="sl-SI" dirty="0" smtClean="0"/>
              <a:t>600 milijonov ljudi živi v sušnih predelih sveta. Od tega 10% živi v predelih, kjer sedaj poteka dezertifikacije.</a:t>
            </a:r>
          </a:p>
          <a:p>
            <a:r>
              <a:rPr lang="sl-SI" dirty="0" smtClean="0"/>
              <a:t>Po definiciji Združenih narodov je 40% kopnega ozemlja sušnega, v kar niso štete prave puščave!</a:t>
            </a:r>
          </a:p>
          <a:p>
            <a:r>
              <a:rPr lang="sl-SI" dirty="0" smtClean="0"/>
              <a:t>70% sušnih območij ogroža degradacija.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 Pictures\madagaskar\IMG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Lateriti</a:t>
            </a:r>
            <a:endParaRPr lang="sl-SI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http://desmond.yfrog.com/Himg741/scaled.php?tn=0&amp;server=741&amp;filename=gcfc.jpg&amp;xsize=640&amp;ysize=6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6948265" cy="4293096"/>
          </a:xfrm>
          <a:prstGeom prst="rect">
            <a:avLst/>
          </a:prstGeom>
          <a:noFill/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694826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9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0"/>
            <a:ext cx="3276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980728"/>
          </a:xfrm>
        </p:spPr>
        <p:txBody>
          <a:bodyPr/>
          <a:lstStyle/>
          <a:p>
            <a:r>
              <a:rPr lang="sl-SI" dirty="0" smtClean="0"/>
              <a:t>Dezertifikacija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Glavni pokazatelji </a:t>
            </a:r>
          </a:p>
          <a:p>
            <a:pPr>
              <a:buNone/>
            </a:pPr>
            <a:r>
              <a:rPr lang="sl-SI" dirty="0" smtClean="0"/>
              <a:t>   procesa </a:t>
            </a:r>
          </a:p>
          <a:p>
            <a:pPr>
              <a:buNone/>
            </a:pPr>
            <a:r>
              <a:rPr lang="sl-SI" dirty="0" smtClean="0"/>
              <a:t>   dezertifikacije so:</a:t>
            </a:r>
          </a:p>
          <a:p>
            <a:pPr lvl="1"/>
            <a:r>
              <a:rPr lang="sl-SI" dirty="0" smtClean="0"/>
              <a:t>Vpadanje gladine </a:t>
            </a:r>
          </a:p>
          <a:p>
            <a:pPr lvl="1">
              <a:buNone/>
            </a:pPr>
            <a:r>
              <a:rPr lang="sl-SI" dirty="0" smtClean="0"/>
              <a:t>    podtalnice.</a:t>
            </a:r>
          </a:p>
          <a:p>
            <a:pPr lvl="1"/>
            <a:r>
              <a:rPr lang="sl-SI" dirty="0" err="1" smtClean="0"/>
              <a:t>Zasoljevanje</a:t>
            </a:r>
            <a:r>
              <a:rPr lang="sl-SI" dirty="0" smtClean="0"/>
              <a:t> tal in podtalnice blizu površja.</a:t>
            </a:r>
          </a:p>
          <a:p>
            <a:pPr lvl="1"/>
            <a:r>
              <a:rPr lang="sl-SI" dirty="0" smtClean="0"/>
              <a:t>Zmanjšanje območja s površinskimi vodotoki in jezeri.</a:t>
            </a:r>
          </a:p>
          <a:p>
            <a:pPr lvl="1"/>
            <a:r>
              <a:rPr lang="sl-SI" dirty="0" smtClean="0"/>
              <a:t>Nenaravno visoka stopnja erozije tal.</a:t>
            </a:r>
          </a:p>
          <a:p>
            <a:pPr lvl="1"/>
            <a:r>
              <a:rPr lang="sl-SI" dirty="0" smtClean="0"/>
              <a:t>Uničevanje naravne vegetacije.</a:t>
            </a:r>
          </a:p>
          <a:p>
            <a:r>
              <a:rPr lang="sl-SI" dirty="0" smtClean="0"/>
              <a:t>Procesi so med seboj povezani in lahko pospešujejo drug drugega.</a:t>
            </a:r>
          </a:p>
          <a:p>
            <a:endParaRPr lang="sl-SI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6398" y="1"/>
            <a:ext cx="549760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Dezertifikacija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Preprečevanje, zmanjševanje in ponovno vzpostavljanje prvotnega stanja zajemajo:</a:t>
            </a:r>
          </a:p>
          <a:p>
            <a:pPr lvl="1"/>
            <a:r>
              <a:rPr lang="sl-SI" dirty="0" smtClean="0"/>
              <a:t>Zaščita in izboljšanje visoko kvalitetnih zemljišč, namesto zapravljanja časa in denarja za slaba zemljišča.</a:t>
            </a:r>
          </a:p>
          <a:p>
            <a:pPr lvl="1"/>
            <a:r>
              <a:rPr lang="sl-SI" dirty="0" smtClean="0"/>
              <a:t>Uporaba preprostih primernih tehnik za zaščito pred prekomerno pašo.</a:t>
            </a:r>
          </a:p>
          <a:p>
            <a:pPr lvl="1"/>
            <a:r>
              <a:rPr lang="sl-SI" dirty="0" smtClean="0"/>
              <a:t>Uporaba razumnih ukrepov za ohranitev kmetijskih zemljišč.</a:t>
            </a:r>
          </a:p>
          <a:p>
            <a:pPr lvl="1"/>
            <a:r>
              <a:rPr lang="sl-SI" dirty="0" smtClean="0"/>
              <a:t>Uporaba primernih tehnologij za zvišanje pridelka, kar omogoča, da revnejša zemljišča namenimo manj intenzivni rabi (gozd, divjad, paša).</a:t>
            </a:r>
          </a:p>
          <a:p>
            <a:pPr lvl="1"/>
            <a:r>
              <a:rPr lang="sl-SI" dirty="0" smtClean="0"/>
              <a:t>Pogozdovanje, stabilizacija peščenih sipin, nadzorovanje erozije.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51.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525963"/>
          </a:xfrm>
        </p:spPr>
        <p:txBody>
          <a:bodyPr/>
          <a:lstStyle/>
          <a:p>
            <a:r>
              <a:rPr lang="sl-SI" dirty="0" smtClean="0"/>
              <a:t>Poišči več podatkov o humanitarni krizi v Etiopiji (ali drugi izbrani deželi, ki jo je prizadela dolgotrajna suša).</a:t>
            </a:r>
            <a:endParaRPr lang="sl-SI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Urbanizacija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8964488" cy="5517232"/>
          </a:xfrm>
        </p:spPr>
        <p:txBody>
          <a:bodyPr>
            <a:normAutofit/>
          </a:bodyPr>
          <a:lstStyle/>
          <a:p>
            <a:r>
              <a:rPr lang="sl-SI" dirty="0" smtClean="0"/>
              <a:t>Rodovitna tla pri pripravi za gradnjo odstranimo in jih ne uporabimo enakovredno drugje.</a:t>
            </a:r>
          </a:p>
          <a:p>
            <a:r>
              <a:rPr lang="sl-SI" dirty="0" smtClean="0"/>
              <a:t>Zapolnjevanje depresij s popolnoma drugačnim materialom kot so naravna tla območja.</a:t>
            </a:r>
          </a:p>
          <a:p>
            <a:r>
              <a:rPr lang="sl-SI" dirty="0" smtClean="0"/>
              <a:t>Drenaža tal in izčrpavanje vode lahko povzroči izsušitev (</a:t>
            </a:r>
            <a:r>
              <a:rPr lang="sl-SI" dirty="0" err="1" smtClean="0"/>
              <a:t>desikacijo</a:t>
            </a:r>
            <a:r>
              <a:rPr lang="sl-SI" dirty="0" smtClean="0"/>
              <a:t>) in druge spremembe lastnosti tal.</a:t>
            </a:r>
          </a:p>
          <a:p>
            <a:r>
              <a:rPr lang="sl-SI" dirty="0" smtClean="0"/>
              <a:t>Onesnaženje zaradi namernega ali nenamernega vnosa različnih kemikalij.</a:t>
            </a:r>
          </a:p>
          <a:p>
            <a:endParaRPr lang="sl-SI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4608512" cy="1143000"/>
          </a:xfrm>
        </p:spPr>
        <p:txBody>
          <a:bodyPr/>
          <a:lstStyle/>
          <a:p>
            <a:r>
              <a:rPr lang="sl-SI" dirty="0" smtClean="0"/>
              <a:t>Urbanizacija</a:t>
            </a:r>
            <a:endParaRPr lang="sl-SI" dirty="0"/>
          </a:p>
        </p:txBody>
      </p:sp>
      <p:pic>
        <p:nvPicPr>
          <p:cNvPr id="6146" name="Picture 2" descr="C:\Users\nina\AppData\Local\Temp\wzbe92\032167264X_jpeg\Keller_Chapter_03\Ch_03_Figure_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151" y="0"/>
            <a:ext cx="438784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nina\AppData\Local\Temp\wz3bcd\032167264X_jpeg\Keller_Chapter_03\Ch_03_Figure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211176" cy="388843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sl-SI" dirty="0" smtClean="0"/>
              <a:t>Terenska vožnja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37112"/>
            <a:ext cx="9144000" cy="2420888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Ali vožnja z gorskim kolesom škoduje </a:t>
            </a:r>
            <a:r>
              <a:rPr lang="sl-SI" dirty="0" err="1" smtClean="0"/>
              <a:t>tlem</a:t>
            </a:r>
            <a:r>
              <a:rPr lang="sl-SI" dirty="0" smtClean="0"/>
              <a:t>?</a:t>
            </a:r>
          </a:p>
          <a:p>
            <a:r>
              <a:rPr lang="sl-SI" dirty="0" smtClean="0"/>
              <a:t>Na en sam dan je v ZDA že leta 1998 obiskalo Sand </a:t>
            </a:r>
            <a:r>
              <a:rPr lang="sl-SI" dirty="0" err="1" smtClean="0"/>
              <a:t>Dunes</a:t>
            </a:r>
            <a:r>
              <a:rPr lang="sl-SI" dirty="0" smtClean="0"/>
              <a:t> RA 100.000 voznikov ATV-jev.</a:t>
            </a:r>
          </a:p>
          <a:p>
            <a:r>
              <a:rPr lang="sl-SI" dirty="0" smtClean="0"/>
              <a:t>Motor mora prevoziti 8 km, da vpliva na 1 km</a:t>
            </a:r>
            <a:r>
              <a:rPr lang="sl-SI" baseline="30000" dirty="0" smtClean="0"/>
              <a:t>2</a:t>
            </a:r>
            <a:r>
              <a:rPr lang="sl-SI" dirty="0" smtClean="0"/>
              <a:t> okolja, ATV le 2,4 km.</a:t>
            </a:r>
            <a:endParaRPr lang="sl-SI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Terenska vožnja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r>
              <a:rPr lang="sl-SI" dirty="0" smtClean="0"/>
              <a:t>Terenska vozila povzročajo neposredno mehanično erozijo in s tem pospešujejo vodno in vetrno erozijo.</a:t>
            </a:r>
          </a:p>
          <a:p>
            <a:r>
              <a:rPr lang="sl-SI" dirty="0" smtClean="0"/>
              <a:t>Hidrološke spremembe so posledica </a:t>
            </a:r>
            <a:r>
              <a:rPr lang="sl-SI" dirty="0" err="1" smtClean="0"/>
              <a:t>kompakcije</a:t>
            </a:r>
            <a:r>
              <a:rPr lang="sl-SI" dirty="0" smtClean="0"/>
              <a:t> (zbitja) zgornjega sloja tal.</a:t>
            </a:r>
          </a:p>
          <a:p>
            <a:r>
              <a:rPr lang="sl-SI" dirty="0" smtClean="0"/>
              <a:t>Ta povzroči tudi spremembe v temperaturi tal.</a:t>
            </a:r>
            <a:endParaRPr lang="sl-SI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sl-SI" dirty="0" smtClean="0"/>
              <a:t>Onesnaženje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Nameren ali nenameren vnos kakršnih koli organskih, neorganskih ali strupenih snovi v tla, ki škodijo živim organizmom.</a:t>
            </a:r>
          </a:p>
          <a:p>
            <a:pPr lvl="1"/>
            <a:r>
              <a:rPr lang="sl-SI" dirty="0" err="1" smtClean="0"/>
              <a:t>Salinacija</a:t>
            </a:r>
            <a:r>
              <a:rPr lang="sl-SI" dirty="0" smtClean="0"/>
              <a:t> – </a:t>
            </a:r>
            <a:r>
              <a:rPr lang="sl-SI" dirty="0" err="1" smtClean="0"/>
              <a:t>zasoljevanje</a:t>
            </a:r>
            <a:endParaRPr lang="sl-SI" dirty="0" smtClean="0"/>
          </a:p>
          <a:p>
            <a:pPr lvl="1"/>
            <a:r>
              <a:rPr lang="sl-SI" dirty="0" smtClean="0"/>
              <a:t>Gnojila</a:t>
            </a:r>
          </a:p>
          <a:p>
            <a:pPr lvl="1"/>
            <a:r>
              <a:rPr lang="sl-SI" dirty="0" smtClean="0"/>
              <a:t>Pesticidi</a:t>
            </a:r>
          </a:p>
          <a:p>
            <a:pPr lvl="1"/>
            <a:r>
              <a:rPr lang="sl-SI" dirty="0" smtClean="0"/>
              <a:t>Herbicidi</a:t>
            </a:r>
          </a:p>
          <a:p>
            <a:pPr lvl="1"/>
            <a:r>
              <a:rPr lang="sl-SI" dirty="0" smtClean="0"/>
              <a:t>Težke kovine</a:t>
            </a:r>
          </a:p>
          <a:p>
            <a:pPr lvl="1"/>
            <a:r>
              <a:rPr lang="sl-SI" dirty="0" smtClean="0"/>
              <a:t>Topila in organske spojine</a:t>
            </a:r>
          </a:p>
          <a:p>
            <a:r>
              <a:rPr lang="sl-SI" dirty="0" smtClean="0"/>
              <a:t>Tla lahko zmanjšujejo onesnaženje:</a:t>
            </a:r>
          </a:p>
          <a:p>
            <a:pPr lvl="1"/>
            <a:r>
              <a:rPr lang="sl-SI" dirty="0" smtClean="0"/>
              <a:t>Glineni minerali v tleh lahko selektivno vežejo ali absorbirajo onesnaževala. </a:t>
            </a:r>
          </a:p>
          <a:p>
            <a:pPr lvl="1"/>
            <a:r>
              <a:rPr lang="sl-SI" dirty="0" smtClean="0"/>
              <a:t>Talni organizmi jih lahko razgradijo v manj škodljive.</a:t>
            </a:r>
          </a:p>
          <a:p>
            <a:pPr>
              <a:buNone/>
            </a:pP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sl-SI" dirty="0" smtClean="0"/>
              <a:t>Vir onesnaženja tal</a:t>
            </a:r>
            <a:endParaRPr lang="sl-SI" dirty="0"/>
          </a:p>
        </p:txBody>
      </p:sp>
      <p:pic>
        <p:nvPicPr>
          <p:cNvPr id="4" name="Picture 24" descr="ANd9GcT92N01Q4LNHA6N9MutPQvO6qfQV2zWFp5NqkWIASAHL8GNARC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0724"/>
            <a:ext cx="9144000" cy="608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Lateriti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r>
              <a:rPr lang="sl-SI" dirty="0" smtClean="0"/>
              <a:t>Morda je posekaj – zažgi (</a:t>
            </a:r>
            <a:r>
              <a:rPr lang="sl-SI" dirty="0" err="1" smtClean="0"/>
              <a:t>slash</a:t>
            </a:r>
            <a:r>
              <a:rPr lang="sl-SI" dirty="0" smtClean="0"/>
              <a:t> </a:t>
            </a:r>
            <a:r>
              <a:rPr lang="sl-SI" dirty="0" err="1" smtClean="0"/>
              <a:t>and</a:t>
            </a:r>
            <a:r>
              <a:rPr lang="sl-SI" dirty="0" smtClean="0"/>
              <a:t> </a:t>
            </a:r>
            <a:r>
              <a:rPr lang="sl-SI" dirty="0" err="1" smtClean="0"/>
              <a:t>burn</a:t>
            </a:r>
            <a:r>
              <a:rPr lang="sl-SI" dirty="0" smtClean="0"/>
              <a:t>) način kmetijstva razlog za propad ali selitve nekaterih civilizacij (Kmeri, Maji…).</a:t>
            </a:r>
          </a:p>
          <a:p>
            <a:r>
              <a:rPr lang="sl-SI" dirty="0" smtClean="0"/>
              <a:t>V </a:t>
            </a:r>
            <a:r>
              <a:rPr lang="sl-SI" dirty="0" err="1" smtClean="0"/>
              <a:t>Sierra</a:t>
            </a:r>
            <a:r>
              <a:rPr lang="sl-SI" dirty="0" smtClean="0"/>
              <a:t> Leonu v zahodni Afriki je pospešena sečnja gozda za kurjavo povzročila padec nosilnosti ozemlja na 25 oseb na km</a:t>
            </a:r>
            <a:r>
              <a:rPr lang="sl-SI" baseline="30000" dirty="0" smtClean="0"/>
              <a:t>2</a:t>
            </a:r>
            <a:r>
              <a:rPr lang="sl-SI" dirty="0" smtClean="0"/>
              <a:t>, dejanska gostota pa je že 40 oseb na km</a:t>
            </a:r>
            <a:r>
              <a:rPr lang="sl-SI" baseline="30000" dirty="0" smtClean="0"/>
              <a:t>2</a:t>
            </a:r>
            <a:r>
              <a:rPr lang="sl-SI" dirty="0" smtClean="0"/>
              <a:t>.</a:t>
            </a:r>
          </a:p>
          <a:p>
            <a:r>
              <a:rPr lang="sl-SI" dirty="0" smtClean="0"/>
              <a:t>Haiti : Dominikanska republika.</a:t>
            </a:r>
            <a:endParaRPr lang="sl-SI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Nd9GcTwfJbxP5cw9Wc7jq14OlMdnOd7eE7VIIl_MZ2WpCV5wRHu72P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076825"/>
            <a:ext cx="2562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ANd9GcQw5HUdlrEF9uG9gTMXef8y5FgsDmY_N2vEZW1xIGLEXtms-V5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567082"/>
            <a:ext cx="1368152" cy="1290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Vir onesnaženja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8686800" cy="4525963"/>
          </a:xfrm>
        </p:spPr>
        <p:txBody>
          <a:bodyPr/>
          <a:lstStyle/>
          <a:p>
            <a:r>
              <a:rPr lang="sl-SI" dirty="0" smtClean="0"/>
              <a:t>Kmetijstvo. </a:t>
            </a:r>
          </a:p>
          <a:p>
            <a:r>
              <a:rPr lang="sl-SI" dirty="0" smtClean="0"/>
              <a:t>Promet. </a:t>
            </a:r>
          </a:p>
          <a:p>
            <a:r>
              <a:rPr lang="sl-SI" dirty="0" smtClean="0"/>
              <a:t>Rudarjenje.</a:t>
            </a:r>
          </a:p>
          <a:p>
            <a:r>
              <a:rPr lang="sl-SI" dirty="0" smtClean="0"/>
              <a:t>Industrija.</a:t>
            </a:r>
          </a:p>
          <a:p>
            <a:r>
              <a:rPr lang="sl-SI" dirty="0" smtClean="0"/>
              <a:t>Nepravilno odložene odpadne snovi.</a:t>
            </a:r>
          </a:p>
          <a:p>
            <a:endParaRPr lang="sl-SI" dirty="0"/>
          </a:p>
        </p:txBody>
      </p:sp>
      <p:pic>
        <p:nvPicPr>
          <p:cNvPr id="4" name="Picture 9" descr="ANd9GcSYfUV-36nc6Y6-vU5ViSe8KbzMc4gvRRA2HF2ILxuIRExVTHf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ANd9GcTq8mSSqNNPRWGzKUyNWoo8eTRDz-I1XbhxHuytl8IdFfx2ntLev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-1"/>
            <a:ext cx="2051720" cy="258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ANd9GcRzPIIvU0TSO_dFcGV9YzdKo-w2JIYGSnmRtgKa9zyWkL5UDBZeJ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191" y="4653136"/>
            <a:ext cx="308681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side_co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149080"/>
            <a:ext cx="2055933" cy="146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ANd9GcTe6vzgo4SCzp2OruUGLwyqOlQm8flDDFI3bBS428BpmxAwSW9zK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14925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ANd9GcSslx3IOATVCG-dTj2hzK-M9CxGU2PMmKZRjZc5DwUmkpuXW__gc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3" y="2599120"/>
            <a:ext cx="2483768" cy="212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Zasoljevanje</a:t>
            </a:r>
            <a:r>
              <a:rPr lang="sl-SI" dirty="0" smtClean="0"/>
              <a:t>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sl-SI" dirty="0" smtClean="0"/>
              <a:t>Naraven proces v sušnih območjih.</a:t>
            </a:r>
          </a:p>
          <a:p>
            <a:r>
              <a:rPr lang="sl-SI" dirty="0" smtClean="0"/>
              <a:t>Kjer je padavin malo, talna voda vsebuje povišane koncentracije raztopljenih mineralov.</a:t>
            </a:r>
          </a:p>
          <a:p>
            <a:r>
              <a:rPr lang="sl-SI" dirty="0" smtClean="0"/>
              <a:t>Kapilarni dvig dviga vodo na površje.</a:t>
            </a:r>
          </a:p>
          <a:p>
            <a:r>
              <a:rPr lang="sl-SI" dirty="0" smtClean="0"/>
              <a:t>Zaradi izhlapevanja na površini tal nastane slana skorja.</a:t>
            </a:r>
          </a:p>
          <a:p>
            <a:r>
              <a:rPr lang="sl-SI" dirty="0" smtClean="0"/>
              <a:t>Proces degradira tla – postanejo toksična za rastlinstvo.</a:t>
            </a:r>
          </a:p>
          <a:p>
            <a:r>
              <a:rPr lang="sl-SI" dirty="0" err="1" smtClean="0"/>
              <a:t>Zasoljevanje</a:t>
            </a:r>
            <a:r>
              <a:rPr lang="sl-SI" dirty="0" smtClean="0"/>
              <a:t> lahko povzroči tudi namakanje.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Gnojila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sl-SI" dirty="0" smtClean="0"/>
              <a:t>Naravna gnojila so potencialni vir patogenih snovi.</a:t>
            </a:r>
          </a:p>
          <a:p>
            <a:pPr lvl="1"/>
            <a:r>
              <a:rPr lang="sl-SI" dirty="0" smtClean="0"/>
              <a:t>Pred uporabo jih je treba ustrezno pripraviti.</a:t>
            </a:r>
          </a:p>
          <a:p>
            <a:pPr lvl="1"/>
            <a:r>
              <a:rPr lang="sl-SI" dirty="0" smtClean="0"/>
              <a:t>Kontaminacija iz živalskih farm.</a:t>
            </a:r>
          </a:p>
          <a:p>
            <a:r>
              <a:rPr lang="sl-SI" dirty="0" smtClean="0"/>
              <a:t>Umetna gnojila so vir strupenih prvin v tleh.</a:t>
            </a:r>
          </a:p>
          <a:p>
            <a:pPr lvl="1"/>
            <a:r>
              <a:rPr lang="sl-SI" dirty="0" smtClean="0"/>
              <a:t>Uporaba odpadnih snovi iz industrijskih procesov (Fe, Zn ter As, </a:t>
            </a:r>
            <a:r>
              <a:rPr lang="sl-SI" dirty="0" err="1" smtClean="0"/>
              <a:t>Cd</a:t>
            </a:r>
            <a:r>
              <a:rPr lang="sl-SI" dirty="0" smtClean="0"/>
              <a:t>, </a:t>
            </a:r>
            <a:r>
              <a:rPr lang="sl-SI" dirty="0" err="1" smtClean="0"/>
              <a:t>Cr</a:t>
            </a:r>
            <a:r>
              <a:rPr lang="sl-SI" dirty="0" smtClean="0"/>
              <a:t>).</a:t>
            </a:r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sl-SI" dirty="0" smtClean="0"/>
              <a:t>Pesticidi in herbicidi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sl-SI" dirty="0" smtClean="0"/>
              <a:t>Pesticidi uničujejo </a:t>
            </a:r>
          </a:p>
          <a:p>
            <a:pPr lvl="1"/>
            <a:r>
              <a:rPr lang="sl-SI" dirty="0" smtClean="0"/>
              <a:t>žuželke, ki jedo rastline.</a:t>
            </a:r>
          </a:p>
          <a:p>
            <a:pPr lvl="1"/>
            <a:r>
              <a:rPr lang="sl-SI" dirty="0" smtClean="0"/>
              <a:t>Mikrobe, ki širijo bolezni rastlin.</a:t>
            </a:r>
          </a:p>
          <a:p>
            <a:r>
              <a:rPr lang="sl-SI" dirty="0" smtClean="0"/>
              <a:t>Herbicidi</a:t>
            </a:r>
          </a:p>
          <a:p>
            <a:pPr lvl="1"/>
            <a:r>
              <a:rPr lang="sl-SI" dirty="0" smtClean="0"/>
              <a:t>Uničujejo neželene rastline – plevel.</a:t>
            </a:r>
          </a:p>
          <a:p>
            <a:pPr lvl="1"/>
            <a:r>
              <a:rPr lang="sl-SI" dirty="0" smtClean="0"/>
              <a:t>Precej je takih, ki se po uporabi razgradijo.</a:t>
            </a:r>
          </a:p>
          <a:p>
            <a:pPr lvl="1"/>
            <a:r>
              <a:rPr lang="sl-SI" dirty="0" smtClean="0"/>
              <a:t>Nekatere dolgotrajno ostanejo v tleh.</a:t>
            </a:r>
          </a:p>
          <a:p>
            <a:pPr>
              <a:buNone/>
            </a:pP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Dvorezni meč – primer DDT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145435"/>
          </a:xfrm>
        </p:spPr>
        <p:txBody>
          <a:bodyPr>
            <a:normAutofit/>
          </a:bodyPr>
          <a:lstStyle/>
          <a:p>
            <a:r>
              <a:rPr lang="sl-SI" dirty="0" smtClean="0"/>
              <a:t>Učinkovito preprečuje bolezni rastlin z ubijanjem žuželk (Nobelova nagrada).</a:t>
            </a:r>
          </a:p>
          <a:p>
            <a:r>
              <a:rPr lang="sl-SI" dirty="0" smtClean="0"/>
              <a:t>Negativen ekološki učinek.</a:t>
            </a:r>
          </a:p>
          <a:p>
            <a:r>
              <a:rPr lang="sl-SI" dirty="0" smtClean="0"/>
              <a:t>Ribe ga akumulirajo, tako potuje po prehranjevalni verigi.</a:t>
            </a:r>
          </a:p>
          <a:p>
            <a:r>
              <a:rPr lang="sl-SI" dirty="0" smtClean="0"/>
              <a:t>Koncentracije v nekaterih organizmih narastejo – </a:t>
            </a:r>
            <a:r>
              <a:rPr lang="sl-SI" dirty="0" err="1" smtClean="0"/>
              <a:t>biomagnifikacija</a:t>
            </a:r>
            <a:r>
              <a:rPr lang="sl-SI" dirty="0" smtClean="0"/>
              <a:t>.</a:t>
            </a:r>
          </a:p>
          <a:p>
            <a:r>
              <a:rPr lang="sl-SI" dirty="0" smtClean="0"/>
              <a:t>24 let po Nobelovi nagradi v ZDA prepovedo uporabo DDT.</a:t>
            </a:r>
          </a:p>
          <a:p>
            <a:endParaRPr lang="sl-SI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Kartiranje tal in načrtovanje rabe zemljišča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r>
              <a:rPr lang="sl-SI" dirty="0" smtClean="0"/>
              <a:t>Informacije o pedoloških in inženirsko-geoloških lastnostih tal so bistvene pri načrtovanju rabe zemljišča.</a:t>
            </a:r>
          </a:p>
          <a:p>
            <a:r>
              <a:rPr lang="sl-SI" dirty="0" smtClean="0"/>
              <a:t>Omogočajo načrtovati ustrezno kmetijsko rabo zemljišča.</a:t>
            </a:r>
          </a:p>
          <a:p>
            <a:r>
              <a:rPr lang="sl-SI" dirty="0" smtClean="0"/>
              <a:t>Omogočajo predvideti potencialne probleme, preden začnemo z gradnjo objektov.</a:t>
            </a:r>
          </a:p>
          <a:p>
            <a:r>
              <a:rPr lang="sl-SI" dirty="0" smtClean="0"/>
              <a:t>Karte tal.</a:t>
            </a:r>
          </a:p>
          <a:p>
            <a:pPr lvl="1"/>
            <a:r>
              <a:rPr lang="sl-SI" dirty="0" smtClean="0"/>
              <a:t>Inženirsko-geološke.</a:t>
            </a:r>
          </a:p>
          <a:p>
            <a:pPr lvl="1"/>
            <a:r>
              <a:rPr lang="sl-SI" dirty="0" smtClean="0"/>
              <a:t>Pedološke.</a:t>
            </a:r>
          </a:p>
          <a:p>
            <a:endParaRPr lang="en-US" sz="1000" dirty="0" smtClean="0"/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0"/>
            <a:ext cx="3131840" cy="980728"/>
          </a:xfrm>
        </p:spPr>
        <p:txBody>
          <a:bodyPr/>
          <a:lstStyle/>
          <a:p>
            <a:r>
              <a:rPr lang="sl-SI" dirty="0" smtClean="0"/>
              <a:t>Karte tal</a:t>
            </a:r>
            <a:endParaRPr lang="sl-SI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7655549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52.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4785395"/>
          </a:xfrm>
        </p:spPr>
        <p:txBody>
          <a:bodyPr>
            <a:normAutofit/>
          </a:bodyPr>
          <a:lstStyle/>
          <a:p>
            <a:r>
              <a:rPr lang="sl-SI" dirty="0" smtClean="0"/>
              <a:t>Zagovarjaj izjavo, da erozija tal  je/ni okoljski problem, ki lahko ogroža obstoj naše civilizacije?</a:t>
            </a:r>
          </a:p>
          <a:p>
            <a:pPr>
              <a:spcBef>
                <a:spcPct val="10000"/>
              </a:spcBef>
            </a:pPr>
            <a:r>
              <a:rPr lang="sl-SI" dirty="0" smtClean="0"/>
              <a:t>Kaj lahko naredi posameznik za ohranjanje tal?</a:t>
            </a:r>
          </a:p>
          <a:p>
            <a:pPr>
              <a:spcBef>
                <a:spcPct val="10000"/>
              </a:spcBef>
            </a:pPr>
            <a:r>
              <a:rPr lang="sl-SI" dirty="0" smtClean="0"/>
              <a:t>Kje je so okoljski problemi povezani s tlemi bolj izraziti v razvitem ali nerazvitem svetu – zakaj?</a:t>
            </a:r>
          </a:p>
          <a:p>
            <a:pPr>
              <a:spcBef>
                <a:spcPct val="10000"/>
              </a:spcBef>
              <a:buNone/>
            </a:pPr>
            <a:endParaRPr lang="en-US" sz="1000" dirty="0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Remediacija</a:t>
            </a:r>
            <a:r>
              <a:rPr lang="sl-SI" dirty="0" smtClean="0"/>
              <a:t> tal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/>
          </a:bodyPr>
          <a:lstStyle/>
          <a:p>
            <a:r>
              <a:rPr lang="sl-SI" dirty="0" smtClean="0"/>
              <a:t>Klasifikacija tehnologij glede na:</a:t>
            </a:r>
          </a:p>
          <a:p>
            <a:pPr lvl="1"/>
            <a:r>
              <a:rPr lang="sl-SI" dirty="0" smtClean="0"/>
              <a:t>Kje se dogaja:</a:t>
            </a:r>
          </a:p>
          <a:p>
            <a:pPr lvl="2"/>
            <a:r>
              <a:rPr lang="sl-SI" dirty="0" smtClean="0"/>
              <a:t>In situ (na mestu)</a:t>
            </a:r>
          </a:p>
          <a:p>
            <a:pPr lvl="2"/>
            <a:r>
              <a:rPr lang="sl-SI" dirty="0" err="1" smtClean="0"/>
              <a:t>Ex</a:t>
            </a:r>
            <a:r>
              <a:rPr lang="sl-SI" dirty="0" smtClean="0"/>
              <a:t> situ (odstranitev, očiščenje, ponovno nasipanje)</a:t>
            </a:r>
          </a:p>
          <a:p>
            <a:pPr lvl="1"/>
            <a:r>
              <a:rPr lang="sl-SI" dirty="0" smtClean="0"/>
              <a:t>Kaj se dogaja s tlemi</a:t>
            </a:r>
          </a:p>
          <a:p>
            <a:pPr lvl="2"/>
            <a:r>
              <a:rPr lang="sl-SI" dirty="0" smtClean="0"/>
              <a:t>Izolacija (prekrivanje)</a:t>
            </a:r>
          </a:p>
          <a:p>
            <a:pPr lvl="2"/>
            <a:r>
              <a:rPr lang="sl-SI" dirty="0" smtClean="0"/>
              <a:t>Separacija (pranje)</a:t>
            </a:r>
          </a:p>
          <a:p>
            <a:pPr lvl="2"/>
            <a:r>
              <a:rPr lang="sl-SI" dirty="0" smtClean="0"/>
              <a:t>Destruktivne metode</a:t>
            </a:r>
          </a:p>
          <a:p>
            <a:pPr lvl="1"/>
            <a:r>
              <a:rPr lang="sl-SI" dirty="0" smtClean="0"/>
              <a:t>Vrsta metod:</a:t>
            </a:r>
          </a:p>
          <a:p>
            <a:pPr lvl="2"/>
            <a:r>
              <a:rPr lang="sl-SI" dirty="0" smtClean="0"/>
              <a:t>Termalna</a:t>
            </a:r>
          </a:p>
          <a:p>
            <a:pPr lvl="2"/>
            <a:r>
              <a:rPr lang="sl-SI" dirty="0" smtClean="0"/>
              <a:t>Biološka</a:t>
            </a:r>
          </a:p>
          <a:p>
            <a:pPr lvl="2"/>
            <a:r>
              <a:rPr lang="sl-SI" dirty="0" smtClean="0"/>
              <a:t>Kemična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Toplotne tehnike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85000" lnSpcReduction="10000"/>
          </a:bodyPr>
          <a:lstStyle/>
          <a:p>
            <a:r>
              <a:rPr lang="sl-SI" dirty="0" smtClean="0"/>
              <a:t>Uporaba visokih temperatur (&gt;1100 </a:t>
            </a:r>
            <a:r>
              <a:rPr lang="sl-SI" baseline="30000" dirty="0" err="1" smtClean="0"/>
              <a:t>o</a:t>
            </a:r>
            <a:r>
              <a:rPr lang="sl-SI" dirty="0" err="1" smtClean="0"/>
              <a:t>C</a:t>
            </a:r>
            <a:r>
              <a:rPr lang="sl-SI" dirty="0" smtClean="0"/>
              <a:t>) za pospeševanje </a:t>
            </a:r>
            <a:r>
              <a:rPr lang="sl-SI" dirty="0" err="1" smtClean="0"/>
              <a:t>oksidakcije</a:t>
            </a:r>
            <a:r>
              <a:rPr lang="sl-SI" dirty="0" smtClean="0"/>
              <a:t>, redukcije ali pirolize (sežiga), ki razgradijo toksine.</a:t>
            </a:r>
          </a:p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Skoraj 100% učinkovitost</a:t>
            </a:r>
          </a:p>
          <a:p>
            <a:pPr lvl="1"/>
            <a:r>
              <a:rPr lang="sl-SI" dirty="0" smtClean="0"/>
              <a:t>Obdelujemo lahko širok razpon onesnaževal</a:t>
            </a:r>
          </a:p>
          <a:p>
            <a:pPr lvl="1"/>
            <a:r>
              <a:rPr lang="sl-SI" dirty="0" smtClean="0"/>
              <a:t>Obdelujemo lahko onesnaževala v različnih oblikah</a:t>
            </a:r>
          </a:p>
          <a:p>
            <a:pPr lvl="1"/>
            <a:r>
              <a:rPr lang="sl-SI" dirty="0" smtClean="0"/>
              <a:t>Za organska onesnaževala sta končna produkta večinoma CO</a:t>
            </a:r>
            <a:r>
              <a:rPr lang="sl-SI" baseline="-25000" dirty="0" smtClean="0"/>
              <a:t>2</a:t>
            </a:r>
            <a:r>
              <a:rPr lang="sl-SI" dirty="0" smtClean="0"/>
              <a:t> in H</a:t>
            </a:r>
            <a:r>
              <a:rPr lang="sl-SI" baseline="-25000" dirty="0" smtClean="0"/>
              <a:t>2</a:t>
            </a:r>
            <a:r>
              <a:rPr lang="sl-SI" dirty="0" smtClean="0"/>
              <a:t>O</a:t>
            </a:r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Težko zadržimo in kontroliramo reaktante</a:t>
            </a:r>
          </a:p>
          <a:p>
            <a:pPr lvl="1"/>
            <a:r>
              <a:rPr lang="sl-SI" dirty="0" smtClean="0"/>
              <a:t>Potrebno je veliko energije</a:t>
            </a:r>
          </a:p>
          <a:p>
            <a:pPr lvl="1"/>
            <a:r>
              <a:rPr lang="sl-SI" dirty="0" smtClean="0"/>
              <a:t>Tveganje emisij (izpustov)</a:t>
            </a:r>
          </a:p>
          <a:p>
            <a:pPr lvl="1"/>
            <a:r>
              <a:rPr lang="sl-SI" dirty="0" smtClean="0"/>
              <a:t>Nemobilna (</a:t>
            </a:r>
            <a:r>
              <a:rPr lang="sl-SI" dirty="0" err="1" smtClean="0"/>
              <a:t>ex</a:t>
            </a:r>
            <a:r>
              <a:rPr lang="sl-SI" dirty="0" smtClean="0"/>
              <a:t>-situ) tehnika</a:t>
            </a:r>
          </a:p>
          <a:p>
            <a:pPr lvl="1"/>
            <a:r>
              <a:rPr lang="sl-SI" dirty="0" smtClean="0"/>
              <a:t>Visoki stroški</a:t>
            </a:r>
          </a:p>
          <a:p>
            <a:pPr lvl="1"/>
            <a:endParaRPr lang="sl-S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47.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4525963"/>
          </a:xfrm>
        </p:spPr>
        <p:txBody>
          <a:bodyPr/>
          <a:lstStyle/>
          <a:p>
            <a:r>
              <a:rPr lang="sl-SI" dirty="0" smtClean="0"/>
              <a:t>Razmisli o tleh na Ljubljanskem barju. Kaj se je z njimi dogajalo in zakaj, kakšne so posledice?</a:t>
            </a:r>
            <a:endParaRPr lang="sl-SI" dirty="0"/>
          </a:p>
        </p:txBody>
      </p:sp>
      <p:pic>
        <p:nvPicPr>
          <p:cNvPr id="60418" name="Picture 2" descr="http://www.biotskaraznovrstnost.si/foto/ljubljansko_barje_ce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4838"/>
            <a:ext cx="3707904" cy="2464792"/>
          </a:xfrm>
          <a:prstGeom prst="rect">
            <a:avLst/>
          </a:prstGeom>
          <a:noFill/>
        </p:spPr>
      </p:pic>
      <p:pic>
        <p:nvPicPr>
          <p:cNvPr id="60426" name="Picture 10" descr="http://www.nauk.si/materials/4235/out/krajinski_park/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47280"/>
            <a:ext cx="2771800" cy="4110720"/>
          </a:xfrm>
          <a:prstGeom prst="rect">
            <a:avLst/>
          </a:prstGeom>
          <a:noFill/>
        </p:spPr>
      </p:pic>
      <p:pic>
        <p:nvPicPr>
          <p:cNvPr id="60428" name="Picture 12" descr="http://4.bp.blogspot.com/_rhrv0xxD0jw/TAP43ICqXtI/AAAAAAAADU0/-lNfwenfbh0/s1600/IMG_7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500246"/>
            <a:ext cx="3143672" cy="2357754"/>
          </a:xfrm>
          <a:prstGeom prst="rect">
            <a:avLst/>
          </a:prstGeom>
          <a:noFill/>
        </p:spPr>
      </p:pic>
      <p:pic>
        <p:nvPicPr>
          <p:cNvPr id="60434" name="Picture 18" descr="http://www.barje.net/uploads/10/800_413_skur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708920"/>
            <a:ext cx="2723378" cy="1812912"/>
          </a:xfrm>
          <a:prstGeom prst="rect">
            <a:avLst/>
          </a:prstGeom>
          <a:noFill/>
        </p:spPr>
      </p:pic>
      <p:pic>
        <p:nvPicPr>
          <p:cNvPr id="60436" name="Picture 20" descr="http://www.zemlja.si/data/upload/.smetisce_barje.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16141"/>
            <a:ext cx="3635896" cy="24418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Biološke tehnike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sl-SI" dirty="0" smtClean="0"/>
              <a:t>Uporaba biotskih snovi za pospeševanje razstrupljanja.</a:t>
            </a:r>
          </a:p>
          <a:p>
            <a:r>
              <a:rPr lang="sl-SI" dirty="0" smtClean="0"/>
              <a:t>Dve skupini:</a:t>
            </a:r>
          </a:p>
          <a:p>
            <a:pPr lvl="1"/>
            <a:r>
              <a:rPr lang="sl-SI" dirty="0" err="1" smtClean="0"/>
              <a:t>Fitoremediacija</a:t>
            </a:r>
            <a:endParaRPr lang="sl-SI" dirty="0" smtClean="0"/>
          </a:p>
          <a:p>
            <a:pPr lvl="2"/>
            <a:r>
              <a:rPr lang="sl-SI" dirty="0" smtClean="0"/>
              <a:t>Uporaba zelenih rastlin</a:t>
            </a:r>
          </a:p>
          <a:p>
            <a:pPr lvl="1"/>
            <a:r>
              <a:rPr lang="sl-SI" dirty="0" err="1" smtClean="0"/>
              <a:t>Bioremediacija</a:t>
            </a:r>
            <a:endParaRPr lang="sl-SI" dirty="0" smtClean="0"/>
          </a:p>
          <a:p>
            <a:pPr lvl="2"/>
            <a:r>
              <a:rPr lang="sl-SI" dirty="0" smtClean="0"/>
              <a:t>Uporaba mikroorganizmov, encimov in gliv</a:t>
            </a:r>
            <a:endParaRPr lang="sl-SI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Bioremediacija</a:t>
            </a:r>
            <a:endParaRPr lang="sl-SI" dirty="0"/>
          </a:p>
        </p:txBody>
      </p:sp>
      <p:pic>
        <p:nvPicPr>
          <p:cNvPr id="4" name="Picture 8" descr="gallery_clip_image0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867"/>
            <a:ext cx="9144000" cy="530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Bioremediacija</a:t>
            </a:r>
            <a:endParaRPr lang="sl-SI" dirty="0"/>
          </a:p>
        </p:txBody>
      </p:sp>
      <p:pic>
        <p:nvPicPr>
          <p:cNvPr id="4" name="Picture 5" descr="bopdegrad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2946" y="980728"/>
            <a:ext cx="6691054" cy="2564904"/>
          </a:xfrm>
          <a:prstGeom prst="rect">
            <a:avLst/>
          </a:prstGeom>
          <a:noFill/>
        </p:spPr>
      </p:pic>
      <p:pic>
        <p:nvPicPr>
          <p:cNvPr id="5" name="Picture 10" descr="ANd9GcRiDLC1iMt2FePFIhojxTNlnIttxwfnC6SE6JcyhVolZV0vnO8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8447"/>
            <a:ext cx="5940152" cy="3519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ola\geologija okolja\remediacija\Ch_03_Figure_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7785"/>
            <a:ext cx="9144000" cy="661021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Bioremediacija</a:t>
            </a:r>
            <a:endParaRPr lang="sl-SI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Bioremediacija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8" descr="fig2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263154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/>
          <a:lstStyle/>
          <a:p>
            <a:r>
              <a:rPr lang="sl-SI" dirty="0" err="1" smtClean="0"/>
              <a:t>Fitoremediacija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r>
              <a:rPr lang="sl-SI" dirty="0" smtClean="0"/>
              <a:t>Nekatere rastline selektivno vsrkavajo in kopičijo toksine (npr. As, </a:t>
            </a:r>
            <a:r>
              <a:rPr lang="sl-SI" dirty="0" err="1" smtClean="0"/>
              <a:t>Cd</a:t>
            </a:r>
            <a:r>
              <a:rPr lang="sl-SI" dirty="0" smtClean="0"/>
              <a:t>, Pb).</a:t>
            </a:r>
          </a:p>
          <a:p>
            <a:r>
              <a:rPr lang="sl-SI" dirty="0" smtClean="0"/>
              <a:t>Njihova količina se zato v tleh zmanjša.</a:t>
            </a:r>
          </a:p>
          <a:p>
            <a:r>
              <a:rPr lang="sl-SI" dirty="0" smtClean="0"/>
              <a:t>Rastline jih lahko razgrajujejo ali oddajo v okolje v spremenjeni – </a:t>
            </a:r>
          </a:p>
          <a:p>
            <a:pPr>
              <a:buNone/>
            </a:pPr>
            <a:r>
              <a:rPr lang="sl-SI" dirty="0" smtClean="0"/>
              <a:t>	</a:t>
            </a:r>
            <a:r>
              <a:rPr lang="sl-SI" dirty="0" err="1" smtClean="0"/>
              <a:t>netoksični</a:t>
            </a:r>
            <a:r>
              <a:rPr lang="sl-SI" dirty="0" smtClean="0"/>
              <a:t> obliki.</a:t>
            </a:r>
          </a:p>
          <a:p>
            <a:r>
              <a:rPr lang="sl-SI" dirty="0" smtClean="0"/>
              <a:t>Večinoma jih </a:t>
            </a:r>
          </a:p>
          <a:p>
            <a:pPr>
              <a:buNone/>
            </a:pPr>
            <a:r>
              <a:rPr lang="sl-SI" dirty="0" smtClean="0"/>
              <a:t>	sežgemo in pepel </a:t>
            </a:r>
          </a:p>
          <a:p>
            <a:pPr>
              <a:buNone/>
            </a:pPr>
            <a:r>
              <a:rPr lang="sl-SI" dirty="0" smtClean="0"/>
              <a:t>	odložimo na </a:t>
            </a:r>
          </a:p>
          <a:p>
            <a:pPr>
              <a:buNone/>
            </a:pPr>
            <a:r>
              <a:rPr lang="sl-SI" dirty="0" smtClean="0"/>
              <a:t>	ustrezna odlagališča.</a:t>
            </a:r>
          </a:p>
          <a:p>
            <a:endParaRPr lang="sl-SI" dirty="0"/>
          </a:p>
        </p:txBody>
      </p:sp>
      <p:pic>
        <p:nvPicPr>
          <p:cNvPr id="5" name="Picture 18" descr="ANd9GcR6_oqElEb3NTeOI4TRfxpkQwl84ibYbeYfsS_eHz1xcU_O8iSt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12977"/>
            <a:ext cx="536408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Biološke tehnike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In Situ</a:t>
            </a:r>
          </a:p>
          <a:p>
            <a:pPr lvl="1"/>
            <a:r>
              <a:rPr lang="sl-SI" dirty="0" smtClean="0"/>
              <a:t>Naravni proces</a:t>
            </a:r>
          </a:p>
          <a:p>
            <a:pPr lvl="1"/>
            <a:r>
              <a:rPr lang="sl-SI" dirty="0" smtClean="0"/>
              <a:t>Estetsko</a:t>
            </a:r>
          </a:p>
          <a:p>
            <a:pPr lvl="1"/>
            <a:r>
              <a:rPr lang="sl-SI" dirty="0" smtClean="0"/>
              <a:t>Nizki stroški</a:t>
            </a:r>
          </a:p>
          <a:p>
            <a:pPr lvl="1"/>
            <a:r>
              <a:rPr lang="sl-SI" dirty="0" smtClean="0"/>
              <a:t>Ponovna raba encimov in mikroorganizmov</a:t>
            </a:r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Počasen proces</a:t>
            </a:r>
          </a:p>
          <a:p>
            <a:pPr lvl="1"/>
            <a:r>
              <a:rPr lang="sl-SI" dirty="0" smtClean="0"/>
              <a:t>Neprimerno za pesticide</a:t>
            </a:r>
          </a:p>
          <a:p>
            <a:pPr lvl="1"/>
            <a:r>
              <a:rPr lang="sl-SI" dirty="0" smtClean="0"/>
              <a:t>Primerno le pri majhni stopnji onesnaženja</a:t>
            </a:r>
          </a:p>
          <a:p>
            <a:pPr lvl="1"/>
            <a:r>
              <a:rPr lang="sl-SI" dirty="0" smtClean="0"/>
              <a:t>Uporabno le pri manj “odpornih” onesnaževalih</a:t>
            </a:r>
          </a:p>
          <a:p>
            <a:pPr lvl="1"/>
            <a:r>
              <a:rPr lang="sl-SI" dirty="0" smtClean="0"/>
              <a:t>Izolacija bakterij zahteva precej laboratorijskega dela</a:t>
            </a:r>
          </a:p>
          <a:p>
            <a:pPr lvl="1"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Kemične tehnike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Močna oksidacijska ali redukcijska sredstva, ki reagirajo s toksini in jih spremenijo v neškodljivo obliko.</a:t>
            </a:r>
          </a:p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Malo potrebne opreme</a:t>
            </a:r>
          </a:p>
          <a:p>
            <a:pPr lvl="1"/>
            <a:r>
              <a:rPr lang="sl-SI" dirty="0" smtClean="0"/>
              <a:t>Opremo lahko prenesemo na mesto onesnaženja</a:t>
            </a:r>
          </a:p>
          <a:p>
            <a:pPr lvl="1"/>
            <a:r>
              <a:rPr lang="sl-SI" dirty="0" smtClean="0"/>
              <a:t>Nizko tveganje neželenih izpustov v okolje</a:t>
            </a:r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Pazljivo ravnanje z reaktanti</a:t>
            </a:r>
          </a:p>
          <a:p>
            <a:pPr lvl="1"/>
            <a:r>
              <a:rPr lang="sl-SI" dirty="0" smtClean="0"/>
              <a:t>Inertna atmosfera za shranjevanje reagentov</a:t>
            </a:r>
          </a:p>
          <a:p>
            <a:pPr lvl="1"/>
            <a:r>
              <a:rPr lang="sl-SI" dirty="0" smtClean="0"/>
              <a:t>Nekateri reagenti so zelo dragi</a:t>
            </a:r>
          </a:p>
          <a:p>
            <a:pPr lvl="1"/>
            <a:r>
              <a:rPr lang="sl-SI" dirty="0" smtClean="0"/>
              <a:t>Tla onesnažena z kloriranimi aromatskimi spojinami zahtevajo dolg čas obdelave</a:t>
            </a:r>
          </a:p>
          <a:p>
            <a:pPr lvl="1"/>
            <a:endParaRPr lang="sl-SI" dirty="0" smtClean="0"/>
          </a:p>
          <a:p>
            <a:pPr>
              <a:buNone/>
            </a:pPr>
            <a:endParaRPr lang="sl-SI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err="1" smtClean="0"/>
              <a:t>Ex</a:t>
            </a:r>
            <a:r>
              <a:rPr lang="sl-SI" dirty="0" smtClean="0"/>
              <a:t> situ tehnike</a:t>
            </a:r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52736"/>
            <a:ext cx="9144000" cy="1944216"/>
          </a:xfrm>
        </p:spPr>
        <p:txBody>
          <a:bodyPr/>
          <a:lstStyle/>
          <a:p>
            <a:r>
              <a:rPr lang="sl-SI" dirty="0" smtClean="0"/>
              <a:t>Termalna – sežig</a:t>
            </a:r>
          </a:p>
          <a:p>
            <a:r>
              <a:rPr lang="sl-SI" dirty="0" smtClean="0"/>
              <a:t>Izolacija– izkop</a:t>
            </a:r>
          </a:p>
          <a:p>
            <a:r>
              <a:rPr lang="sl-SI" dirty="0" smtClean="0"/>
              <a:t>Separacija – pranje tal</a:t>
            </a:r>
          </a:p>
          <a:p>
            <a:endParaRPr lang="en-US" dirty="0"/>
          </a:p>
        </p:txBody>
      </p:sp>
      <p:pic>
        <p:nvPicPr>
          <p:cNvPr id="67591" name="Picture 7" descr="excav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052736"/>
            <a:ext cx="4932040" cy="1855788"/>
          </a:xfrm>
          <a:prstGeom prst="rect">
            <a:avLst/>
          </a:prstGeom>
          <a:noFill/>
        </p:spPr>
      </p:pic>
      <p:pic>
        <p:nvPicPr>
          <p:cNvPr id="5" name="Picture 4" descr="soilwas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91680" y="2869844"/>
            <a:ext cx="7452320" cy="3988156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Izkopavanje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Poceni za majhno količino tal</a:t>
            </a:r>
          </a:p>
          <a:p>
            <a:pPr lvl="1"/>
            <a:r>
              <a:rPr lang="sl-SI" dirty="0" smtClean="0"/>
              <a:t>Najhitrejši način za odstranjevanje nevarnih snovi</a:t>
            </a:r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Drago za veliko količino tal</a:t>
            </a:r>
          </a:p>
          <a:p>
            <a:pPr lvl="1"/>
            <a:r>
              <a:rPr lang="sl-SI" dirty="0" smtClean="0"/>
              <a:t>Neprimerno za tla, globlja od 3 m</a:t>
            </a:r>
          </a:p>
          <a:p>
            <a:pPr lvl="1"/>
            <a:endParaRPr lang="sl-S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sl-SI" dirty="0" smtClean="0"/>
              <a:t>Tla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2915816" cy="5805264"/>
          </a:xfrm>
        </p:spPr>
        <p:txBody>
          <a:bodyPr>
            <a:normAutofit/>
          </a:bodyPr>
          <a:lstStyle/>
          <a:p>
            <a:r>
              <a:rPr lang="sl-SI" dirty="0" smtClean="0"/>
              <a:t>Fizikalni, kemijski in biološki procesi spremenijo trdno kamnino v tla, ki so podlaga, na kateri uspevajo rastline.</a:t>
            </a:r>
          </a:p>
          <a:p>
            <a:endParaRPr lang="sl-SI" dirty="0"/>
          </a:p>
        </p:txBody>
      </p:sp>
      <p:pic>
        <p:nvPicPr>
          <p:cNvPr id="4" name="Picture 6" descr="IEG_5e_Figure_17_03a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17741"/>
            <a:ext cx="6372201" cy="6240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Pranje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/>
          <a:lstStyle/>
          <a:p>
            <a:r>
              <a:rPr lang="sl-SI" dirty="0" smtClean="0"/>
              <a:t>Prednosti:</a:t>
            </a:r>
          </a:p>
          <a:p>
            <a:pPr lvl="1"/>
            <a:r>
              <a:rPr lang="sl-SI" dirty="0" smtClean="0"/>
              <a:t>Zmanjšamo količino tal, ki jo je potrebno očistiti in s tem znižamo stroške nadaljnjega čiščenja</a:t>
            </a:r>
          </a:p>
          <a:p>
            <a:pPr lvl="1"/>
            <a:r>
              <a:rPr lang="sl-SI" dirty="0" smtClean="0"/>
              <a:t>Odstranimo lahko različne vrste onesnaženja</a:t>
            </a:r>
          </a:p>
          <a:p>
            <a:pPr lvl="1"/>
            <a:r>
              <a:rPr lang="sl-SI" dirty="0" smtClean="0"/>
              <a:t>Primerno za zelo onesnažena tla</a:t>
            </a:r>
          </a:p>
          <a:p>
            <a:r>
              <a:rPr lang="sl-SI" dirty="0" smtClean="0"/>
              <a:t>Slabosti:</a:t>
            </a:r>
          </a:p>
          <a:p>
            <a:pPr lvl="1"/>
            <a:r>
              <a:rPr lang="sl-SI" dirty="0" smtClean="0"/>
              <a:t>Finančno se ne splača za majhno količino onesnaženja</a:t>
            </a:r>
          </a:p>
          <a:p>
            <a:pPr lvl="1"/>
            <a:r>
              <a:rPr lang="sl-SI" dirty="0" smtClean="0"/>
              <a:t>Finančno se ne splača za tla z visokim deležem gline in melja</a:t>
            </a:r>
            <a:endParaRPr lang="sl-SI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x. naloga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Opiši izbrani način </a:t>
            </a:r>
            <a:r>
              <a:rPr lang="sl-SI" dirty="0" err="1" smtClean="0"/>
              <a:t>remediacije</a:t>
            </a:r>
            <a:r>
              <a:rPr lang="sl-SI" dirty="0" smtClean="0"/>
              <a:t> tal.</a:t>
            </a:r>
            <a:endParaRPr lang="sl-SI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sl-SI" dirty="0" smtClean="0"/>
              <a:t>Vloga tal v okolju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So habitat za različne vrste življenja.</a:t>
            </a:r>
          </a:p>
          <a:p>
            <a:r>
              <a:rPr lang="sl-SI" dirty="0" smtClean="0"/>
              <a:t>Prek njih sistemi Zemlje izmenjujejo snov.</a:t>
            </a:r>
          </a:p>
          <a:p>
            <a:r>
              <a:rPr lang="sl-SI" dirty="0" smtClean="0"/>
              <a:t>Rastline, ki uspevajo na tleh so vir hrane in vlaken (bombaž, lan…).</a:t>
            </a:r>
          </a:p>
          <a:p>
            <a:r>
              <a:rPr lang="sl-SI" dirty="0" smtClean="0"/>
              <a:t>Tla skladiščijo in čistijo vodo.</a:t>
            </a:r>
          </a:p>
          <a:p>
            <a:r>
              <a:rPr lang="sl-SI" dirty="0" smtClean="0"/>
              <a:t>Poznavanje lastnosti tal – inženirsko geoloških in pedoloških – je bistveno pri načrtovanju rabe zemljišč.</a:t>
            </a:r>
          </a:p>
          <a:p>
            <a:r>
              <a:rPr lang="sl-SI" dirty="0" smtClean="0"/>
              <a:t>Lastnosti tal so bistvene pri načrtovanju odlagališč odpadkov.</a:t>
            </a:r>
          </a:p>
          <a:p>
            <a:r>
              <a:rPr lang="sl-SI" dirty="0" smtClean="0"/>
              <a:t>Od lastnost tal so odvisno učinki nekaterih naravnih tveganj.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2924</Words>
  <Application>Microsoft Office PowerPoint</Application>
  <PresentationFormat>On-screen Show (4:3)</PresentationFormat>
  <Paragraphs>421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 3. del  </vt:lpstr>
      <vt:lpstr>7. poglavje  TLA</vt:lpstr>
      <vt:lpstr>Primer: Lateriti</vt:lpstr>
      <vt:lpstr>Lateriti</vt:lpstr>
      <vt:lpstr>Lateriti</vt:lpstr>
      <vt:lpstr>Lateriti</vt:lpstr>
      <vt:lpstr>47. naloga</vt:lpstr>
      <vt:lpstr>Tla</vt:lpstr>
      <vt:lpstr>Vloga tal v okolju</vt:lpstr>
      <vt:lpstr>48. naloga</vt:lpstr>
      <vt:lpstr>Tla kot habitat</vt:lpstr>
      <vt:lpstr>Slide 12</vt:lpstr>
      <vt:lpstr>Tla kot habitat</vt:lpstr>
      <vt:lpstr>Prevajanje snovi </vt:lpstr>
      <vt:lpstr>Tla in ogljikov krog</vt:lpstr>
      <vt:lpstr>Tla in ogljikov krog</vt:lpstr>
      <vt:lpstr>Tla kot naravni vir</vt:lpstr>
      <vt:lpstr>Tla čistijo in skladiščijo vodo</vt:lpstr>
      <vt:lpstr>Tla čistijo vodo</vt:lpstr>
      <vt:lpstr>Okoljski problemi povezani s tlemi</vt:lpstr>
      <vt:lpstr>Slide 21</vt:lpstr>
      <vt:lpstr>Primer: Times Beach, Montana, ZDA</vt:lpstr>
      <vt:lpstr>Erozija tal</vt:lpstr>
      <vt:lpstr>49. naloga</vt:lpstr>
      <vt:lpstr>Erozija tal</vt:lpstr>
      <vt:lpstr>Slide 26</vt:lpstr>
      <vt:lpstr>Erozija tal</vt:lpstr>
      <vt:lpstr>Vodna erozija</vt:lpstr>
      <vt:lpstr>Erozija tal</vt:lpstr>
      <vt:lpstr>Onesnaženje s sedimentom</vt:lpstr>
      <vt:lpstr>Onesnaženje s sedimentom</vt:lpstr>
      <vt:lpstr>Onesnaženje s sedimentom</vt:lpstr>
      <vt:lpstr>Hitrost erozije tal</vt:lpstr>
      <vt:lpstr>Hitrost erozije tal</vt:lpstr>
      <vt:lpstr>Hitrost erozije tal</vt:lpstr>
      <vt:lpstr>Hitrost erozije</vt:lpstr>
      <vt:lpstr>Hitrost nastajanja tal</vt:lpstr>
      <vt:lpstr>Izguba in degradacija tal</vt:lpstr>
      <vt:lpstr>Človekova dejavnost in tla</vt:lpstr>
      <vt:lpstr>Slide 40</vt:lpstr>
      <vt:lpstr>Slide 41</vt:lpstr>
      <vt:lpstr>50. naloga</vt:lpstr>
      <vt:lpstr>Kmetijstvo in siromašenje tal</vt:lpstr>
      <vt:lpstr>Namakanje tal</vt:lpstr>
      <vt:lpstr>Kmetijstvo in ohranjanje tal</vt:lpstr>
      <vt:lpstr>Slide 46</vt:lpstr>
      <vt:lpstr>Dezertifikacija</vt:lpstr>
      <vt:lpstr>Dezertifikacija</vt:lpstr>
      <vt:lpstr>Dezertifikacija</vt:lpstr>
      <vt:lpstr>Slide 50</vt:lpstr>
      <vt:lpstr>Dezertifikacija</vt:lpstr>
      <vt:lpstr>Dezertifikacija</vt:lpstr>
      <vt:lpstr>51. naloga</vt:lpstr>
      <vt:lpstr>Urbanizacija</vt:lpstr>
      <vt:lpstr>Urbanizacija</vt:lpstr>
      <vt:lpstr>Terenska vožnja</vt:lpstr>
      <vt:lpstr>Terenska vožnja</vt:lpstr>
      <vt:lpstr>Onesnaženje tal</vt:lpstr>
      <vt:lpstr>Vir onesnaženja tal</vt:lpstr>
      <vt:lpstr>Vir onesnaženja tal</vt:lpstr>
      <vt:lpstr>Zasoljevanje tal</vt:lpstr>
      <vt:lpstr>Gnojila</vt:lpstr>
      <vt:lpstr>Pesticidi in herbicidi</vt:lpstr>
      <vt:lpstr>Dvorezni meč – primer DDT</vt:lpstr>
      <vt:lpstr>Kartiranje tal in načrtovanje rabe zemljišča</vt:lpstr>
      <vt:lpstr>Karte tal</vt:lpstr>
      <vt:lpstr>52. naloga</vt:lpstr>
      <vt:lpstr>Remediacija tal</vt:lpstr>
      <vt:lpstr>Toplotne tehnike</vt:lpstr>
      <vt:lpstr>Biološke tehnike</vt:lpstr>
      <vt:lpstr>Bioremediacija</vt:lpstr>
      <vt:lpstr>Bioremediacija</vt:lpstr>
      <vt:lpstr>Bioremediacija</vt:lpstr>
      <vt:lpstr>Bioremediacija</vt:lpstr>
      <vt:lpstr>Fitoremediacija</vt:lpstr>
      <vt:lpstr>Biološke tehnike</vt:lpstr>
      <vt:lpstr>Kemične tehnike</vt:lpstr>
      <vt:lpstr>Ex situ tehnike</vt:lpstr>
      <vt:lpstr>Izkopavanje</vt:lpstr>
      <vt:lpstr>Pranje</vt:lpstr>
      <vt:lpstr>x. naloga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del</dc:title>
  <dc:creator>nina</dc:creator>
  <cp:lastModifiedBy>nina</cp:lastModifiedBy>
  <cp:revision>109</cp:revision>
  <dcterms:created xsi:type="dcterms:W3CDTF">2011-09-12T08:37:31Z</dcterms:created>
  <dcterms:modified xsi:type="dcterms:W3CDTF">2011-11-21T13:49:52Z</dcterms:modified>
</cp:coreProperties>
</file>