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2" r:id="rId2"/>
    <p:sldId id="273" r:id="rId3"/>
    <p:sldId id="257" r:id="rId4"/>
    <p:sldId id="274" r:id="rId5"/>
    <p:sldId id="258" r:id="rId6"/>
    <p:sldId id="275" r:id="rId7"/>
    <p:sldId id="276" r:id="rId8"/>
    <p:sldId id="277" r:id="rId9"/>
    <p:sldId id="278" r:id="rId10"/>
    <p:sldId id="279" r:id="rId11"/>
    <p:sldId id="259" r:id="rId12"/>
    <p:sldId id="280" r:id="rId13"/>
    <p:sldId id="281" r:id="rId14"/>
    <p:sldId id="282" r:id="rId15"/>
    <p:sldId id="260" r:id="rId16"/>
    <p:sldId id="293" r:id="rId17"/>
    <p:sldId id="311" r:id="rId18"/>
    <p:sldId id="312" r:id="rId19"/>
    <p:sldId id="313" r:id="rId20"/>
    <p:sldId id="335" r:id="rId21"/>
    <p:sldId id="314" r:id="rId22"/>
    <p:sldId id="284" r:id="rId23"/>
    <p:sldId id="322" r:id="rId24"/>
    <p:sldId id="336" r:id="rId25"/>
    <p:sldId id="323" r:id="rId26"/>
    <p:sldId id="324" r:id="rId27"/>
    <p:sldId id="325" r:id="rId28"/>
    <p:sldId id="337" r:id="rId29"/>
    <p:sldId id="326" r:id="rId30"/>
    <p:sldId id="338" r:id="rId31"/>
    <p:sldId id="352" r:id="rId32"/>
    <p:sldId id="346" r:id="rId33"/>
    <p:sldId id="339" r:id="rId34"/>
    <p:sldId id="340" r:id="rId35"/>
    <p:sldId id="341" r:id="rId36"/>
    <p:sldId id="342" r:id="rId37"/>
    <p:sldId id="347" r:id="rId38"/>
    <p:sldId id="343" r:id="rId39"/>
    <p:sldId id="348" r:id="rId40"/>
    <p:sldId id="349" r:id="rId41"/>
    <p:sldId id="344" r:id="rId42"/>
    <p:sldId id="345" r:id="rId43"/>
    <p:sldId id="350" r:id="rId44"/>
    <p:sldId id="327" r:id="rId45"/>
    <p:sldId id="328" r:id="rId46"/>
    <p:sldId id="287" r:id="rId47"/>
    <p:sldId id="288" r:id="rId48"/>
    <p:sldId id="289" r:id="rId49"/>
    <p:sldId id="290" r:id="rId50"/>
    <p:sldId id="286" r:id="rId51"/>
    <p:sldId id="333" r:id="rId52"/>
    <p:sldId id="329" r:id="rId53"/>
    <p:sldId id="334" r:id="rId54"/>
    <p:sldId id="332" r:id="rId55"/>
    <p:sldId id="291" r:id="rId56"/>
    <p:sldId id="292" r:id="rId57"/>
    <p:sldId id="262" r:id="rId58"/>
    <p:sldId id="294" r:id="rId5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E6257-26FB-4222-BEA2-8FC792A9FB9A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16C85-77A2-4915-A580-AC2668A1924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6C85-77A2-4915-A580-AC2668A19240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2E86-FB2F-49C0-A250-387F3517EE43}" type="slidenum">
              <a:rPr lang="en-US"/>
              <a:pPr/>
              <a:t>52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54138"/>
            <a:ext cx="40386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4138"/>
            <a:ext cx="40386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E902D-526B-44D8-B29A-74B412D2C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742B-60F8-4741-9194-AC798CFFCFF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B064-A395-4D57-B374-830F7373E2B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al_Sea" TargetMode="External"/><Relationship Id="rId7" Type="http://schemas.openxmlformats.org/officeDocument/2006/relationships/hyperlink" Target="http://thewatchers.adorraeli.com/2011/07/26/receding-aral-sea-sees-some-recovery/" TargetMode="External"/><Relationship Id="rId2" Type="http://schemas.openxmlformats.org/officeDocument/2006/relationships/hyperlink" Target="http://www.aralse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lkroadintelligencer.com/2010/07/27/aral-sea-trickles-back-to-life/" TargetMode="External"/><Relationship Id="rId5" Type="http://schemas.openxmlformats.org/officeDocument/2006/relationships/hyperlink" Target="http://earthobservatory.nasa.gov/Features/WorldOfChange/aral_sea.php" TargetMode="External"/><Relationship Id="rId4" Type="http://schemas.openxmlformats.org/officeDocument/2006/relationships/hyperlink" Target="http://news.nationalgeographic.com/news/2010/04/100402-aral-sea-stor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1.fanpop.com/images/photos/2600000/Cheetah-Family-wild-animals-2603080-1280-1024.jpg" TargetMode="External"/><Relationship Id="rId7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1. poglavje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sl-SI" sz="5400" b="1" dirty="0" smtClean="0">
                <a:solidFill>
                  <a:schemeClr val="tx1"/>
                </a:solidFill>
              </a:rPr>
              <a:t>FILOZOFIJA IN TEMELJNE ZAMISLI</a:t>
            </a:r>
          </a:p>
          <a:p>
            <a:r>
              <a:rPr lang="sl-SI" sz="5400" b="1" dirty="0" smtClean="0">
                <a:solidFill>
                  <a:schemeClr val="tx1"/>
                </a:solidFill>
              </a:rPr>
              <a:t>(nadaljevanje)</a:t>
            </a:r>
            <a:endParaRPr lang="sl-SI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02832" cy="1143000"/>
          </a:xfrm>
        </p:spPr>
        <p:txBody>
          <a:bodyPr/>
          <a:lstStyle/>
          <a:p>
            <a:r>
              <a:rPr lang="sl-SI" dirty="0" smtClean="0"/>
              <a:t>Uporaba vode</a:t>
            </a:r>
            <a:endParaRPr lang="sl-SI" dirty="0"/>
          </a:p>
        </p:txBody>
      </p:sp>
      <p:pic>
        <p:nvPicPr>
          <p:cNvPr id="36866" name="Picture 2" descr="http://asiancorrespondent.com/timthumb.php?w=349&amp;h=262&amp;q=75&amp;src=http://asiancorrespondent.com/wp-content/uploads/2011/07/MyanmarDrou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041" y="3717033"/>
            <a:ext cx="4183960" cy="3140968"/>
          </a:xfrm>
          <a:prstGeom prst="rect">
            <a:avLst/>
          </a:prstGeom>
          <a:noFill/>
        </p:spPr>
      </p:pic>
      <p:pic>
        <p:nvPicPr>
          <p:cNvPr id="36868" name="Picture 4" descr="http://www.em.gov.bc.ca/EAED/EPB/PublishingImages/Mica%20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80928"/>
            <a:ext cx="4710403" cy="4077072"/>
          </a:xfrm>
          <a:prstGeom prst="rect">
            <a:avLst/>
          </a:prstGeom>
          <a:noFill/>
        </p:spPr>
      </p:pic>
      <p:pic>
        <p:nvPicPr>
          <p:cNvPr id="36870" name="Picture 6" descr="http://naruto22326.files.wordpress.com/2010/06/irrigation_pump_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Primer: Aralsko jezero</a:t>
            </a:r>
            <a:endParaRPr lang="en-GB" dirty="0" smtClean="0"/>
          </a:p>
        </p:txBody>
      </p:sp>
      <p:sp>
        <p:nvSpPr>
          <p:cNvPr id="204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7308304" cy="5949280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Nekdaj eno največjih jezer </a:t>
            </a:r>
            <a:r>
              <a:rPr lang="en-US" dirty="0" smtClean="0"/>
              <a:t> </a:t>
            </a:r>
            <a:r>
              <a:rPr lang="sl-SI" dirty="0" smtClean="0"/>
              <a:t>- 67.000 km</a:t>
            </a:r>
            <a:r>
              <a:rPr lang="sl-SI" baseline="30000" dirty="0" smtClean="0"/>
              <a:t>2</a:t>
            </a:r>
            <a:r>
              <a:rPr lang="sl-SI" dirty="0" smtClean="0"/>
              <a:t>.</a:t>
            </a:r>
          </a:p>
          <a:p>
            <a:pPr eaLnBrk="1" hangingPunct="1"/>
            <a:r>
              <a:rPr lang="sl-SI" dirty="0" smtClean="0"/>
              <a:t>Od 1960 intenzivna uporaba Sir </a:t>
            </a:r>
            <a:r>
              <a:rPr lang="sl-SI" dirty="0" err="1" smtClean="0"/>
              <a:t>Darye</a:t>
            </a:r>
            <a:r>
              <a:rPr lang="sl-SI" dirty="0" smtClean="0"/>
              <a:t> </a:t>
            </a:r>
          </a:p>
          <a:p>
            <a:pPr eaLnBrk="1" hangingPunct="1">
              <a:buNone/>
            </a:pPr>
            <a:r>
              <a:rPr lang="sl-SI" dirty="0" smtClean="0"/>
              <a:t>	in </a:t>
            </a:r>
            <a:r>
              <a:rPr lang="sl-SI" dirty="0" err="1" smtClean="0"/>
              <a:t>Amu</a:t>
            </a:r>
            <a:r>
              <a:rPr lang="sl-SI" dirty="0" smtClean="0"/>
              <a:t> </a:t>
            </a:r>
            <a:r>
              <a:rPr lang="sl-SI" dirty="0" err="1" smtClean="0"/>
              <a:t>Darye</a:t>
            </a:r>
            <a:r>
              <a:rPr lang="sl-SI" dirty="0" smtClean="0"/>
              <a:t> za namakanje.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sl-SI" dirty="0" smtClean="0"/>
              <a:t>Intenzivna uporaba kemikalij.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sl-SI" dirty="0" smtClean="0"/>
              <a:t>Izsuševanje jezera</a:t>
            </a:r>
          </a:p>
          <a:p>
            <a:pPr lvl="1"/>
            <a:r>
              <a:rPr lang="sl-SI" dirty="0" smtClean="0"/>
              <a:t>sprememba klime, </a:t>
            </a:r>
          </a:p>
          <a:p>
            <a:pPr lvl="1"/>
            <a:r>
              <a:rPr lang="sl-SI" dirty="0" smtClean="0"/>
              <a:t>nastanek slanih in </a:t>
            </a:r>
          </a:p>
          <a:p>
            <a:pPr lvl="1"/>
            <a:r>
              <a:rPr lang="sl-SI" dirty="0" smtClean="0"/>
              <a:t>prašnih planjav.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sl-SI" dirty="0" smtClean="0"/>
              <a:t>Nepovratne spremembe.</a:t>
            </a:r>
          </a:p>
          <a:p>
            <a:pPr eaLnBrk="1" hangingPunct="1"/>
            <a:r>
              <a:rPr lang="sl-SI" dirty="0" smtClean="0"/>
              <a:t>Vpliv na ljudi.</a:t>
            </a:r>
            <a:endParaRPr lang="en-US" dirty="0" smtClean="0"/>
          </a:p>
        </p:txBody>
      </p:sp>
      <p:pic>
        <p:nvPicPr>
          <p:cNvPr id="13318" name="Picture 6" descr="http://unimaps.com/aral-sea/aral-p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5381" y="1412776"/>
            <a:ext cx="2418619" cy="2497937"/>
          </a:xfrm>
          <a:prstGeom prst="rect">
            <a:avLst/>
          </a:prstGeom>
          <a:noFill/>
        </p:spPr>
      </p:pic>
      <p:pic>
        <p:nvPicPr>
          <p:cNvPr id="13320" name="Picture 8" descr="http://t3.gstatic.com/images?q=tbn:ANd9GcQaKFOTVJWzCJot_6Fm0F8dHcOcrSq4hks4_9KOWQ95G4DnrQ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4461"/>
            <a:ext cx="4572000" cy="28135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10.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Poišči več informacij o problematiki Aralskega jezera.</a:t>
            </a:r>
          </a:p>
          <a:p>
            <a:r>
              <a:rPr lang="sl-SI" dirty="0" smtClean="0"/>
              <a:t>Pomagaj si morda z:</a:t>
            </a:r>
          </a:p>
          <a:p>
            <a:pPr lvl="1"/>
            <a:r>
              <a:rPr lang="sl-SI" dirty="0" smtClean="0">
                <a:hlinkClick r:id="rId2"/>
              </a:rPr>
              <a:t>http://www.aralsea.org/</a:t>
            </a:r>
            <a:endParaRPr lang="sl-SI" dirty="0" smtClean="0"/>
          </a:p>
          <a:p>
            <a:pPr lvl="1"/>
            <a:r>
              <a:rPr lang="sl-SI" dirty="0" smtClean="0">
                <a:hlinkClick r:id="rId3"/>
              </a:rPr>
              <a:t>http://en.wikipedia.org/wiki/Aral_Sea</a:t>
            </a:r>
            <a:endParaRPr lang="sl-SI" dirty="0" smtClean="0"/>
          </a:p>
          <a:p>
            <a:pPr lvl="1"/>
            <a:r>
              <a:rPr lang="sl-SI" dirty="0" smtClean="0">
                <a:hlinkClick r:id="rId4"/>
              </a:rPr>
              <a:t>http://news.nationalgeographic.com/news/2010/04/100402-aral-sea-story/</a:t>
            </a:r>
            <a:endParaRPr lang="sl-SI" dirty="0" smtClean="0"/>
          </a:p>
          <a:p>
            <a:pPr lvl="1"/>
            <a:r>
              <a:rPr lang="sl-SI" dirty="0" smtClean="0">
                <a:hlinkClick r:id="rId5"/>
              </a:rPr>
              <a:t>http://earthobservatory.nasa.gov/Features/WorldOfChange/aral_sea.php</a:t>
            </a:r>
            <a:endParaRPr lang="sl-SI" dirty="0" smtClean="0"/>
          </a:p>
          <a:p>
            <a:pPr lvl="1"/>
            <a:r>
              <a:rPr lang="sl-SI" dirty="0" smtClean="0">
                <a:hlinkClick r:id="rId6"/>
              </a:rPr>
              <a:t>http://silkroadintelligencer.com/2010/07/27/aral-sea-trickles-back-to-life/</a:t>
            </a:r>
            <a:endParaRPr lang="sl-SI" dirty="0" smtClean="0"/>
          </a:p>
          <a:p>
            <a:pPr lvl="1"/>
            <a:r>
              <a:rPr lang="sl-SI" dirty="0" smtClean="0">
                <a:hlinkClick r:id="rId7"/>
              </a:rPr>
              <a:t>http://thewatchers.adorraeli.com/2011/07/26/receding-aral-sea-sees-some-recovery/</a:t>
            </a:r>
            <a:endParaRPr lang="sl-SI" dirty="0" smtClean="0"/>
          </a:p>
          <a:p>
            <a:pPr lvl="1"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Rešujemo Zemljo ali sebe?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sl-SI" dirty="0" smtClean="0"/>
              <a:t>Okoljski slogan 1990: “Save </a:t>
            </a:r>
            <a:r>
              <a:rPr lang="sl-SI" dirty="0" err="1" smtClean="0"/>
              <a:t>our</a:t>
            </a:r>
            <a:r>
              <a:rPr lang="sl-SI" dirty="0" smtClean="0"/>
              <a:t> planet!”</a:t>
            </a:r>
          </a:p>
          <a:p>
            <a:r>
              <a:rPr lang="sl-SI" dirty="0" smtClean="0"/>
              <a:t>Sonce bo </a:t>
            </a:r>
            <a:r>
              <a:rPr lang="sl-SI" dirty="0" err="1" smtClean="0"/>
              <a:t>oddajlo</a:t>
            </a:r>
            <a:r>
              <a:rPr lang="sl-SI" dirty="0" smtClean="0"/>
              <a:t> dovolj toplote še najmanj nekaj milijard let.</a:t>
            </a:r>
          </a:p>
          <a:p>
            <a:r>
              <a:rPr lang="sl-SI" dirty="0" smtClean="0"/>
              <a:t>Zemlja kot planet bo zagotovo “preživela” človeško raso. </a:t>
            </a:r>
          </a:p>
          <a:p>
            <a:r>
              <a:rPr lang="sl-SI" dirty="0" smtClean="0"/>
              <a:t>Izumrtja vrst so normalen evolucijski dogodek.</a:t>
            </a:r>
          </a:p>
        </p:txBody>
      </p:sp>
      <p:pic>
        <p:nvPicPr>
          <p:cNvPr id="37890" name="Picture 2" descr="http://windows-8-wallpapers.net/uploads/2011/06/save-the-planet-kill-yourself_30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76750"/>
            <a:ext cx="2857500" cy="2381250"/>
          </a:xfrm>
          <a:prstGeom prst="rect">
            <a:avLst/>
          </a:prstGeom>
          <a:noFill/>
        </p:spPr>
      </p:pic>
      <p:pic>
        <p:nvPicPr>
          <p:cNvPr id="37892" name="Picture 4" descr="http://www.islamicity.com/global/images/photo/IC-Articles/Save-the-planet300__300x3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2381201" cy="2420888"/>
          </a:xfrm>
          <a:prstGeom prst="rect">
            <a:avLst/>
          </a:prstGeom>
          <a:noFill/>
        </p:spPr>
      </p:pic>
      <p:pic>
        <p:nvPicPr>
          <p:cNvPr id="37894" name="Picture 6" descr="http://t3.gstatic.com/images?q=tbn:ANd9GcT5MI6R0WM3VBHUcF13Bb3EtDrwI6lccynFOinha5Vkf2JT3C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363145"/>
            <a:ext cx="2483768" cy="2494856"/>
          </a:xfrm>
          <a:prstGeom prst="rect">
            <a:avLst/>
          </a:prstGeom>
          <a:noFill/>
        </p:spPr>
      </p:pic>
      <p:pic>
        <p:nvPicPr>
          <p:cNvPr id="37896" name="Picture 8" descr="http://t0.gstatic.com/images?q=tbn:ANd9GcSVJqgzEFYNVwXlxTpzNf3_jTrYVnHn6zlNLPgV3sRWq3eh-iP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1075"/>
            <a:ext cx="22193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Temeljne zamisli</a:t>
            </a:r>
            <a:endParaRPr lang="en-GB" dirty="0" smtClean="0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Pet temeljnih zamisli:</a:t>
            </a:r>
          </a:p>
          <a:p>
            <a:pPr lvl="1"/>
            <a:r>
              <a:rPr lang="sl-SI" dirty="0" smtClean="0"/>
              <a:t>Rast človeške populacije</a:t>
            </a:r>
          </a:p>
          <a:p>
            <a:pPr lvl="1"/>
            <a:r>
              <a:rPr lang="sl-SI" dirty="0" smtClean="0"/>
              <a:t>Trajnostni razvoj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Sistem in spremembe</a:t>
            </a:r>
          </a:p>
          <a:p>
            <a:pPr lvl="1"/>
            <a:r>
              <a:rPr lang="sl-SI" dirty="0" smtClean="0"/>
              <a:t>Naravna tveganja (</a:t>
            </a:r>
            <a:r>
              <a:rPr lang="sl-SI" dirty="0" err="1" smtClean="0"/>
              <a:t>geohazard</a:t>
            </a:r>
            <a:r>
              <a:rPr lang="sl-SI" dirty="0" smtClean="0"/>
              <a:t>)</a:t>
            </a:r>
          </a:p>
          <a:p>
            <a:pPr lvl="1" eaLnBrk="1" hangingPunct="1"/>
            <a:r>
              <a:rPr lang="sl-SI" dirty="0" smtClean="0"/>
              <a:t>Znanstveno védenje in vrednote</a:t>
            </a:r>
          </a:p>
          <a:p>
            <a:pPr eaLnBrk="1" hangingPunct="1"/>
            <a:r>
              <a:rPr lang="sl-SI" dirty="0" smtClean="0"/>
              <a:t>Ostale pomembne zamisli okoljske geologije:</a:t>
            </a:r>
          </a:p>
          <a:p>
            <a:pPr lvl="1"/>
            <a:r>
              <a:rPr lang="sl-SI" dirty="0" smtClean="0"/>
              <a:t>Končni naravni viri</a:t>
            </a:r>
          </a:p>
          <a:p>
            <a:pPr lvl="1"/>
            <a:r>
              <a:rPr lang="sl-SI" dirty="0" smtClean="0"/>
              <a:t>Obveza za prihodnost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4" name="Group 20"/>
          <p:cNvGraphicFramePr>
            <a:graphicFrameLocks noGrp="1"/>
          </p:cNvGraphicFramePr>
          <p:nvPr/>
        </p:nvGraphicFramePr>
        <p:xfrm>
          <a:off x="0" y="1371600"/>
          <a:ext cx="9144000" cy="48768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876800">
                <a:tc>
                  <a:txBody>
                    <a:bodyPr/>
                    <a:lstStyle/>
                    <a:p>
                      <a:pPr marL="666750" marR="0" lvl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dirty="0" smtClean="0"/>
              <a:t>1. 3. SISTEMI IN SPREMEMBE NA ZEMLJI</a:t>
            </a:r>
            <a:endParaRPr lang="en-GB" dirty="0" smtClean="0"/>
          </a:p>
        </p:txBody>
      </p:sp>
      <p:sp>
        <p:nvSpPr>
          <p:cNvPr id="215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536" y="1219200"/>
            <a:ext cx="8424936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Sistem je skupina med seboj povezanih in odvisnih delov, ki skupaj sestavljajo celoto.</a:t>
            </a:r>
          </a:p>
          <a:p>
            <a:r>
              <a:rPr lang="sl-SI" dirty="0" smtClean="0"/>
              <a:t>Dinamičen sistem.</a:t>
            </a:r>
          </a:p>
          <a:p>
            <a:pPr eaLnBrk="1" hangingPunct="1"/>
            <a:r>
              <a:rPr lang="sl-SI" dirty="0" smtClean="0"/>
              <a:t>Med seboj izmenjujejo energijo.</a:t>
            </a:r>
          </a:p>
          <a:p>
            <a:pPr eaLnBrk="1" hangingPunct="1"/>
            <a:r>
              <a:rPr lang="sl-SI" dirty="0" smtClean="0"/>
              <a:t>Dinamiko omogočata dva vira toplote</a:t>
            </a:r>
          </a:p>
          <a:p>
            <a:pPr lvl="1"/>
            <a:r>
              <a:rPr lang="sl-SI" dirty="0" smtClean="0"/>
              <a:t>Notranja</a:t>
            </a:r>
          </a:p>
          <a:p>
            <a:pPr lvl="1"/>
            <a:r>
              <a:rPr lang="sl-SI" dirty="0" smtClean="0"/>
              <a:t>Zunanja</a:t>
            </a:r>
          </a:p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Sistemi na Zemlji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67944" cy="5257800"/>
          </a:xfrm>
        </p:spPr>
        <p:txBody>
          <a:bodyPr/>
          <a:lstStyle/>
          <a:p>
            <a:pPr marL="382588" indent="284163" fontAlgn="base">
              <a:lnSpc>
                <a:spcPct val="80000"/>
              </a:lnSpc>
              <a:spcAft>
                <a:spcPct val="0"/>
              </a:spcAft>
              <a:buFontTx/>
              <a:buChar char="•"/>
              <a:tabLst>
                <a:tab pos="666750" algn="l"/>
              </a:tabLst>
            </a:pPr>
            <a:r>
              <a:rPr lang="sl-SI" dirty="0" smtClean="0"/>
              <a:t>Štirje veliki sistemi: </a:t>
            </a:r>
          </a:p>
          <a:p>
            <a:pPr marL="782638" lvl="1" indent="284163" fontAlgn="base">
              <a:lnSpc>
                <a:spcPct val="80000"/>
              </a:lnSpc>
              <a:spcAft>
                <a:spcPct val="0"/>
              </a:spcAft>
              <a:buFont typeface="Calibri" pitchFamily="34" charset="0"/>
              <a:buChar char="―"/>
              <a:tabLst>
                <a:tab pos="666750" algn="l"/>
              </a:tabLst>
            </a:pPr>
            <a:r>
              <a:rPr lang="sl-SI" dirty="0" smtClean="0"/>
              <a:t> geosfera, </a:t>
            </a:r>
          </a:p>
          <a:p>
            <a:pPr marL="782638" lvl="1" indent="284163" fontAlgn="base">
              <a:lnSpc>
                <a:spcPct val="80000"/>
              </a:lnSpc>
              <a:spcAft>
                <a:spcPct val="0"/>
              </a:spcAft>
              <a:buFont typeface="Calibri" pitchFamily="34" charset="0"/>
              <a:buChar char="―"/>
              <a:tabLst>
                <a:tab pos="666750" algn="l"/>
              </a:tabLst>
            </a:pPr>
            <a:r>
              <a:rPr lang="sl-SI" dirty="0" smtClean="0"/>
              <a:t> atmosfera, </a:t>
            </a:r>
          </a:p>
          <a:p>
            <a:pPr marL="782638" lvl="1" indent="284163" fontAlgn="base">
              <a:lnSpc>
                <a:spcPct val="80000"/>
              </a:lnSpc>
              <a:spcAft>
                <a:spcPct val="0"/>
              </a:spcAft>
              <a:buFont typeface="Calibri" pitchFamily="34" charset="0"/>
              <a:buChar char="―"/>
              <a:tabLst>
                <a:tab pos="666750" algn="l"/>
              </a:tabLst>
            </a:pPr>
            <a:r>
              <a:rPr lang="sl-SI" dirty="0" smtClean="0"/>
              <a:t> hidrosfera,  </a:t>
            </a:r>
          </a:p>
          <a:p>
            <a:pPr marL="782638" lvl="1" indent="284163" fontAlgn="base">
              <a:lnSpc>
                <a:spcPct val="80000"/>
              </a:lnSpc>
              <a:spcAft>
                <a:spcPct val="0"/>
              </a:spcAft>
              <a:buFont typeface="Calibri" pitchFamily="34" charset="0"/>
              <a:buChar char="―"/>
              <a:tabLst>
                <a:tab pos="666750" algn="l"/>
              </a:tabLst>
            </a:pPr>
            <a:r>
              <a:rPr lang="sl-SI" dirty="0" smtClean="0"/>
              <a:t> biosfera.</a:t>
            </a:r>
          </a:p>
          <a:p>
            <a:pPr marL="382588" lvl="0" indent="284163" fontAlgn="base">
              <a:lnSpc>
                <a:spcPct val="80000"/>
              </a:lnSpc>
              <a:spcAft>
                <a:spcPct val="0"/>
              </a:spcAft>
              <a:buFontTx/>
              <a:buChar char="•"/>
              <a:tabLst>
                <a:tab pos="666750" algn="l"/>
              </a:tabLst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dirty="0"/>
          </a:p>
        </p:txBody>
      </p:sp>
      <p:pic>
        <p:nvPicPr>
          <p:cNvPr id="6" name="Picture 11" descr="LWE_1e_Figure_02_0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20123"/>
            <a:ext cx="4932040" cy="533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1052736"/>
          </a:xfrm>
        </p:spPr>
        <p:txBody>
          <a:bodyPr/>
          <a:lstStyle/>
          <a:p>
            <a:r>
              <a:rPr lang="sl-SI" dirty="0" smtClean="0"/>
              <a:t>Geosfera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6516216" cy="5289451"/>
          </a:xfrm>
        </p:spPr>
        <p:txBody>
          <a:bodyPr>
            <a:normAutofit/>
          </a:bodyPr>
          <a:lstStyle/>
          <a:p>
            <a:r>
              <a:rPr lang="sl-SI" dirty="0" smtClean="0"/>
              <a:t>Minerali in kamnine</a:t>
            </a:r>
          </a:p>
          <a:p>
            <a:r>
              <a:rPr lang="sl-SI" dirty="0" smtClean="0"/>
              <a:t>Nastanek, različki, porazdelitev in onesnaženje tal</a:t>
            </a:r>
          </a:p>
          <a:p>
            <a:r>
              <a:rPr lang="sl-SI" dirty="0" smtClean="0"/>
              <a:t>Porazdelitev in napovedovanje potresne in vulkanske aktivnosti </a:t>
            </a:r>
          </a:p>
          <a:p>
            <a:r>
              <a:rPr lang="sl-SI" dirty="0" smtClean="0"/>
              <a:t>Pojavi in preprečevanje obalne erozije ter plazov</a:t>
            </a:r>
          </a:p>
          <a:p>
            <a:r>
              <a:rPr lang="sl-SI" dirty="0" smtClean="0"/>
              <a:t>Mineralni in </a:t>
            </a:r>
          </a:p>
          <a:p>
            <a:pPr>
              <a:buNone/>
            </a:pPr>
            <a:r>
              <a:rPr lang="sl-SI" dirty="0" smtClean="0"/>
              <a:t>	vodni viri</a:t>
            </a:r>
          </a:p>
          <a:p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2050" name="Picture 2" descr="http://www.atmos.albany.edu/deas/atmclasses/atm301/soil_xs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953" y="0"/>
            <a:ext cx="3205047" cy="2132856"/>
          </a:xfrm>
          <a:prstGeom prst="rect">
            <a:avLst/>
          </a:prstGeom>
          <a:noFill/>
        </p:spPr>
      </p:pic>
      <p:pic>
        <p:nvPicPr>
          <p:cNvPr id="2052" name="Picture 4" descr="http://farm2.static.flickr.com/1055/639596829_7d72a81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3203848" cy="2402886"/>
          </a:xfrm>
          <a:prstGeom prst="rect">
            <a:avLst/>
          </a:prstGeom>
          <a:noFill/>
        </p:spPr>
      </p:pic>
      <p:pic>
        <p:nvPicPr>
          <p:cNvPr id="2054" name="Picture 6" descr="http://www.linux.bideford.devon.sch.uk/blogs/seaforlife/wp-content/uploads/house_cli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654" y="4941168"/>
            <a:ext cx="3142346" cy="1916832"/>
          </a:xfrm>
          <a:prstGeom prst="rect">
            <a:avLst/>
          </a:prstGeom>
          <a:noFill/>
        </p:spPr>
      </p:pic>
      <p:pic>
        <p:nvPicPr>
          <p:cNvPr id="2056" name="Picture 8" descr="http://www.jewelinfo4u.com/images/Gallery/kimberley_diamond_m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725144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Atmosfera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229600" cy="4525963"/>
          </a:xfrm>
        </p:spPr>
        <p:txBody>
          <a:bodyPr/>
          <a:lstStyle/>
          <a:p>
            <a:r>
              <a:rPr lang="sl-SI" dirty="0" smtClean="0"/>
              <a:t>Sestava in kroženje</a:t>
            </a:r>
          </a:p>
          <a:p>
            <a:r>
              <a:rPr lang="sl-SI" dirty="0" smtClean="0"/>
              <a:t>Onesnaženje</a:t>
            </a:r>
          </a:p>
          <a:p>
            <a:r>
              <a:rPr lang="sl-SI" dirty="0" smtClean="0"/>
              <a:t>Podnebje</a:t>
            </a:r>
            <a:endParaRPr lang="sl-SI" dirty="0"/>
          </a:p>
        </p:txBody>
      </p:sp>
      <p:pic>
        <p:nvPicPr>
          <p:cNvPr id="69636" name="Picture 4" descr="http://www.pacificislandtravel.com/nature_gallery/atmospher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19" y="2276872"/>
            <a:ext cx="6761182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Hidrosfera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Razporeditev</a:t>
            </a:r>
          </a:p>
          <a:p>
            <a:r>
              <a:rPr lang="sl-SI" dirty="0" smtClean="0"/>
              <a:t>Gibanje</a:t>
            </a:r>
          </a:p>
          <a:p>
            <a:r>
              <a:rPr lang="sl-SI" dirty="0" smtClean="0"/>
              <a:t>Poplave</a:t>
            </a:r>
          </a:p>
          <a:p>
            <a:r>
              <a:rPr lang="sl-SI" dirty="0" smtClean="0"/>
              <a:t>Razpon kemične sestave</a:t>
            </a:r>
          </a:p>
          <a:p>
            <a:r>
              <a:rPr lang="sl-SI" dirty="0" smtClean="0"/>
              <a:t>Onesnaženje</a:t>
            </a:r>
          </a:p>
          <a:p>
            <a:r>
              <a:rPr lang="sl-SI" dirty="0" smtClean="0"/>
              <a:t>Upravljanje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70658" name="Picture 2" descr="http://t1.gstatic.com/images?q=tbn:ANd9GcT54YK9snhgfkc_jLJOxFghFduvdmLttJa9LSZe0zvt0XD1JE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24744"/>
            <a:ext cx="2843808" cy="2318447"/>
          </a:xfrm>
          <a:prstGeom prst="rect">
            <a:avLst/>
          </a:prstGeom>
          <a:noFill/>
        </p:spPr>
      </p:pic>
      <p:pic>
        <p:nvPicPr>
          <p:cNvPr id="70660" name="Picture 4" descr="http://t0.gstatic.com/images?q=tbn:ANd9GcSYXTqdIINtiuBMdRvWr-HTJoNMYaaQCTU1uZmYk1t6V3O-ev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379" y="3573016"/>
            <a:ext cx="4981621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Temeljne zamisli</a:t>
            </a:r>
            <a:endParaRPr lang="en-GB" dirty="0" smtClean="0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Pet temeljnih zamisli:</a:t>
            </a:r>
          </a:p>
          <a:p>
            <a:pPr lvl="1"/>
            <a:r>
              <a:rPr lang="sl-SI" dirty="0" smtClean="0"/>
              <a:t>Rast človeške populacije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Trajnostni razvoj</a:t>
            </a:r>
          </a:p>
          <a:p>
            <a:pPr lvl="1"/>
            <a:r>
              <a:rPr lang="sl-SI" dirty="0" smtClean="0"/>
              <a:t>Sistem in spremembe</a:t>
            </a:r>
          </a:p>
          <a:p>
            <a:pPr lvl="1"/>
            <a:r>
              <a:rPr lang="sl-SI" dirty="0" smtClean="0"/>
              <a:t>Naravna tveganja (</a:t>
            </a:r>
            <a:r>
              <a:rPr lang="sl-SI" dirty="0" err="1" smtClean="0"/>
              <a:t>geohazard</a:t>
            </a:r>
            <a:r>
              <a:rPr lang="sl-SI" dirty="0" smtClean="0"/>
              <a:t>)</a:t>
            </a:r>
          </a:p>
          <a:p>
            <a:pPr lvl="1" eaLnBrk="1" hangingPunct="1"/>
            <a:r>
              <a:rPr lang="sl-SI" dirty="0" smtClean="0"/>
              <a:t>Znanstveno védenje in vrednote</a:t>
            </a:r>
          </a:p>
          <a:p>
            <a:pPr eaLnBrk="1" hangingPunct="1"/>
            <a:r>
              <a:rPr lang="sl-SI" dirty="0" smtClean="0"/>
              <a:t>Ostale pomembne zamisli okoljske geologije:</a:t>
            </a:r>
          </a:p>
          <a:p>
            <a:pPr lvl="1"/>
            <a:r>
              <a:rPr lang="sl-SI" dirty="0" smtClean="0"/>
              <a:t>Končni naravni viri</a:t>
            </a:r>
          </a:p>
          <a:p>
            <a:pPr lvl="1"/>
            <a:r>
              <a:rPr lang="sl-SI" dirty="0" smtClean="0"/>
              <a:t>Obveza za prihodnost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Biosfera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r>
              <a:rPr lang="sl-SI" dirty="0" smtClean="0"/>
              <a:t>Vsi organizmi in </a:t>
            </a:r>
            <a:r>
              <a:rPr lang="sl-SI" dirty="0" err="1" smtClean="0"/>
              <a:t>nerazpadla</a:t>
            </a:r>
            <a:r>
              <a:rPr lang="sl-SI" dirty="0" smtClean="0"/>
              <a:t> organska snov</a:t>
            </a:r>
          </a:p>
          <a:p>
            <a:r>
              <a:rPr lang="sl-SI" dirty="0" smtClean="0"/>
              <a:t>Vrste</a:t>
            </a:r>
          </a:p>
          <a:p>
            <a:r>
              <a:rPr lang="sl-SI" dirty="0" smtClean="0"/>
              <a:t>Razporeditev</a:t>
            </a:r>
          </a:p>
          <a:p>
            <a:r>
              <a:rPr lang="sl-SI" dirty="0" smtClean="0"/>
              <a:t>Vplivi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80898" name="Picture 2" descr="http://t0.gstatic.com/images?q=tbn:ANd9GcSlLN6jsckKpleXR0_2VfUaHKBC2ON5J1opWDFyGnSgQTSw0j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5"/>
            <a:ext cx="3645694" cy="2132856"/>
          </a:xfrm>
          <a:prstGeom prst="rect">
            <a:avLst/>
          </a:prstGeom>
          <a:noFill/>
        </p:spPr>
      </p:pic>
      <p:pic>
        <p:nvPicPr>
          <p:cNvPr id="80900" name="Picture 4" descr="Cheetah Family - wild-animals wallpap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25143"/>
            <a:ext cx="2666071" cy="2132857"/>
          </a:xfrm>
          <a:prstGeom prst="rect">
            <a:avLst/>
          </a:prstGeom>
          <a:noFill/>
        </p:spPr>
      </p:pic>
      <p:pic>
        <p:nvPicPr>
          <p:cNvPr id="80902" name="Picture 6" descr="http://t2.gstatic.com/images?q=tbn:ANd9GcQaXqizdd0mFKfiVOnN_6ECUuu0LOJXpCK1rEBeus-4E3AwIkIQ6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817072"/>
            <a:ext cx="2610991" cy="1955724"/>
          </a:xfrm>
          <a:prstGeom prst="rect">
            <a:avLst/>
          </a:prstGeom>
          <a:noFill/>
        </p:spPr>
      </p:pic>
      <p:pic>
        <p:nvPicPr>
          <p:cNvPr id="80904" name="Picture 8" descr="http://t0.gstatic.com/images?q=tbn:ANd9GcS33vkP9T9dj5fqtSBBFT6dKvZO7y9qRnacbr8YBVLfg7PAMkP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3" y="4728577"/>
            <a:ext cx="2843808" cy="2129423"/>
          </a:xfrm>
          <a:prstGeom prst="rect">
            <a:avLst/>
          </a:prstGeom>
          <a:noFill/>
        </p:spPr>
      </p:pic>
      <p:pic>
        <p:nvPicPr>
          <p:cNvPr id="80906" name="Picture 10" descr="http://maximizetravel.files.wordpress.com/2010/10/people-out-pers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2100" y="2276872"/>
            <a:ext cx="37719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Povezanost med sferami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853136"/>
          </a:xfrm>
        </p:spPr>
        <p:txBody>
          <a:bodyPr>
            <a:normAutofit/>
          </a:bodyPr>
          <a:lstStyle/>
          <a:p>
            <a:r>
              <a:rPr lang="sl-SI" dirty="0" smtClean="0"/>
              <a:t>H</a:t>
            </a:r>
            <a:r>
              <a:rPr lang="sl-SI" baseline="-25000" dirty="0" smtClean="0"/>
              <a:t>2</a:t>
            </a:r>
            <a:r>
              <a:rPr lang="sl-SI" dirty="0" smtClean="0"/>
              <a:t>O prosto kroži</a:t>
            </a:r>
          </a:p>
          <a:p>
            <a:pPr lvl="1"/>
            <a:r>
              <a:rPr lang="sl-SI" dirty="0" smtClean="0"/>
              <a:t>Atmosfera (plin – vodna para)</a:t>
            </a:r>
          </a:p>
          <a:p>
            <a:pPr lvl="1"/>
            <a:r>
              <a:rPr lang="sl-SI" dirty="0" smtClean="0"/>
              <a:t>Površje (led, reke, oceani…)</a:t>
            </a:r>
          </a:p>
          <a:p>
            <a:pPr lvl="1"/>
            <a:r>
              <a:rPr lang="sl-SI" dirty="0" smtClean="0"/>
              <a:t>Pod površjem (podtalnica)</a:t>
            </a:r>
          </a:p>
          <a:p>
            <a:r>
              <a:rPr lang="sl-SI" dirty="0" smtClean="0"/>
              <a:t>Delce litosfere prenašajo</a:t>
            </a:r>
          </a:p>
          <a:p>
            <a:pPr lvl="1"/>
            <a:r>
              <a:rPr lang="sl-SI" dirty="0" smtClean="0"/>
              <a:t>Vodni tokovi v oceane</a:t>
            </a:r>
          </a:p>
          <a:p>
            <a:pPr lvl="1"/>
            <a:r>
              <a:rPr lang="sl-SI" dirty="0" smtClean="0"/>
              <a:t>Veter v atmosfero</a:t>
            </a:r>
          </a:p>
          <a:p>
            <a:pPr>
              <a:buNone/>
            </a:pPr>
            <a:endParaRPr lang="sl-SI" dirty="0" smtClean="0"/>
          </a:p>
          <a:p>
            <a:pPr lvl="1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8"/>
            <a:ext cx="8229600" cy="928340"/>
          </a:xfrm>
        </p:spPr>
        <p:txBody>
          <a:bodyPr/>
          <a:lstStyle/>
          <a:p>
            <a:pPr eaLnBrk="1" hangingPunct="1"/>
            <a:r>
              <a:rPr lang="sl-SI" dirty="0" smtClean="0"/>
              <a:t>Vrste sistemov</a:t>
            </a:r>
            <a:endParaRPr lang="en-US" dirty="0" smtClean="0"/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1"/>
            <a:ext cx="9144000" cy="3672408"/>
          </a:xfrm>
        </p:spPr>
        <p:txBody>
          <a:bodyPr>
            <a:normAutofit/>
          </a:bodyPr>
          <a:lstStyle/>
          <a:p>
            <a:r>
              <a:rPr lang="sl-SI" dirty="0" smtClean="0"/>
              <a:t>Zaprt sistem z okolico izmenjuje le energijo.</a:t>
            </a:r>
          </a:p>
          <a:p>
            <a:r>
              <a:rPr lang="sl-SI" dirty="0" smtClean="0"/>
              <a:t>Odprt sistem lahko  z okolico izmenjuje tudi snov.</a:t>
            </a:r>
          </a:p>
          <a:p>
            <a:r>
              <a:rPr lang="sl-SI" dirty="0" smtClean="0"/>
              <a:t>Je Zemlja zaprt ali odprt sistem?</a:t>
            </a:r>
          </a:p>
          <a:p>
            <a:pPr lvl="1"/>
            <a:r>
              <a:rPr lang="sl-SI" dirty="0" smtClean="0"/>
              <a:t>Glede na sorazmerno malo snovi ki vstopi iz in na Zemljo, deluje kot zaprt sistem.</a:t>
            </a:r>
          </a:p>
          <a:p>
            <a:pPr eaLnBrk="1" hangingPunct="1">
              <a:buNone/>
            </a:pPr>
            <a:endParaRPr lang="sl-SI" sz="2000" b="1" dirty="0" smtClean="0"/>
          </a:p>
        </p:txBody>
      </p:sp>
      <p:pic>
        <p:nvPicPr>
          <p:cNvPr id="5" name="Picture 4" descr="C:\My Documents\Jim\Courseworks\ENV 115\Closed and Open 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3537750"/>
            <a:ext cx="5220072" cy="3320250"/>
          </a:xfrm>
          <a:prstGeom prst="rect">
            <a:avLst/>
          </a:prstGeom>
          <a:noFill/>
        </p:spPr>
      </p:pic>
      <p:pic>
        <p:nvPicPr>
          <p:cNvPr id="6" name="Picture 5" descr="C:\My Documents\Jim\Courseworks\ENV 115\Open 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7456"/>
            <a:ext cx="3491880" cy="330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Ciklično gibanje snovi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sl-SI" dirty="0" smtClean="0"/>
              <a:t>Material stalno kroži</a:t>
            </a:r>
          </a:p>
          <a:p>
            <a:r>
              <a:rPr lang="sl-SI" dirty="0" smtClean="0"/>
              <a:t>Dva ključna vidika krogotokov</a:t>
            </a:r>
          </a:p>
          <a:p>
            <a:pPr lvl="1"/>
            <a:r>
              <a:rPr lang="sl-SI" dirty="0" smtClean="0"/>
              <a:t>Rezervoarji, kjer se material zadržuje</a:t>
            </a:r>
          </a:p>
          <a:p>
            <a:pPr lvl="1"/>
            <a:r>
              <a:rPr lang="sl-SI" dirty="0" smtClean="0"/>
              <a:t>Tokovi snovi, ki jo premeščajo med rezervoarji</a:t>
            </a:r>
          </a:p>
          <a:p>
            <a:r>
              <a:rPr lang="sl-SI" dirty="0" smtClean="0"/>
              <a:t>Hitrost premikov je zelo različna</a:t>
            </a:r>
          </a:p>
          <a:p>
            <a:r>
              <a:rPr lang="sl-SI" dirty="0" smtClean="0"/>
              <a:t>Najpomembnejši krogi</a:t>
            </a:r>
          </a:p>
          <a:p>
            <a:pPr lvl="1"/>
            <a:r>
              <a:rPr lang="sl-SI" dirty="0" smtClean="0"/>
              <a:t>Vodni (hidrološki)</a:t>
            </a:r>
          </a:p>
          <a:p>
            <a:pPr lvl="1"/>
            <a:r>
              <a:rPr lang="sl-SI" dirty="0" smtClean="0"/>
              <a:t>Kamninski</a:t>
            </a:r>
          </a:p>
          <a:p>
            <a:pPr lvl="1"/>
            <a:r>
              <a:rPr lang="sl-SI" dirty="0" smtClean="0"/>
              <a:t>Tektonski</a:t>
            </a:r>
          </a:p>
          <a:p>
            <a:pPr lvl="1"/>
            <a:r>
              <a:rPr lang="sl-SI" dirty="0" err="1" smtClean="0"/>
              <a:t>Biogeokemični</a:t>
            </a:r>
            <a:endParaRPr lang="sl-SI" dirty="0" smtClean="0"/>
          </a:p>
          <a:p>
            <a:pPr lvl="1"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My Documents\Jim\Courseworks\ENV 115\Earth System Inte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83"/>
            <a:ext cx="9144000" cy="682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AppData\Local\Temp\wzb711\032167264X_jpeg\Keller_Chapter_02\Ch_02_Figur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50" y="620688"/>
            <a:ext cx="8883250" cy="62373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Vodni krog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Poganja ga toplota Sonca.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AppData\Local\Temp\wz2454\032167264X_jpeg\Keller_Chapter_02\Ch_02_Figure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224" y="0"/>
            <a:ext cx="599577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143000"/>
          </a:xfrm>
        </p:spPr>
        <p:txBody>
          <a:bodyPr/>
          <a:lstStyle/>
          <a:p>
            <a:r>
              <a:rPr lang="sl-SI" dirty="0" smtClean="0"/>
              <a:t>Kamninski krog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Tektonski krog</a:t>
            </a:r>
            <a:endParaRPr lang="sl-SI" dirty="0"/>
          </a:p>
        </p:txBody>
      </p:sp>
      <p:pic>
        <p:nvPicPr>
          <p:cNvPr id="79874" name="Picture 2" descr="http://plate-tectonic.narod.ru/tectonic_plate_bounda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2779"/>
            <a:ext cx="9144000" cy="505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ays.outcrop.org/images/tectonics/press4e/figure-20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6667"/>
            <a:ext cx="6154770" cy="67013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1143000"/>
          </a:xfrm>
        </p:spPr>
        <p:txBody>
          <a:bodyPr/>
          <a:lstStyle/>
          <a:p>
            <a:r>
              <a:rPr lang="sl-SI" dirty="0" err="1" smtClean="0"/>
              <a:t>Willsonov</a:t>
            </a:r>
            <a:r>
              <a:rPr lang="sl-SI" dirty="0" smtClean="0"/>
              <a:t> krog</a:t>
            </a:r>
            <a:endParaRPr lang="sl-S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Nekateri drugi krogi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2160" cy="452596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Energijski</a:t>
            </a:r>
          </a:p>
          <a:p>
            <a:r>
              <a:rPr lang="sl-SI" dirty="0" err="1" smtClean="0"/>
              <a:t>Biogeokemijski</a:t>
            </a:r>
            <a:endParaRPr lang="sl-SI" dirty="0" smtClean="0"/>
          </a:p>
          <a:p>
            <a:pPr lvl="1"/>
            <a:r>
              <a:rPr lang="sl-SI" dirty="0" smtClean="0"/>
              <a:t>Kisikov</a:t>
            </a:r>
          </a:p>
          <a:p>
            <a:pPr lvl="1"/>
            <a:r>
              <a:rPr lang="sl-SI" dirty="0" smtClean="0"/>
              <a:t>Ogljikov</a:t>
            </a:r>
          </a:p>
          <a:p>
            <a:pPr lvl="1"/>
            <a:r>
              <a:rPr lang="sl-SI" dirty="0" smtClean="0"/>
              <a:t>Dušikov</a:t>
            </a:r>
          </a:p>
          <a:p>
            <a:pPr lvl="1"/>
            <a:r>
              <a:rPr lang="sl-SI" dirty="0" smtClean="0"/>
              <a:t>Fosforjev</a:t>
            </a:r>
          </a:p>
          <a:p>
            <a:pPr lvl="1"/>
            <a:r>
              <a:rPr lang="sl-SI" dirty="0" smtClean="0"/>
              <a:t>Kalijev</a:t>
            </a:r>
          </a:p>
          <a:p>
            <a:pPr lvl="1"/>
            <a:r>
              <a:rPr lang="sl-SI" dirty="0" smtClean="0"/>
              <a:t>Živosrebrov</a:t>
            </a:r>
          </a:p>
          <a:p>
            <a:pPr lvl="1"/>
            <a:r>
              <a:rPr lang="sl-SI" dirty="0" smtClean="0"/>
              <a:t>Žveplov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4" name="Group 12"/>
          <p:cNvGraphicFramePr>
            <a:graphicFrameLocks noGrp="1"/>
          </p:cNvGraphicFramePr>
          <p:nvPr/>
        </p:nvGraphicFramePr>
        <p:xfrm>
          <a:off x="0" y="1371600"/>
          <a:ext cx="9144000" cy="48768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876800">
                <a:tc>
                  <a:txBody>
                    <a:bodyPr/>
                    <a:lstStyle/>
                    <a:p>
                      <a:pPr marL="666750" marR="0" lvl="0" indent="-284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12" charset="-128"/>
                      </a:endParaRPr>
                    </a:p>
                    <a:p>
                      <a:pPr marL="666750" marR="0" lvl="0" indent="-284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1. 2. TRAJNOSTNI RAZVOJ</a:t>
            </a:r>
            <a:endParaRPr lang="en-GB" dirty="0" smtClean="0"/>
          </a:p>
        </p:txBody>
      </p:sp>
      <p:sp>
        <p:nvSpPr>
          <p:cNvPr id="184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Definicija? </a:t>
            </a:r>
          </a:p>
          <a:p>
            <a:pPr lvl="1"/>
            <a:r>
              <a:rPr lang="sl-SI" dirty="0" smtClean="0"/>
              <a:t>Koncept in kriteriji se razvijajo in spreminjajo v času in prostoru!</a:t>
            </a:r>
          </a:p>
          <a:p>
            <a:pPr lvl="1"/>
            <a:r>
              <a:rPr lang="sl-SI" dirty="0" smtClean="0"/>
              <a:t>Dolgoročni koncept z dolgoročnimi posledicami.</a:t>
            </a:r>
          </a:p>
          <a:p>
            <a:pPr lvl="1"/>
            <a:r>
              <a:rPr lang="sl-SI" dirty="0" smtClean="0"/>
              <a:t>Pričakovanja – realnost.</a:t>
            </a:r>
          </a:p>
          <a:p>
            <a:r>
              <a:rPr lang="sl-SI" dirty="0" smtClean="0"/>
              <a:t>Razvoj, ki omogoča tudi bodočim generacijam enak dostop do vseh virov na Zemlji.</a:t>
            </a:r>
          </a:p>
          <a:p>
            <a:r>
              <a:rPr lang="sl-SI" dirty="0" smtClean="0"/>
              <a:t>Razvoj, ki je gospodarsko uspešen, ne prizadene okolja in je družbeno pravičen.</a:t>
            </a:r>
          </a:p>
          <a:p>
            <a:r>
              <a:rPr lang="sl-SI" dirty="0" smtClean="0"/>
              <a:t>Bistveno lažje izvedljiv za obnovljive vire.</a:t>
            </a:r>
          </a:p>
          <a:p>
            <a:r>
              <a:rPr lang="sl-SI" dirty="0" smtClean="0"/>
              <a:t>Neobnovljivim virom moramo podaljšati razpoložljivost z ohranjanjem, recikliranjem,  smotrno uporabo in razvijati nadomestne možnosti.</a:t>
            </a:r>
          </a:p>
          <a:p>
            <a:endParaRPr lang="sl-SI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Energijski krog</a:t>
            </a:r>
            <a:endParaRPr lang="sl-SI" dirty="0"/>
          </a:p>
        </p:txBody>
      </p:sp>
      <p:pic>
        <p:nvPicPr>
          <p:cNvPr id="62466" name="Picture 2" descr="energy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45319"/>
            <a:ext cx="5724128" cy="5712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err="1" smtClean="0"/>
              <a:t>Biogeokemični</a:t>
            </a:r>
            <a:r>
              <a:rPr lang="sl-SI" dirty="0" smtClean="0"/>
              <a:t> krog</a:t>
            </a:r>
            <a:endParaRPr lang="sl-SI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82960"/>
            <a:ext cx="7848872" cy="56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Elementi </a:t>
            </a:r>
            <a:r>
              <a:rPr lang="sl-SI" dirty="0" err="1" smtClean="0"/>
              <a:t>biogeokemičnega</a:t>
            </a:r>
            <a:r>
              <a:rPr lang="sl-SI" dirty="0" smtClean="0"/>
              <a:t> kroga</a:t>
            </a:r>
            <a:endParaRPr lang="sl-SI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6344" b="17139"/>
          <a:stretch>
            <a:fillRect/>
          </a:stretch>
        </p:blipFill>
        <p:spPr bwMode="auto">
          <a:xfrm>
            <a:off x="0" y="1916833"/>
            <a:ext cx="9144000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Kisikov krog</a:t>
            </a:r>
            <a:endParaRPr lang="sl-SI" dirty="0"/>
          </a:p>
        </p:txBody>
      </p:sp>
      <p:pic>
        <p:nvPicPr>
          <p:cNvPr id="63490" name="Picture 2" descr="http://static.newworldencyclopedia.org/thumb/9/96/Oxygen_Cycle.jpg/350px-Oxygen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372"/>
            <a:ext cx="7178507" cy="5373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nina\AppData\Local\Temp\wz1086\032167264X_jpeg\Keller_Chapter_02\Ch_02_Figur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5"/>
            <a:ext cx="7621000" cy="61653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sl-SI" dirty="0" smtClean="0"/>
              <a:t>Ogljikov krog</a:t>
            </a:r>
            <a:endParaRPr lang="sl-SI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Kisikov in ogljikov krog</a:t>
            </a:r>
            <a:endParaRPr lang="sl-SI" dirty="0"/>
          </a:p>
        </p:txBody>
      </p:sp>
      <p:pic>
        <p:nvPicPr>
          <p:cNvPr id="3" name="Picture 2" descr="http://kentsimmons.uwinnipeg.ca/16cm05/1116/54-17-CarbonCycl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81150"/>
            <a:ext cx="7620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Dušikov krog</a:t>
            </a:r>
            <a:endParaRPr lang="sl-SI" dirty="0"/>
          </a:p>
        </p:txBody>
      </p:sp>
      <p:pic>
        <p:nvPicPr>
          <p:cNvPr id="71682" name="Picture 2" descr="http://www.physicalgeography.net/fundamentals/images/nitro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1719"/>
            <a:ext cx="9144000" cy="5936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 cycle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787"/>
            <a:ext cx="9144000" cy="61452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Dušikov krog</a:t>
            </a:r>
            <a:endParaRPr lang="sl-S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incejtremante.tripod.com/images/phospho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7679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1052736"/>
          </a:xfrm>
        </p:spPr>
        <p:txBody>
          <a:bodyPr/>
          <a:lstStyle/>
          <a:p>
            <a:r>
              <a:rPr lang="sl-SI" dirty="0" smtClean="0"/>
              <a:t>Fosforjev krog</a:t>
            </a:r>
            <a:endParaRPr lang="sl-S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sl-SI" dirty="0" smtClean="0"/>
              <a:t>Fosforjev </a:t>
            </a:r>
            <a:r>
              <a:rPr lang="sl-SI" dirty="0" smtClean="0"/>
              <a:t>krog</a:t>
            </a:r>
            <a:endParaRPr lang="sl-SI" dirty="0"/>
          </a:p>
        </p:txBody>
      </p:sp>
      <p:pic>
        <p:nvPicPr>
          <p:cNvPr id="3" name="Picture 2" descr="p cycle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Trajnostni razvoj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/>
          <a:lstStyle/>
          <a:p>
            <a:r>
              <a:rPr lang="sl-SI" dirty="0" smtClean="0"/>
              <a:t>Z rastjo človeške populacije se veča zahteva po prostoru za urbanizacijo in kmetijstvo.</a:t>
            </a:r>
          </a:p>
          <a:p>
            <a:r>
              <a:rPr lang="sl-SI" dirty="0" smtClean="0"/>
              <a:t>Človeška “erozija” (kmetijstvo, rudarjenje, gradnje…) je hitrejša od naravne.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9698" name="Picture 2" descr="http://thisfabtrek.com/journey/africa/morocco/20070711-casablanca/sardegna-marble-quarr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13989"/>
            <a:ext cx="4716017" cy="3144012"/>
          </a:xfrm>
          <a:prstGeom prst="rect">
            <a:avLst/>
          </a:prstGeom>
          <a:noFill/>
        </p:spPr>
      </p:pic>
      <p:pic>
        <p:nvPicPr>
          <p:cNvPr id="29699" name="Picture 3" descr="D:\My Pictures\anglija\anglija 09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3" y="3717032"/>
            <a:ext cx="418795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Kalijev krog</a:t>
            </a:r>
            <a:endParaRPr lang="sl-SI" dirty="0"/>
          </a:p>
        </p:txBody>
      </p:sp>
      <p:pic>
        <p:nvPicPr>
          <p:cNvPr id="73730" name="Picture 2" descr="http://lh6.ggpht.com/_7W-0XtJ2x9s/So3prsyKBEI/AAAAAAAAAM4/PdHP7kPZMOI/POTASSIUM%20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435" y="980728"/>
            <a:ext cx="586188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Živosrebrov krog</a:t>
            </a:r>
            <a:endParaRPr lang="sl-SI" dirty="0"/>
          </a:p>
        </p:txBody>
      </p:sp>
      <p:pic>
        <p:nvPicPr>
          <p:cNvPr id="69634" name="Picture 2" descr="http://www.netl.doe.gov/technologies/coalpower/ewr/mercury/images/MercuryCycle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86949"/>
            <a:ext cx="7668344" cy="597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sl-SI" dirty="0" smtClean="0"/>
              <a:t>Žveplov krog</a:t>
            </a:r>
            <a:endParaRPr lang="sl-SI" dirty="0"/>
          </a:p>
        </p:txBody>
      </p:sp>
      <p:pic>
        <p:nvPicPr>
          <p:cNvPr id="68610" name="Picture 2" descr="http://media-3.web.britannica.com/eb-media/37/112537-004-22841C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89872"/>
            <a:ext cx="7344816" cy="6168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11.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Pripravi kratko </a:t>
            </a:r>
            <a:r>
              <a:rPr lang="sl-SI" dirty="0" err="1" smtClean="0"/>
              <a:t>powerpoint</a:t>
            </a:r>
            <a:r>
              <a:rPr lang="sl-SI" dirty="0" smtClean="0"/>
              <a:t> </a:t>
            </a:r>
            <a:r>
              <a:rPr lang="sl-SI" dirty="0" smtClean="0"/>
              <a:t>predstavitev izbranega kroga.</a:t>
            </a:r>
          </a:p>
          <a:p>
            <a:r>
              <a:rPr lang="sl-SI" dirty="0" smtClean="0"/>
              <a:t>Opozori na okoljsko problematiko in pomen poznavanja geologije pri njenem reševanju.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Zaprti krog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Štirje zakoni ekologije (</a:t>
            </a:r>
            <a:r>
              <a:rPr lang="sl-SI" dirty="0" err="1" smtClean="0"/>
              <a:t>Barry</a:t>
            </a:r>
            <a:r>
              <a:rPr lang="sl-SI" dirty="0" smtClean="0"/>
              <a:t> </a:t>
            </a:r>
            <a:r>
              <a:rPr lang="sl-SI" dirty="0" err="1" smtClean="0"/>
              <a:t>Commoner</a:t>
            </a:r>
            <a:r>
              <a:rPr lang="sl-SI" dirty="0" smtClean="0"/>
              <a:t>, 1971):</a:t>
            </a:r>
          </a:p>
          <a:p>
            <a:pPr lvl="1"/>
            <a:r>
              <a:rPr lang="en-US" dirty="0" smtClean="0"/>
              <a:t>Everything is connected to everything else.</a:t>
            </a:r>
            <a:endParaRPr lang="sl-SI" dirty="0" smtClean="0"/>
          </a:p>
          <a:p>
            <a:pPr lvl="1"/>
            <a:r>
              <a:rPr lang="en-US" dirty="0" smtClean="0"/>
              <a:t>Everything must go somewhere.</a:t>
            </a:r>
            <a:endParaRPr lang="sl-SI" dirty="0" smtClean="0"/>
          </a:p>
          <a:p>
            <a:pPr lvl="1"/>
            <a:r>
              <a:rPr lang="en-US" dirty="0" smtClean="0"/>
              <a:t>Nature knows best.</a:t>
            </a:r>
            <a:endParaRPr lang="sl-SI" dirty="0" smtClean="0"/>
          </a:p>
          <a:p>
            <a:pPr lvl="1"/>
            <a:r>
              <a:rPr lang="en-US" dirty="0" smtClean="0"/>
              <a:t>There is no such thing as a free lunch.</a:t>
            </a:r>
          </a:p>
          <a:p>
            <a:pPr lvl="1"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12.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Razmisli, kaj zakoni ekologije pomenijo v smislu okoljskih ved.</a:t>
            </a:r>
          </a:p>
          <a:p>
            <a:r>
              <a:rPr lang="sl-SI" dirty="0" smtClean="0"/>
              <a:t>Kje vidiš pomen geoloških znanj?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Spremembe v sistemu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Analiza vnosa in iznosa (</a:t>
            </a:r>
            <a:r>
              <a:rPr lang="sl-SI" sz="3200" dirty="0" err="1" smtClean="0"/>
              <a:t>input</a:t>
            </a:r>
            <a:r>
              <a:rPr lang="sl-SI" sz="3200" dirty="0" smtClean="0"/>
              <a:t> – </a:t>
            </a:r>
            <a:r>
              <a:rPr lang="sl-SI" sz="3200" dirty="0" err="1" smtClean="0"/>
              <a:t>output</a:t>
            </a:r>
            <a:r>
              <a:rPr lang="sl-SI" sz="3200" dirty="0" smtClean="0"/>
              <a:t>).</a:t>
            </a:r>
          </a:p>
          <a:p>
            <a:r>
              <a:rPr lang="sl-SI" sz="3200" dirty="0" smtClean="0"/>
              <a:t>Spremembe se razlikujejo glede na vrsto, hitrost, merilo….</a:t>
            </a:r>
          </a:p>
          <a:p>
            <a:r>
              <a:rPr lang="sl-SI" sz="3200" dirty="0" smtClean="0"/>
              <a:t>Tri vrste spremembe zaloge snovi (rezervoarja), odvisne od relativne hitrosti vnosa in iznosa snovi.</a:t>
            </a:r>
          </a:p>
          <a:p>
            <a:r>
              <a:rPr lang="sl-SI" sz="3200" dirty="0" smtClean="0"/>
              <a:t>Stabilno stanje – vnos energije in/ali 	snovi je enako hiter.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Vrste spremembe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484783"/>
            <a:ext cx="3275856" cy="5373217"/>
          </a:xfrm>
        </p:spPr>
        <p:txBody>
          <a:bodyPr>
            <a:normAutofit/>
          </a:bodyPr>
          <a:lstStyle/>
          <a:p>
            <a:r>
              <a:rPr lang="sl-SI" dirty="0" smtClean="0"/>
              <a:t>Stalen dotok in odtok vode (običajno je potrebno upravljanje)</a:t>
            </a:r>
          </a:p>
          <a:p>
            <a:r>
              <a:rPr lang="sl-SI" dirty="0" smtClean="0"/>
              <a:t>Onesnaževanje jezera s težkimi kovinami.</a:t>
            </a:r>
          </a:p>
          <a:p>
            <a:r>
              <a:rPr lang="sl-SI" dirty="0" smtClean="0"/>
              <a:t>Uporaba fosilnih goriv.</a:t>
            </a:r>
            <a:endParaRPr lang="sl-SI" dirty="0"/>
          </a:p>
        </p:txBody>
      </p:sp>
      <p:pic>
        <p:nvPicPr>
          <p:cNvPr id="6" name="Picture 17" descr="LWE_1e_Figure_01_11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9030"/>
            <a:ext cx="5951240" cy="55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Ocenjevanje hitrosti sprememb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/>
          <a:lstStyle/>
          <a:p>
            <a:r>
              <a:rPr lang="sl-SI" dirty="0" smtClean="0"/>
              <a:t>Omogoča določiti povprečni zadrževalni čas (</a:t>
            </a:r>
            <a:r>
              <a:rPr lang="sl-SI" dirty="0" err="1" smtClean="0"/>
              <a:t>residence</a:t>
            </a:r>
            <a:r>
              <a:rPr lang="sl-SI" dirty="0" smtClean="0"/>
              <a:t> time)neke snovi.</a:t>
            </a:r>
          </a:p>
          <a:p>
            <a:r>
              <a:rPr lang="sl-SI" dirty="0" smtClean="0"/>
              <a:t>Je mera za to, koliko časa je potrebno, da celotna zaloga snovi zaokroži preko sistema.</a:t>
            </a:r>
          </a:p>
          <a:p>
            <a:endParaRPr lang="sl-SI" dirty="0"/>
          </a:p>
        </p:txBody>
      </p:sp>
      <p:pic>
        <p:nvPicPr>
          <p:cNvPr id="6" name="Picture 12" descr="LWE_1e_Figure_01_11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015" y="3356993"/>
            <a:ext cx="631683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Ocenjevanje hitrosti sprememb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sl-SI" dirty="0" smtClean="0"/>
              <a:t>Če je velikost sistema in hitrost prenosa stalna, izračunamo zadrževalni čas T iz celotne zaloge S in povprečne </a:t>
            </a:r>
          </a:p>
          <a:p>
            <a:pPr>
              <a:buNone/>
            </a:pPr>
            <a:r>
              <a:rPr lang="sl-SI" dirty="0" smtClean="0"/>
              <a:t>	hitrosti </a:t>
            </a:r>
          </a:p>
          <a:p>
            <a:pPr>
              <a:buNone/>
            </a:pPr>
            <a:r>
              <a:rPr lang="sl-SI" dirty="0" smtClean="0"/>
              <a:t>	prenosa F: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T = S/F</a:t>
            </a:r>
            <a:endParaRPr lang="sl-SI" dirty="0"/>
          </a:p>
        </p:txBody>
      </p:sp>
      <p:pic>
        <p:nvPicPr>
          <p:cNvPr id="1026" name="Picture 2" descr="C:\Users\nina\AppData\Local\Temp\wza6f0\032167264X_jpeg\Keller_Chapter_01\Ch_01_Figur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949" y="2132857"/>
            <a:ext cx="583205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Trajnostni razvoj</a:t>
            </a:r>
            <a:endParaRPr lang="en-GB" dirty="0" smtClean="0"/>
          </a:p>
        </p:txBody>
      </p:sp>
      <p:sp>
        <p:nvSpPr>
          <p:cNvPr id="194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Za oceno trajnostnega razvoja merimo oz. ugotavljamo:</a:t>
            </a:r>
          </a:p>
          <a:p>
            <a:pPr lvl="1"/>
            <a:r>
              <a:rPr lang="sl-SI" dirty="0" smtClean="0"/>
              <a:t>Uporaba in poraba neobnovljivih virov</a:t>
            </a:r>
          </a:p>
          <a:p>
            <a:pPr lvl="1"/>
            <a:r>
              <a:rPr lang="sl-SI" dirty="0" smtClean="0"/>
              <a:t>Naravno  dopolnjevanje in obnavljanje virov</a:t>
            </a:r>
          </a:p>
          <a:p>
            <a:pPr lvl="1"/>
            <a:r>
              <a:rPr lang="sl-SI" dirty="0" smtClean="0"/>
              <a:t>Razmerje med porabo in obnavljanjem virov</a:t>
            </a:r>
          </a:p>
          <a:p>
            <a:pPr lvl="1"/>
            <a:r>
              <a:rPr lang="sl-SI" dirty="0" smtClean="0"/>
              <a:t>Razmerje med razvojem in izboljšanjem okolja proti njegovi degradaciji</a:t>
            </a:r>
          </a:p>
          <a:p>
            <a:pPr lvl="1"/>
            <a:r>
              <a:rPr lang="sl-SI" dirty="0" smtClean="0"/>
              <a:t>Preprečevanje okoljske </a:t>
            </a:r>
            <a:r>
              <a:rPr lang="sl-SI" dirty="0" smtClean="0"/>
              <a:t>krize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4000" dirty="0" smtClean="0"/>
              <a:t>Spremembe v sistemu</a:t>
            </a:r>
            <a:endParaRPr lang="en-US" sz="4000" dirty="0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sl-SI" sz="3200" dirty="0" smtClean="0"/>
              <a:t>Spremembe v enem delu odprtega sistema lahko vplivajo na njegove ostale dele. </a:t>
            </a:r>
          </a:p>
          <a:p>
            <a:pPr marL="742950" lvl="2" indent="-342900">
              <a:buFont typeface="Calibri" pitchFamily="34" charset="0"/>
              <a:buChar char="—"/>
            </a:pPr>
            <a:r>
              <a:rPr lang="sl-SI" sz="2800" dirty="0" smtClean="0"/>
              <a:t>Dež v oddaljenih gorah lahko povzroči poplave  v kilometre oddaljenih krajih.</a:t>
            </a:r>
          </a:p>
          <a:p>
            <a:pPr eaLnBrk="1" hangingPunct="1"/>
            <a:r>
              <a:rPr lang="sl-SI" sz="3600" dirty="0" smtClean="0"/>
              <a:t>Povezanost med deli sistema povzroči vzajemne odzive (</a:t>
            </a:r>
            <a:r>
              <a:rPr lang="sl-SI" sz="3600" dirty="0" err="1" smtClean="0"/>
              <a:t>feedback</a:t>
            </a:r>
            <a:r>
              <a:rPr lang="sl-SI" sz="3600" dirty="0" smtClean="0"/>
              <a:t>) – sprememba ene spremenljivke povzroči spremembo druge.</a:t>
            </a:r>
          </a:p>
          <a:p>
            <a:pPr lvl="1"/>
            <a:r>
              <a:rPr lang="sl-SI" dirty="0" smtClean="0"/>
              <a:t>Negativen odziv (samoregulacija)</a:t>
            </a:r>
          </a:p>
          <a:p>
            <a:pPr lvl="1"/>
            <a:r>
              <a:rPr lang="sl-SI" dirty="0" smtClean="0"/>
              <a:t>Pozitiven odziv (učinek snežene kepe – </a:t>
            </a:r>
            <a:r>
              <a:rPr lang="sl-SI" dirty="0" err="1" smtClean="0"/>
              <a:t>snowball</a:t>
            </a:r>
            <a:r>
              <a:rPr lang="sl-SI" dirty="0" smtClean="0"/>
              <a:t> </a:t>
            </a:r>
            <a:r>
              <a:rPr lang="sl-SI" dirty="0" err="1" smtClean="0"/>
              <a:t>effect</a:t>
            </a:r>
            <a:r>
              <a:rPr lang="sl-SI" dirty="0" smtClean="0"/>
              <a:t>, samo-povečanje)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Negativen odziv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324744"/>
          </a:xfrm>
        </p:spPr>
        <p:txBody>
          <a:bodyPr/>
          <a:lstStyle/>
          <a:p>
            <a:r>
              <a:rPr lang="sl-SI" dirty="0" smtClean="0"/>
              <a:t>Iznos iz sistema je obraten vnosu, kar povzroči </a:t>
            </a:r>
            <a:r>
              <a:rPr lang="sl-SI" dirty="0" err="1" smtClean="0"/>
              <a:t>samouravnavanje</a:t>
            </a:r>
            <a:r>
              <a:rPr lang="sl-SI" dirty="0" smtClean="0"/>
              <a:t> in stabilnost.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Picture 4" descr="neg_feed.fre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155087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Pozitiven odziv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108720"/>
          </a:xfrm>
        </p:spPr>
        <p:txBody>
          <a:bodyPr/>
          <a:lstStyle/>
          <a:p>
            <a:r>
              <a:rPr lang="sl-SI" dirty="0" smtClean="0"/>
              <a:t>Sistem se bo na začetno povečanje neke “motnje” odzval z dodatnim povečanjem.</a:t>
            </a:r>
          </a:p>
        </p:txBody>
      </p:sp>
      <p:pic>
        <p:nvPicPr>
          <p:cNvPr id="5" name="Picture 3" descr="pos_feed.fre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7239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13.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Poišči geološki ali okoljski primer za negativen in pozitiven odziv sistema na spremembo.</a:t>
            </a:r>
          </a:p>
          <a:p>
            <a:r>
              <a:rPr lang="sl-SI" dirty="0" smtClean="0"/>
              <a:t>Navedi primer, kako neko dejavnost vpliva na vse sisteme na Zemlji.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Spremembe v sistemu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Navidezno lokalne ali majhne spremembe se lahko v kombinaciji razvijejo v velike in pomembne.</a:t>
            </a:r>
          </a:p>
          <a:p>
            <a:r>
              <a:rPr lang="sl-SI" dirty="0" smtClean="0"/>
              <a:t>Znanost pomaga razumeti, kako so na videz neodvisni dogodki dejansko povezani = kako sistem deluje.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pPr marL="269875" indent="-269875" algn="l">
              <a:buFont typeface="Arial" pitchFamily="34" charset="0"/>
              <a:buChar char="•"/>
            </a:pPr>
            <a:r>
              <a:rPr lang="sl-SI" sz="3200" dirty="0" smtClean="0"/>
              <a:t> Spremembe na globalni ravni lahko vplivajo na     posameznika</a:t>
            </a:r>
            <a:endParaRPr lang="sl-SI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3390"/>
            <a:ext cx="9144000" cy="458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964612" cy="1143000"/>
          </a:xfrm>
        </p:spPr>
        <p:txBody>
          <a:bodyPr>
            <a:normAutofit/>
          </a:bodyPr>
          <a:lstStyle/>
          <a:p>
            <a:pPr marL="269875" indent="-269875" algn="l">
              <a:buFont typeface="Arial" pitchFamily="34" charset="0"/>
              <a:buChar char="•"/>
            </a:pPr>
            <a:r>
              <a:rPr lang="sl-SI" sz="3200" dirty="0" smtClean="0"/>
              <a:t> Spremembe na lokalni ravni lahko vplivajo na      Zemljo</a:t>
            </a:r>
            <a:endParaRPr lang="sl-SI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6230"/>
            <a:ext cx="9144000" cy="459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6750" indent="-285750">
              <a:lnSpc>
                <a:spcPct val="80000"/>
              </a:lnSpc>
              <a:buFontTx/>
              <a:buChar char="•"/>
            </a:pPr>
            <a:endParaRPr lang="en-US" sz="3400"/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dirty="0" smtClean="0"/>
              <a:t>Napovedovanje sprememb v prihodnosti</a:t>
            </a:r>
            <a:endParaRPr lang="en-GB" dirty="0" smtClean="0"/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57800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Uniformitariani</a:t>
            </a:r>
            <a:r>
              <a:rPr lang="sl-SI" dirty="0" err="1" smtClean="0"/>
              <a:t>ze</a:t>
            </a:r>
            <a:r>
              <a:rPr lang="en-US" dirty="0" smtClean="0"/>
              <a:t>m</a:t>
            </a:r>
            <a:r>
              <a:rPr lang="sl-SI" dirty="0" smtClean="0"/>
              <a:t> (James Hutton, 1785) </a:t>
            </a:r>
          </a:p>
          <a:p>
            <a:pPr lvl="1"/>
            <a:r>
              <a:rPr lang="sl-SI" dirty="0" smtClean="0"/>
              <a:t>Sedanjost je ključ do preteklosti</a:t>
            </a:r>
          </a:p>
          <a:p>
            <a:pPr lvl="1"/>
            <a:r>
              <a:rPr lang="sl-SI" dirty="0" smtClean="0"/>
              <a:t>Sedanjost je ključ do prihodnosti</a:t>
            </a:r>
          </a:p>
          <a:p>
            <a:pPr lvl="1"/>
            <a:r>
              <a:rPr lang="sl-SI" dirty="0" smtClean="0"/>
              <a:t>Ne more napovedati frekvence (pogostnosti) in magnitude (velikosti)</a:t>
            </a:r>
          </a:p>
          <a:p>
            <a:pPr lvl="1"/>
            <a:r>
              <a:rPr lang="sl-SI" dirty="0" smtClean="0"/>
              <a:t>Sedanja človeška dejavnost je deloma ključ do prihodnosti</a:t>
            </a:r>
          </a:p>
          <a:p>
            <a:r>
              <a:rPr lang="sl-SI" dirty="0" smtClean="0"/>
              <a:t>Načelo okoljske enote</a:t>
            </a:r>
          </a:p>
          <a:p>
            <a:pPr lvl="1"/>
            <a:r>
              <a:rPr lang="sl-SI" dirty="0" smtClean="0"/>
              <a:t>verižno zaporedje akcij in reakcij </a:t>
            </a:r>
          </a:p>
          <a:p>
            <a:pPr lvl="1"/>
            <a:endParaRPr lang="sl-SI" dirty="0" smtClean="0"/>
          </a:p>
          <a:p>
            <a:pPr lvl="1">
              <a:buNone/>
            </a:pPr>
            <a:endParaRPr lang="sl-SI" dirty="0" smtClean="0"/>
          </a:p>
          <a:p>
            <a:pPr eaLnBrk="1" hangingPunct="1">
              <a:buNone/>
            </a:pPr>
            <a:endParaRPr lang="en-US" sz="3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Veda o Zemljinih sistemih 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dirty="0" err="1" smtClean="0"/>
              <a:t>Earth</a:t>
            </a:r>
            <a:r>
              <a:rPr lang="sl-SI" dirty="0" smtClean="0"/>
              <a:t> </a:t>
            </a:r>
            <a:r>
              <a:rPr lang="sl-SI" dirty="0" err="1" smtClean="0"/>
              <a:t>Systems</a:t>
            </a:r>
            <a:r>
              <a:rPr lang="sl-SI" dirty="0" smtClean="0"/>
              <a:t> </a:t>
            </a:r>
            <a:r>
              <a:rPr lang="sl-SI" dirty="0" err="1" smtClean="0"/>
              <a:t>Science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sl-SI" smtClean="0"/>
              <a:t>Proučevanje </a:t>
            </a:r>
            <a:r>
              <a:rPr lang="sl-SI" dirty="0" smtClean="0"/>
              <a:t>celotnega sistema v smislu njegovih sestavnih delov.</a:t>
            </a:r>
          </a:p>
          <a:p>
            <a:r>
              <a:rPr lang="sl-SI" dirty="0" smtClean="0"/>
              <a:t>Hipoteza </a:t>
            </a:r>
            <a:r>
              <a:rPr lang="sl-SI" dirty="0" err="1" smtClean="0"/>
              <a:t>Gaia</a:t>
            </a:r>
            <a:r>
              <a:rPr lang="sl-SI" dirty="0" smtClean="0"/>
              <a:t> (James </a:t>
            </a:r>
            <a:r>
              <a:rPr lang="sl-SI" dirty="0" err="1" smtClean="0"/>
              <a:t>Lovelock</a:t>
            </a:r>
            <a:r>
              <a:rPr lang="sl-SI" dirty="0" smtClean="0"/>
              <a:t>, 1970)</a:t>
            </a:r>
          </a:p>
          <a:p>
            <a:pPr lvl="2"/>
            <a:r>
              <a:rPr lang="sl-SI" sz="2800" dirty="0" smtClean="0"/>
              <a:t>Življenje bistveno vpliva na okolje </a:t>
            </a:r>
            <a:endParaRPr lang="en-US" sz="2800" dirty="0" smtClean="0"/>
          </a:p>
          <a:p>
            <a:pPr lvl="2"/>
            <a:r>
              <a:rPr lang="sl-SI" sz="2800" dirty="0" smtClean="0"/>
              <a:t>Življenje spreminja okolje, da bi si izboljšalo pogoje življenja</a:t>
            </a:r>
          </a:p>
          <a:p>
            <a:pPr lvl="2"/>
            <a:r>
              <a:rPr lang="sl-SI" sz="2800" dirty="0" smtClean="0"/>
              <a:t>Življenje namerno ali zavestno nadzira (kontrolira) globalno okolje </a:t>
            </a:r>
            <a:endParaRPr lang="en-US" dirty="0" smtClean="0"/>
          </a:p>
          <a:p>
            <a:r>
              <a:rPr lang="sl-SI" dirty="0" smtClean="0"/>
              <a:t>Naučiti se napovedati za družbo pomembne spremembe in razviti načine upravljanja, ki zmanjšujejo vpliv na okolje.</a:t>
            </a:r>
            <a:endParaRPr lang="sl-SI" dirty="0"/>
          </a:p>
        </p:txBody>
      </p:sp>
      <p:pic>
        <p:nvPicPr>
          <p:cNvPr id="1026" name="Picture 2" descr="C:\Users\nina\AppData\Local\Microsoft\Windows\Temporary Internet Files\Content.IE5\4KYOY0T5\MM90018558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140968"/>
            <a:ext cx="581025" cy="352425"/>
          </a:xfrm>
          <a:prstGeom prst="rect">
            <a:avLst/>
          </a:prstGeom>
          <a:noFill/>
        </p:spPr>
      </p:pic>
      <p:pic>
        <p:nvPicPr>
          <p:cNvPr id="1027" name="Picture 3" descr="C:\Users\nina\AppData\Local\Microsoft\Windows\Temporary Internet Files\Content.IE5\I7HXQMDC\MC90043253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582326" cy="399806"/>
          </a:xfrm>
          <a:prstGeom prst="rect">
            <a:avLst/>
          </a:prstGeom>
          <a:noFill/>
        </p:spPr>
      </p:pic>
      <p:pic>
        <p:nvPicPr>
          <p:cNvPr id="1028" name="Picture 4" descr="C:\Users\nina\AppData\Local\Microsoft\Windows\Temporary Internet Files\Content.IE5\1WWX2JLE\MC9004376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9715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Okoljska kriza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Sprememba podnebja zaradi globalnega segrevanja, ki ga povzroča uporaba fosilnih goriv.</a:t>
            </a:r>
          </a:p>
          <a:p>
            <a:r>
              <a:rPr lang="sl-SI" dirty="0" err="1" smtClean="0"/>
              <a:t>Deforestacija</a:t>
            </a:r>
            <a:r>
              <a:rPr lang="sl-SI" dirty="0" smtClean="0"/>
              <a:t>, ki jo spremljajo erozija tal ter onesnaženje vode in zraka.</a:t>
            </a:r>
          </a:p>
          <a:p>
            <a:r>
              <a:rPr lang="sl-SI" dirty="0" smtClean="0"/>
              <a:t>Okoljski problemi zaradi rudarjenja.</a:t>
            </a:r>
          </a:p>
          <a:p>
            <a:r>
              <a:rPr lang="sl-SI" dirty="0" smtClean="0"/>
              <a:t>Uporaba površinske in talne vode.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Globalno segrevanje</a:t>
            </a:r>
            <a:endParaRPr lang="sl-SI" dirty="0"/>
          </a:p>
        </p:txBody>
      </p:sp>
      <p:pic>
        <p:nvPicPr>
          <p:cNvPr id="32772" name="Picture 4" descr="http://img.dailymail.co.uk/i/pix/2008/04_01/iceberg1DM0404_468x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8315"/>
            <a:ext cx="3491880" cy="5009685"/>
          </a:xfrm>
          <a:prstGeom prst="rect">
            <a:avLst/>
          </a:prstGeom>
          <a:noFill/>
        </p:spPr>
      </p:pic>
      <p:pic>
        <p:nvPicPr>
          <p:cNvPr id="32774" name="Picture 6" descr="http://www.treehugger.com/7-most-terrifying-global-war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38028"/>
            <a:ext cx="4716016" cy="3819972"/>
          </a:xfrm>
          <a:prstGeom prst="rect">
            <a:avLst/>
          </a:prstGeom>
          <a:noFill/>
        </p:spPr>
      </p:pic>
      <p:pic>
        <p:nvPicPr>
          <p:cNvPr id="32770" name="Picture 2" descr="http://4.bp.blogspot.com/_2ptLyS7lFCE/Sk0kchwWIRI/AAAAAAAAAQs/vRUQuWvPkq0/s400/global-war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4502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232" y="0"/>
            <a:ext cx="3826768" cy="1143000"/>
          </a:xfrm>
        </p:spPr>
        <p:txBody>
          <a:bodyPr/>
          <a:lstStyle/>
          <a:p>
            <a:r>
              <a:rPr lang="sl-SI" dirty="0" err="1" smtClean="0"/>
              <a:t>Deforestacija</a:t>
            </a:r>
            <a:endParaRPr lang="sl-SI" dirty="0"/>
          </a:p>
        </p:txBody>
      </p:sp>
      <p:pic>
        <p:nvPicPr>
          <p:cNvPr id="34818" name="Picture 2" descr="2 The Amazon Rainforest Deforestation Imp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120775"/>
          </a:xfrm>
          <a:prstGeom prst="rect">
            <a:avLst/>
          </a:prstGeom>
          <a:noFill/>
        </p:spPr>
      </p:pic>
      <p:pic>
        <p:nvPicPr>
          <p:cNvPr id="34822" name="Picture 6" descr="http://newsimg.bbc.co.uk/media/images/41177000/jpg/_41177298_viewap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3612813"/>
            <a:ext cx="4499992" cy="3245187"/>
          </a:xfrm>
          <a:prstGeom prst="rect">
            <a:avLst/>
          </a:prstGeom>
          <a:noFill/>
        </p:spPr>
      </p:pic>
      <p:pic>
        <p:nvPicPr>
          <p:cNvPr id="34824" name="Picture 8" descr="http://earthobservatory.nasa.gov/Features/Deforestation/Images/slash_and_burn_child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572" y="1196752"/>
            <a:ext cx="4495428" cy="2780505"/>
          </a:xfrm>
          <a:prstGeom prst="rect">
            <a:avLst/>
          </a:prstGeom>
          <a:noFill/>
        </p:spPr>
      </p:pic>
      <p:pic>
        <p:nvPicPr>
          <p:cNvPr id="34826" name="Picture 10" descr="http://cropgenebank.files.wordpress.com/2009/06/soil-ero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66120"/>
            <a:ext cx="4655840" cy="349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192" y="0"/>
            <a:ext cx="4186808" cy="1143000"/>
          </a:xfrm>
        </p:spPr>
        <p:txBody>
          <a:bodyPr/>
          <a:lstStyle/>
          <a:p>
            <a:r>
              <a:rPr lang="sl-SI" dirty="0" smtClean="0"/>
              <a:t>Rudarjenje</a:t>
            </a:r>
            <a:endParaRPr lang="sl-SI" dirty="0"/>
          </a:p>
        </p:txBody>
      </p:sp>
      <p:pic>
        <p:nvPicPr>
          <p:cNvPr id="35842" name="Picture 2" descr="http://www.treehugger.com/mountaintop-removal-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4023066"/>
          </a:xfrm>
          <a:prstGeom prst="rect">
            <a:avLst/>
          </a:prstGeom>
          <a:noFill/>
        </p:spPr>
      </p:pic>
      <p:pic>
        <p:nvPicPr>
          <p:cNvPr id="35844" name="Picture 4" descr="http://www.platinum.matthey.com/uploaded_files/production/Mining%20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563"/>
            <a:ext cx="3779912" cy="5877437"/>
          </a:xfrm>
          <a:prstGeom prst="rect">
            <a:avLst/>
          </a:prstGeom>
          <a:noFill/>
        </p:spPr>
      </p:pic>
      <p:pic>
        <p:nvPicPr>
          <p:cNvPr id="35846" name="Picture 6" descr="http://wwwbrr.cr.usgs.gov/projects/GWC_chemtherm/photos/im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1109"/>
            <a:ext cx="3059832" cy="3316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1157</Words>
  <Application>Microsoft Office PowerPoint</Application>
  <PresentationFormat>On-screen Show (4:3)</PresentationFormat>
  <Paragraphs>233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1. poglavje </vt:lpstr>
      <vt:lpstr>Temeljne zamisli</vt:lpstr>
      <vt:lpstr>1. 2. TRAJNOSTNI RAZVOJ</vt:lpstr>
      <vt:lpstr>Trajnostni razvoj</vt:lpstr>
      <vt:lpstr>Trajnostni razvoj</vt:lpstr>
      <vt:lpstr>Okoljska kriza</vt:lpstr>
      <vt:lpstr>Globalno segrevanje</vt:lpstr>
      <vt:lpstr>Deforestacija</vt:lpstr>
      <vt:lpstr>Rudarjenje</vt:lpstr>
      <vt:lpstr>Uporaba vode</vt:lpstr>
      <vt:lpstr>Primer: Aralsko jezero</vt:lpstr>
      <vt:lpstr>10. naloga</vt:lpstr>
      <vt:lpstr>Rešujemo Zemljo ali sebe?</vt:lpstr>
      <vt:lpstr>Temeljne zamisli</vt:lpstr>
      <vt:lpstr>1. 3. SISTEMI IN SPREMEMBE NA ZEMLJI</vt:lpstr>
      <vt:lpstr>Sistemi na Zemlji</vt:lpstr>
      <vt:lpstr>Geosfera</vt:lpstr>
      <vt:lpstr>Atmosfera</vt:lpstr>
      <vt:lpstr>Hidrosfera</vt:lpstr>
      <vt:lpstr>Biosfera</vt:lpstr>
      <vt:lpstr>Povezanost med sferami</vt:lpstr>
      <vt:lpstr>Vrste sistemov</vt:lpstr>
      <vt:lpstr>Ciklično gibanje snovi</vt:lpstr>
      <vt:lpstr>Slide 24</vt:lpstr>
      <vt:lpstr>Vodni krog</vt:lpstr>
      <vt:lpstr>Kamninski krog</vt:lpstr>
      <vt:lpstr>Tektonski krog</vt:lpstr>
      <vt:lpstr>Willsonov krog</vt:lpstr>
      <vt:lpstr>Nekateri drugi krogi</vt:lpstr>
      <vt:lpstr>Energijski krog</vt:lpstr>
      <vt:lpstr>Biogeokemični krog</vt:lpstr>
      <vt:lpstr>Elementi biogeokemičnega kroga</vt:lpstr>
      <vt:lpstr>Kisikov krog</vt:lpstr>
      <vt:lpstr>Ogljikov krog</vt:lpstr>
      <vt:lpstr>Kisikov in ogljikov krog</vt:lpstr>
      <vt:lpstr>Dušikov krog</vt:lpstr>
      <vt:lpstr>Dušikov krog</vt:lpstr>
      <vt:lpstr>Fosforjev krog</vt:lpstr>
      <vt:lpstr>Fosforjev krog</vt:lpstr>
      <vt:lpstr>Kalijev krog</vt:lpstr>
      <vt:lpstr>Živosrebrov krog</vt:lpstr>
      <vt:lpstr>Žveplov krog</vt:lpstr>
      <vt:lpstr>11. naloga</vt:lpstr>
      <vt:lpstr>Zaprti krog</vt:lpstr>
      <vt:lpstr>12. naloga</vt:lpstr>
      <vt:lpstr>Spremembe v sistemu</vt:lpstr>
      <vt:lpstr>Vrste spremembe</vt:lpstr>
      <vt:lpstr>Ocenjevanje hitrosti sprememb</vt:lpstr>
      <vt:lpstr>Ocenjevanje hitrosti sprememb</vt:lpstr>
      <vt:lpstr>Spremembe v sistemu</vt:lpstr>
      <vt:lpstr>Negativen odziv</vt:lpstr>
      <vt:lpstr>Pozitiven odziv</vt:lpstr>
      <vt:lpstr>13. naloga</vt:lpstr>
      <vt:lpstr>Spremembe v sistemu</vt:lpstr>
      <vt:lpstr> Spremembe na globalni ravni lahko vplivajo na     posameznika</vt:lpstr>
      <vt:lpstr> Spremembe na lokalni ravni lahko vplivajo na      Zemljo</vt:lpstr>
      <vt:lpstr>Napovedovanje sprememb v prihodnosti</vt:lpstr>
      <vt:lpstr>Veda o Zemljinih sistemih  (Earth Systems Science)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</dc:creator>
  <cp:lastModifiedBy>nina</cp:lastModifiedBy>
  <cp:revision>87</cp:revision>
  <dcterms:created xsi:type="dcterms:W3CDTF">2011-08-22T15:30:07Z</dcterms:created>
  <dcterms:modified xsi:type="dcterms:W3CDTF">2011-09-20T12:58:29Z</dcterms:modified>
</cp:coreProperties>
</file>