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73C-2604-4D73-BADB-A0C26D9F8A1D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E993-075C-4FCA-B4B0-288EE9FB3DA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73C-2604-4D73-BADB-A0C26D9F8A1D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E993-075C-4FCA-B4B0-288EE9FB3DA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73C-2604-4D73-BADB-A0C26D9F8A1D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E993-075C-4FCA-B4B0-288EE9FB3DA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73C-2604-4D73-BADB-A0C26D9F8A1D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E993-075C-4FCA-B4B0-288EE9FB3DA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73C-2604-4D73-BADB-A0C26D9F8A1D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E993-075C-4FCA-B4B0-288EE9FB3DA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73C-2604-4D73-BADB-A0C26D9F8A1D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E993-075C-4FCA-B4B0-288EE9FB3DA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73C-2604-4D73-BADB-A0C26D9F8A1D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E993-075C-4FCA-B4B0-288EE9FB3DA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73C-2604-4D73-BADB-A0C26D9F8A1D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E993-075C-4FCA-B4B0-288EE9FB3DA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73C-2604-4D73-BADB-A0C26D9F8A1D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E993-075C-4FCA-B4B0-288EE9FB3DA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73C-2604-4D73-BADB-A0C26D9F8A1D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E993-075C-4FCA-B4B0-288EE9FB3DA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73C-2604-4D73-BADB-A0C26D9F8A1D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E993-075C-4FCA-B4B0-288EE9FB3DA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273C-2604-4D73-BADB-A0C26D9F8A1D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FE993-075C-4FCA-B4B0-288EE9FB3DA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search?sourceid=navclient&amp;hl=en-GB&amp;ie=UTF-8&amp;rlz=1T4ASUT_enSI409SI409&amp;q=Reasons+for+degradation+of+Haiti%e2%80%99s+environment+and+subsequent+inability+to+quickly+rebuild+after+the+2010+large+earthquake" TargetMode="External"/><Relationship Id="rId2" Type="http://schemas.openxmlformats.org/officeDocument/2006/relationships/hyperlink" Target="http://www.globalpost.com/dispatch/worldview/100127/haiti-earthquake-environ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ergybulletin.net/51200" TargetMode="External"/><Relationship Id="rId5" Type="http://schemas.openxmlformats.org/officeDocument/2006/relationships/hyperlink" Target="http://reliefweb.int/node/361729" TargetMode="External"/><Relationship Id="rId4" Type="http://schemas.openxmlformats.org/officeDocument/2006/relationships/hyperlink" Target="http://greengargoyle.wordpress.com/2010/11/19/haitis-environmental-degradati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gabay.com/deforestation_country.htm" TargetMode="External"/><Relationship Id="rId2" Type="http://schemas.openxmlformats.org/officeDocument/2006/relationships/hyperlink" Target="https://www.cia.gov/library/publications/the-world-factbook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0/0e/Hutton_James_portrait_Raebur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untainman.com.au/gaia_int.html" TargetMode="External"/><Relationship Id="rId3" Type="http://schemas.openxmlformats.org/officeDocument/2006/relationships/hyperlink" Target="http://www.theosociety.org/pasadena/sunrise/47-97-8/sc-imo7.htm" TargetMode="External"/><Relationship Id="rId7" Type="http://schemas.openxmlformats.org/officeDocument/2006/relationships/hyperlink" Target="http://www.panspermia.org/gaia.htm" TargetMode="External"/><Relationship Id="rId2" Type="http://schemas.openxmlformats.org/officeDocument/2006/relationships/hyperlink" Target="http://en.wikipedia.org/wiki/James_Hutt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lo.org/lovelock/index.htm" TargetMode="External"/><Relationship Id="rId5" Type="http://schemas.openxmlformats.org/officeDocument/2006/relationships/hyperlink" Target="http://www.google.si/search?sourceid=navclient&amp;aq=0h&amp;oq=vernadsky+bio&amp;hl=en-GB&amp;ie=UTF-8&amp;rlz=1T4ASUT_enSI409SI409&amp;q=vernadsky+biosphere" TargetMode="External"/><Relationship Id="rId4" Type="http://schemas.openxmlformats.org/officeDocument/2006/relationships/hyperlink" Target="http://www.larouchepub.com/other/2005/site_packages/vernadsky/3207bios_and_noos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OKOLJSKA GEOLOGIJA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Zakaj otok </a:t>
            </a:r>
            <a:r>
              <a:rPr lang="sl-SI" dirty="0" err="1" smtClean="0"/>
              <a:t>Hispaniola</a:t>
            </a:r>
            <a:r>
              <a:rPr lang="sl-SI" dirty="0" smtClean="0"/>
              <a:t>?</a:t>
            </a:r>
            <a:endParaRPr lang="en-US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sl-SI" dirty="0" smtClean="0"/>
              <a:t>Primerna mesto za ugotavljanje razlik</a:t>
            </a:r>
            <a:r>
              <a:rPr lang="en-US" dirty="0" smtClean="0"/>
              <a:t>: </a:t>
            </a:r>
            <a:endParaRPr lang="sl-SI" dirty="0" smtClean="0"/>
          </a:p>
          <a:p>
            <a:pPr>
              <a:buNone/>
            </a:pPr>
            <a:r>
              <a:rPr lang="sl-SI" dirty="0"/>
              <a:t>	</a:t>
            </a:r>
            <a:r>
              <a:rPr lang="en-US" dirty="0" smtClean="0"/>
              <a:t>Haiti</a:t>
            </a:r>
            <a:r>
              <a:rPr lang="sl-SI" dirty="0" smtClean="0"/>
              <a:t> - </a:t>
            </a:r>
            <a:r>
              <a:rPr lang="en-US" dirty="0" smtClean="0"/>
              <a:t>Domini</a:t>
            </a:r>
            <a:r>
              <a:rPr lang="sl-SI" dirty="0" smtClean="0"/>
              <a:t>k</a:t>
            </a:r>
            <a:r>
              <a:rPr lang="en-US" dirty="0" smtClean="0"/>
              <a:t>an</a:t>
            </a:r>
            <a:r>
              <a:rPr lang="sl-SI" dirty="0" err="1" smtClean="0"/>
              <a:t>ska</a:t>
            </a:r>
            <a:r>
              <a:rPr lang="sl-SI" dirty="0" smtClean="0"/>
              <a:t> </a:t>
            </a:r>
            <a:r>
              <a:rPr lang="en-US" dirty="0" smtClean="0"/>
              <a:t> </a:t>
            </a:r>
            <a:r>
              <a:rPr lang="sl-SI" dirty="0" smtClean="0"/>
              <a:t>republika</a:t>
            </a:r>
            <a:endParaRPr lang="en-US" dirty="0" smtClean="0"/>
          </a:p>
          <a:p>
            <a:pPr eaLnBrk="1" hangingPunct="1"/>
            <a:r>
              <a:rPr lang="sl-SI" dirty="0" smtClean="0"/>
              <a:t>Geografske razlike: geologija, topografija, padavine, poraščenost, raba tal </a:t>
            </a:r>
          </a:p>
          <a:p>
            <a:pPr eaLnBrk="1" hangingPunct="1"/>
            <a:r>
              <a:rPr lang="sl-SI" dirty="0" smtClean="0"/>
              <a:t>Družbeno-gospodarske razlike: zgodovina, populacija, gospodarske dejavnosti, BDP</a:t>
            </a:r>
          </a:p>
          <a:p>
            <a:pPr eaLnBrk="1" hangingPunct="1"/>
            <a:r>
              <a:rPr lang="sl-SI" dirty="0" smtClean="0"/>
              <a:t>Razlogi za degradacijo okolja na Haitiju in počasno odpravljanje posledic katastrofalnega potresa leta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Več si preberite na: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>
                <a:hlinkClick r:id="rId2"/>
              </a:rPr>
              <a:t>http://www.globalpost.com/dispatch/worldview/100127/haiti-earthquake-environment</a:t>
            </a:r>
            <a:endParaRPr lang="sl-SI" dirty="0" smtClean="0"/>
          </a:p>
          <a:p>
            <a:r>
              <a:rPr lang="sl-SI" dirty="0" smtClean="0">
                <a:hlinkClick r:id="rId3"/>
              </a:rPr>
              <a:t>http://www.google.si/search?sourceid=navclient&amp;hl=en-GB&amp;ie=UTF-8&amp;rlz=1T4ASUT_enSI409SI409&amp;q=Reasons+for+degradation+of+Haiti%e2%80%99s+environment+and+subsequent+inability+to+quickly+rebuild+after+the+2010+large+earthquake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http://greengargoyle.wordpress.com/2010/11/19/haitis-environmental-degradation/</a:t>
            </a:r>
            <a:endParaRPr lang="sl-SI" dirty="0" smtClean="0"/>
          </a:p>
          <a:p>
            <a:r>
              <a:rPr lang="sl-SI" dirty="0" smtClean="0">
                <a:hlinkClick r:id="rId5"/>
              </a:rPr>
              <a:t>http://reliefweb.int/node/361729</a:t>
            </a:r>
            <a:endParaRPr lang="sl-SI" dirty="0" smtClean="0"/>
          </a:p>
          <a:p>
            <a:r>
              <a:rPr lang="sl-SI" dirty="0" smtClean="0">
                <a:hlinkClick r:id="rId6"/>
              </a:rPr>
              <a:t>http://www.energybulletin.net/51200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eoimages.gsfc.nasa.gov/ve/16845/hispaniola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694" y="0"/>
            <a:ext cx="6482305" cy="2924944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3094"/>
            <a:ext cx="6228184" cy="393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Haiti : Dominikanska republika</a:t>
            </a:r>
            <a:endParaRPr lang="sl-SI" dirty="0"/>
          </a:p>
        </p:txBody>
      </p:sp>
      <p:pic>
        <p:nvPicPr>
          <p:cNvPr id="8" name="Picture 12" descr="Haiti-Border-DominicanRepublic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3933056"/>
            <a:ext cx="4716016" cy="2924944"/>
          </a:xfrm>
          <a:prstGeom prst="rect">
            <a:avLst/>
          </a:prstGeom>
          <a:noFill/>
        </p:spPr>
      </p:pic>
      <p:pic>
        <p:nvPicPr>
          <p:cNvPr id="46082" name="Picture 2" descr="http://static.guim.co.uk/sys-images/Guardian/Pix/pictures/2010/1/14/1263495002968/haiti-island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716015" cy="2829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-1" y="0"/>
          <a:ext cx="9144001" cy="247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609"/>
                <a:gridCol w="960107"/>
                <a:gridCol w="880098"/>
                <a:gridCol w="664187"/>
                <a:gridCol w="1016000"/>
                <a:gridCol w="1016000"/>
                <a:gridCol w="1016000"/>
                <a:gridCol w="1016000"/>
                <a:gridCol w="1016000"/>
              </a:tblGrid>
              <a:tr h="1268759">
                <a:tc>
                  <a:txBody>
                    <a:bodyPr/>
                    <a:lstStyle/>
                    <a:p>
                      <a:r>
                        <a:rPr lang="sl-SI" sz="1400" b="1" i="0" baseline="0" dirty="0" smtClean="0">
                          <a:latin typeface="Arial" pitchFamily="34" charset="0"/>
                        </a:rPr>
                        <a:t>Država</a:t>
                      </a:r>
                      <a:endParaRPr lang="sl-SI" sz="1400" b="1" i="0" baseline="0" dirty="0">
                        <a:latin typeface="Arial" pitchFamily="34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sl-SI" sz="1400" b="1" i="0" baseline="0" dirty="0" smtClean="0">
                          <a:latin typeface="Arial" pitchFamily="34" charset="0"/>
                        </a:rPr>
                        <a:t>Površina (km</a:t>
                      </a:r>
                      <a:r>
                        <a:rPr lang="sl-SI" sz="1400" b="1" i="0" baseline="30000" dirty="0" smtClean="0">
                          <a:latin typeface="Arial" pitchFamily="34" charset="0"/>
                        </a:rPr>
                        <a:t>2</a:t>
                      </a:r>
                      <a:r>
                        <a:rPr lang="sl-SI" sz="1400" b="1" i="0" baseline="0" dirty="0" smtClean="0">
                          <a:latin typeface="Arial" pitchFamily="34" charset="0"/>
                        </a:rPr>
                        <a:t>)</a:t>
                      </a:r>
                      <a:endParaRPr lang="sl-SI" sz="1400" b="1" i="0" baseline="0" dirty="0">
                        <a:latin typeface="Arial" pitchFamily="34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Populacija</a:t>
                      </a:r>
                    </a:p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(milijoni)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Mediana</a:t>
                      </a:r>
                      <a:r>
                        <a:rPr lang="sl-SI" sz="1400" b="1" i="0" baseline="0" dirty="0" smtClean="0">
                          <a:latin typeface="Arial" pitchFamily="34" charset="0"/>
                        </a:rPr>
                        <a:t> starosti (leta)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Stopnja</a:t>
                      </a:r>
                      <a:r>
                        <a:rPr lang="sl-SI" sz="1400" b="1" i="0" baseline="0" dirty="0" smtClean="0">
                          <a:latin typeface="Arial" pitchFamily="34" charset="0"/>
                        </a:rPr>
                        <a:t> rasti prebivalstva (%)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Pričakovana starost (leta)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Gostota prebivalstva (ljudi na km</a:t>
                      </a:r>
                      <a:r>
                        <a:rPr lang="sl-SI" sz="1400" b="1" i="0" baseline="30000" dirty="0" smtClean="0">
                          <a:latin typeface="Arial" pitchFamily="34" charset="0"/>
                        </a:rPr>
                        <a:t>2</a:t>
                      </a:r>
                      <a:r>
                        <a:rPr lang="sl-SI" sz="1400" b="1" i="0" baseline="0" dirty="0" smtClean="0">
                          <a:latin typeface="Arial" pitchFamily="34" charset="0"/>
                        </a:rPr>
                        <a:t>)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Poraščenost</a:t>
                      </a:r>
                      <a:r>
                        <a:rPr lang="sl-SI" sz="1400" b="1" i="0" baseline="0" dirty="0" smtClean="0">
                          <a:latin typeface="Arial" pitchFamily="34" charset="0"/>
                        </a:rPr>
                        <a:t> z gozdom (%)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BDP na glavo prebivalca v EUR na mesec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 vert="vert"/>
                </a:tc>
              </a:tr>
              <a:tr h="517519">
                <a:tc>
                  <a:txBody>
                    <a:bodyPr/>
                    <a:lstStyle/>
                    <a:p>
                      <a:r>
                        <a:rPr lang="sl-SI" sz="1400" b="1" i="0" dirty="0" err="1" smtClean="0">
                          <a:latin typeface="Arial" pitchFamily="34" charset="0"/>
                        </a:rPr>
                        <a:t>Hailti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27.800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9,7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21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0,78</a:t>
                      </a:r>
                    </a:p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(2,26)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62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350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3,2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70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688259"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Dominikanska republika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48.700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10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26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1,33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77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205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28,4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i="0" dirty="0" smtClean="0">
                          <a:latin typeface="Arial" pitchFamily="34" charset="0"/>
                        </a:rPr>
                        <a:t>515</a:t>
                      </a:r>
                      <a:endParaRPr lang="sl-SI" sz="1400" b="1" i="0" dirty="0">
                        <a:latin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http://www.frmb2u.com/wp-content/uploads/2010/01/hispaniola-haiti-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05" y="2970784"/>
            <a:ext cx="9086995" cy="3887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1.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sl-SI" dirty="0" smtClean="0"/>
              <a:t>Skušaj poiskati možne razloge za propad ene ali več od navedenih civilizacij ter razmisli o njeni povezavi z okoljsko geologijo. Lahko si izbereš tudi svoj primer:</a:t>
            </a:r>
          </a:p>
          <a:p>
            <a:pPr lvl="1"/>
            <a:r>
              <a:rPr lang="sl-SI" dirty="0" smtClean="0"/>
              <a:t>Maji</a:t>
            </a:r>
          </a:p>
          <a:p>
            <a:pPr lvl="1"/>
            <a:r>
              <a:rPr lang="sl-SI" dirty="0" err="1" smtClean="0"/>
              <a:t>Minojska</a:t>
            </a:r>
            <a:r>
              <a:rPr lang="sl-SI" dirty="0" smtClean="0"/>
              <a:t> kultura na Kreti</a:t>
            </a:r>
          </a:p>
          <a:p>
            <a:pPr lvl="1"/>
            <a:r>
              <a:rPr lang="sl-SI" dirty="0" smtClean="0"/>
              <a:t>Pompeji</a:t>
            </a:r>
          </a:p>
          <a:p>
            <a:pPr lvl="1"/>
            <a:r>
              <a:rPr lang="sl-SI" dirty="0" smtClean="0"/>
              <a:t>Rimsko cesarstvo </a:t>
            </a:r>
          </a:p>
          <a:p>
            <a:pPr lvl="1"/>
            <a:r>
              <a:rPr lang="sl-SI" dirty="0" smtClean="0"/>
              <a:t>Kultura </a:t>
            </a:r>
            <a:r>
              <a:rPr lang="sl-SI" dirty="0" err="1" smtClean="0"/>
              <a:t>Nazca</a:t>
            </a:r>
            <a:r>
              <a:rPr lang="sl-SI" dirty="0" smtClean="0"/>
              <a:t> </a:t>
            </a:r>
            <a:endParaRPr lang="sl-SI" dirty="0" smtClean="0"/>
          </a:p>
          <a:p>
            <a:pPr lvl="1"/>
            <a:r>
              <a:rPr lang="sl-SI" dirty="0"/>
              <a:t> </a:t>
            </a:r>
            <a:r>
              <a:rPr lang="sl-SI" dirty="0" err="1" smtClean="0"/>
              <a:t>Akadijska</a:t>
            </a:r>
            <a:r>
              <a:rPr lang="sl-SI" dirty="0" smtClean="0"/>
              <a:t> </a:t>
            </a:r>
            <a:r>
              <a:rPr lang="sl-SI" dirty="0" smtClean="0"/>
              <a:t>kultura </a:t>
            </a:r>
            <a:r>
              <a:rPr lang="sl-SI" dirty="0" smtClean="0"/>
              <a:t>Mezopotamije</a:t>
            </a:r>
          </a:p>
          <a:p>
            <a:pPr lvl="1"/>
            <a:endParaRPr lang="sl-S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sl-SI" dirty="0" smtClean="0"/>
              <a:t>Po vzoru primerjave Haitija in Dominikanske republike primerjajo Slovenijo in izbrano bolj in manj razvito državo. </a:t>
            </a:r>
            <a:endParaRPr lang="sl-SI" dirty="0"/>
          </a:p>
          <a:p>
            <a:r>
              <a:rPr lang="sl-SI" dirty="0" smtClean="0"/>
              <a:t>Vir podatkov je npr.:</a:t>
            </a:r>
          </a:p>
          <a:p>
            <a:pPr lvl="1"/>
            <a:r>
              <a:rPr lang="sl-SI" dirty="0" smtClean="0">
                <a:hlinkClick r:id="rId2"/>
              </a:rPr>
              <a:t>https://www.cia.gov/library/publications/the-world-factbook/index.html</a:t>
            </a:r>
            <a:endParaRPr lang="sl-SI" dirty="0" smtClean="0"/>
          </a:p>
          <a:p>
            <a:pPr lvl="1"/>
            <a:r>
              <a:rPr lang="sl-SI" dirty="0" smtClean="0">
                <a:hlinkClick r:id="rId3"/>
              </a:rPr>
              <a:t>http://www.mongabay.com/deforestation_country.htm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sl-SI" dirty="0" smtClean="0"/>
              <a:t>Zemlja je edinstvena</a:t>
            </a: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9"/>
            <a:ext cx="9144000" cy="2880320"/>
          </a:xfrm>
        </p:spPr>
        <p:txBody>
          <a:bodyPr>
            <a:normAutofit/>
          </a:bodyPr>
          <a:lstStyle/>
          <a:p>
            <a:r>
              <a:rPr lang="sl-SI" dirty="0" smtClean="0"/>
              <a:t>Na nobenem drugem planetu v našem sončnem sistemu trenutno ne poznamo prave fizikalne in kemične kombinacije, ki bi omogočala preživetje</a:t>
            </a:r>
          </a:p>
          <a:p>
            <a:r>
              <a:rPr lang="sl-SI" dirty="0" smtClean="0"/>
              <a:t>Do sedaj nikjer v vesolju še nismo našli dokazov, da obstaja kakšna oblika življenja.</a:t>
            </a:r>
            <a:endParaRPr lang="en-US" dirty="0"/>
          </a:p>
        </p:txBody>
      </p:sp>
      <p:pic>
        <p:nvPicPr>
          <p:cNvPr id="4" name="Picture 2" descr="http://socialtimes.com/files/2011/04/ear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22103"/>
            <a:ext cx="3635896" cy="3635897"/>
          </a:xfrm>
          <a:prstGeom prst="rect">
            <a:avLst/>
          </a:prstGeom>
          <a:noFill/>
        </p:spPr>
      </p:pic>
      <p:pic>
        <p:nvPicPr>
          <p:cNvPr id="5" name="Picture 4" descr="http://1.bp.blogspot.com/-FQh9Ys1d1DI/Tiw44hcAjHI/AAAAAAAAAm0/GvQYL53hfz8/s1600/blue%2Bplanet%2Bearth%2Bmoon%2B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444"/>
            <a:ext cx="4283968" cy="332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IEG_5e_Figure_01_A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055" y="1196753"/>
            <a:ext cx="746794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Položaj Zemlje v vesolju</a:t>
            </a:r>
            <a:endParaRPr lang="en-US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4744"/>
            <a:ext cx="8229600" cy="604664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Nastanek vesolja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Položaj Zemlje v vesolju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3995936" cy="5805264"/>
          </a:xfrm>
        </p:spPr>
        <p:txBody>
          <a:bodyPr>
            <a:normAutofit/>
          </a:bodyPr>
          <a:lstStyle/>
          <a:p>
            <a:r>
              <a:rPr lang="sl-SI" dirty="0" smtClean="0"/>
              <a:t>Nastanek Zemljinih sistemov</a:t>
            </a:r>
          </a:p>
          <a:p>
            <a:pPr lvl="1"/>
            <a:r>
              <a:rPr lang="sl-SI" dirty="0" smtClean="0"/>
              <a:t>Atmosfera</a:t>
            </a:r>
          </a:p>
          <a:p>
            <a:pPr lvl="1"/>
            <a:r>
              <a:rPr lang="sl-SI" dirty="0" smtClean="0"/>
              <a:t>Litosfera</a:t>
            </a:r>
          </a:p>
          <a:p>
            <a:pPr lvl="1"/>
            <a:r>
              <a:rPr lang="sl-SI" dirty="0" smtClean="0"/>
              <a:t>Biosfera</a:t>
            </a:r>
          </a:p>
          <a:p>
            <a:pPr lvl="1"/>
            <a:r>
              <a:rPr lang="sl-SI" dirty="0" smtClean="0"/>
              <a:t>Hidrosfera </a:t>
            </a:r>
          </a:p>
          <a:p>
            <a:pPr lvl="1"/>
            <a:r>
              <a:rPr lang="sl-SI" dirty="0" err="1" smtClean="0"/>
              <a:t>Kriosfera</a:t>
            </a:r>
            <a:r>
              <a:rPr lang="sl-SI" dirty="0" smtClean="0"/>
              <a:t> (led)</a:t>
            </a:r>
          </a:p>
          <a:p>
            <a:pPr lvl="1"/>
            <a:r>
              <a:rPr lang="sl-SI" dirty="0" err="1" smtClean="0"/>
              <a:t>Antrosfera</a:t>
            </a:r>
            <a:r>
              <a:rPr lang="sl-SI" dirty="0" smtClean="0"/>
              <a:t> (ljudje)</a:t>
            </a:r>
          </a:p>
          <a:p>
            <a:pPr lvl="1"/>
            <a:r>
              <a:rPr lang="sl-SI" dirty="0" err="1" smtClean="0"/>
              <a:t>Noosfera</a:t>
            </a:r>
            <a:r>
              <a:rPr lang="sl-SI" dirty="0" smtClean="0"/>
              <a:t> (um)</a:t>
            </a:r>
          </a:p>
          <a:p>
            <a:pPr lvl="1"/>
            <a:endParaRPr lang="sl-SI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sl-SI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5589240"/>
            <a:ext cx="2987824" cy="126876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Vse je povezano z vsem!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62466" name="Picture 2" descr="http://4.bp.blogspot.com/_frIDGgKMDqU/S7cY0QeFhtI/AAAAAAAAAIM/BcCJ5MYMq2g/s400/home_earth_sphe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64887"/>
            <a:ext cx="5724128" cy="5407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Literatura: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/>
          <a:lstStyle/>
          <a:p>
            <a:r>
              <a:rPr lang="sl-SI" dirty="0" smtClean="0"/>
              <a:t>Keller, E. A., 2011: </a:t>
            </a:r>
            <a:r>
              <a:rPr lang="sl-SI" dirty="0" err="1" smtClean="0"/>
              <a:t>Environmental</a:t>
            </a:r>
            <a:r>
              <a:rPr lang="sl-SI" dirty="0" smtClean="0"/>
              <a:t> </a:t>
            </a:r>
            <a:r>
              <a:rPr lang="sl-SI" dirty="0" err="1" smtClean="0"/>
              <a:t>Geology</a:t>
            </a:r>
            <a:r>
              <a:rPr lang="sl-SI" dirty="0" smtClean="0"/>
              <a:t>. </a:t>
            </a:r>
            <a:r>
              <a:rPr lang="sl-SI" dirty="0" err="1" smtClean="0"/>
              <a:t>Prentica</a:t>
            </a:r>
            <a:r>
              <a:rPr lang="sl-SI" dirty="0" smtClean="0"/>
              <a:t> Hall,560 </a:t>
            </a:r>
            <a:r>
              <a:rPr lang="sl-SI" dirty="0" err="1" smtClean="0"/>
              <a:t>pp</a:t>
            </a:r>
            <a:r>
              <a:rPr lang="sl-SI" dirty="0" smtClean="0"/>
              <a:t>.</a:t>
            </a:r>
          </a:p>
          <a:p>
            <a:r>
              <a:rPr lang="sl-SI" dirty="0" smtClean="0"/>
              <a:t>Montgomery, C. W., 2006: </a:t>
            </a:r>
            <a:r>
              <a:rPr lang="sl-SI" dirty="0" err="1" smtClean="0"/>
              <a:t>Environmental</a:t>
            </a:r>
            <a:r>
              <a:rPr lang="sl-SI" dirty="0" smtClean="0"/>
              <a:t> </a:t>
            </a:r>
            <a:r>
              <a:rPr lang="sl-SI" dirty="0" err="1" smtClean="0"/>
              <a:t>Geology</a:t>
            </a:r>
            <a:r>
              <a:rPr lang="sl-SI" dirty="0" smtClean="0"/>
              <a:t>. </a:t>
            </a:r>
            <a:r>
              <a:rPr lang="sl-SI" dirty="0" err="1" smtClean="0"/>
              <a:t>McGraw</a:t>
            </a:r>
            <a:r>
              <a:rPr lang="sl-SI" dirty="0" smtClean="0"/>
              <a:t>&amp;Hill, 540 </a:t>
            </a:r>
            <a:r>
              <a:rPr lang="sl-SI" dirty="0" err="1" smtClean="0"/>
              <a:t>pp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Barrow</a:t>
            </a:r>
            <a:r>
              <a:rPr lang="sl-SI" dirty="0" smtClean="0"/>
              <a:t>, C.J., 1995: </a:t>
            </a:r>
            <a:r>
              <a:rPr lang="sl-SI" dirty="0" err="1" smtClean="0"/>
              <a:t>Developing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Environment</a:t>
            </a:r>
            <a:r>
              <a:rPr lang="sl-SI" dirty="0" smtClean="0"/>
              <a:t>. </a:t>
            </a:r>
            <a:r>
              <a:rPr lang="sl-SI" dirty="0" err="1" smtClean="0"/>
              <a:t>Longman</a:t>
            </a:r>
            <a:r>
              <a:rPr lang="sl-SI" dirty="0" smtClean="0"/>
              <a:t> </a:t>
            </a:r>
            <a:r>
              <a:rPr lang="sl-SI" dirty="0" err="1" smtClean="0"/>
              <a:t>Scientific</a:t>
            </a:r>
            <a:r>
              <a:rPr lang="sl-SI" dirty="0" smtClean="0"/>
              <a:t>&amp;</a:t>
            </a:r>
            <a:r>
              <a:rPr lang="sl-SI" dirty="0" err="1" smtClean="0"/>
              <a:t>Technical</a:t>
            </a:r>
            <a:r>
              <a:rPr lang="sl-SI" dirty="0" smtClean="0"/>
              <a:t>,313 </a:t>
            </a:r>
            <a:r>
              <a:rPr lang="sl-SI" dirty="0" err="1" smtClean="0"/>
              <a:t>pp</a:t>
            </a:r>
            <a:r>
              <a:rPr lang="sl-SI" dirty="0" smtClean="0"/>
              <a:t>. 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Položaj Zemlje v vesolju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Soočanje z omejenimi viri: energija, tla, pitna voda, gozdovi, ribe, …</a:t>
            </a:r>
          </a:p>
          <a:p>
            <a:r>
              <a:rPr lang="sl-SI" dirty="0" smtClean="0"/>
              <a:t>Globalno okolje: spori in skupne rešitve</a:t>
            </a:r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5" name="Group 115"/>
          <p:cNvGraphicFramePr>
            <a:graphicFrameLocks noGrp="1"/>
          </p:cNvGraphicFramePr>
          <p:nvPr/>
        </p:nvGraphicFramePr>
        <p:xfrm>
          <a:off x="0" y="1371600"/>
          <a:ext cx="5076056" cy="4876800"/>
        </p:xfrm>
        <a:graphic>
          <a:graphicData uri="http://schemas.openxmlformats.org/drawingml/2006/table">
            <a:tbl>
              <a:tblPr/>
              <a:tblGrid>
                <a:gridCol w="5076056"/>
              </a:tblGrid>
              <a:tr h="4876800">
                <a:tc>
                  <a:txBody>
                    <a:bodyPr/>
                    <a:lstStyle/>
                    <a:p>
                      <a:pPr marL="666750" marR="0" lvl="0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sl-SI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12" charset="-128"/>
                      </a:endParaRPr>
                    </a:p>
                    <a:p>
                      <a:pPr marL="666750" marR="0" lvl="0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44208" cy="1143000"/>
          </a:xfrm>
        </p:spPr>
        <p:txBody>
          <a:bodyPr/>
          <a:lstStyle/>
          <a:p>
            <a:pPr eaLnBrk="1" hangingPunct="1"/>
            <a:r>
              <a:rPr lang="sl-SI" dirty="0" smtClean="0"/>
              <a:t>Zemlja – okolje</a:t>
            </a:r>
            <a:endParaRPr lang="en-GB" dirty="0" smtClean="0"/>
          </a:p>
        </p:txBody>
      </p:sp>
      <p:sp>
        <p:nvSpPr>
          <p:cNvPr id="8197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James Hutton (1785)</a:t>
            </a:r>
            <a:r>
              <a:rPr lang="en-US" dirty="0" smtClean="0"/>
              <a:t> </a:t>
            </a:r>
            <a:endParaRPr lang="sl-SI" dirty="0" smtClean="0"/>
          </a:p>
          <a:p>
            <a:pPr marL="742950" lvl="2" indent="-342900">
              <a:buFont typeface="Calibri" pitchFamily="34" charset="0"/>
              <a:buChar char="—"/>
            </a:pPr>
            <a:r>
              <a:rPr lang="sl-SI" sz="2800" dirty="0" smtClean="0"/>
              <a:t>Zemlja kot </a:t>
            </a:r>
            <a:r>
              <a:rPr lang="sl-SI" sz="2800" dirty="0" err="1" smtClean="0"/>
              <a:t>superorganizem</a:t>
            </a:r>
            <a:endParaRPr lang="sl-SI" sz="2800" dirty="0" smtClean="0"/>
          </a:p>
          <a:p>
            <a:pPr marL="742950" lvl="2" indent="-342900">
              <a:buFontTx/>
              <a:buChar char="-"/>
            </a:pPr>
            <a:endParaRPr lang="sl-SI" sz="2800" dirty="0" smtClean="0"/>
          </a:p>
          <a:p>
            <a:pPr marL="742950" lvl="2" indent="-342900">
              <a:buFontTx/>
              <a:buChar char="-"/>
            </a:pPr>
            <a:endParaRPr lang="sl-SI" sz="2800" dirty="0" smtClean="0"/>
          </a:p>
          <a:p>
            <a:pPr marL="742950" lvl="2" indent="-342900">
              <a:buNone/>
            </a:pPr>
            <a:endParaRPr lang="sl-SI" sz="2800" dirty="0" smtClean="0"/>
          </a:p>
          <a:p>
            <a:pPr eaLnBrk="1" hangingPunct="1"/>
            <a:r>
              <a:rPr lang="sl-SI" dirty="0" smtClean="0"/>
              <a:t>Vladimir </a:t>
            </a:r>
            <a:r>
              <a:rPr lang="sl-SI" dirty="0" err="1" smtClean="0"/>
              <a:t>Vernadsky</a:t>
            </a:r>
            <a:r>
              <a:rPr lang="sl-SI" dirty="0" smtClean="0"/>
              <a:t> (1926)</a:t>
            </a:r>
          </a:p>
          <a:p>
            <a:pPr lvl="1"/>
            <a:r>
              <a:rPr lang="sl-SI" dirty="0" smtClean="0"/>
              <a:t>Biosfera</a:t>
            </a:r>
          </a:p>
          <a:p>
            <a:pPr lvl="1"/>
            <a:r>
              <a:rPr lang="sl-SI" dirty="0" smtClean="0"/>
              <a:t>Življenje kot geološka sila</a:t>
            </a:r>
          </a:p>
          <a:p>
            <a:pPr lvl="1"/>
            <a:endParaRPr lang="sl-SI" dirty="0" smtClean="0"/>
          </a:p>
          <a:p>
            <a:pPr lvl="1">
              <a:buNone/>
            </a:pPr>
            <a:endParaRPr lang="sl-SI" dirty="0" smtClean="0"/>
          </a:p>
        </p:txBody>
      </p:sp>
      <p:pic>
        <p:nvPicPr>
          <p:cNvPr id="36866" name="Picture 2" descr="File:Hutton James portrait Raebur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139" y="0"/>
            <a:ext cx="2724861" cy="3212976"/>
          </a:xfrm>
          <a:prstGeom prst="rect">
            <a:avLst/>
          </a:prstGeom>
          <a:noFill/>
        </p:spPr>
      </p:pic>
      <p:pic>
        <p:nvPicPr>
          <p:cNvPr id="36870" name="Picture 6" descr="http://upload.wikimedia.org/wikipedia/commons/f/ff/Vernad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209633"/>
            <a:ext cx="2699792" cy="36483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sl-SI" dirty="0" smtClean="0"/>
              <a:t>Zemlja – okolje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724128" cy="56612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Loveloc</a:t>
            </a:r>
            <a:r>
              <a:rPr lang="sl-SI" dirty="0" smtClean="0"/>
              <a:t>k (in </a:t>
            </a:r>
            <a:r>
              <a:rPr lang="sl-SI" dirty="0" err="1" smtClean="0"/>
              <a:t>Lynn</a:t>
            </a:r>
            <a:r>
              <a:rPr lang="sl-SI" dirty="0" smtClean="0"/>
              <a:t> </a:t>
            </a:r>
            <a:r>
              <a:rPr lang="sl-SI" dirty="0" err="1" smtClean="0"/>
              <a:t>Margulis</a:t>
            </a:r>
            <a:r>
              <a:rPr lang="sl-SI" dirty="0" smtClean="0"/>
              <a:t>) (1970)</a:t>
            </a:r>
            <a:r>
              <a:rPr lang="en-US" dirty="0" smtClean="0"/>
              <a:t>: </a:t>
            </a:r>
            <a:endParaRPr lang="sl-SI" dirty="0" smtClean="0"/>
          </a:p>
          <a:p>
            <a:pPr lvl="1"/>
            <a:r>
              <a:rPr lang="en-US" dirty="0" smtClean="0"/>
              <a:t>Gaia </a:t>
            </a:r>
            <a:r>
              <a:rPr lang="sl-SI" dirty="0" smtClean="0"/>
              <a:t>hipoteza</a:t>
            </a:r>
            <a:endParaRPr lang="en-US" dirty="0" smtClean="0"/>
          </a:p>
          <a:p>
            <a:pPr lvl="2"/>
            <a:r>
              <a:rPr lang="sl-SI" sz="2800" dirty="0" smtClean="0"/>
              <a:t>Zemlja je organizem</a:t>
            </a:r>
          </a:p>
          <a:p>
            <a:pPr lvl="2"/>
            <a:r>
              <a:rPr lang="sl-SI" sz="2800" dirty="0" smtClean="0"/>
              <a:t>Življenje bistveno vpliva na okolje </a:t>
            </a:r>
            <a:endParaRPr lang="en-US" sz="2800" dirty="0" smtClean="0"/>
          </a:p>
          <a:p>
            <a:pPr lvl="2"/>
            <a:r>
              <a:rPr lang="sl-SI" sz="2800" dirty="0" smtClean="0"/>
              <a:t>Življenje spreminja okolje, da bi si izboljšalo pogoje življenja</a:t>
            </a:r>
          </a:p>
          <a:p>
            <a:pPr lvl="2"/>
            <a:r>
              <a:rPr lang="sl-SI" sz="2800" dirty="0" smtClean="0"/>
              <a:t>Življenje namerno ali zavestno nadzira (kontrolira) globalno okolje</a:t>
            </a:r>
            <a:endParaRPr lang="en-US" sz="2800" dirty="0" smtClean="0"/>
          </a:p>
          <a:p>
            <a:pPr lvl="2"/>
            <a:r>
              <a:rPr lang="en-US" sz="2800" dirty="0" err="1" smtClean="0"/>
              <a:t>Interdisciplinar</a:t>
            </a:r>
            <a:r>
              <a:rPr lang="sl-SI" sz="2800" dirty="0" smtClean="0"/>
              <a:t>no razmišljanje</a:t>
            </a:r>
            <a:endParaRPr lang="en-US" sz="2800" dirty="0" smtClean="0"/>
          </a:p>
          <a:p>
            <a:endParaRPr lang="sl-SI" dirty="0"/>
          </a:p>
        </p:txBody>
      </p:sp>
      <p:pic>
        <p:nvPicPr>
          <p:cNvPr id="4" name="Picture 4" descr="James Lovelock - The Vanishing Face of Gaia: A Final W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9604" y="1196752"/>
            <a:ext cx="3564396" cy="2376264"/>
          </a:xfrm>
          <a:prstGeom prst="rect">
            <a:avLst/>
          </a:prstGeom>
          <a:noFill/>
        </p:spPr>
      </p:pic>
      <p:pic>
        <p:nvPicPr>
          <p:cNvPr id="65538" name="Picture 2" descr="http://www.harvardsquarelibrary.org/cfs2/images/lynn_margu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138" y="4365104"/>
            <a:ext cx="3323862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sl-SI" dirty="0" smtClean="0"/>
              <a:t>3.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Preberi, kdo je bil James </a:t>
            </a:r>
            <a:r>
              <a:rPr lang="sl-SI" dirty="0" smtClean="0"/>
              <a:t>Hutton </a:t>
            </a:r>
            <a:r>
              <a:rPr lang="sl-SI" dirty="0" smtClean="0"/>
              <a:t>in kakšen je njegov pomen za razvoj geologije.</a:t>
            </a:r>
          </a:p>
          <a:p>
            <a:pPr lvl="1"/>
            <a:r>
              <a:rPr lang="sl-SI" dirty="0" smtClean="0"/>
              <a:t>Vir podatkov je npr.:</a:t>
            </a:r>
          </a:p>
          <a:p>
            <a:pPr lvl="2"/>
            <a:r>
              <a:rPr lang="sl-SI" dirty="0" smtClean="0">
                <a:hlinkClick r:id="rId2"/>
              </a:rPr>
              <a:t>http://en.wikipedia.org/wiki/James_Hutton</a:t>
            </a:r>
            <a:endParaRPr lang="sl-SI" dirty="0" smtClean="0"/>
          </a:p>
          <a:p>
            <a:r>
              <a:rPr lang="sl-SI" dirty="0" smtClean="0"/>
              <a:t>Preberi, kdo je bil Vladimir </a:t>
            </a:r>
            <a:r>
              <a:rPr lang="sl-SI" dirty="0" err="1" smtClean="0"/>
              <a:t>Vernadsky</a:t>
            </a:r>
            <a:r>
              <a:rPr lang="sl-SI" dirty="0" smtClean="0"/>
              <a:t> in zakaj je pomemben za razvoj okoljskih ved.</a:t>
            </a:r>
          </a:p>
          <a:p>
            <a:pPr lvl="1"/>
            <a:r>
              <a:rPr lang="sl-SI" dirty="0" smtClean="0"/>
              <a:t>Vir podatkov je npr.:</a:t>
            </a:r>
          </a:p>
          <a:p>
            <a:pPr lvl="2"/>
            <a:r>
              <a:rPr lang="sl-SI" dirty="0" smtClean="0">
                <a:hlinkClick r:id="rId3"/>
              </a:rPr>
              <a:t>http://www.theosociety.org/pasadena/sunrise/47-97-8/sc-imo7.htm</a:t>
            </a:r>
            <a:endParaRPr lang="sl-SI" dirty="0" smtClean="0"/>
          </a:p>
          <a:p>
            <a:pPr lvl="2"/>
            <a:r>
              <a:rPr lang="sl-SI" dirty="0" smtClean="0">
                <a:hlinkClick r:id="rId4"/>
              </a:rPr>
              <a:t>http://www.larouchepub.com/other/2005/site_packages/vernadsky/3207bios_and_noos.html</a:t>
            </a:r>
            <a:endParaRPr lang="sl-SI" dirty="0" smtClean="0"/>
          </a:p>
          <a:p>
            <a:pPr lvl="2"/>
            <a:r>
              <a:rPr lang="sl-SI" dirty="0" smtClean="0">
                <a:hlinkClick r:id="rId5"/>
              </a:rPr>
              <a:t>http://www.google.si/search?sourceid=navclient&amp;aq=0h&amp;oq=vernadsky+bio&amp;hl=en-GB&amp;ie=UTF-8&amp;rlz=1T4ASUT_enSI409SI409&amp;q=vernadsky+biosphere</a:t>
            </a:r>
            <a:endParaRPr lang="sl-SI" dirty="0" smtClean="0"/>
          </a:p>
          <a:p>
            <a:r>
              <a:rPr lang="sl-SI" dirty="0" smtClean="0"/>
              <a:t>Preberi več o </a:t>
            </a:r>
            <a:r>
              <a:rPr lang="sl-SI" dirty="0" err="1" smtClean="0"/>
              <a:t>Gaia</a:t>
            </a:r>
            <a:r>
              <a:rPr lang="sl-SI" dirty="0" smtClean="0"/>
              <a:t> hipotezi.</a:t>
            </a:r>
          </a:p>
          <a:p>
            <a:pPr lvl="1"/>
            <a:r>
              <a:rPr lang="sl-SI" dirty="0" smtClean="0"/>
              <a:t>Vir podatkov je npr.:</a:t>
            </a:r>
          </a:p>
          <a:p>
            <a:pPr lvl="2"/>
            <a:r>
              <a:rPr lang="sl-SI" dirty="0" smtClean="0">
                <a:hlinkClick r:id="rId6"/>
              </a:rPr>
              <a:t>http://www.ecolo.org/lovelock/index.htm</a:t>
            </a:r>
            <a:endParaRPr lang="sl-SI" dirty="0" smtClean="0"/>
          </a:p>
          <a:p>
            <a:pPr lvl="2"/>
            <a:r>
              <a:rPr lang="sl-SI" dirty="0" smtClean="0">
                <a:hlinkClick r:id="rId7"/>
              </a:rPr>
              <a:t>http://www.panspermia.org/gaia.htm</a:t>
            </a:r>
            <a:endParaRPr lang="sl-SI" dirty="0" smtClean="0"/>
          </a:p>
          <a:p>
            <a:pPr lvl="2"/>
            <a:r>
              <a:rPr lang="sl-SI" dirty="0" smtClean="0">
                <a:hlinkClick r:id="rId8"/>
              </a:rPr>
              <a:t>http://www.mountainman.com.au/gaia_int.html</a:t>
            </a:r>
            <a:endParaRPr lang="sl-SI" dirty="0" smtClean="0"/>
          </a:p>
          <a:p>
            <a:pPr lvl="2"/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2" name="Group 34"/>
          <p:cNvGraphicFramePr>
            <a:graphicFrameLocks noGrp="1"/>
          </p:cNvGraphicFramePr>
          <p:nvPr/>
        </p:nvGraphicFramePr>
        <p:xfrm>
          <a:off x="0" y="1371600"/>
          <a:ext cx="9144000" cy="48768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876800">
                <a:tc>
                  <a:txBody>
                    <a:bodyPr/>
                    <a:lstStyle/>
                    <a:p>
                      <a:pPr marL="666750" marR="0" lvl="0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Zemlja – okolje</a:t>
            </a:r>
            <a:endParaRPr lang="en-GB" dirty="0" smtClean="0"/>
          </a:p>
        </p:txBody>
      </p:sp>
      <p:sp>
        <p:nvSpPr>
          <p:cNvPr id="922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sl-SI" dirty="0" smtClean="0"/>
              <a:t>Zemlja: Dinamična, živa, kompleksna (zapletena)</a:t>
            </a:r>
          </a:p>
          <a:p>
            <a:pPr eaLnBrk="1" hangingPunct="1"/>
            <a:r>
              <a:rPr lang="sl-SI" dirty="0" smtClean="0"/>
              <a:t>Živi organizmi: z začetkom in koncem</a:t>
            </a:r>
            <a:endParaRPr lang="en-US" dirty="0" smtClean="0"/>
          </a:p>
          <a:p>
            <a:pPr eaLnBrk="1" hangingPunct="1"/>
            <a:r>
              <a:rPr lang="sl-SI" dirty="0" smtClean="0"/>
              <a:t>Okolje na Zemlji kot celota</a:t>
            </a:r>
            <a:endParaRPr lang="en-US" dirty="0" smtClean="0"/>
          </a:p>
          <a:p>
            <a:pPr eaLnBrk="1" hangingPunct="1"/>
            <a:r>
              <a:rPr lang="sl-SI" dirty="0" smtClean="0"/>
              <a:t>Podaljšanje trajnega zdravega življenja na Zemlji</a:t>
            </a:r>
          </a:p>
          <a:p>
            <a:pPr lvl="1"/>
            <a:r>
              <a:rPr lang="sl-SI" dirty="0" err="1" smtClean="0"/>
              <a:t>Monitoring</a:t>
            </a:r>
            <a:r>
              <a:rPr lang="sl-SI" dirty="0" smtClean="0"/>
              <a:t> (spremljanje) okolja</a:t>
            </a:r>
          </a:p>
          <a:p>
            <a:pPr lvl="1"/>
            <a:r>
              <a:rPr lang="sl-SI" dirty="0" smtClean="0"/>
              <a:t>Okoljski problemi – kartiranje (prepoznavanje) in analiza</a:t>
            </a:r>
          </a:p>
          <a:p>
            <a:pPr lvl="1"/>
            <a:r>
              <a:rPr lang="sl-SI" dirty="0" smtClean="0"/>
              <a:t>Okoljski problemi – preprečevanje in zaščita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Definicije: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Geologija</a:t>
            </a:r>
            <a:r>
              <a:rPr lang="sl-SI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sl-SI" dirty="0" smtClean="0"/>
              <a:t>proučevanje Zemlje, njenih materialov in lastnosti, njenih notranjih in zunanjih fizikalnih, kemičnih in bioloških lastnosti ter njene zgodovine.</a:t>
            </a:r>
          </a:p>
          <a:p>
            <a:r>
              <a:rPr lang="sl-SI" dirty="0" smtClean="0"/>
              <a:t>Okolje – zapleten sistem živega in neživega,  ki obkroža in vpliva na živeče organizme, z vsemi fizikalnimi, biološkimi, geološkimi, ekološkimi in geopolitičnimi vidiki. </a:t>
            </a:r>
          </a:p>
          <a:p>
            <a:r>
              <a:rPr lang="sl-SI" dirty="0" smtClean="0"/>
              <a:t>Okoljska geologija - uporaba geologije za reševanje okoljskih problemov.</a:t>
            </a: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en-US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fontScale="55000" lnSpcReduction="20000"/>
          </a:bodyPr>
          <a:lstStyle/>
          <a:p>
            <a:r>
              <a:rPr lang="sl-SI" sz="5800" dirty="0" smtClean="0"/>
              <a:t>Okoljske vede zahtevajo </a:t>
            </a:r>
            <a:r>
              <a:rPr lang="sl-SI" sz="5800" dirty="0" err="1" smtClean="0"/>
              <a:t>multidisciplinarne</a:t>
            </a:r>
            <a:r>
              <a:rPr lang="sl-SI" sz="5800" dirty="0" smtClean="0"/>
              <a:t> raziskave:</a:t>
            </a:r>
          </a:p>
          <a:p>
            <a:pPr lvl="1"/>
            <a:r>
              <a:rPr lang="sl-SI" sz="5100" dirty="0" smtClean="0"/>
              <a:t>Okoljska geologija</a:t>
            </a:r>
          </a:p>
          <a:p>
            <a:pPr lvl="1"/>
            <a:r>
              <a:rPr lang="sl-SI" sz="5100" dirty="0" smtClean="0"/>
              <a:t>Okoljska kemija</a:t>
            </a:r>
          </a:p>
          <a:p>
            <a:pPr lvl="1"/>
            <a:r>
              <a:rPr lang="sl-SI" sz="5100" dirty="0" smtClean="0"/>
              <a:t>Globalne klimatske spremembe</a:t>
            </a:r>
          </a:p>
          <a:p>
            <a:pPr lvl="1"/>
            <a:r>
              <a:rPr lang="sl-SI" sz="5100" dirty="0" err="1" smtClean="0"/>
              <a:t>Biodiverziteta</a:t>
            </a:r>
            <a:r>
              <a:rPr lang="sl-SI" sz="5100" dirty="0" smtClean="0"/>
              <a:t> in ekosistemi</a:t>
            </a:r>
          </a:p>
          <a:p>
            <a:pPr lvl="1"/>
            <a:r>
              <a:rPr lang="sl-SI" sz="5100" dirty="0" smtClean="0"/>
              <a:t>Okoljsko gospodarstvo</a:t>
            </a:r>
          </a:p>
          <a:p>
            <a:pPr lvl="1"/>
            <a:r>
              <a:rPr lang="sl-SI" sz="5100" dirty="0" smtClean="0"/>
              <a:t>Okoljska etika</a:t>
            </a:r>
          </a:p>
          <a:p>
            <a:pPr lvl="1"/>
            <a:r>
              <a:rPr lang="sl-SI" sz="5100" dirty="0" smtClean="0"/>
              <a:t>Okoljsko pravo</a:t>
            </a:r>
          </a:p>
          <a:p>
            <a:r>
              <a:rPr lang="sl-SI" sz="5800" dirty="0" smtClean="0"/>
              <a:t>Okoljska kriza</a:t>
            </a:r>
          </a:p>
          <a:p>
            <a:pPr lvl="1"/>
            <a:r>
              <a:rPr lang="sl-SI" sz="5100" dirty="0" smtClean="0"/>
              <a:t>Prenaseljenost</a:t>
            </a:r>
          </a:p>
          <a:p>
            <a:pPr lvl="1"/>
            <a:r>
              <a:rPr lang="sl-SI" sz="5100" dirty="0" smtClean="0"/>
              <a:t>Okoljska tveganja</a:t>
            </a:r>
          </a:p>
          <a:p>
            <a:pPr lvl="1"/>
            <a:r>
              <a:rPr lang="sl-SI" sz="5100" dirty="0" smtClean="0"/>
              <a:t>Omejeni naravni viri </a:t>
            </a:r>
          </a:p>
          <a:p>
            <a:pPr lvl="1"/>
            <a:r>
              <a:rPr lang="sl-SI" sz="5100" dirty="0" smtClean="0"/>
              <a:t>Onesnaženje, </a:t>
            </a:r>
          </a:p>
          <a:p>
            <a:pPr lvl="1"/>
            <a:r>
              <a:rPr lang="sl-SI" sz="5100" dirty="0" smtClean="0"/>
              <a:t>Lastništvo okolja (v prostoru in času).</a:t>
            </a:r>
          </a:p>
          <a:p>
            <a:pPr>
              <a:buNone/>
            </a:pPr>
            <a:endParaRPr lang="sl-SI" sz="3500" dirty="0" smtClean="0"/>
          </a:p>
          <a:p>
            <a:pPr lvl="1"/>
            <a:endParaRPr lang="sl-SI" sz="3200" dirty="0" smtClean="0"/>
          </a:p>
          <a:p>
            <a:endParaRPr lang="sl-SI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Okoljska geologija</a:t>
            </a:r>
            <a:endParaRPr lang="en-GB" dirty="0" smtClean="0"/>
          </a:p>
        </p:txBody>
      </p:sp>
      <p:sp>
        <p:nvSpPr>
          <p:cNvPr id="1126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sl-SI" dirty="0" smtClean="0"/>
              <a:t>Aplikativna (uporabna) geologija.</a:t>
            </a:r>
          </a:p>
          <a:p>
            <a:pPr eaLnBrk="1" hangingPunct="1"/>
            <a:r>
              <a:rPr lang="sl-SI" dirty="0" smtClean="0"/>
              <a:t>Uporaba znanj okoljske geologije:</a:t>
            </a:r>
          </a:p>
          <a:p>
            <a:pPr lvl="1"/>
            <a:r>
              <a:rPr lang="sl-SI" dirty="0" smtClean="0"/>
              <a:t>Boljše razumevanje okoljskih problemov</a:t>
            </a:r>
          </a:p>
          <a:p>
            <a:pPr lvl="1"/>
            <a:r>
              <a:rPr lang="sl-SI" dirty="0" smtClean="0"/>
              <a:t>Geološko znanje za reševanje problemov</a:t>
            </a:r>
          </a:p>
          <a:p>
            <a:pPr lvl="1"/>
            <a:r>
              <a:rPr lang="sl-SI" dirty="0" smtClean="0"/>
              <a:t>Zmanjšanje degradacije okolja</a:t>
            </a:r>
          </a:p>
          <a:p>
            <a:pPr lvl="1"/>
            <a:r>
              <a:rPr lang="sl-SI" dirty="0" smtClean="0"/>
              <a:t>Optimizacija uporabe virov za povečanje okoljskih koristi družbe.</a:t>
            </a:r>
            <a:endParaRPr lang="en-US" dirty="0" smtClean="0"/>
          </a:p>
          <a:p>
            <a:pPr eaLnBrk="1" hangingPunct="1"/>
            <a:r>
              <a:rPr lang="sl-SI" dirty="0" smtClean="0"/>
              <a:t>Zemeljski materiali – vir habitatov in naravnih virov, odlagališč odpadkov, okoljskih in zdravstvenih vprašanj</a:t>
            </a:r>
          </a:p>
          <a:p>
            <a:pPr eaLnBrk="1" hangingPunct="1"/>
            <a:r>
              <a:rPr lang="sl-SI" dirty="0" smtClean="0"/>
              <a:t>Boljše razumevanje naravnih tveganj (hazarda)</a:t>
            </a:r>
          </a:p>
          <a:p>
            <a:pPr eaLnBrk="1" hangingPunct="1"/>
            <a:r>
              <a:rPr lang="sl-SI" dirty="0" smtClean="0"/>
              <a:t>Uporaba, načrtovanje in upravljanje z zemeljskimi in vodnimi viri</a:t>
            </a:r>
            <a:endParaRPr lang="en-US" dirty="0" smtClean="0"/>
          </a:p>
          <a:p>
            <a:r>
              <a:rPr lang="sl-SI" dirty="0" smtClean="0"/>
              <a:t>Geološki vidik katerega koli stanja okolja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93" y="260648"/>
            <a:ext cx="8758107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sl-SI" dirty="0" smtClean="0"/>
              <a:t>Temeljne zamisli</a:t>
            </a:r>
            <a:endParaRPr lang="en-GB" dirty="0" smtClean="0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Pet temeljnih zamisli:</a:t>
            </a:r>
          </a:p>
          <a:p>
            <a:pPr lvl="1"/>
            <a:r>
              <a:rPr lang="sl-SI" dirty="0" smtClean="0"/>
              <a:t>Rast človeške populacije</a:t>
            </a:r>
          </a:p>
          <a:p>
            <a:pPr lvl="1"/>
            <a:r>
              <a:rPr lang="sl-SI" dirty="0" smtClean="0"/>
              <a:t>Trajnostni razvoj</a:t>
            </a:r>
          </a:p>
          <a:p>
            <a:pPr lvl="1"/>
            <a:r>
              <a:rPr lang="sl-SI" dirty="0" smtClean="0"/>
              <a:t>Sistem in spremembe</a:t>
            </a:r>
          </a:p>
          <a:p>
            <a:pPr lvl="1"/>
            <a:r>
              <a:rPr lang="sl-SI" dirty="0" smtClean="0"/>
              <a:t>Naravna tveganja (</a:t>
            </a:r>
            <a:r>
              <a:rPr lang="sl-SI" dirty="0" err="1" smtClean="0"/>
              <a:t>geohazard</a:t>
            </a:r>
            <a:r>
              <a:rPr lang="sl-SI" dirty="0" smtClean="0"/>
              <a:t>)</a:t>
            </a:r>
          </a:p>
          <a:p>
            <a:pPr lvl="1" eaLnBrk="1" hangingPunct="1"/>
            <a:r>
              <a:rPr lang="sl-SI" dirty="0" smtClean="0"/>
              <a:t>Znanstveno védenje in vrednote</a:t>
            </a:r>
          </a:p>
          <a:p>
            <a:pPr eaLnBrk="1" hangingPunct="1"/>
            <a:r>
              <a:rPr lang="sl-SI" dirty="0" smtClean="0"/>
              <a:t>Ostale pomembne zamisli okoljske geologije:</a:t>
            </a:r>
          </a:p>
          <a:p>
            <a:pPr lvl="1"/>
            <a:r>
              <a:rPr lang="sl-SI" dirty="0" smtClean="0"/>
              <a:t>Končni naravni viri</a:t>
            </a:r>
          </a:p>
          <a:p>
            <a:pPr lvl="1"/>
            <a:r>
              <a:rPr lang="sl-SI" dirty="0" smtClean="0"/>
              <a:t>Obveza za prihodnost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Obveznosti: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Predavanja </a:t>
            </a:r>
          </a:p>
          <a:p>
            <a:r>
              <a:rPr lang="sl-SI" dirty="0" smtClean="0"/>
              <a:t>Obiski inštitucij</a:t>
            </a:r>
          </a:p>
          <a:p>
            <a:r>
              <a:rPr lang="sl-SI" dirty="0" smtClean="0"/>
              <a:t>Teren</a:t>
            </a:r>
          </a:p>
          <a:p>
            <a:r>
              <a:rPr lang="sl-SI" dirty="0" smtClean="0"/>
              <a:t>Izdelava domačih nalog </a:t>
            </a:r>
          </a:p>
          <a:p>
            <a:pPr lvl="1"/>
            <a:r>
              <a:rPr lang="sl-SI" dirty="0" smtClean="0"/>
              <a:t>Pol do ene strani besedila</a:t>
            </a:r>
          </a:p>
          <a:p>
            <a:r>
              <a:rPr lang="sl-SI" dirty="0" smtClean="0"/>
              <a:t>Predstavitev “domačih nalog”</a:t>
            </a:r>
          </a:p>
          <a:p>
            <a:pPr lvl="1"/>
            <a:r>
              <a:rPr lang="sl-SI" dirty="0" smtClean="0"/>
              <a:t>Ena do pet strani </a:t>
            </a:r>
            <a:r>
              <a:rPr lang="sl-SI" dirty="0" err="1" smtClean="0"/>
              <a:t>ppt</a:t>
            </a:r>
            <a:endParaRPr lang="sl-SI" dirty="0" smtClean="0"/>
          </a:p>
          <a:p>
            <a:r>
              <a:rPr lang="sl-SI" dirty="0" smtClean="0"/>
              <a:t>Obveznosti lahko opravite z rednim izpolnjevanjem “domačih nalog” ali z zaključnim izpitom.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Vsebina predmeta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040560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Osnove okoljske geologije</a:t>
            </a:r>
          </a:p>
          <a:p>
            <a:r>
              <a:rPr lang="sl-SI" dirty="0" smtClean="0"/>
              <a:t>Naravna tveganja</a:t>
            </a:r>
          </a:p>
          <a:p>
            <a:r>
              <a:rPr lang="sl-SI" dirty="0" smtClean="0"/>
              <a:t>Naravni viri in onesnaženje</a:t>
            </a:r>
          </a:p>
          <a:p>
            <a:r>
              <a:rPr lang="sl-SI" dirty="0" smtClean="0"/>
              <a:t>Globalni vidiki in družba</a:t>
            </a:r>
          </a:p>
          <a:p>
            <a:pPr>
              <a:buNone/>
            </a:pPr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Znanje nekaterih vsebin ste že ali boste osvojili pri predmetih </a:t>
            </a:r>
            <a:r>
              <a:rPr lang="sl-SI" dirty="0" smtClean="0">
                <a:solidFill>
                  <a:srgbClr val="FF0000"/>
                </a:solidFill>
              </a:rPr>
              <a:t>Osnove geologije, Inženirska geologija, Mineralne surovine, Geofizika, Pedologija </a:t>
            </a:r>
            <a:r>
              <a:rPr lang="sl-SI" dirty="0" smtClean="0"/>
              <a:t>in</a:t>
            </a:r>
            <a:r>
              <a:rPr lang="sl-SI" dirty="0" smtClean="0">
                <a:solidFill>
                  <a:srgbClr val="FF0000"/>
                </a:solidFill>
              </a:rPr>
              <a:t> Hidrogeologija </a:t>
            </a:r>
            <a:r>
              <a:rPr lang="sl-SI" dirty="0" smtClean="0"/>
              <a:t>ali ga lahko dodatno razširite pri izbirnih predmetih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Geomedicina</a:t>
            </a:r>
            <a:r>
              <a:rPr lang="sl-SI" dirty="0" smtClean="0">
                <a:solidFill>
                  <a:srgbClr val="FF0000"/>
                </a:solidFill>
              </a:rPr>
              <a:t>, Raba prostora in ocena vplivov na okolje, Inženirska geologija pri posegih v prostor.</a:t>
            </a:r>
          </a:p>
          <a:p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sz="4000" dirty="0" smtClean="0"/>
              <a:t>1. del</a:t>
            </a:r>
            <a:br>
              <a:rPr lang="sl-SI" sz="4000" dirty="0" smtClean="0"/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>1. poglavje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>
            <a:normAutofit/>
          </a:bodyPr>
          <a:lstStyle/>
          <a:p>
            <a:r>
              <a:rPr lang="sl-SI" sz="5400" b="1" dirty="0" smtClean="0">
                <a:solidFill>
                  <a:schemeClr val="tx1"/>
                </a:solidFill>
              </a:rPr>
              <a:t>FILOZOFIJA IN TEMELJNE ZAMISLI</a:t>
            </a:r>
            <a:endParaRPr lang="sl-SI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88235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 Cilji in kompetence poglavja so vedeti in razumeti: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Geologijo in okoljsko geologijo kot znanost</a:t>
            </a:r>
          </a:p>
          <a:p>
            <a:r>
              <a:rPr lang="sl-SI" dirty="0" smtClean="0"/>
              <a:t>Naraščajočo človeško populacijo kot primarni okoljski problem</a:t>
            </a:r>
          </a:p>
          <a:p>
            <a:r>
              <a:rPr lang="sl-SI" dirty="0" smtClean="0"/>
              <a:t>Koncept trajnostnega razvoja in pomembne dejavnike “okoljske krize”</a:t>
            </a:r>
          </a:p>
          <a:p>
            <a:r>
              <a:rPr lang="sl-SI" dirty="0" smtClean="0"/>
              <a:t>Zemljo kot sistem in spremembe sistemov</a:t>
            </a:r>
          </a:p>
          <a:p>
            <a:r>
              <a:rPr lang="sl-SI" dirty="0" smtClean="0"/>
              <a:t>Koncepta okoljske enovitosti in </a:t>
            </a:r>
            <a:r>
              <a:rPr lang="sl-SI" dirty="0" err="1" smtClean="0"/>
              <a:t>uniformitarizma</a:t>
            </a:r>
            <a:r>
              <a:rPr lang="sl-SI" dirty="0" smtClean="0"/>
              <a:t> ter zakaj sta pomembna za okoljsko geologijo</a:t>
            </a:r>
          </a:p>
          <a:p>
            <a:r>
              <a:rPr lang="sl-SI" dirty="0" smtClean="0"/>
              <a:t>Procese naravnih tveganj (hazarda) na Zemlji</a:t>
            </a:r>
          </a:p>
          <a:p>
            <a:r>
              <a:rPr lang="sl-SI" dirty="0" smtClean="0"/>
              <a:t>Načelo previdnosti</a:t>
            </a:r>
          </a:p>
          <a:p>
            <a:r>
              <a:rPr lang="sl-SI" dirty="0" smtClean="0"/>
              <a:t>Zakaj je reševanje okoljskih problemov lahko zapleteno.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sl-SI" sz="3600" dirty="0" smtClean="0"/>
              <a:t>Primer 1: Velikonočni otoki</a:t>
            </a:r>
            <a:endParaRPr lang="en-US" sz="4000" b="1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176464"/>
          </a:xfrm>
        </p:spPr>
        <p:txBody>
          <a:bodyPr>
            <a:normAutofit/>
          </a:bodyPr>
          <a:lstStyle/>
          <a:p>
            <a:r>
              <a:rPr lang="sl-SI" dirty="0" smtClean="0"/>
              <a:t>Primer propada civilizacije zaradi pomanjkanja virov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Se to lahko </a:t>
            </a:r>
          </a:p>
          <a:p>
            <a:pPr>
              <a:buNone/>
            </a:pPr>
            <a:r>
              <a:rPr lang="sl-SI" dirty="0" smtClean="0"/>
              <a:t>    zgodi Zemlji?</a:t>
            </a:r>
          </a:p>
        </p:txBody>
      </p:sp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Pearson Education, Inc.</a:t>
            </a:r>
          </a:p>
        </p:txBody>
      </p:sp>
      <p:pic>
        <p:nvPicPr>
          <p:cNvPr id="26629" name="Picture 42" descr="LWE_1e_Figure_01_16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562" y="1808162"/>
            <a:ext cx="6040438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http://us.123rf.com/400wm/400/400/dundanim/dundanim0803/dundanim080300053/2709704-planet-earth-devastated-by-global-war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23300"/>
            <a:ext cx="3347864" cy="223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 2: Otok </a:t>
            </a:r>
            <a:r>
              <a:rPr lang="sl-SI" dirty="0" err="1" smtClean="0"/>
              <a:t>Hispaniola</a:t>
            </a:r>
            <a:endParaRPr lang="sl-SI" dirty="0"/>
          </a:p>
        </p:txBody>
      </p:sp>
      <p:pic>
        <p:nvPicPr>
          <p:cNvPr id="47106" name="Picture 2" descr="http://www.caribbeandevelopment.org/map_hispanio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6281"/>
            <a:ext cx="9144000" cy="5311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wallpaperstravel.com/wallpapers/beach-in-dominican-republic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355976" cy="3374994"/>
          </a:xfrm>
          <a:prstGeom prst="rect">
            <a:avLst/>
          </a:prstGeom>
          <a:noFill/>
        </p:spPr>
      </p:pic>
      <p:pic>
        <p:nvPicPr>
          <p:cNvPr id="50180" name="Picture 4" descr="http://www.bcnn6.com/images/25haiti.lar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4533268" cy="3212976"/>
          </a:xfrm>
          <a:prstGeom prst="rect">
            <a:avLst/>
          </a:prstGeom>
          <a:noFill/>
        </p:spPr>
      </p:pic>
      <p:pic>
        <p:nvPicPr>
          <p:cNvPr id="50182" name="Picture 6" descr="http://storage0.dms.mpinteractiv.ro/media/1/1/3614/5322467/2/hait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356992"/>
          </a:xfrm>
          <a:prstGeom prst="rect">
            <a:avLst/>
          </a:prstGeom>
          <a:noFill/>
        </p:spPr>
      </p:pic>
      <p:pic>
        <p:nvPicPr>
          <p:cNvPr id="50184" name="Picture 8" descr="http://www.riubambu.com/RIU_WEB_PAGES/MENU/DOMINICAN_REPUBLIC/DOMINICAN_PEOPLE/dominican_photo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4355976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946</Words>
  <Application>Microsoft Office PowerPoint</Application>
  <PresentationFormat>On-screen Show (4:3)</PresentationFormat>
  <Paragraphs>199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OKOLJSKA GEOLOGIJA</vt:lpstr>
      <vt:lpstr>Literatura: </vt:lpstr>
      <vt:lpstr>Obveznosti:</vt:lpstr>
      <vt:lpstr>Vsebina predmeta</vt:lpstr>
      <vt:lpstr>1. del  1. poglavje </vt:lpstr>
      <vt:lpstr> Cilji in kompetence poglavja so vedeti in razumeti:</vt:lpstr>
      <vt:lpstr>Primer 1: Velikonočni otoki</vt:lpstr>
      <vt:lpstr>Primer 2: Otok Hispaniola</vt:lpstr>
      <vt:lpstr>Slide 9</vt:lpstr>
      <vt:lpstr>Zakaj otok Hispaniola?</vt:lpstr>
      <vt:lpstr>Več si preberite na:</vt:lpstr>
      <vt:lpstr>Slide 12</vt:lpstr>
      <vt:lpstr>Haiti : Dominikanska republika</vt:lpstr>
      <vt:lpstr>Slide 14</vt:lpstr>
      <vt:lpstr>1. naloga</vt:lpstr>
      <vt:lpstr>2. naloga</vt:lpstr>
      <vt:lpstr>Zemlja je edinstvena</vt:lpstr>
      <vt:lpstr>Položaj Zemlje v vesolju</vt:lpstr>
      <vt:lpstr>Položaj Zemlje v vesolju</vt:lpstr>
      <vt:lpstr>Položaj Zemlje v vesolju</vt:lpstr>
      <vt:lpstr>Zemlja – okolje</vt:lpstr>
      <vt:lpstr>Zemlja – okolje</vt:lpstr>
      <vt:lpstr>3. naloga</vt:lpstr>
      <vt:lpstr>Zemlja – okolje</vt:lpstr>
      <vt:lpstr>Definicije:</vt:lpstr>
      <vt:lpstr>Slide 26</vt:lpstr>
      <vt:lpstr>Okoljska geologija</vt:lpstr>
      <vt:lpstr>Slide 28</vt:lpstr>
      <vt:lpstr>Temeljne zamisli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OKOLJSKA GEOLOGIJA</dc:title>
  <dc:creator>nina</dc:creator>
  <cp:lastModifiedBy>nina</cp:lastModifiedBy>
  <cp:revision>7</cp:revision>
  <dcterms:created xsi:type="dcterms:W3CDTF">2011-08-22T11:37:02Z</dcterms:created>
  <dcterms:modified xsi:type="dcterms:W3CDTF">2011-09-20T12:53:12Z</dcterms:modified>
</cp:coreProperties>
</file>