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60" r:id="rId4"/>
    <p:sldId id="303" r:id="rId5"/>
    <p:sldId id="293" r:id="rId6"/>
    <p:sldId id="294" r:id="rId7"/>
    <p:sldId id="295" r:id="rId8"/>
    <p:sldId id="296" r:id="rId9"/>
    <p:sldId id="297" r:id="rId10"/>
    <p:sldId id="302" r:id="rId11"/>
    <p:sldId id="305" r:id="rId12"/>
    <p:sldId id="298" r:id="rId13"/>
    <p:sldId id="307" r:id="rId14"/>
    <p:sldId id="300" r:id="rId15"/>
    <p:sldId id="299" r:id="rId16"/>
    <p:sldId id="301" r:id="rId17"/>
    <p:sldId id="304" r:id="rId18"/>
    <p:sldId id="306" r:id="rId19"/>
    <p:sldId id="308" r:id="rId20"/>
    <p:sldId id="323" r:id="rId21"/>
    <p:sldId id="309" r:id="rId22"/>
    <p:sldId id="319" r:id="rId23"/>
    <p:sldId id="327" r:id="rId24"/>
    <p:sldId id="311" r:id="rId25"/>
    <p:sldId id="324" r:id="rId26"/>
    <p:sldId id="325" r:id="rId27"/>
    <p:sldId id="326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0" r:id="rId37"/>
    <p:sldId id="321" r:id="rId38"/>
    <p:sldId id="322" r:id="rId39"/>
    <p:sldId id="328" r:id="rId40"/>
    <p:sldId id="329" r:id="rId41"/>
    <p:sldId id="332" r:id="rId42"/>
    <p:sldId id="334" r:id="rId43"/>
    <p:sldId id="331" r:id="rId44"/>
    <p:sldId id="333" r:id="rId45"/>
    <p:sldId id="336" r:id="rId46"/>
    <p:sldId id="341" r:id="rId47"/>
    <p:sldId id="352" r:id="rId48"/>
    <p:sldId id="354" r:id="rId49"/>
    <p:sldId id="338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1" r:id="rId59"/>
    <p:sldId id="335" r:id="rId60"/>
    <p:sldId id="356" r:id="rId61"/>
    <p:sldId id="357" r:id="rId6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A7F7-BF00-4DB0-859C-22D6F417B403}" type="datetimeFigureOut">
              <a:rPr lang="sl-SI" smtClean="0"/>
              <a:t>21.9.2011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BA8F-8916-4817-A0D4-B7BD7DB9FE1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F54CF-8797-4FD3-845E-BEAF1DC278EE}" type="slidenum">
              <a:rPr lang="en-US"/>
              <a:pPr/>
              <a:t>46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1EF92-F3EB-4EF6-A3A5-F2B946FD9737}" type="slidenum">
              <a:rPr lang="en-US"/>
              <a:pPr/>
              <a:t>50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2914A-9EB3-408E-8E84-E76DD0A429DE}" type="slidenum">
              <a:rPr lang="en-US"/>
              <a:pPr/>
              <a:t>51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43BC6-2593-4285-A286-56D607BE78BE}" type="slidenum">
              <a:rPr lang="en-US"/>
              <a:pPr/>
              <a:t>52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A6D10-8C6A-4910-A465-F5FB024C6071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07DAB-3497-4F2C-81C6-189CA1BC90A1}" type="slidenum">
              <a:rPr lang="en-US"/>
              <a:pPr/>
              <a:t>54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EAFF8-93EE-4917-920E-C8F38C45E188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102D08-D24C-467D-BB2E-23248D53F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2429-A99D-444A-893C-657FEE8BF862}" type="datetimeFigureOut">
              <a:rPr lang="sl-SI" smtClean="0"/>
              <a:pPr/>
              <a:t>21.9.2011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2BF6-04A7-4535-BDE8-23F95631137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2. del</a:t>
            </a:r>
            <a:br>
              <a:rPr lang="sl-SI" sz="4000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pPr eaLnBrk="1" hangingPunct="1"/>
            <a:r>
              <a:rPr lang="sl-SI" sz="5400" b="1" dirty="0" smtClean="0">
                <a:solidFill>
                  <a:schemeClr val="tx1"/>
                </a:solidFill>
              </a:rPr>
              <a:t>NARAVNA TVEGANJA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Tropska nevihta oslabi, ko ni več vira toplega vlažnega zraka.</a:t>
            </a:r>
          </a:p>
          <a:p>
            <a:pPr lvl="1"/>
            <a:r>
              <a:rPr lang="sl-SI" dirty="0" smtClean="0"/>
              <a:t>Plitvejša voda blizu obale.</a:t>
            </a:r>
          </a:p>
          <a:p>
            <a:pPr lvl="1"/>
            <a:r>
              <a:rPr lang="sl-SI" dirty="0" smtClean="0"/>
              <a:t>Potovanje preko kopnega ozemlja ali hladne vode.</a:t>
            </a:r>
          </a:p>
          <a:p>
            <a:pPr lvl="1"/>
            <a:r>
              <a:rPr lang="sl-SI" dirty="0" smtClean="0"/>
              <a:t>Ponovno se okrepi, če pride nad področje s toplo vodo.</a:t>
            </a:r>
          </a:p>
          <a:p>
            <a:r>
              <a:rPr lang="sl-SI" dirty="0" smtClean="0"/>
              <a:t>Napovedovanje tropske nevihte:</a:t>
            </a:r>
          </a:p>
          <a:p>
            <a:pPr lvl="1"/>
            <a:r>
              <a:rPr lang="sl-SI" dirty="0" smtClean="0"/>
              <a:t>Satelitski posnetki in posnetki iz zraka.</a:t>
            </a:r>
          </a:p>
          <a:p>
            <a:pPr lvl="1"/>
            <a:r>
              <a:rPr lang="sl-SI" dirty="0" smtClean="0"/>
              <a:t>Preleti posebnih letal </a:t>
            </a:r>
          </a:p>
          <a:p>
            <a:pPr lvl="1">
              <a:buNone/>
            </a:pPr>
            <a:r>
              <a:rPr lang="sl-SI" dirty="0" smtClean="0"/>
              <a:t>	skozi nevihto, ki </a:t>
            </a:r>
          </a:p>
          <a:p>
            <a:pPr lvl="1">
              <a:buNone/>
            </a:pPr>
            <a:r>
              <a:rPr lang="sl-SI" dirty="0" smtClean="0"/>
              <a:t>	merijo  hitrost vetra, </a:t>
            </a:r>
          </a:p>
          <a:p>
            <a:pPr lvl="1">
              <a:buNone/>
            </a:pPr>
            <a:r>
              <a:rPr lang="sl-SI" dirty="0" smtClean="0"/>
              <a:t>	temperaturo zraka in </a:t>
            </a:r>
          </a:p>
          <a:p>
            <a:pPr lvl="1">
              <a:buNone/>
            </a:pPr>
            <a:r>
              <a:rPr lang="sl-SI" dirty="0" smtClean="0"/>
              <a:t>	zračni tlak.</a:t>
            </a:r>
          </a:p>
          <a:p>
            <a:pPr lvl="1"/>
            <a:r>
              <a:rPr lang="sl-SI" dirty="0" err="1" smtClean="0"/>
              <a:t>Monitoring</a:t>
            </a:r>
            <a:r>
              <a:rPr lang="sl-SI" dirty="0" smtClean="0"/>
              <a:t> </a:t>
            </a:r>
          </a:p>
          <a:p>
            <a:pPr lvl="1">
              <a:buNone/>
            </a:pPr>
            <a:r>
              <a:rPr lang="sl-SI" dirty="0" smtClean="0"/>
              <a:t>  premikanja.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7" name="Picture 9" descr="hurrica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76592" y="3501008"/>
            <a:ext cx="5167407" cy="335699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na\AppData\Local\Temp\wz1545\032167264X_jpeg\Keller_Chapter_10\Ch_10_Figur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68" y="548680"/>
            <a:ext cx="9183468" cy="58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rh.noaa.gov/images/key/Hazards/Hurricane/wpf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435" y="836712"/>
            <a:ext cx="5088565" cy="3816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Posledice orkana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877272"/>
          </a:xfrm>
        </p:spPr>
        <p:txBody>
          <a:bodyPr>
            <a:normAutofit/>
          </a:bodyPr>
          <a:lstStyle/>
          <a:p>
            <a:r>
              <a:rPr lang="sl-SI" dirty="0" smtClean="0"/>
              <a:t>Močne padavine</a:t>
            </a:r>
          </a:p>
          <a:p>
            <a:pPr lvl="1"/>
            <a:r>
              <a:rPr lang="sl-SI" dirty="0" smtClean="0"/>
              <a:t>Poplave morja</a:t>
            </a:r>
          </a:p>
          <a:p>
            <a:pPr lvl="1"/>
            <a:r>
              <a:rPr lang="sl-SI" dirty="0" smtClean="0"/>
              <a:t>Poplave</a:t>
            </a:r>
          </a:p>
          <a:p>
            <a:r>
              <a:rPr lang="sl-SI" dirty="0" smtClean="0"/>
              <a:t>Nevihtni val v kombinaciji </a:t>
            </a:r>
          </a:p>
          <a:p>
            <a:pPr>
              <a:buNone/>
            </a:pPr>
            <a:r>
              <a:rPr lang="sl-SI" dirty="0"/>
              <a:t>	</a:t>
            </a:r>
            <a:r>
              <a:rPr lang="sl-SI" dirty="0" smtClean="0"/>
              <a:t>z visoko plimo</a:t>
            </a:r>
          </a:p>
          <a:p>
            <a:pPr lvl="1"/>
            <a:r>
              <a:rPr lang="sl-SI" dirty="0" smtClean="0"/>
              <a:t>Poplave </a:t>
            </a:r>
          </a:p>
          <a:p>
            <a:pPr lvl="1"/>
            <a:r>
              <a:rPr lang="sl-SI" dirty="0" smtClean="0"/>
              <a:t>Obalna erozija</a:t>
            </a:r>
            <a:endParaRPr lang="en-US" dirty="0" smtClean="0"/>
          </a:p>
          <a:p>
            <a:r>
              <a:rPr lang="sl-SI" dirty="0" smtClean="0"/>
              <a:t>Rušilna moč vetra</a:t>
            </a:r>
          </a:p>
          <a:p>
            <a:r>
              <a:rPr lang="sl-SI" dirty="0" smtClean="0"/>
              <a:t>V razvitem svetu največ škode zaradi poplav, v nerazvitem zaradi nevihtnega vala. Zakaj?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0"/>
            <a:ext cx="3923928" cy="4525963"/>
          </a:xfrm>
        </p:spPr>
        <p:txBody>
          <a:bodyPr/>
          <a:lstStyle/>
          <a:p>
            <a:r>
              <a:rPr lang="sl-SI" dirty="0" smtClean="0"/>
              <a:t>Orkan Andrew, 25. avgust 1992 – Florida in Mehiški zaliv.</a:t>
            </a:r>
            <a:endParaRPr lang="sl-SI" dirty="0"/>
          </a:p>
        </p:txBody>
      </p:sp>
      <p:pic>
        <p:nvPicPr>
          <p:cNvPr id="4099" name="Picture 3" descr="C:\Users\nina\AppData\Local\Temp\wz81ae\032167264X_jpeg\Keller_Chapter_10\Ch_10_Figure_2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62513" cy="4005064"/>
          </a:xfrm>
          <a:prstGeom prst="rect">
            <a:avLst/>
          </a:prstGeom>
          <a:noFill/>
        </p:spPr>
      </p:pic>
      <p:pic>
        <p:nvPicPr>
          <p:cNvPr id="4100" name="Picture 4" descr="C:\Users\nina\AppData\Local\Temp\wze1d7\032167264X_jpeg\Keller_Chapter_10\Ch_10_Figure_2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973" y="3068960"/>
            <a:ext cx="4910003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31.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Primerjaj posledice orkanov v </a:t>
            </a:r>
            <a:r>
              <a:rPr lang="sl-SI" dirty="0" err="1" smtClean="0"/>
              <a:t>Nargis</a:t>
            </a:r>
            <a:r>
              <a:rPr lang="sl-SI" dirty="0" smtClean="0"/>
              <a:t> (</a:t>
            </a:r>
            <a:r>
              <a:rPr lang="sl-SI" dirty="0" err="1" smtClean="0"/>
              <a:t>Myanmar</a:t>
            </a:r>
            <a:r>
              <a:rPr lang="sl-SI" dirty="0" smtClean="0"/>
              <a:t>), </a:t>
            </a:r>
            <a:r>
              <a:rPr lang="sl-SI" dirty="0" err="1" smtClean="0"/>
              <a:t>Kathrina</a:t>
            </a:r>
            <a:r>
              <a:rPr lang="sl-SI" dirty="0" smtClean="0"/>
              <a:t> (ZDA) in Irene (ZDA). Kje je vzrok za razlike?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http://image.pixmac.com/4/storm-surge-barrier-protection-pixmac-image-11987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498" y="2492896"/>
            <a:ext cx="3912502" cy="2748533"/>
          </a:xfrm>
          <a:prstGeom prst="rect">
            <a:avLst/>
          </a:prstGeom>
          <a:noFill/>
        </p:spPr>
      </p:pic>
      <p:pic>
        <p:nvPicPr>
          <p:cNvPr id="60418" name="Picture 2" descr="http://blog.drymeout.com/wp-content/uploads/2010/10/StormSu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09121"/>
            <a:ext cx="7075397" cy="2348880"/>
          </a:xfrm>
          <a:prstGeom prst="rect">
            <a:avLst/>
          </a:prstGeom>
          <a:noFill/>
        </p:spPr>
      </p:pic>
      <p:pic>
        <p:nvPicPr>
          <p:cNvPr id="60420" name="Picture 4" descr="http://www.nesec.org/images/haz_1978_storm_sur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3576" y="0"/>
            <a:ext cx="3910424" cy="2492896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0"/>
            <a:ext cx="4248472" cy="1143000"/>
          </a:xfrm>
        </p:spPr>
        <p:txBody>
          <a:bodyPr/>
          <a:lstStyle/>
          <a:p>
            <a:r>
              <a:rPr lang="sl-SI" dirty="0" smtClean="0"/>
              <a:t>Nevihtni val</a:t>
            </a:r>
            <a:endParaRPr lang="sl-SI" dirty="0"/>
          </a:p>
        </p:txBody>
      </p:sp>
      <p:pic>
        <p:nvPicPr>
          <p:cNvPr id="60428" name="Picture 12" descr="http://static.guim.co.uk/sys-images/Guardian/Pix/pictures/2008/09/01/gus460x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0485"/>
            <a:ext cx="5292080" cy="31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0"/>
            <a:ext cx="3178696" cy="1143000"/>
          </a:xfrm>
        </p:spPr>
        <p:txBody>
          <a:bodyPr/>
          <a:lstStyle/>
          <a:p>
            <a:r>
              <a:rPr lang="sl-SI" dirty="0" smtClean="0"/>
              <a:t>Veter</a:t>
            </a:r>
            <a:endParaRPr lang="sl-SI" dirty="0"/>
          </a:p>
        </p:txBody>
      </p:sp>
      <p:pic>
        <p:nvPicPr>
          <p:cNvPr id="3" name="Picture 7" descr="huricane 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3" y="1000708"/>
            <a:ext cx="3923928" cy="5857292"/>
          </a:xfrm>
          <a:prstGeom prst="rect">
            <a:avLst/>
          </a:prstGeom>
          <a:noFill/>
          <a:ln/>
        </p:spPr>
      </p:pic>
      <p:pic>
        <p:nvPicPr>
          <p:cNvPr id="61442" name="Picture 2" descr="http://i.telegraph.co.uk/multimedia/archive/01210/wind-bournemouth_121064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0211"/>
            <a:ext cx="5220072" cy="3367789"/>
          </a:xfrm>
          <a:prstGeom prst="rect">
            <a:avLst/>
          </a:prstGeom>
          <a:noFill/>
        </p:spPr>
      </p:pic>
      <p:pic>
        <p:nvPicPr>
          <p:cNvPr id="61444" name="Picture 4" descr="http://www.wisdomportal.com/Poems2010/HurricaneWinds(500x3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20072" cy="356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urricane f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580869"/>
            <a:ext cx="4788024" cy="3277132"/>
          </a:xfrm>
          <a:prstGeom prst="rect">
            <a:avLst/>
          </a:prstGeom>
          <a:noFill/>
          <a:ln/>
        </p:spPr>
      </p:pic>
      <p:pic>
        <p:nvPicPr>
          <p:cNvPr id="6" name="Picture 4" descr="h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88" y="3356992"/>
            <a:ext cx="4644012" cy="3501008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1143000"/>
          </a:xfrm>
        </p:spPr>
        <p:txBody>
          <a:bodyPr/>
          <a:lstStyle/>
          <a:p>
            <a:r>
              <a:rPr lang="sl-SI" dirty="0" smtClean="0"/>
              <a:t>Poplave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438" y="0"/>
            <a:ext cx="615156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Napovedovanje verjetnosti orkana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nina\AppData\Local\Temp\wz8a55\032167264X_jpeg\Keller_Chapter_10\Ch_10_Figur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2571"/>
            <a:ext cx="9144000" cy="5785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TORNADO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3419872" cy="60212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Hitro se vrteč steber zraka v stiku s tlemi.</a:t>
            </a:r>
          </a:p>
          <a:p>
            <a:r>
              <a:rPr lang="sl-SI" dirty="0" smtClean="0"/>
              <a:t>Tornada – špansko vrteča se nevihta.</a:t>
            </a:r>
          </a:p>
          <a:p>
            <a:r>
              <a:rPr lang="sl-SI" dirty="0" smtClean="0"/>
              <a:t>Nastanejo iz močnih neviht na celini.</a:t>
            </a:r>
          </a:p>
          <a:p>
            <a:pPr lvl="1"/>
            <a:r>
              <a:rPr lang="sl-SI" dirty="0" smtClean="0"/>
              <a:t>V  osrednjih ZDA  770 tornadov letno.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6386" name="Picture 2" descr="http://weathertracker.webs.com/tornado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624" y="1124744"/>
            <a:ext cx="5768376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5. poglavje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VREMENSKI POJAVI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4613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Čas pojavljanja tornadov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sl-SI" dirty="0" smtClean="0"/>
              <a:t>Pojavijo se lahko preko celega leta, a na severni polobli najpogosteje od aprila do junija.</a:t>
            </a:r>
          </a:p>
          <a:p>
            <a:r>
              <a:rPr lang="sl-SI" dirty="0" smtClean="0"/>
              <a:t>Običajno popoldne in </a:t>
            </a:r>
          </a:p>
          <a:p>
            <a:pPr>
              <a:buNone/>
            </a:pPr>
            <a:r>
              <a:rPr lang="sl-SI" dirty="0" smtClean="0"/>
              <a:t>	zvečer.</a:t>
            </a:r>
          </a:p>
          <a:p>
            <a:endParaRPr lang="sl-S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671" y="2204864"/>
            <a:ext cx="402132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Tornado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r>
              <a:rPr lang="sl-SI" dirty="0" smtClean="0"/>
              <a:t>Ožji od 1,6 km in kratkotrajni – od nekaj sekund do preko ene ure – največkrat okrog 10 minut.</a:t>
            </a:r>
          </a:p>
          <a:p>
            <a:r>
              <a:rPr lang="sl-SI" dirty="0" smtClean="0"/>
              <a:t>Hitrost premikanja 45 km/h.</a:t>
            </a:r>
          </a:p>
          <a:p>
            <a:r>
              <a:rPr lang="sl-SI" dirty="0" smtClean="0"/>
              <a:t>Običajna razdalja potovanja preden izgine je 8 km.</a:t>
            </a:r>
          </a:p>
          <a:p>
            <a:r>
              <a:rPr lang="sl-SI" dirty="0" smtClean="0"/>
              <a:t>Tlak v notranjosti zračnega stebra je 10% nižji kot v okolici.</a:t>
            </a:r>
          </a:p>
          <a:p>
            <a:r>
              <a:rPr lang="sl-SI" dirty="0" smtClean="0"/>
              <a:t>Največje izmerjene hitrosti vetra so 140 km/h.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sl-SI" dirty="0" smtClean="0"/>
              <a:t>Tornado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sl-SI" dirty="0" smtClean="0"/>
              <a:t>Svetovna porazdelitev tornadov:</a:t>
            </a:r>
            <a:endParaRPr lang="en-US" dirty="0" smtClean="0"/>
          </a:p>
          <a:p>
            <a:pPr>
              <a:buNone/>
            </a:pPr>
            <a:r>
              <a:rPr lang="sl-SI" dirty="0" smtClean="0"/>
              <a:t>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3314" name="Picture 2" descr="http://www.windows2universe.org/earth/images/tornado_agri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" y="1844824"/>
            <a:ext cx="913825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Nastanek tornada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Ob srečanju toplega, vlažnega zraka iz toplega morja, ki priteka pri tleh in hladnega, suhega zraka, ki v priteka višinah, nastanejo nevihtne celice.</a:t>
            </a:r>
          </a:p>
          <a:p>
            <a:r>
              <a:rPr lang="sl-SI" dirty="0" smtClean="0"/>
              <a:t>Super celica nastane iz nevihtne celice s </a:t>
            </a:r>
            <a:r>
              <a:rPr lang="sl-SI" dirty="0" err="1" smtClean="0"/>
              <a:t>kumulunimbusom</a:t>
            </a:r>
            <a:r>
              <a:rPr lang="sl-SI" dirty="0" smtClean="0"/>
              <a:t> takrat, ko hladen </a:t>
            </a:r>
            <a:r>
              <a:rPr lang="sl-SI" dirty="0" err="1" smtClean="0"/>
              <a:t>vzdolnjik</a:t>
            </a:r>
            <a:r>
              <a:rPr lang="sl-SI" dirty="0" smtClean="0"/>
              <a:t>, ki nastane zaradi padavin v nevihti, povzroči, da se suh, hladen zrak iz višin premeša z vlažnim, toplim zrakom pri tleh.</a:t>
            </a:r>
          </a:p>
          <a:p>
            <a:r>
              <a:rPr lang="sl-SI" dirty="0" smtClean="0"/>
              <a:t>Smer in hitrosti vetra se spreminjata z višino - vetrovno striženje v navpični smeri.</a:t>
            </a:r>
          </a:p>
          <a:p>
            <a:r>
              <a:rPr lang="sl-SI" dirty="0" smtClean="0"/>
              <a:t>Pod vplivom močnih strižnih v</a:t>
            </a:r>
          </a:p>
          <a:p>
            <a:r>
              <a:rPr lang="sl-SI" dirty="0" smtClean="0"/>
              <a:t>etrov v višinah, pride do  vrtenja nevihtne </a:t>
            </a:r>
            <a:r>
              <a:rPr lang="sl-SI" dirty="0" err="1" smtClean="0"/>
              <a:t>supercelice</a:t>
            </a:r>
            <a:r>
              <a:rPr lang="sl-SI" dirty="0" smtClean="0"/>
              <a:t>. To je vzrok za krajevno znižanje tlaka v središču zgornje plasti </a:t>
            </a:r>
            <a:r>
              <a:rPr lang="sl-SI" dirty="0" err="1" smtClean="0"/>
              <a:t>supercelice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sl-SI" dirty="0" smtClean="0"/>
              <a:t>Nastanek tornada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021907"/>
          </a:xfrm>
        </p:spPr>
        <p:txBody>
          <a:bodyPr>
            <a:normAutofit/>
          </a:bodyPr>
          <a:lstStyle/>
          <a:p>
            <a:r>
              <a:rPr lang="sl-SI" dirty="0" smtClean="0"/>
              <a:t>Začetna stopnja, zrelost in končna stopnja.</a:t>
            </a:r>
          </a:p>
        </p:txBody>
      </p:sp>
      <p:pic>
        <p:nvPicPr>
          <p:cNvPr id="12292" name="Picture 4" descr="http://www.columbiacountyga.gov/Modules/ShowImage.aspx?imageid=2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89315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sl-SI" dirty="0" smtClean="0"/>
              <a:t>Začetna stopnja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sl-SI" dirty="0" smtClean="0"/>
              <a:t>Vzgonski tok v atmosferi doseže točko kondenzacije in začne nastajati nevihtni oblak.</a:t>
            </a:r>
          </a:p>
          <a:p>
            <a:r>
              <a:rPr lang="sl-SI" dirty="0" smtClean="0"/>
              <a:t>Oblak se lahko širi horizontalno in vertikalno.</a:t>
            </a:r>
          </a:p>
          <a:p>
            <a:r>
              <a:rPr lang="sl-SI" dirty="0" smtClean="0"/>
              <a:t>Hitro doseže </a:t>
            </a:r>
          </a:p>
          <a:p>
            <a:pPr>
              <a:buNone/>
            </a:pPr>
            <a:r>
              <a:rPr lang="sl-SI" dirty="0" smtClean="0"/>
              <a:t>	višino 8 – 10 km.</a:t>
            </a:r>
          </a:p>
          <a:p>
            <a:r>
              <a:rPr lang="sl-SI" dirty="0" smtClean="0"/>
              <a:t>Več takih oblakov </a:t>
            </a:r>
          </a:p>
          <a:p>
            <a:pPr>
              <a:buNone/>
            </a:pPr>
            <a:r>
              <a:rPr lang="sl-SI" dirty="0" smtClean="0"/>
              <a:t>	se lahko združi v</a:t>
            </a:r>
          </a:p>
          <a:p>
            <a:pPr>
              <a:buNone/>
            </a:pPr>
            <a:r>
              <a:rPr lang="sl-SI" dirty="0" smtClean="0"/>
              <a:t>	enega, ki prekriva </a:t>
            </a:r>
          </a:p>
          <a:p>
            <a:pPr>
              <a:buNone/>
            </a:pPr>
            <a:r>
              <a:rPr lang="sl-SI" dirty="0" smtClean="0"/>
              <a:t>	področje 8 – 16 km.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Picture 12" descr="http://mktornadosafety.weebly.com/uploads/6/7/3/4/6734888/7781808.jpg?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456" y="2564904"/>
            <a:ext cx="5398544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Stopnja zrelosti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13995"/>
          </a:xfrm>
        </p:spPr>
        <p:txBody>
          <a:bodyPr/>
          <a:lstStyle/>
          <a:p>
            <a:r>
              <a:rPr lang="sl-SI" dirty="0" smtClean="0"/>
              <a:t>Ko se dotakne tal, se začne osrednji lijak širiti.</a:t>
            </a:r>
          </a:p>
          <a:p>
            <a:r>
              <a:rPr lang="sl-SI" dirty="0" smtClean="0"/>
              <a:t>Tornado je v tej fazi največji in najmočnejši ter na svoji poti rušilen.</a:t>
            </a:r>
          </a:p>
          <a:p>
            <a:r>
              <a:rPr lang="sl-SI" dirty="0" smtClean="0"/>
              <a:t>Traja lahko nekaj </a:t>
            </a:r>
          </a:p>
          <a:p>
            <a:r>
              <a:rPr lang="sl-SI" dirty="0" smtClean="0"/>
              <a:t>10 minut.</a:t>
            </a:r>
          </a:p>
          <a:p>
            <a:endParaRPr lang="sl-SI" dirty="0"/>
          </a:p>
        </p:txBody>
      </p:sp>
      <p:pic>
        <p:nvPicPr>
          <p:cNvPr id="4" name="Picture 6" descr="http://mktornadosafety.weebly.com/uploads/6/7/3/4/6734888/3520307.jpg?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720" y="2420888"/>
            <a:ext cx="5799282" cy="443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Zaključna stopnja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Stopnja razpršitve, ki je konec nevihte.</a:t>
            </a:r>
          </a:p>
          <a:p>
            <a:r>
              <a:rPr lang="sl-SI" dirty="0" smtClean="0"/>
              <a:t>Iz oblaka padejo padavine in ga s tem razkrojijo.</a:t>
            </a:r>
          </a:p>
          <a:p>
            <a:r>
              <a:rPr lang="sl-SI" dirty="0" smtClean="0"/>
              <a:t>Vlažnost zraka pade in padavine ponehajo.</a:t>
            </a:r>
            <a:endParaRPr lang="sl-SI" dirty="0"/>
          </a:p>
        </p:txBody>
      </p:sp>
      <p:pic>
        <p:nvPicPr>
          <p:cNvPr id="4" name="Picture 8" descr="http://mktornadosafety.weebly.com/uploads/6/7/3/4/6734888/5152810.jpg?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286" y="2780928"/>
            <a:ext cx="5802714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sl-SI" dirty="0" smtClean="0"/>
              <a:t>Moč tornada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sl-SI" dirty="0" smtClean="0"/>
              <a:t>F0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039"/>
            <a:ext cx="9144000" cy="60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 smtClean="0"/>
              <a:t>TROPSKI CIKLON</a:t>
            </a:r>
            <a:endParaRPr lang="en-US" sz="5400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Hurikan – v jeziku karibskih Indijancev “veliki veter” ali “zlobni duh”.</a:t>
            </a:r>
          </a:p>
          <a:p>
            <a:r>
              <a:rPr lang="sl-SI" dirty="0" smtClean="0"/>
              <a:t>Orkani so obsežne (premer 100 - 600 km) krožeče nevihte z najvišji stalno hitrostjo najmanj 118 km/h.</a:t>
            </a:r>
          </a:p>
          <a:p>
            <a:r>
              <a:rPr lang="sl-SI" dirty="0" smtClean="0"/>
              <a:t>Na Vzhodnem Pacifiku jih imenujejo tajfuni, na Indijskem oceanu cikloni.</a:t>
            </a:r>
          </a:p>
          <a:p>
            <a:r>
              <a:rPr lang="sl-SI" dirty="0" smtClean="0"/>
              <a:t>Tropska depresija – nevihte s hitrostjo vetra &lt; 62 km/h.</a:t>
            </a:r>
          </a:p>
          <a:p>
            <a:r>
              <a:rPr lang="sl-SI" dirty="0" smtClean="0"/>
              <a:t>Tropska nevihta – hitrost vetra &gt; 62 km/h. Dobi ime.</a:t>
            </a:r>
          </a:p>
          <a:p>
            <a:r>
              <a:rPr lang="sl-SI" dirty="0" smtClean="0"/>
              <a:t>Zaradi smeri vrtenja Zemlje se na severni polobli vrtinčijo v nasprotni, na južni pa v smeri urinega kazalca.</a:t>
            </a:r>
          </a:p>
          <a:p>
            <a:endParaRPr lang="sl-SI" sz="4000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F1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F2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193"/>
            <a:ext cx="9144000" cy="53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F3</a:t>
            </a:r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1246"/>
            <a:ext cx="9144000" cy="58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F4</a:t>
            </a: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14626"/>
            <a:ext cx="7812360" cy="59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F5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681"/>
            <a:ext cx="9144000" cy="61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Število dni na leto s tornadi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31084"/>
            <a:ext cx="8316416" cy="55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sl-SI" sz="3600" dirty="0" smtClean="0"/>
              <a:t>Število dni s tornadi z močjo &gt;F2 na stoletje</a:t>
            </a:r>
            <a:endParaRPr lang="sl-SI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05845"/>
            <a:ext cx="8352928" cy="58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Število dni s tornadi z močjo &gt;F4 na tisočletje</a:t>
            </a:r>
            <a:endParaRPr lang="sl-SI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7647"/>
            <a:ext cx="7992888" cy="575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32. naloga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sl-SI" dirty="0" smtClean="0"/>
              <a:t>Kje v svetu so tornadi običajni, kje jih ni?</a:t>
            </a:r>
          </a:p>
          <a:p>
            <a:r>
              <a:rPr lang="sl-SI" dirty="0" smtClean="0"/>
              <a:t>Ali so v Evropi/Sloveniji zabeleženi pojavi tornadov?</a:t>
            </a:r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0"/>
            <a:ext cx="4680520" cy="1143000"/>
          </a:xfrm>
        </p:spPr>
        <p:txBody>
          <a:bodyPr/>
          <a:lstStyle/>
          <a:p>
            <a:r>
              <a:rPr lang="sl-SI" dirty="0" smtClean="0"/>
              <a:t>EL NIÑO</a:t>
            </a:r>
            <a:endParaRPr lang="sl-SI" dirty="0"/>
          </a:p>
        </p:txBody>
      </p:sp>
      <p:pic>
        <p:nvPicPr>
          <p:cNvPr id="2052" name="Picture 4" descr="http://www.elnino.info/images/comic_achterbah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7015"/>
            <a:ext cx="4572000" cy="3300985"/>
          </a:xfrm>
          <a:prstGeom prst="rect">
            <a:avLst/>
          </a:prstGeom>
          <a:noFill/>
        </p:spPr>
      </p:pic>
      <p:pic>
        <p:nvPicPr>
          <p:cNvPr id="2056" name="Picture 8" descr="http://2.bp.blogspot.com/_ubB9jLztMUw/TGyvncgeT1I/AAAAAAAABV8/sQx323KiXwc/s1600/2009-080--La-Nina-and-El-Ni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118"/>
            <a:ext cx="4572000" cy="3509627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1484784"/>
            <a:ext cx="4810125" cy="519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Pojavljanje tropskih ciklonov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sl-SI" dirty="0" smtClean="0"/>
              <a:t>Na obalah kjer pihajo vetrovi iz morja v tropskem pasu, kjer temperatura vode preseže 27 </a:t>
            </a:r>
            <a:r>
              <a:rPr lang="sl-SI" baseline="30000" dirty="0" err="1" smtClean="0"/>
              <a:t>o</a:t>
            </a:r>
            <a:r>
              <a:rPr lang="sl-SI" dirty="0" err="1" smtClean="0"/>
              <a:t>C</a:t>
            </a:r>
            <a:r>
              <a:rPr lang="sl-SI" dirty="0" smtClean="0"/>
              <a:t>. </a:t>
            </a:r>
          </a:p>
          <a:p>
            <a:r>
              <a:rPr lang="sl-SI" dirty="0" smtClean="0"/>
              <a:t>Med 8 stopinjami severne in 15 južne zemljepisne širine.</a:t>
            </a:r>
          </a:p>
          <a:p>
            <a:r>
              <a:rPr lang="sl-SI" dirty="0" smtClean="0"/>
              <a:t>Na severni polobli načeloma v poletnem času od maja (junija)  do oktobra (novembra, na južni obratno, a lahko tudi izven tega obdobja.</a:t>
            </a:r>
          </a:p>
          <a:p>
            <a:r>
              <a:rPr lang="sl-SI" dirty="0" smtClean="0"/>
              <a:t>V povprečju na Atlantski obali ZDA beležijo vplive pet orkanov letno.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/La </a:t>
            </a:r>
            <a:r>
              <a:rPr lang="sl-SI" dirty="0" err="1" smtClean="0"/>
              <a:t>Niña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 – v španščini majhen deček oz. dete. Pojav je dobil ime, ker se pojavi okoli božiča.</a:t>
            </a:r>
          </a:p>
          <a:p>
            <a:r>
              <a:rPr lang="sl-SI" dirty="0" smtClean="0"/>
              <a:t>La </a:t>
            </a:r>
            <a:r>
              <a:rPr lang="sl-SI" dirty="0" err="1" smtClean="0"/>
              <a:t>Niña</a:t>
            </a:r>
            <a:r>
              <a:rPr lang="sl-SI" dirty="0" smtClean="0"/>
              <a:t> – deklica - pojav obraten El </a:t>
            </a:r>
            <a:r>
              <a:rPr lang="sl-SI" dirty="0" err="1" smtClean="0"/>
              <a:t>Niñu</a:t>
            </a:r>
            <a:r>
              <a:rPr lang="sl-SI" dirty="0" smtClean="0"/>
              <a:t>.</a:t>
            </a:r>
          </a:p>
          <a:p>
            <a:r>
              <a:rPr lang="sl-SI" dirty="0" smtClean="0"/>
              <a:t>Gre za ciklično segrevanje oz. ohlajanje osrednjega in vzhodnega ekvatorialnega dela Tihega oceana (Central </a:t>
            </a:r>
            <a:r>
              <a:rPr lang="sl-SI" dirty="0" err="1" smtClean="0"/>
              <a:t>Eastern</a:t>
            </a:r>
            <a:r>
              <a:rPr lang="sl-SI" dirty="0" smtClean="0"/>
              <a:t> </a:t>
            </a:r>
            <a:r>
              <a:rPr lang="sl-SI" dirty="0" err="1" smtClean="0"/>
              <a:t>Equatorial</a:t>
            </a:r>
            <a:r>
              <a:rPr lang="sl-SI" dirty="0" smtClean="0"/>
              <a:t> </a:t>
            </a:r>
            <a:r>
              <a:rPr lang="sl-SI" dirty="0" err="1" smtClean="0"/>
              <a:t>Pacific</a:t>
            </a:r>
            <a:r>
              <a:rPr lang="sl-SI" dirty="0" smtClean="0"/>
              <a:t> - CEEP).</a:t>
            </a:r>
          </a:p>
          <a:p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 in La </a:t>
            </a:r>
            <a:r>
              <a:rPr lang="sl-SI" dirty="0" err="1" smtClean="0"/>
              <a:t>Niña</a:t>
            </a:r>
            <a:r>
              <a:rPr lang="sl-SI" dirty="0" smtClean="0"/>
              <a:t> </a:t>
            </a:r>
            <a:r>
              <a:rPr lang="sl-SI" dirty="0" smtClean="0"/>
              <a:t>sta opredeljena </a:t>
            </a:r>
            <a:r>
              <a:rPr lang="sl-SI" dirty="0" smtClean="0"/>
              <a:t>kot dolgotrajnejši </a:t>
            </a:r>
            <a:r>
              <a:rPr lang="sl-SI" dirty="0" smtClean="0"/>
              <a:t>odklon </a:t>
            </a:r>
            <a:r>
              <a:rPr lang="sl-SI" dirty="0" smtClean="0"/>
              <a:t>temperature na gladini morja, in sicer za več kot </a:t>
            </a:r>
            <a:r>
              <a:rPr lang="sl-SI" dirty="0" smtClean="0"/>
              <a:t>0,5 </a:t>
            </a:r>
            <a:r>
              <a:rPr lang="sl-SI" dirty="0" smtClean="0"/>
              <a:t>°C. </a:t>
            </a:r>
            <a:endParaRPr lang="sl-SI" dirty="0" smtClean="0"/>
          </a:p>
          <a:p>
            <a:r>
              <a:rPr lang="sl-SI" dirty="0" smtClean="0"/>
              <a:t>V </a:t>
            </a:r>
            <a:r>
              <a:rPr lang="sl-SI" dirty="0" smtClean="0"/>
              <a:t>preteklosti se je pojavljal na vsake 2 do 7 let, trajal pa je od enega do dve leti.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255577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800" dirty="0" smtClean="0"/>
              <a:t>Opazovane </a:t>
            </a:r>
          </a:p>
          <a:p>
            <a:pPr>
              <a:buNone/>
            </a:pPr>
            <a:r>
              <a:rPr lang="sl-SI" sz="2800" dirty="0" smtClean="0"/>
              <a:t>temperature </a:t>
            </a:r>
          </a:p>
          <a:p>
            <a:pPr>
              <a:buNone/>
            </a:pPr>
            <a:r>
              <a:rPr lang="sl-SI" sz="2800" dirty="0" smtClean="0"/>
              <a:t>morja			</a:t>
            </a:r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r>
              <a:rPr lang="sl-SI" sz="2800" dirty="0" smtClean="0"/>
              <a:t>Analizirane</a:t>
            </a:r>
          </a:p>
          <a:p>
            <a:pPr>
              <a:buNone/>
            </a:pPr>
            <a:r>
              <a:rPr lang="sl-SI" sz="2800" dirty="0" smtClean="0"/>
              <a:t>temperature </a:t>
            </a:r>
          </a:p>
          <a:p>
            <a:pPr>
              <a:buNone/>
            </a:pPr>
            <a:r>
              <a:rPr lang="sl-SI" sz="2800" dirty="0" smtClean="0"/>
              <a:t>morja</a:t>
            </a:r>
            <a:endParaRPr lang="sl-SI" sz="28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23729" y="836712"/>
            <a:ext cx="7020272" cy="5173142"/>
            <a:chOff x="1422" y="1344"/>
            <a:chExt cx="4002" cy="2669"/>
          </a:xfrm>
        </p:grpSpPr>
        <p:pic>
          <p:nvPicPr>
            <p:cNvPr id="6" name="Picture 12" descr="D:\presentation\Lecture on El Niño\sst_19971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2" y="1345"/>
              <a:ext cx="1986" cy="2668"/>
            </a:xfrm>
            <a:prstGeom prst="rect">
              <a:avLst/>
            </a:prstGeom>
            <a:noFill/>
          </p:spPr>
        </p:pic>
        <p:pic>
          <p:nvPicPr>
            <p:cNvPr id="7" name="Picture 13" descr="D:\presentation\Lecture on El Niño\sst_19991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8" y="1344"/>
              <a:ext cx="1986" cy="2669"/>
            </a:xfrm>
            <a:prstGeom prst="rect">
              <a:avLst/>
            </a:prstGeom>
            <a:noFill/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771800" y="6065912"/>
            <a:ext cx="63722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sl-SI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Niño				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sl-SI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Niña</a:t>
            </a: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ENSO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sl-SI" dirty="0" smtClean="0"/>
              <a:t>ENSO – </a:t>
            </a:r>
            <a:r>
              <a:rPr lang="sl-SI" dirty="0" smtClean="0">
                <a:solidFill>
                  <a:srgbClr val="FF0000"/>
                </a:solidFill>
              </a:rPr>
              <a:t>E</a:t>
            </a:r>
            <a:r>
              <a:rPr lang="sl-SI" dirty="0" smtClean="0"/>
              <a:t>l </a:t>
            </a:r>
            <a:r>
              <a:rPr lang="sl-SI" dirty="0" err="1" smtClean="0">
                <a:solidFill>
                  <a:srgbClr val="FF0000"/>
                </a:solidFill>
              </a:rPr>
              <a:t>N</a:t>
            </a:r>
            <a:r>
              <a:rPr lang="sl-SI" dirty="0" err="1" smtClean="0"/>
              <a:t>iño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</a:t>
            </a:r>
            <a:r>
              <a:rPr lang="sl-SI" dirty="0" err="1" smtClean="0"/>
              <a:t>outhern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O</a:t>
            </a:r>
            <a:r>
              <a:rPr lang="sl-SI" dirty="0" err="1" smtClean="0"/>
              <a:t>scilation</a:t>
            </a:r>
            <a:r>
              <a:rPr lang="sl-SI" dirty="0" smtClean="0"/>
              <a:t> – nihanje v vremenskem vzorcu, ki ga je mogoče opazovati na zahodni obali Južne Amerike.</a:t>
            </a:r>
          </a:p>
          <a:p>
            <a:r>
              <a:rPr lang="sl-SI" dirty="0" smtClean="0"/>
              <a:t>EN je oceanski del pojava in SO je atmosferski del.</a:t>
            </a:r>
          </a:p>
          <a:p>
            <a:r>
              <a:rPr lang="sl-SI" dirty="0" smtClean="0"/>
              <a:t>ENSO je naravni način delovanja sistema ocean – atmosfera.</a:t>
            </a:r>
          </a:p>
          <a:p>
            <a:r>
              <a:rPr lang="sl-SI" dirty="0" smtClean="0"/>
              <a:t>Za pojav so značilne spremembe v temperaturi površinske vode vzhodnega Tihega oceana (segrevanje - </a:t>
            </a:r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, ohlajanje – La </a:t>
            </a:r>
            <a:r>
              <a:rPr lang="sl-SI" dirty="0" err="1" smtClean="0"/>
              <a:t>Niña</a:t>
            </a:r>
            <a:r>
              <a:rPr lang="sl-SI" dirty="0" smtClean="0"/>
              <a:t>) in zračnega tlaka v tropskem </a:t>
            </a:r>
            <a:r>
              <a:rPr lang="sl-SI" dirty="0" err="1" smtClean="0"/>
              <a:t>zahednem</a:t>
            </a:r>
            <a:r>
              <a:rPr lang="sl-SI" dirty="0" smtClean="0"/>
              <a:t> Tihem oceanu (visok - </a:t>
            </a:r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, </a:t>
            </a:r>
            <a:r>
              <a:rPr lang="sl-SI" dirty="0" smtClean="0"/>
              <a:t>nizek </a:t>
            </a:r>
            <a:r>
              <a:rPr lang="sl-SI" dirty="0" smtClean="0"/>
              <a:t>– La </a:t>
            </a:r>
            <a:r>
              <a:rPr lang="sl-SI" dirty="0" err="1" smtClean="0"/>
              <a:t>Niña</a:t>
            </a:r>
            <a:r>
              <a:rPr lang="sl-SI" dirty="0" smtClean="0"/>
              <a:t>)</a:t>
            </a:r>
            <a:r>
              <a:rPr lang="sl-SI" dirty="0" smtClean="0"/>
              <a:t>. </a:t>
            </a:r>
          </a:p>
          <a:p>
            <a:endParaRPr lang="sl-SI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lNino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3645024"/>
            <a:ext cx="4283968" cy="321297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57241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7990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ENSO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Posledice ENSO so ekstremni vremenski pojavi (poplave in suše) v veliko delih sveta.</a:t>
            </a:r>
          </a:p>
          <a:p>
            <a:r>
              <a:rPr lang="sl-SI" dirty="0" smtClean="0"/>
              <a:t>Najbolj prizadene dežele v razvoju, na obrobju Tihega oceana, odvisne od kmetijstva in ribolova.</a:t>
            </a:r>
          </a:p>
          <a:p>
            <a:r>
              <a:rPr lang="sl-SI" dirty="0" smtClean="0"/>
              <a:t>Pojav je prvi 1923 </a:t>
            </a:r>
            <a:r>
              <a:rPr lang="sl-SI" dirty="0" smtClean="0"/>
              <a:t>prvič </a:t>
            </a:r>
            <a:r>
              <a:rPr lang="sl-SI" dirty="0" smtClean="0"/>
              <a:t>opisal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Gilbert Thomas Walker, ko je opazil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povezavo med podatki o zračnem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tlaku iz Tahitija in Darwina (Avstralija)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ter izostankom monsunskega deževja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v Indiji (lakota).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23917"/>
            <a:ext cx="2339753" cy="36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"/>
            <a:ext cx="764930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240882" cy="32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89907"/>
            <a:ext cx="4644008" cy="36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175" y="3253698"/>
            <a:ext cx="4695825" cy="360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temp\zhj\kevin_2\image\nin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131" y="3933056"/>
            <a:ext cx="3978869" cy="29249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Nastanek ENSO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r>
              <a:rPr lang="sl-SI" dirty="0" smtClean="0"/>
              <a:t>Ni dokončno pojasnjen.</a:t>
            </a:r>
          </a:p>
          <a:p>
            <a:r>
              <a:rPr lang="sl-SI" dirty="0" smtClean="0"/>
              <a:t>Predhodni El </a:t>
            </a:r>
            <a:r>
              <a:rPr lang="sl-SI" dirty="0" err="1" smtClean="0"/>
              <a:t>Niño</a:t>
            </a:r>
            <a:r>
              <a:rPr lang="sl-SI" dirty="0" smtClean="0"/>
              <a:t> “zaseje seme” naslednjega.</a:t>
            </a:r>
          </a:p>
          <a:p>
            <a:r>
              <a:rPr lang="sl-SI" dirty="0" smtClean="0"/>
              <a:t>Posledica je približno ciklično pojavljanje, podobno nihalu.</a:t>
            </a:r>
          </a:p>
          <a:p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 se pojavi v 31%, La </a:t>
            </a:r>
            <a:r>
              <a:rPr lang="sl-SI" dirty="0" err="1" smtClean="0"/>
              <a:t>Niña</a:t>
            </a:r>
            <a:r>
              <a:rPr lang="sl-SI" dirty="0" smtClean="0"/>
              <a:t> v 23%, vmes so normalna obdobja.</a:t>
            </a:r>
          </a:p>
          <a:p>
            <a:r>
              <a:rPr lang="sl-SI" dirty="0" smtClean="0"/>
              <a:t>Ocean je “pripravljen” na dogodek.</a:t>
            </a:r>
          </a:p>
          <a:p>
            <a:r>
              <a:rPr lang="sl-SI" dirty="0" smtClean="0"/>
              <a:t>Sproži ga lahko naključno “vreme”.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Prvi </a:t>
            </a:r>
            <a:r>
              <a:rPr lang="sl-SI" dirty="0" smtClean="0"/>
              <a:t>znaki El </a:t>
            </a:r>
            <a:r>
              <a:rPr lang="sl-SI" dirty="0" err="1" smtClean="0"/>
              <a:t>Niña</a:t>
            </a:r>
            <a:r>
              <a:rPr lang="sl-SI" dirty="0" smtClean="0"/>
              <a:t> so:</a:t>
            </a:r>
          </a:p>
          <a:p>
            <a:pPr lvl="1"/>
            <a:r>
              <a:rPr lang="sl-SI" dirty="0" smtClean="0"/>
              <a:t>Dvig pritiska zraka </a:t>
            </a:r>
            <a:r>
              <a:rPr lang="sl-SI" dirty="0" smtClean="0"/>
              <a:t>nad Indijskim oceanom, Indonezijo in Avstralijo. </a:t>
            </a:r>
            <a:endParaRPr lang="sl-SI" dirty="0" smtClean="0"/>
          </a:p>
          <a:p>
            <a:pPr lvl="1"/>
            <a:r>
              <a:rPr lang="sl-SI" dirty="0" smtClean="0"/>
              <a:t>Padec </a:t>
            </a:r>
            <a:r>
              <a:rPr lang="sl-SI" dirty="0" smtClean="0"/>
              <a:t>zračnega tlaka nad </a:t>
            </a:r>
            <a:r>
              <a:rPr lang="sl-SI" dirty="0" smtClean="0"/>
              <a:t>Tahitijem in ostalim osrednjim in vzhodnim </a:t>
            </a:r>
            <a:r>
              <a:rPr lang="sl-SI" dirty="0" smtClean="0"/>
              <a:t>Pacifikom.</a:t>
            </a:r>
            <a:endParaRPr lang="sl-SI" dirty="0" smtClean="0"/>
          </a:p>
          <a:p>
            <a:pPr lvl="1"/>
            <a:r>
              <a:rPr lang="sl-SI" dirty="0" smtClean="0"/>
              <a:t>Šibki vetrovi v južnem Pacifiku, v območju zemljepisne širine okoli 0</a:t>
            </a:r>
            <a:r>
              <a:rPr lang="sl-SI" dirty="0" smtClean="0"/>
              <a:t>°.</a:t>
            </a:r>
            <a:endParaRPr lang="sl-SI" dirty="0" smtClean="0"/>
          </a:p>
          <a:p>
            <a:pPr lvl="1"/>
            <a:r>
              <a:rPr lang="sl-SI" dirty="0" smtClean="0"/>
              <a:t>Območja toplejšega zraka v bližini </a:t>
            </a:r>
            <a:r>
              <a:rPr lang="sl-SI" dirty="0" smtClean="0"/>
              <a:t>Peruja – posledica je </a:t>
            </a:r>
            <a:r>
              <a:rPr lang="sl-SI" dirty="0" smtClean="0"/>
              <a:t>dež v puščavah </a:t>
            </a:r>
            <a:r>
              <a:rPr lang="sl-SI" dirty="0" smtClean="0"/>
              <a:t>Peruja.</a:t>
            </a:r>
            <a:endParaRPr lang="sl-SI" dirty="0" smtClean="0"/>
          </a:p>
          <a:p>
            <a:pPr lvl="1"/>
            <a:r>
              <a:rPr lang="sl-SI" dirty="0" smtClean="0"/>
              <a:t>Širjenje toplih tokov iz zahodnega Pacifika na vzhodni Pacifik in Indijski ocean. </a:t>
            </a:r>
            <a:endParaRPr lang="sl-SI" dirty="0" smtClean="0"/>
          </a:p>
          <a:p>
            <a:pPr lvl="1"/>
            <a:r>
              <a:rPr lang="sl-SI" dirty="0" smtClean="0"/>
              <a:t>Tokovi </a:t>
            </a:r>
            <a:r>
              <a:rPr lang="sl-SI" dirty="0" err="1" smtClean="0"/>
              <a:t>ss</a:t>
            </a:r>
            <a:r>
              <a:rPr lang="sl-SI" dirty="0" smtClean="0"/>
              <a:t> </a:t>
            </a:r>
            <a:r>
              <a:rPr lang="sl-SI" dirty="0" err="1" smtClean="0"/>
              <a:t>eboj</a:t>
            </a:r>
            <a:r>
              <a:rPr lang="sl-SI" dirty="0" smtClean="0"/>
              <a:t> “odnesejo”dež -  posledica je suša </a:t>
            </a:r>
            <a:r>
              <a:rPr lang="sl-SI" dirty="0" smtClean="0"/>
              <a:t>na zahodnem Pacifiku in običajno dež na vzhodnem </a:t>
            </a:r>
            <a:r>
              <a:rPr lang="sl-SI" dirty="0" smtClean="0"/>
              <a:t>Pacifiku.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D:\presentation\Lecture on El Niño\MINUSSOI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37593"/>
          </a:xfrm>
          <a:prstGeom prst="rect">
            <a:avLst/>
          </a:prstGeom>
          <a:noFill/>
        </p:spPr>
      </p:pic>
      <p:pic>
        <p:nvPicPr>
          <p:cNvPr id="5" name="Picture 7" descr="D:\presentation\Lecture on El Niño\PLUS_SOI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427" y="0"/>
            <a:ext cx="4598574" cy="3356992"/>
          </a:xfrm>
          <a:prstGeom prst="rect">
            <a:avLst/>
          </a:prstGeom>
          <a:noFill/>
        </p:spPr>
      </p:pic>
      <p:pic>
        <p:nvPicPr>
          <p:cNvPr id="6" name="Picture 42" descr="D:\presentation\Lecture on El Niño\ELNINO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5205"/>
            <a:ext cx="4572000" cy="3312796"/>
          </a:xfrm>
          <a:prstGeom prst="rect">
            <a:avLst/>
          </a:prstGeom>
          <a:noFill/>
        </p:spPr>
      </p:pic>
      <p:pic>
        <p:nvPicPr>
          <p:cNvPr id="7" name="Picture 43" descr="D:\presentation\Lecture on El Niño\LANINA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31577"/>
            <a:ext cx="4572000" cy="332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hurricane-facts.com/hurricane-f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33943"/>
            <a:ext cx="5220072" cy="3924057"/>
          </a:xfrm>
          <a:prstGeom prst="rect">
            <a:avLst/>
          </a:prstGeom>
          <a:noFill/>
        </p:spPr>
      </p:pic>
      <p:pic>
        <p:nvPicPr>
          <p:cNvPr id="53258" name="Picture 10" descr="http://www.americainfra.com/media/media-news/news-thumb/100309/katri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320" y="0"/>
            <a:ext cx="5278680" cy="350100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3928" y="0"/>
            <a:ext cx="3240360" cy="908720"/>
          </a:xfrm>
        </p:spPr>
        <p:txBody>
          <a:bodyPr/>
          <a:lstStyle/>
          <a:p>
            <a:r>
              <a:rPr lang="sl-SI" dirty="0" smtClean="0"/>
              <a:t>Orkan</a:t>
            </a:r>
            <a:endParaRPr lang="sl-SI" dirty="0"/>
          </a:p>
        </p:txBody>
      </p:sp>
      <p:pic>
        <p:nvPicPr>
          <p:cNvPr id="53254" name="Picture 6" descr="http://www.solcomhouse.com/images/KATRINA-trac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</p:spPr>
      </p:pic>
      <p:pic>
        <p:nvPicPr>
          <p:cNvPr id="53256" name="Picture 8" descr="http://www.fractaluniverse.org/v2/wp-content/uploads/2009/09/hurric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8577"/>
            <a:ext cx="3923928" cy="449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t_lon_9312_sst_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t_lon_9712_sst_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dec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2319511" cy="2319511"/>
          </a:xfrm>
          <a:prstGeom prst="rect">
            <a:avLst/>
          </a:prstGeom>
          <a:noFill/>
        </p:spPr>
      </p:pic>
      <p:pic>
        <p:nvPicPr>
          <p:cNvPr id="34819" name="Picture 3" descr="10nov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2339752" cy="2339752"/>
          </a:xfrm>
          <a:prstGeom prst="rect">
            <a:avLst/>
          </a:prstGeom>
          <a:noFill/>
        </p:spPr>
      </p:pic>
      <p:pic>
        <p:nvPicPr>
          <p:cNvPr id="34820" name="Picture 4" descr="10dec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40708"/>
            <a:ext cx="2304256" cy="2376264"/>
          </a:xfrm>
          <a:prstGeom prst="rect">
            <a:avLst/>
          </a:prstGeom>
          <a:noFill/>
        </p:spPr>
      </p:pic>
      <p:pic>
        <p:nvPicPr>
          <p:cNvPr id="34821" name="Picture 5" descr="8_jan_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04864"/>
            <a:ext cx="2267744" cy="2367136"/>
          </a:xfrm>
          <a:prstGeom prst="rect">
            <a:avLst/>
          </a:prstGeom>
          <a:noFill/>
        </p:spPr>
      </p:pic>
      <p:pic>
        <p:nvPicPr>
          <p:cNvPr id="34822" name="Picture 6" descr="5feb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</p:spPr>
      </p:pic>
      <p:pic>
        <p:nvPicPr>
          <p:cNvPr id="34823" name="Picture 7" descr="14mar9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581525"/>
            <a:ext cx="2276475" cy="2276475"/>
          </a:xfrm>
          <a:prstGeom prst="rect">
            <a:avLst/>
          </a:prstGeom>
          <a:noFill/>
        </p:spPr>
      </p:pic>
      <p:pic>
        <p:nvPicPr>
          <p:cNvPr id="34824" name="Picture 8" descr="14jun9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572000"/>
            <a:ext cx="2358008" cy="2286000"/>
          </a:xfrm>
          <a:prstGeom prst="rect">
            <a:avLst/>
          </a:prstGeom>
          <a:noFill/>
        </p:spPr>
      </p:pic>
      <p:pic>
        <p:nvPicPr>
          <p:cNvPr id="34825" name="Picture 9" descr="13aug98_sma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5120" y="4509120"/>
            <a:ext cx="2348880" cy="2348880"/>
          </a:xfrm>
          <a:prstGeom prst="rect">
            <a:avLst/>
          </a:prstGeom>
          <a:noFill/>
        </p:spPr>
      </p:pic>
      <p:pic>
        <p:nvPicPr>
          <p:cNvPr id="34826" name="Picture 10" descr="entp19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</p:spPr>
      </p:pic>
      <p:pic>
        <p:nvPicPr>
          <p:cNvPr id="34827" name="Picture 11" descr="entp197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0"/>
            <a:ext cx="2286000" cy="2286000"/>
          </a:xfrm>
          <a:prstGeom prst="rect">
            <a:avLst/>
          </a:prstGeom>
          <a:noFill/>
        </p:spPr>
      </p:pic>
      <p:pic>
        <p:nvPicPr>
          <p:cNvPr id="34828" name="Picture 12" descr="entp20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0"/>
            <a:ext cx="2304255" cy="2286000"/>
          </a:xfrm>
          <a:prstGeom prst="rect">
            <a:avLst/>
          </a:prstGeom>
          <a:noFill/>
        </p:spPr>
      </p:pic>
      <p:pic>
        <p:nvPicPr>
          <p:cNvPr id="34829" name="Picture 13" descr="entp209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8638" y="0"/>
            <a:ext cx="2265362" cy="226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18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0"/>
            <a:ext cx="618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l-SI" dirty="0" smtClean="0"/>
              <a:t>Učinki ENSO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453650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Posledice je čutiti v velikem delu sveta kot sušo oz. poplave.</a:t>
            </a:r>
          </a:p>
          <a:p>
            <a:r>
              <a:rPr lang="sl-SI" dirty="0" smtClean="0"/>
              <a:t>V poplavljenih področjih poraste število epidemičnih bolezni, ki jih prenašajo komarji – malarija, </a:t>
            </a:r>
            <a:r>
              <a:rPr lang="sl-SI" dirty="0" err="1" smtClean="0"/>
              <a:t>denga</a:t>
            </a:r>
            <a:r>
              <a:rPr lang="sl-SI" dirty="0" smtClean="0"/>
              <a:t>, </a:t>
            </a:r>
            <a:r>
              <a:rPr lang="sl-SI" dirty="0" err="1" smtClean="0"/>
              <a:t>Rift</a:t>
            </a:r>
            <a:r>
              <a:rPr lang="sl-SI" dirty="0" smtClean="0"/>
              <a:t> </a:t>
            </a:r>
            <a:r>
              <a:rPr lang="sl-SI" dirty="0" err="1" smtClean="0"/>
              <a:t>Valleyska</a:t>
            </a:r>
            <a:r>
              <a:rPr lang="sl-SI" dirty="0" smtClean="0"/>
              <a:t> mrzlica, avstralski encefalitis.</a:t>
            </a:r>
          </a:p>
          <a:p>
            <a:r>
              <a:rPr lang="sl-SI" dirty="0" smtClean="0"/>
              <a:t>Obratni glede na pojav El </a:t>
            </a:r>
            <a:r>
              <a:rPr lang="sl-SI" dirty="0" err="1" smtClean="0"/>
              <a:t>Niño</a:t>
            </a:r>
            <a:r>
              <a:rPr lang="sl-SI" dirty="0" smtClean="0"/>
              <a:t>/La </a:t>
            </a:r>
            <a:r>
              <a:rPr lang="sl-SI" dirty="0" err="1" smtClean="0"/>
              <a:t>Niña</a:t>
            </a:r>
            <a:r>
              <a:rPr lang="sl-SI" dirty="0" smtClean="0"/>
              <a:t> in geografski položaj </a:t>
            </a:r>
          </a:p>
          <a:p>
            <a:pPr lvl="1"/>
            <a:r>
              <a:rPr lang="sl-SI" dirty="0" smtClean="0"/>
              <a:t>Avstralija, Afrika, Brazilija in Indonezija - suša, </a:t>
            </a:r>
          </a:p>
          <a:p>
            <a:pPr lvl="1"/>
            <a:r>
              <a:rPr lang="sl-SI" dirty="0" smtClean="0"/>
              <a:t>Peru in na jugu ZDA - poplave, zemeljski plazovi, višji valovi in obalna erozija, manj tropskih ciklonov iz Atlantika.</a:t>
            </a:r>
          </a:p>
          <a:p>
            <a:pPr lvl="1"/>
            <a:endParaRPr lang="sl-SI" dirty="0" smtClean="0"/>
          </a:p>
          <a:p>
            <a:endParaRPr lang="sl-SI" dirty="0"/>
          </a:p>
        </p:txBody>
      </p:sp>
      <p:pic>
        <p:nvPicPr>
          <p:cNvPr id="6" name="Picture 5" descr="http://i.telegraph.co.uk/multimedia/archive/01297/fire_12979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1"/>
            <a:ext cx="2267744" cy="1628799"/>
          </a:xfrm>
          <a:prstGeom prst="rect">
            <a:avLst/>
          </a:prstGeom>
          <a:noFill/>
        </p:spPr>
      </p:pic>
      <p:pic>
        <p:nvPicPr>
          <p:cNvPr id="7" name="Picture 9" descr="http://newsimg.bbc.co.uk/media/images/47204000/jpg/_47204466_peru_floo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229199"/>
            <a:ext cx="2232248" cy="1628801"/>
          </a:xfrm>
          <a:prstGeom prst="rect">
            <a:avLst/>
          </a:prstGeom>
          <a:noFill/>
        </p:spPr>
      </p:pic>
      <p:pic>
        <p:nvPicPr>
          <p:cNvPr id="8" name="Picture 2" descr="http://www.worldservicebulletins.com/wp-content/uploads/2011/01/flooding-austr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229200"/>
            <a:ext cx="2427865" cy="1628800"/>
          </a:xfrm>
          <a:prstGeom prst="rect">
            <a:avLst/>
          </a:prstGeom>
          <a:noFill/>
        </p:spPr>
      </p:pic>
      <p:pic>
        <p:nvPicPr>
          <p:cNvPr id="9" name="Picture 4" descr="http://thewe.cc/thewe_/images_5/--/environment/nepal-drought-2010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79" y="5216622"/>
            <a:ext cx="2051721" cy="164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Napovedovanje ENSO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805883"/>
          </a:xfrm>
        </p:spPr>
        <p:txBody>
          <a:bodyPr>
            <a:normAutofit/>
          </a:bodyPr>
          <a:lstStyle/>
          <a:p>
            <a:r>
              <a:rPr lang="sl-SI" dirty="0" smtClean="0"/>
              <a:t>Merimo lahko podpovršinske temperature morja ter sledimo njihovim spremembam.</a:t>
            </a:r>
          </a:p>
          <a:p>
            <a:r>
              <a:rPr lang="sl-SI" dirty="0" smtClean="0"/>
              <a:t>Izdelamo lahko model razvoja sprememb temperature za približno eno leto naprej.</a:t>
            </a:r>
          </a:p>
          <a:p>
            <a:r>
              <a:rPr lang="sl-SI" dirty="0" smtClean="0"/>
              <a:t>Statistične napovedi so dokaj uspešne.</a:t>
            </a:r>
          </a:p>
          <a:p>
            <a:r>
              <a:rPr lang="sl-SI" dirty="0" smtClean="0"/>
              <a:t>Ne moremo napovedati različnih učinkov.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804248" y="0"/>
            <a:ext cx="23397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268760"/>
          </a:xfrm>
        </p:spPr>
        <p:txBody>
          <a:bodyPr/>
          <a:lstStyle/>
          <a:p>
            <a:r>
              <a:rPr lang="sl-SI" dirty="0" smtClean="0"/>
              <a:t>Meritve parametrov morja</a:t>
            </a:r>
            <a:endParaRPr lang="sl-SI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580112" y="2276872"/>
            <a:ext cx="356388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D:\EFile\EL NIÑO PPT\El Niño ppt 5\RTN21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5940152" cy="45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ENSO in globalno segrevanje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5292080" cy="4093915"/>
          </a:xfrm>
        </p:spPr>
        <p:txBody>
          <a:bodyPr/>
          <a:lstStyle/>
          <a:p>
            <a:r>
              <a:rPr lang="sl-SI" dirty="0" smtClean="0"/>
              <a:t>ENSO se pojavlja že stoletja.</a:t>
            </a:r>
          </a:p>
          <a:p>
            <a:pPr lvl="1"/>
            <a:r>
              <a:rPr lang="sl-SI" dirty="0" smtClean="0"/>
              <a:t>Zapisi v koralah in ledenikih Južne </a:t>
            </a:r>
            <a:r>
              <a:rPr lang="sl-SI" dirty="0" smtClean="0"/>
              <a:t>Amerike</a:t>
            </a:r>
            <a:endParaRPr lang="sl-SI" dirty="0" smtClean="0"/>
          </a:p>
          <a:p>
            <a:pPr lvl="1"/>
            <a:r>
              <a:rPr lang="sl-SI" dirty="0" smtClean="0"/>
              <a:t>Zgodovinski podatki o življenju </a:t>
            </a:r>
            <a:r>
              <a:rPr lang="sl-SI" dirty="0" smtClean="0"/>
              <a:t>Inkov</a:t>
            </a:r>
            <a:endParaRPr lang="sl-SI" dirty="0" smtClean="0"/>
          </a:p>
        </p:txBody>
      </p:sp>
      <p:pic>
        <p:nvPicPr>
          <p:cNvPr id="5" name="Picture 2" descr="C:\temp\zhj\kevin_2\jpg\iceLayer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63793"/>
            <a:ext cx="3563888" cy="499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Nastanek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r>
              <a:rPr lang="sl-SI" sz="3500" dirty="0"/>
              <a:t>N</a:t>
            </a:r>
            <a:r>
              <a:rPr lang="sl-SI" sz="3500" dirty="0" smtClean="0"/>
              <a:t>astajajo nad toplimi vodami.</a:t>
            </a:r>
          </a:p>
          <a:p>
            <a:r>
              <a:rPr lang="sl-SI" sz="3500" dirty="0" smtClean="0"/>
              <a:t>Običajno se razvijejo iz starejšega sistema z nizkim tlakom ali iz tropskega vala.</a:t>
            </a:r>
          </a:p>
          <a:p>
            <a:r>
              <a:rPr lang="sl-SI" sz="3500" dirty="0" smtClean="0"/>
              <a:t>V središču je območje nizkega tlaka s toplim, mirnim zrakom – oko.</a:t>
            </a:r>
          </a:p>
          <a:p>
            <a:r>
              <a:rPr lang="sl-SI" sz="3500" dirty="0" smtClean="0"/>
              <a:t>Zid okrog očesa gradi pas neviht.</a:t>
            </a:r>
          </a:p>
          <a:p>
            <a:r>
              <a:rPr lang="sl-SI" sz="3500" dirty="0" smtClean="0"/>
              <a:t>Topel, vlažen zrak se spiralno pomika proti očesu in navzgor. Izparevanje vode da potencialno energijo v obliki latentne toplote.</a:t>
            </a:r>
          </a:p>
          <a:p>
            <a:r>
              <a:rPr lang="sl-SI" sz="3500" dirty="0" smtClean="0"/>
              <a:t>Začne se ohlajati in vlaga se kondenzira v dež. Latentna toplota se sprosti  in segreje zrak, ki zato postane lažji.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3500" dirty="0" smtClean="0"/>
              <a:t>Moč nevihte  se zvišuje, ker črpa energijo in vlago iz toplih površinskih tropskih vod.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ENSO in globalno segrevanje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r>
              <a:rPr lang="sl-SI" dirty="0" smtClean="0"/>
              <a:t>Leti z El </a:t>
            </a:r>
            <a:r>
              <a:rPr lang="sl-SI" dirty="0" err="1" smtClean="0"/>
              <a:t>Niñom</a:t>
            </a:r>
            <a:r>
              <a:rPr lang="sl-SI" dirty="0" smtClean="0"/>
              <a:t> 1998 in 2001 sta bili najtoplejši →   </a:t>
            </a:r>
            <a:r>
              <a:rPr lang="sl-SI" dirty="0" smtClean="0"/>
              <a:t>El </a:t>
            </a:r>
            <a:r>
              <a:rPr lang="sl-SI" dirty="0" err="1" smtClean="0"/>
              <a:t>Niño</a:t>
            </a:r>
            <a:r>
              <a:rPr lang="sl-SI" dirty="0" smtClean="0"/>
              <a:t> vpliva na globalno segrevanje.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V </a:t>
            </a:r>
            <a:r>
              <a:rPr lang="sl-SI" dirty="0" smtClean="0"/>
              <a:t>zadnjih 20 letih so bili </a:t>
            </a:r>
            <a:r>
              <a:rPr lang="sl-SI" dirty="0" smtClean="0"/>
              <a:t>pojavi </a:t>
            </a:r>
            <a:r>
              <a:rPr lang="sl-SI" dirty="0" smtClean="0"/>
              <a:t>El </a:t>
            </a:r>
            <a:r>
              <a:rPr lang="sl-SI" dirty="0" err="1" smtClean="0"/>
              <a:t>Niña</a:t>
            </a:r>
            <a:r>
              <a:rPr lang="sl-SI" dirty="0" smtClean="0"/>
              <a:t> </a:t>
            </a:r>
            <a:r>
              <a:rPr lang="sl-SI" dirty="0" smtClean="0"/>
              <a:t>močnejši in </a:t>
            </a:r>
            <a:r>
              <a:rPr lang="sl-SI" dirty="0" smtClean="0"/>
              <a:t>pogostejši → globalno segrevanje vpliva na pojav </a:t>
            </a:r>
            <a:r>
              <a:rPr lang="sl-SI" dirty="0" smtClean="0"/>
              <a:t>El </a:t>
            </a:r>
            <a:r>
              <a:rPr lang="sl-SI" dirty="0" err="1" smtClean="0"/>
              <a:t>Niña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4" name="Picture 3" descr="H:\fig\TUKMO.gl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028522" cy="1644328"/>
          </a:xfrm>
          <a:prstGeom prst="rect">
            <a:avLst/>
          </a:prstGeom>
          <a:noFill/>
        </p:spPr>
      </p:pic>
      <p:pic>
        <p:nvPicPr>
          <p:cNvPr id="5" name="Picture 8" descr="N:\envdr\shared\watson\presenta\Scan slides\6-El nin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963" y="4869160"/>
            <a:ext cx="662263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33.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sl-SI" dirty="0" smtClean="0"/>
              <a:t>Kdaj se je pojavil zadnji El </a:t>
            </a:r>
            <a:r>
              <a:rPr lang="sl-SI" dirty="0" err="1" smtClean="0"/>
              <a:t>Niño</a:t>
            </a:r>
            <a:r>
              <a:rPr lang="sl-SI" dirty="0" smtClean="0"/>
              <a:t> oz. La </a:t>
            </a:r>
            <a:r>
              <a:rPr lang="sl-SI" dirty="0" err="1" smtClean="0"/>
              <a:t>Niña</a:t>
            </a:r>
            <a:r>
              <a:rPr lang="sl-SI" dirty="0" smtClean="0"/>
              <a:t>?</a:t>
            </a:r>
          </a:p>
          <a:p>
            <a:r>
              <a:rPr lang="sl-SI" dirty="0" smtClean="0"/>
              <a:t>Kakšen učinek je imel?</a:t>
            </a:r>
          </a:p>
          <a:p>
            <a:r>
              <a:rPr lang="sl-SI" dirty="0" smtClean="0"/>
              <a:t>Bi nastalo škodo lahko uvrstili med </a:t>
            </a:r>
            <a:r>
              <a:rPr lang="sl-SI" dirty="0" err="1" smtClean="0"/>
              <a:t>geohazard</a:t>
            </a:r>
            <a:r>
              <a:rPr lang="sl-SI" dirty="0" smtClean="0"/>
              <a:t>?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Nastanek orkana</a:t>
            </a:r>
            <a:endParaRPr lang="sl-SI" dirty="0"/>
          </a:p>
        </p:txBody>
      </p:sp>
      <p:pic>
        <p:nvPicPr>
          <p:cNvPr id="4" name="Picture 9" descr="LWE_1e_Figure_09_3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/>
          <a:lstStyle/>
          <a:p>
            <a:r>
              <a:rPr lang="sl-SI" dirty="0" smtClean="0"/>
              <a:t>Moč orkana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</p:spPr>
        <p:txBody>
          <a:bodyPr>
            <a:normAutofit/>
          </a:bodyPr>
          <a:lstStyle/>
          <a:p>
            <a:r>
              <a:rPr lang="sl-SI" dirty="0" err="1" smtClean="0"/>
              <a:t>Saffir</a:t>
            </a:r>
            <a:r>
              <a:rPr lang="sl-SI" dirty="0" smtClean="0"/>
              <a:t>-Simpsonova lestvica – razvrščanje od 1 -5 glede na potencialno škodo vetra in poplav.</a:t>
            </a:r>
          </a:p>
          <a:p>
            <a:r>
              <a:rPr lang="sl-SI" dirty="0" smtClean="0"/>
              <a:t>Stopnje temeljijo na:</a:t>
            </a:r>
          </a:p>
          <a:p>
            <a:pPr lvl="1"/>
            <a:r>
              <a:rPr lang="sl-SI" dirty="0" smtClean="0"/>
              <a:t>Tlak znotraj očesa</a:t>
            </a:r>
          </a:p>
          <a:p>
            <a:pPr lvl="1"/>
            <a:r>
              <a:rPr lang="sl-SI" dirty="0" smtClean="0"/>
              <a:t>Najvišja stalna hitrost vetra</a:t>
            </a:r>
          </a:p>
          <a:p>
            <a:pPr lvl="1"/>
            <a:r>
              <a:rPr lang="sl-SI" dirty="0" smtClean="0"/>
              <a:t>Potenciala za nevarno visok nevihtni val</a:t>
            </a:r>
          </a:p>
          <a:p>
            <a:pPr lvl="1"/>
            <a:endParaRPr lang="sl-SI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WE_1e_Table_09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1399</Words>
  <Application>Microsoft Office PowerPoint</Application>
  <PresentationFormat>On-screen Show (4:3)</PresentationFormat>
  <Paragraphs>202</Paragraphs>
  <Slides>61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 2. del  </vt:lpstr>
      <vt:lpstr>5. poglavje  VREMENSKI POJAVI</vt:lpstr>
      <vt:lpstr>TROPSKI CIKLON</vt:lpstr>
      <vt:lpstr>Pojavljanje tropskih ciklonov</vt:lpstr>
      <vt:lpstr>Orkan</vt:lpstr>
      <vt:lpstr>Nastanek</vt:lpstr>
      <vt:lpstr>Nastanek orkana</vt:lpstr>
      <vt:lpstr>Moč orkana</vt:lpstr>
      <vt:lpstr>Slide 9</vt:lpstr>
      <vt:lpstr>Slide 10</vt:lpstr>
      <vt:lpstr>Slide 11</vt:lpstr>
      <vt:lpstr>Posledice orkana</vt:lpstr>
      <vt:lpstr>Slide 13</vt:lpstr>
      <vt:lpstr>31. naloga</vt:lpstr>
      <vt:lpstr>Nevihtni val</vt:lpstr>
      <vt:lpstr>Veter</vt:lpstr>
      <vt:lpstr>Poplave</vt:lpstr>
      <vt:lpstr>Napovedovanje verjetnosti orkana</vt:lpstr>
      <vt:lpstr>TORNADO</vt:lpstr>
      <vt:lpstr>Čas pojavljanja tornadov</vt:lpstr>
      <vt:lpstr>Tornado</vt:lpstr>
      <vt:lpstr>Tornado</vt:lpstr>
      <vt:lpstr>Nastanek tornada</vt:lpstr>
      <vt:lpstr>Nastanek tornada</vt:lpstr>
      <vt:lpstr>Začetna stopnja</vt:lpstr>
      <vt:lpstr>Stopnja zrelosti</vt:lpstr>
      <vt:lpstr>Zaključna stopnja</vt:lpstr>
      <vt:lpstr>Moč tornada</vt:lpstr>
      <vt:lpstr>F0</vt:lpstr>
      <vt:lpstr>F1</vt:lpstr>
      <vt:lpstr>F2</vt:lpstr>
      <vt:lpstr>F3</vt:lpstr>
      <vt:lpstr>F4</vt:lpstr>
      <vt:lpstr>F5</vt:lpstr>
      <vt:lpstr>Število dni na leto s tornadi</vt:lpstr>
      <vt:lpstr>Število dni s tornadi z močjo &gt;F2 na stoletje</vt:lpstr>
      <vt:lpstr>Število dni s tornadi z močjo &gt;F4 na tisočletje</vt:lpstr>
      <vt:lpstr>32. naloga</vt:lpstr>
      <vt:lpstr>EL NIÑO</vt:lpstr>
      <vt:lpstr>El Niño/La Niña</vt:lpstr>
      <vt:lpstr>Slide 41</vt:lpstr>
      <vt:lpstr>ENSO</vt:lpstr>
      <vt:lpstr>Slide 43</vt:lpstr>
      <vt:lpstr>ENSO</vt:lpstr>
      <vt:lpstr>Slide 45</vt:lpstr>
      <vt:lpstr>Slide 46</vt:lpstr>
      <vt:lpstr>Nastanek ENSO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Učinki ENSO</vt:lpstr>
      <vt:lpstr>Napovedovanje ENSO </vt:lpstr>
      <vt:lpstr>Meritve parametrov morja</vt:lpstr>
      <vt:lpstr>ENSO in globalno segrevanje</vt:lpstr>
      <vt:lpstr>ENSO in globalno segrevanje</vt:lpstr>
      <vt:lpstr>33.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del</dc:title>
  <dc:creator>nina</dc:creator>
  <cp:lastModifiedBy>nina</cp:lastModifiedBy>
  <cp:revision>104</cp:revision>
  <dcterms:created xsi:type="dcterms:W3CDTF">2011-09-02T08:05:15Z</dcterms:created>
  <dcterms:modified xsi:type="dcterms:W3CDTF">2011-09-21T12:08:04Z</dcterms:modified>
</cp:coreProperties>
</file>