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2B8DB9-CC57-4944-AB53-0284C4D11E7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4622E6A-F6B8-4000-808F-E8BF49A8DE46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484784"/>
            <a:ext cx="3886200" cy="1524000"/>
          </a:xfrm>
        </p:spPr>
        <p:txBody>
          <a:bodyPr/>
          <a:lstStyle/>
          <a:p>
            <a:r>
              <a:rPr lang="sl-SI" dirty="0" smtClean="0"/>
              <a:t>Zazanavanje barv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852936"/>
            <a:ext cx="3886200" cy="23762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sl-SI" sz="2300" b="1" dirty="0" smtClean="0"/>
          </a:p>
          <a:p>
            <a:pPr>
              <a:lnSpc>
                <a:spcPct val="80000"/>
              </a:lnSpc>
              <a:defRPr/>
            </a:pPr>
            <a:r>
              <a:rPr lang="sl-SI" sz="2300" b="1" dirty="0" smtClean="0"/>
              <a:t>Mentorica: </a:t>
            </a:r>
          </a:p>
          <a:p>
            <a:pPr>
              <a:lnSpc>
                <a:spcPct val="80000"/>
              </a:lnSpc>
              <a:defRPr/>
            </a:pPr>
            <a:r>
              <a:rPr lang="sl-SI" sz="2300" dirty="0" smtClean="0"/>
              <a:t>doc. Dr. Sabina Bračko</a:t>
            </a:r>
          </a:p>
          <a:p>
            <a:pPr>
              <a:lnSpc>
                <a:spcPct val="80000"/>
              </a:lnSpc>
              <a:defRPr/>
            </a:pPr>
            <a:r>
              <a:rPr lang="sl-SI" sz="2300" b="1" dirty="0" smtClean="0"/>
              <a:t>Avtorica:</a:t>
            </a:r>
          </a:p>
          <a:p>
            <a:pPr>
              <a:lnSpc>
                <a:spcPct val="80000"/>
              </a:lnSpc>
              <a:defRPr/>
            </a:pPr>
            <a:r>
              <a:rPr lang="sl-SI" sz="2300" dirty="0" smtClean="0"/>
              <a:t>M. </a:t>
            </a:r>
            <a:r>
              <a:rPr lang="sl-SI" sz="2300" smtClean="0"/>
              <a:t>V.</a:t>
            </a:r>
            <a:endParaRPr lang="sl-SI" sz="2300" dirty="0" smtClean="0"/>
          </a:p>
          <a:p>
            <a:pPr>
              <a:lnSpc>
                <a:spcPct val="80000"/>
              </a:lnSpc>
              <a:defRPr/>
            </a:pPr>
            <a:endParaRPr lang="sl-SI" sz="2300" dirty="0"/>
          </a:p>
          <a:p>
            <a:pPr>
              <a:lnSpc>
                <a:spcPct val="80000"/>
              </a:lnSpc>
              <a:defRPr/>
            </a:pPr>
            <a:endParaRPr lang="sl-SI" sz="2300" dirty="0" smtClean="0"/>
          </a:p>
          <a:p>
            <a:pPr algn="ctr">
              <a:lnSpc>
                <a:spcPct val="80000"/>
              </a:lnSpc>
              <a:defRPr/>
            </a:pPr>
            <a:r>
              <a:rPr lang="sl-SI" dirty="0" smtClean="0"/>
              <a:t>Ljubljana, januar 2011</a:t>
            </a:r>
          </a:p>
          <a:p>
            <a:pPr>
              <a:lnSpc>
                <a:spcPct val="80000"/>
              </a:lnSpc>
              <a:defRPr/>
            </a:pPr>
            <a:endParaRPr lang="sl-SI" sz="2300" dirty="0"/>
          </a:p>
          <a:p>
            <a:pPr>
              <a:lnSpc>
                <a:spcPct val="80000"/>
              </a:lnSpc>
              <a:defRPr/>
            </a:pPr>
            <a:endParaRPr lang="sl-SI" sz="2300" dirty="0" smtClean="0"/>
          </a:p>
          <a:p>
            <a:pPr>
              <a:lnSpc>
                <a:spcPct val="80000"/>
              </a:lnSpc>
              <a:defRPr/>
            </a:pPr>
            <a:endParaRPr lang="sl-SI" sz="2300" dirty="0"/>
          </a:p>
          <a:p>
            <a:pPr>
              <a:lnSpc>
                <a:spcPct val="80000"/>
              </a:lnSpc>
              <a:defRPr/>
            </a:pPr>
            <a:endParaRPr lang="sl-SI" sz="2300" dirty="0"/>
          </a:p>
        </p:txBody>
      </p:sp>
    </p:spTree>
    <p:extLst>
      <p:ext uri="{BB962C8B-B14F-4D97-AF65-F5344CB8AC3E}">
        <p14:creationId xmlns:p14="http://schemas.microsoft.com/office/powerpoint/2010/main" val="20398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barve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Zazanavanje </a:t>
            </a:r>
            <a:r>
              <a:rPr lang="sl-SI" dirty="0" smtClean="0"/>
              <a:t>barve </a:t>
            </a:r>
            <a:r>
              <a:rPr lang="sl-SI" dirty="0"/>
              <a:t>je posledica aditivnega in subtraktivnega mešanja. Barva je funkcija svetlobe, ki predmet osvetljuje. 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1027" name="Picture 3" descr="C:\Users\Metka\shutterstock.37931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16" y="2553103"/>
            <a:ext cx="336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746413" y="3432815"/>
            <a:ext cx="1512168" cy="72008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8" name="Picture 4" descr="C:\Users\Metka\barvni-kro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1256"/>
            <a:ext cx="3360000" cy="250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2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Zaznava barv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Rumeno barvo predmeta zazanamo zato ker, predmet absorbira moder del spektra, odbija pa zelenega in rdečega, ki aditivno združena povzročata </a:t>
            </a:r>
            <a:r>
              <a:rPr lang="sl-SI" dirty="0" smtClean="0"/>
              <a:t>zaznavo </a:t>
            </a:r>
            <a:r>
              <a:rPr lang="sl-SI" dirty="0"/>
              <a:t>rumene </a:t>
            </a:r>
            <a:r>
              <a:rPr lang="sl-SI" dirty="0" smtClean="0"/>
              <a:t>barve.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2564904"/>
            <a:ext cx="4680521" cy="370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143000"/>
          </a:xfrm>
        </p:spPr>
        <p:txBody>
          <a:bodyPr>
            <a:normAutofit/>
          </a:bodyPr>
          <a:lstStyle/>
          <a:p>
            <a:r>
              <a:rPr lang="sl-SI" dirty="0"/>
              <a:t>Hvala za vašo pozornost</a:t>
            </a:r>
            <a:r>
              <a:rPr lang="sl-SI" dirty="0" smtClean="0"/>
              <a:t>!</a:t>
            </a:r>
            <a:endParaRPr lang="sl-SI" dirty="0"/>
          </a:p>
        </p:txBody>
      </p:sp>
      <p:sp>
        <p:nvSpPr>
          <p:cNvPr id="3" name="TextBox 2"/>
          <p:cNvSpPr txBox="1"/>
          <p:nvPr/>
        </p:nvSpPr>
        <p:spPr>
          <a:xfrm>
            <a:off x="7020272" y="52292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Metka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252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Osnove </a:t>
            </a:r>
            <a:r>
              <a:rPr lang="sl-SI" dirty="0"/>
              <a:t>zazanavanja barv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2400" dirty="0" smtClean="0"/>
          </a:p>
          <a:p>
            <a:r>
              <a:rPr lang="sl-SI" sz="2400" dirty="0" smtClean="0"/>
              <a:t>svetloba </a:t>
            </a:r>
            <a:r>
              <a:rPr lang="sl-SI" sz="2400" dirty="0"/>
              <a:t>kot barvni </a:t>
            </a:r>
            <a:r>
              <a:rPr lang="sl-SI" sz="2400" dirty="0" smtClean="0"/>
              <a:t>dražljaj</a:t>
            </a:r>
          </a:p>
          <a:p>
            <a:pPr marL="68580" indent="0">
              <a:buNone/>
            </a:pPr>
            <a:endParaRPr lang="sl-SI" sz="2400" dirty="0"/>
          </a:p>
          <a:p>
            <a:r>
              <a:rPr lang="sl-SI" sz="2400" dirty="0" smtClean="0"/>
              <a:t>interakcija </a:t>
            </a:r>
            <a:r>
              <a:rPr lang="sl-SI" sz="2400" dirty="0"/>
              <a:t>svetlobe z objektom, ki je odvisna od kemijske sestave </a:t>
            </a:r>
            <a:r>
              <a:rPr lang="sl-SI" sz="2400" dirty="0" smtClean="0"/>
              <a:t>objekta</a:t>
            </a:r>
          </a:p>
          <a:p>
            <a:pPr marL="68580" indent="0">
              <a:buNone/>
            </a:pPr>
            <a:endParaRPr lang="sl-SI" sz="2400" dirty="0"/>
          </a:p>
          <a:p>
            <a:r>
              <a:rPr lang="sl-SI" sz="2400" dirty="0" smtClean="0"/>
              <a:t>vizualni </a:t>
            </a:r>
            <a:r>
              <a:rPr lang="sl-SI" sz="2400" dirty="0"/>
              <a:t>sistem </a:t>
            </a:r>
          </a:p>
          <a:p>
            <a:pPr marL="6858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25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Teoriji o zazanavanju barv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sz="2400" dirty="0" smtClean="0"/>
              <a:t>Young </a:t>
            </a:r>
            <a:r>
              <a:rPr lang="sl-SI" sz="2400" dirty="0"/>
              <a:t>– Helmholtzova »tribarvna« teorija, po kateri vsebujejo čepki tri vrste receptorjev oz. pigmentov, ki so občutljivi na svetlobo različnih valovnih dolžin. </a:t>
            </a:r>
            <a:endParaRPr lang="sl-SI" sz="2400" dirty="0" smtClean="0"/>
          </a:p>
          <a:p>
            <a:pPr marL="68580" indent="0">
              <a:buNone/>
            </a:pPr>
            <a:endParaRPr lang="sl-SI" sz="2400" dirty="0"/>
          </a:p>
          <a:p>
            <a:r>
              <a:rPr lang="sl-SI" sz="2400" dirty="0" smtClean="0"/>
              <a:t>Heringova </a:t>
            </a:r>
            <a:r>
              <a:rPr lang="sl-SI" sz="2400" dirty="0"/>
              <a:t>»štiribarvna teorija« oz. teorija »nasprotnih barv«, po kateri pri zaznavi barv sodelujejo štiri prabarve – rdeča, zelena, modra in rumena oz. tri vrste »nasprotnih vodov«, ki posredujejo možganom signale o </a:t>
            </a:r>
            <a:r>
              <a:rPr lang="sl-SI" sz="2400" dirty="0" smtClean="0"/>
              <a:t>barvi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0326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Svetloba in barve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33055"/>
          </a:xfrm>
        </p:spPr>
        <p:txBody>
          <a:bodyPr>
            <a:normAutofit fontScale="92500" lnSpcReduction="20000"/>
          </a:bodyPr>
          <a:lstStyle/>
          <a:p>
            <a:r>
              <a:rPr lang="sl-SI" sz="2400" dirty="0"/>
              <a:t>P</a:t>
            </a:r>
            <a:r>
              <a:rPr lang="sl-SI" sz="2400" dirty="0" smtClean="0"/>
              <a:t>o </a:t>
            </a:r>
            <a:r>
              <a:rPr lang="sl-SI" sz="2400" dirty="0"/>
              <a:t>klasični fiziki je svetloba elektro magnetno valovanje z valovnimi dolžinami od 400 do 700 nm, ki </a:t>
            </a:r>
            <a:r>
              <a:rPr lang="sl-SI" sz="2400" dirty="0" smtClean="0"/>
              <a:t>jo </a:t>
            </a:r>
            <a:r>
              <a:rPr lang="sl-SI" sz="2400" dirty="0"/>
              <a:t>zaznava človečko oko. </a:t>
            </a:r>
            <a:endParaRPr lang="sl-SI" sz="2400" dirty="0" smtClean="0"/>
          </a:p>
          <a:p>
            <a:endParaRPr lang="sl-SI" sz="2400" dirty="0" smtClean="0"/>
          </a:p>
          <a:p>
            <a:r>
              <a:rPr lang="sl-SI" sz="2400" dirty="0"/>
              <a:t>Planck – </a:t>
            </a:r>
            <a:r>
              <a:rPr lang="sl-SI" sz="2400" dirty="0" smtClean="0"/>
              <a:t>Einsteinov zakon:</a:t>
            </a:r>
          </a:p>
          <a:p>
            <a:pPr algn="ctr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sl-SI" sz="3200" dirty="0" smtClean="0"/>
              <a:t>E=h</a:t>
            </a:r>
            <a:r>
              <a:rPr lang="el-GR" sz="3200" dirty="0" smtClean="0"/>
              <a:t>ν=</a:t>
            </a:r>
            <a:r>
              <a:rPr lang="sl-SI" sz="3200" dirty="0" smtClean="0"/>
              <a:t>hc/</a:t>
            </a:r>
            <a:r>
              <a:rPr lang="el-GR" sz="3200" dirty="0" smtClean="0"/>
              <a:t>λ</a:t>
            </a:r>
          </a:p>
          <a:p>
            <a:pPr marL="68580" indent="0" algn="ctr">
              <a:buNone/>
            </a:pPr>
            <a:r>
              <a:rPr lang="sl-SI" sz="2400" dirty="0" smtClean="0"/>
              <a:t>                    E...energija svetlobe (J)</a:t>
            </a:r>
          </a:p>
          <a:p>
            <a:pPr marL="68580" indent="0" algn="ctr">
              <a:buNone/>
            </a:pPr>
            <a:r>
              <a:rPr lang="sl-SI" sz="2400" dirty="0" smtClean="0"/>
              <a:t>                   </a:t>
            </a:r>
            <a:r>
              <a:rPr lang="el-GR" sz="2400" dirty="0" smtClean="0"/>
              <a:t>ν</a:t>
            </a:r>
            <a:r>
              <a:rPr lang="el-GR" sz="2400" dirty="0"/>
              <a:t>...</a:t>
            </a:r>
            <a:r>
              <a:rPr lang="sl-SI" sz="2400" dirty="0"/>
              <a:t>frekvenca svetlobe </a:t>
            </a:r>
          </a:p>
          <a:p>
            <a:pPr marL="68580" indent="0" algn="ctr">
              <a:buNone/>
            </a:pPr>
            <a:r>
              <a:rPr lang="sl-SI" sz="2400" dirty="0" smtClean="0"/>
              <a:t>                      h</a:t>
            </a:r>
            <a:r>
              <a:rPr lang="sl-SI" sz="2400" dirty="0"/>
              <a:t>...Planckova konstanta</a:t>
            </a:r>
          </a:p>
          <a:p>
            <a:pPr marL="68580" indent="0" algn="ctr">
              <a:buNone/>
            </a:pPr>
            <a:r>
              <a:rPr lang="sl-SI" sz="2400" dirty="0" smtClean="0"/>
              <a:t>                               c</a:t>
            </a:r>
            <a:r>
              <a:rPr lang="sl-SI" sz="2400" dirty="0"/>
              <a:t>...hitrost svetlobe v vakomu</a:t>
            </a:r>
          </a:p>
          <a:p>
            <a:pPr marL="68580" indent="0" algn="ctr">
              <a:buNone/>
            </a:pPr>
            <a:r>
              <a:rPr lang="sl-SI" sz="2400" dirty="0" smtClean="0"/>
              <a:t>                                       </a:t>
            </a:r>
            <a:r>
              <a:rPr lang="el-GR" sz="2400" dirty="0" smtClean="0"/>
              <a:t>λ</a:t>
            </a:r>
            <a:r>
              <a:rPr lang="el-GR" sz="2400" dirty="0"/>
              <a:t>...</a:t>
            </a:r>
            <a:r>
              <a:rPr lang="sl-SI" sz="2400" dirty="0"/>
              <a:t>valovna dolžina (400-700 nm)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70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svetloba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400" dirty="0"/>
              <a:t>j</a:t>
            </a:r>
            <a:r>
              <a:rPr lang="sl-SI" sz="2400" dirty="0" smtClean="0"/>
              <a:t>e </a:t>
            </a:r>
            <a:r>
              <a:rPr lang="sl-SI" sz="2400" dirty="0"/>
              <a:t>barvni </a:t>
            </a:r>
            <a:r>
              <a:rPr lang="sl-SI" sz="2400" dirty="0" smtClean="0"/>
              <a:t>dražljaj</a:t>
            </a:r>
          </a:p>
          <a:p>
            <a:r>
              <a:rPr lang="sl-SI" sz="2400" dirty="0" smtClean="0"/>
              <a:t>krajših </a:t>
            </a:r>
            <a:r>
              <a:rPr lang="sl-SI" sz="2400" dirty="0"/>
              <a:t>valovnih dolžin povzroča zaznavo vijoličnih in modrih </a:t>
            </a:r>
            <a:r>
              <a:rPr lang="sl-SI" sz="2400" dirty="0" smtClean="0"/>
              <a:t>barv</a:t>
            </a:r>
          </a:p>
          <a:p>
            <a:r>
              <a:rPr lang="sl-SI" sz="2400" dirty="0" smtClean="0"/>
              <a:t>srednji </a:t>
            </a:r>
            <a:r>
              <a:rPr lang="sl-SI" sz="2400" dirty="0"/>
              <a:t>del vidnega spektra </a:t>
            </a:r>
            <a:r>
              <a:rPr lang="sl-SI" sz="2400" dirty="0" smtClean="0"/>
              <a:t>povzroča zaznavo zelenih </a:t>
            </a:r>
            <a:r>
              <a:rPr lang="sl-SI" sz="2400" dirty="0"/>
              <a:t>in rumenih barv </a:t>
            </a:r>
            <a:endParaRPr lang="sl-SI" sz="2400" dirty="0" smtClean="0"/>
          </a:p>
          <a:p>
            <a:r>
              <a:rPr lang="sl-SI" sz="2400" dirty="0" smtClean="0"/>
              <a:t>daljši </a:t>
            </a:r>
            <a:r>
              <a:rPr lang="sl-SI" sz="2400" dirty="0"/>
              <a:t>svetlobni valovi </a:t>
            </a:r>
            <a:r>
              <a:rPr lang="sl-SI" sz="2400" dirty="0" smtClean="0"/>
              <a:t>povzročajo zaznavo redečih barv</a:t>
            </a:r>
          </a:p>
          <a:p>
            <a:r>
              <a:rPr lang="sl-SI" sz="2400" dirty="0" smtClean="0"/>
              <a:t>je </a:t>
            </a:r>
            <a:r>
              <a:rPr lang="sl-SI" sz="2400" dirty="0"/>
              <a:t>bela oz. brezbarvna, če je sestavljena iz celotnega spektra v pravilnem </a:t>
            </a:r>
            <a:r>
              <a:rPr lang="sl-SI" sz="2400" dirty="0" smtClean="0"/>
              <a:t>razmerju</a:t>
            </a:r>
          </a:p>
          <a:p>
            <a:r>
              <a:rPr lang="sl-SI" sz="2400" dirty="0"/>
              <a:t>človek fiziološko zaznava svetlobo različnih valovnih dolžin kot različne barve</a:t>
            </a:r>
          </a:p>
          <a:p>
            <a:pPr marL="68580" indent="0">
              <a:buNone/>
            </a:pPr>
            <a:endParaRPr lang="sl-SI" dirty="0"/>
          </a:p>
          <a:p>
            <a:pPr marL="6858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4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sl-SI" dirty="0" smtClean="0"/>
              <a:t>Valovne dolžine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7856470" cy="2880000"/>
          </a:xfrm>
        </p:spPr>
      </p:pic>
    </p:spTree>
    <p:extLst>
      <p:ext uri="{BB962C8B-B14F-4D97-AF65-F5344CB8AC3E}">
        <p14:creationId xmlns:p14="http://schemas.microsoft.com/office/powerpoint/2010/main" val="39849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oko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455172" cy="4680000"/>
          </a:xfrm>
        </p:spPr>
      </p:pic>
    </p:spTree>
    <p:extLst>
      <p:ext uri="{BB962C8B-B14F-4D97-AF65-F5344CB8AC3E}">
        <p14:creationId xmlns:p14="http://schemas.microsoft.com/office/powerpoint/2010/main" val="13200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Zazanavanje barv z očmi čepki, palčke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21088"/>
          </a:xfrm>
        </p:spPr>
        <p:txBody>
          <a:bodyPr>
            <a:normAutofit fontScale="85000" lnSpcReduction="20000"/>
          </a:bodyPr>
          <a:lstStyle/>
          <a:p>
            <a:r>
              <a:rPr lang="sl-SI" sz="2400" dirty="0"/>
              <a:t>č</a:t>
            </a:r>
            <a:r>
              <a:rPr lang="sl-SI" sz="2400" dirty="0" smtClean="0"/>
              <a:t>epki so za dnevno (fotopsko) videnje in zaznavanje barv, saj so spektralno občutljivi </a:t>
            </a:r>
          </a:p>
          <a:p>
            <a:r>
              <a:rPr lang="sl-SI" sz="2400" dirty="0" smtClean="0"/>
              <a:t>so </a:t>
            </a:r>
            <a:r>
              <a:rPr lang="sl-SI" sz="2400" dirty="0"/>
              <a:t>treh </a:t>
            </a:r>
            <a:r>
              <a:rPr lang="sl-SI" sz="2400" dirty="0" smtClean="0"/>
              <a:t>vrst</a:t>
            </a:r>
          </a:p>
          <a:p>
            <a:r>
              <a:rPr lang="sl-SI" sz="2400" dirty="0"/>
              <a:t>v</a:t>
            </a:r>
            <a:r>
              <a:rPr lang="sl-SI" sz="2400" dirty="0" smtClean="0"/>
              <a:t>saka </a:t>
            </a:r>
            <a:r>
              <a:rPr lang="sl-SI" sz="2400" dirty="0"/>
              <a:t>vrsta je občutljiva za eno od treh osnovnih </a:t>
            </a:r>
            <a:r>
              <a:rPr lang="sl-SI" sz="2400" dirty="0" smtClean="0"/>
              <a:t>:                                                                                  </a:t>
            </a:r>
          </a:p>
          <a:p>
            <a:pPr lvl="8" algn="ctr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sl-SI" sz="2400" dirty="0" smtClean="0"/>
              <a:t> rdečeoranžno</a:t>
            </a:r>
          </a:p>
          <a:p>
            <a:pPr lvl="8" algn="ctr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sl-SI" sz="2400" dirty="0" smtClean="0"/>
              <a:t> </a:t>
            </a:r>
            <a:r>
              <a:rPr lang="sl-SI" sz="2400" dirty="0"/>
              <a:t>zeleno </a:t>
            </a:r>
            <a:r>
              <a:rPr lang="sl-SI" sz="2400" dirty="0" smtClean="0"/>
              <a:t> </a:t>
            </a:r>
          </a:p>
          <a:p>
            <a:pPr lvl="8" algn="ctr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sl-SI" sz="2400" dirty="0" smtClean="0"/>
              <a:t>modrovijolično</a:t>
            </a:r>
          </a:p>
          <a:p>
            <a:r>
              <a:rPr lang="sl-SI" sz="2400" dirty="0" smtClean="0"/>
              <a:t>občutljivi so za </a:t>
            </a:r>
            <a:r>
              <a:rPr lang="sl-SI" sz="2400" dirty="0"/>
              <a:t>zeleno svetlobo, ležijo natanko na sredini mrežnice in omogočajo svetlobi, da pada </a:t>
            </a:r>
            <a:r>
              <a:rPr lang="sl-SI" sz="2400" dirty="0" smtClean="0"/>
              <a:t>nanjo</a:t>
            </a:r>
          </a:p>
          <a:p>
            <a:r>
              <a:rPr lang="sl-SI" sz="2400" dirty="0"/>
              <a:t>p</a:t>
            </a:r>
            <a:r>
              <a:rPr lang="sl-SI" sz="2400" dirty="0" smtClean="0"/>
              <a:t>alčke za </a:t>
            </a:r>
            <a:r>
              <a:rPr lang="sl-SI" sz="2400" dirty="0"/>
              <a:t>nočno (skotopsko) videnje in zazanavanje majhne intenzivne </a:t>
            </a:r>
            <a:r>
              <a:rPr lang="sl-SI" sz="2400" dirty="0" smtClean="0"/>
              <a:t>svetlobe</a:t>
            </a:r>
          </a:p>
          <a:p>
            <a:r>
              <a:rPr lang="sl-SI" sz="2400" dirty="0"/>
              <a:t>s</a:t>
            </a:r>
            <a:r>
              <a:rPr lang="sl-SI" sz="2400" dirty="0" smtClean="0"/>
              <a:t>o bolj </a:t>
            </a:r>
            <a:r>
              <a:rPr lang="sl-SI" sz="2400" dirty="0"/>
              <a:t>občutljive za svetlobo in nam omogočajo, da vidimo tudi v </a:t>
            </a:r>
            <a:r>
              <a:rPr lang="sl-SI" sz="2400" dirty="0" smtClean="0"/>
              <a:t>mraku</a:t>
            </a:r>
          </a:p>
          <a:p>
            <a:r>
              <a:rPr lang="sl-SI" sz="2400" dirty="0" smtClean="0"/>
              <a:t>ne </a:t>
            </a:r>
            <a:r>
              <a:rPr lang="sl-SI" sz="2400" dirty="0"/>
              <a:t>zaznavajo </a:t>
            </a:r>
            <a:r>
              <a:rPr lang="sl-SI" sz="2400" dirty="0" smtClean="0"/>
              <a:t>barv</a:t>
            </a:r>
            <a:endParaRPr lang="sl-SI" sz="2400" dirty="0"/>
          </a:p>
          <a:p>
            <a:pPr marL="68580" indent="0">
              <a:buNone/>
            </a:pPr>
            <a:r>
              <a:rPr lang="sl-SI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7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Zaznavanje barv skozi kožo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05063"/>
          </a:xfrm>
        </p:spPr>
        <p:txBody>
          <a:bodyPr>
            <a:normAutofit/>
          </a:bodyPr>
          <a:lstStyle/>
          <a:p>
            <a:r>
              <a:rPr lang="sl-SI" sz="2400" dirty="0"/>
              <a:t>b</a:t>
            </a:r>
            <a:r>
              <a:rPr lang="sl-SI" sz="2400" dirty="0" smtClean="0"/>
              <a:t>arva v </a:t>
            </a:r>
            <a:r>
              <a:rPr lang="sl-SI" sz="2400" dirty="0"/>
              <a:t>naše telo </a:t>
            </a:r>
            <a:r>
              <a:rPr lang="sl-SI" sz="2400" dirty="0" smtClean="0"/>
              <a:t>prodira skozi kožo</a:t>
            </a:r>
          </a:p>
          <a:p>
            <a:r>
              <a:rPr lang="sl-SI" sz="2400" dirty="0" smtClean="0"/>
              <a:t>vpliva </a:t>
            </a:r>
            <a:r>
              <a:rPr lang="sl-SI" sz="2400" dirty="0"/>
              <a:t>barvne energije </a:t>
            </a:r>
            <a:r>
              <a:rPr lang="sl-SI" sz="2400" dirty="0" smtClean="0"/>
              <a:t>se zavemo takrat</a:t>
            </a:r>
            <a:r>
              <a:rPr lang="sl-SI" sz="2400" dirty="0"/>
              <a:t>, ko se nam zazdijo kakšna oblačila </a:t>
            </a:r>
            <a:r>
              <a:rPr lang="sl-SI" sz="2400" dirty="0" smtClean="0"/>
              <a:t>neudobna in se </a:t>
            </a:r>
            <a:r>
              <a:rPr lang="sl-SI" sz="2400" dirty="0"/>
              <a:t>v drugih </a:t>
            </a:r>
            <a:r>
              <a:rPr lang="sl-SI" sz="2400" dirty="0" smtClean="0"/>
              <a:t>počutimo udobno </a:t>
            </a:r>
          </a:p>
          <a:p>
            <a:r>
              <a:rPr lang="sl-SI" sz="2400" dirty="0"/>
              <a:t>p</a:t>
            </a:r>
            <a:r>
              <a:rPr lang="sl-SI" sz="2400" dirty="0" smtClean="0"/>
              <a:t>reko tkanine</a:t>
            </a:r>
            <a:r>
              <a:rPr lang="sl-SI" sz="2400" dirty="0"/>
              <a:t> </a:t>
            </a:r>
            <a:r>
              <a:rPr lang="sl-SI" sz="2400" dirty="0" smtClean="0"/>
              <a:t>vpliva na nas energija barv</a:t>
            </a:r>
          </a:p>
          <a:p>
            <a:r>
              <a:rPr lang="sl-SI" sz="2400" dirty="0" smtClean="0"/>
              <a:t>na </a:t>
            </a:r>
            <a:r>
              <a:rPr lang="sl-SI" sz="2400" dirty="0"/>
              <a:t>koncih prstov in drugih delih telesa </a:t>
            </a:r>
            <a:r>
              <a:rPr lang="sl-SI" sz="2400" dirty="0" smtClean="0"/>
              <a:t>je razvita </a:t>
            </a:r>
            <a:r>
              <a:rPr lang="sl-SI" sz="2400" dirty="0"/>
              <a:t>občutljivost za barvno </a:t>
            </a:r>
            <a:r>
              <a:rPr lang="sl-SI" sz="2400" dirty="0" smtClean="0"/>
              <a:t>energijo</a:t>
            </a:r>
          </a:p>
          <a:p>
            <a:r>
              <a:rPr lang="sl-SI" sz="2400" dirty="0" smtClean="0"/>
              <a:t>barve </a:t>
            </a:r>
            <a:r>
              <a:rPr lang="sl-SI" sz="2400" dirty="0"/>
              <a:t>so na otip </a:t>
            </a:r>
            <a:r>
              <a:rPr lang="sl-SI" sz="2400" dirty="0" smtClean="0"/>
              <a:t>tople</a:t>
            </a:r>
            <a:r>
              <a:rPr lang="sl-SI" sz="2400" dirty="0"/>
              <a:t> </a:t>
            </a:r>
            <a:r>
              <a:rPr lang="sl-SI" sz="2400" dirty="0" smtClean="0"/>
              <a:t>in hladne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7442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0</TotalTime>
  <Words>442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Zazanavanje barv</vt:lpstr>
      <vt:lpstr>Osnove zazanavanja barv</vt:lpstr>
      <vt:lpstr>Teoriji o zazanavanju barv</vt:lpstr>
      <vt:lpstr>Svetloba in barve</vt:lpstr>
      <vt:lpstr>svetloba</vt:lpstr>
      <vt:lpstr>Valovne dolžine</vt:lpstr>
      <vt:lpstr>oko</vt:lpstr>
      <vt:lpstr>Zazanavanje barv z očmi čepki, palčke</vt:lpstr>
      <vt:lpstr>Zaznavanje barv skozi kožo</vt:lpstr>
      <vt:lpstr>barve</vt:lpstr>
      <vt:lpstr>Zaznava barv</vt:lpstr>
      <vt:lpstr>Hvala za vašo pozornost!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2013-05-15T13:33:11Z</dcterms:created>
  <dcterms:modified xsi:type="dcterms:W3CDTF">2013-05-15T13:33:14Z</dcterms:modified>
</cp:coreProperties>
</file>