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39B3F-6B42-4129-9E56-33F1B779139D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3B26-2512-46C5-8C8D-6B385A2460F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84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43B26-2512-46C5-8C8D-6B385A2460F9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10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DFFB47-6066-40C1-B97D-FA4DF38AC714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3DD77E-29BF-440A-904C-CA5D4DEB43B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Uvedba reach</a:t>
            </a:r>
            <a:r>
              <a:rPr lang="sl-S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sl-S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sl-SI" sz="2700" b="0" dirty="0"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sl-SI" sz="2700" b="0" dirty="0" smtClean="0">
                <a:effectLst/>
                <a:latin typeface="Calibri" pitchFamily="34" charset="0"/>
                <a:cs typeface="Calibri" pitchFamily="34" charset="0"/>
              </a:rPr>
              <a:t>seminarska naloga)</a:t>
            </a:r>
            <a:r>
              <a:rPr lang="sl-SI" sz="2700" dirty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sl-SI" sz="2700" dirty="0">
                <a:effectLst/>
                <a:latin typeface="Calibri" pitchFamily="34" charset="0"/>
                <a:cs typeface="Calibri" pitchFamily="34" charset="0"/>
              </a:rPr>
            </a:b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2400" cy="1656184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80000"/>
              </a:lnSpc>
              <a:defRPr/>
            </a:pPr>
            <a:endParaRPr lang="sl-SI" sz="8000" b="1" dirty="0" smtClean="0">
              <a:latin typeface="Calibri" pitchFamily="34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sl-SI" sz="8000" b="1" dirty="0" smtClean="0">
                <a:latin typeface="Calibri" pitchFamily="34" charset="0"/>
              </a:rPr>
              <a:t>Mentorica</a:t>
            </a:r>
            <a:r>
              <a:rPr lang="sl-SI" sz="8000" b="1" dirty="0">
                <a:latin typeface="Calibri" pitchFamily="34" charset="0"/>
              </a:rPr>
              <a:t>: 		</a:t>
            </a:r>
            <a:r>
              <a:rPr lang="sl-SI" sz="8000" b="1" dirty="0" smtClean="0">
                <a:latin typeface="Calibri" pitchFamily="34" charset="0"/>
              </a:rPr>
              <a:t>                                                        </a:t>
            </a:r>
            <a:r>
              <a:rPr lang="sl-SI" sz="8000" b="1" dirty="0">
                <a:latin typeface="Calibri" pitchFamily="34" charset="0"/>
              </a:rPr>
              <a:t>Avtorica: 	               </a:t>
            </a:r>
            <a:r>
              <a:rPr lang="sl-SI" sz="8000" b="1" dirty="0" smtClean="0">
                <a:latin typeface="Calibri" pitchFamily="34" charset="0"/>
              </a:rPr>
              <a:t>    </a:t>
            </a:r>
          </a:p>
          <a:p>
            <a:pPr algn="l">
              <a:lnSpc>
                <a:spcPct val="80000"/>
              </a:lnSpc>
              <a:defRPr/>
            </a:pPr>
            <a:r>
              <a:rPr lang="sl-SI" sz="8000" dirty="0" smtClean="0">
                <a:latin typeface="Calibri" pitchFamily="34" charset="0"/>
              </a:rPr>
              <a:t>izr</a:t>
            </a:r>
            <a:r>
              <a:rPr lang="sl-SI" sz="8000" dirty="0">
                <a:latin typeface="Calibri" pitchFamily="34" charset="0"/>
              </a:rPr>
              <a:t>. prof. dr. Petra Forte </a:t>
            </a:r>
            <a:r>
              <a:rPr lang="sl-SI" sz="8000" dirty="0" smtClean="0">
                <a:latin typeface="Calibri" pitchFamily="34" charset="0"/>
              </a:rPr>
              <a:t>Tavčer                                                  </a:t>
            </a:r>
            <a:r>
              <a:rPr lang="sl-SI" sz="8000" dirty="0" smtClean="0">
                <a:latin typeface="Calibri" pitchFamily="34" charset="0"/>
              </a:rPr>
              <a:t>M. V.</a:t>
            </a:r>
            <a:endParaRPr lang="sl-SI" sz="8000" b="1" dirty="0">
              <a:latin typeface="Calibri" pitchFamily="34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sl-SI" sz="8000" dirty="0">
                <a:latin typeface="Calibri" pitchFamily="34" charset="0"/>
              </a:rPr>
              <a:t>		                                   </a:t>
            </a:r>
            <a:endParaRPr lang="sl-SI" sz="8000" dirty="0" smtClean="0">
              <a:latin typeface="Calibri" pitchFamily="34" charset="0"/>
            </a:endParaRPr>
          </a:p>
          <a:p>
            <a:pPr algn="l">
              <a:lnSpc>
                <a:spcPct val="80000"/>
              </a:lnSpc>
              <a:defRPr/>
            </a:pPr>
            <a:endParaRPr lang="sl-SI" sz="8000" dirty="0" smtClean="0">
              <a:latin typeface="Calibri" pitchFamily="34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sl-SI" sz="8000" dirty="0">
                <a:latin typeface="Calibri" pitchFamily="34" charset="0"/>
              </a:rPr>
              <a:t>			</a:t>
            </a:r>
          </a:p>
          <a:p>
            <a:pPr algn="ctr">
              <a:lnSpc>
                <a:spcPct val="80000"/>
              </a:lnSpc>
              <a:defRPr/>
            </a:pPr>
            <a:r>
              <a:rPr lang="sl-SI" sz="8000" dirty="0">
                <a:latin typeface="Calibri" pitchFamily="34" charset="0"/>
              </a:rPr>
              <a:t>Ljubljana, </a:t>
            </a:r>
            <a:r>
              <a:rPr lang="sl-SI" sz="8000" dirty="0" smtClean="0">
                <a:latin typeface="Calibri" pitchFamily="34" charset="0"/>
              </a:rPr>
              <a:t>november </a:t>
            </a:r>
            <a:r>
              <a:rPr lang="sl-SI" sz="8000" dirty="0">
                <a:latin typeface="Calibri" pitchFamily="34" charset="0"/>
              </a:rPr>
              <a:t>2010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52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pomeni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izdajanje posameznih delovanj za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trženje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in uporabo posebno nevarnih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</a:t>
            </a: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postopek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katerega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predmet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so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snovi, ki predstavljajo zelo veliko zaskrbljenost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 so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nevarne za zdravje človeka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za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okolje</a:t>
            </a: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o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bravnavane so v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sodelovanju s podjetji in državami članicami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EU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na osnovi registracijskega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dosjeja</a:t>
            </a: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pridobijo jo lahko proizvajalci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, uvozniki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 tudi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nadaljnji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uporabniki</a:t>
            </a: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p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omemben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cilj avtorizacije je, da se vse snovi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zamenjajo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z varnejšimi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alternativami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>
                <a:latin typeface="Calibri" pitchFamily="34" charset="0"/>
                <a:cs typeface="Calibri" pitchFamily="34" charset="0"/>
              </a:rPr>
              <a:t>AVTORIZACIJA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36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sl-SI" dirty="0"/>
              <a:t> </a:t>
            </a:r>
          </a:p>
          <a:p>
            <a:r>
              <a:rPr lang="sl-SI" sz="5100" dirty="0">
                <a:latin typeface="Calibri" pitchFamily="34" charset="0"/>
                <a:cs typeface="Calibri" pitchFamily="34" charset="0"/>
              </a:rPr>
              <a:t>n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amen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ocene kemijske varnosti je oceniti tveganja, ki izhajajo iz proizvodnje ali uporabe snovi in zagotoviti, da so tveganja ustrezno 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nadzorovana</a:t>
            </a:r>
          </a:p>
          <a:p>
            <a:r>
              <a:rPr lang="sl-SI" sz="5100" dirty="0" smtClean="0">
                <a:latin typeface="Calibri" pitchFamily="34" charset="0"/>
                <a:cs typeface="Calibri" pitchFamily="34" charset="0"/>
              </a:rPr>
              <a:t>izvaja jo registracijski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zavezanec za 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snovi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sl-SI" sz="5100" dirty="0">
                <a:latin typeface="Calibri" pitchFamily="34" charset="0"/>
                <a:cs typeface="Calibri" pitchFamily="34" charset="0"/>
              </a:rPr>
              <a:t>o</a:t>
            </a:r>
            <a:r>
              <a:rPr lang="sl-SI" sz="5100" smtClean="0">
                <a:latin typeface="Calibri" pitchFamily="34" charset="0"/>
                <a:cs typeface="Calibri" pitchFamily="34" charset="0"/>
              </a:rPr>
              <a:t>cena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kemijske varnosti vključuje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3">
              <a:buClr>
                <a:schemeClr val="accent1"/>
              </a:buClr>
              <a:buFont typeface="Calibri" pitchFamily="34" charset="0"/>
              <a:buChar char="→"/>
            </a:pPr>
            <a:r>
              <a:rPr lang="sl-SI" sz="4500" dirty="0" smtClean="0">
                <a:latin typeface="Calibri" pitchFamily="34" charset="0"/>
                <a:cs typeface="Calibri" pitchFamily="34" charset="0"/>
              </a:rPr>
              <a:t>oceno nevarnosti za zdravje ljudi</a:t>
            </a:r>
          </a:p>
          <a:p>
            <a:pPr lvl="3">
              <a:buClr>
                <a:schemeClr val="accent1"/>
              </a:buClr>
              <a:buFont typeface="Calibri" pitchFamily="34" charset="0"/>
              <a:buChar char="→"/>
            </a:pPr>
            <a:r>
              <a:rPr lang="sl-SI" sz="4500" dirty="0" smtClean="0">
                <a:latin typeface="Calibri" pitchFamily="34" charset="0"/>
                <a:cs typeface="Calibri" pitchFamily="34" charset="0"/>
              </a:rPr>
              <a:t>oceno nevarnosti fizikalno-kemijskih lastnosti</a:t>
            </a:r>
          </a:p>
          <a:p>
            <a:pPr lvl="3">
              <a:buClr>
                <a:schemeClr val="accent1"/>
              </a:buClr>
              <a:buFont typeface="Calibri" pitchFamily="34" charset="0"/>
              <a:buChar char="→"/>
            </a:pPr>
            <a:r>
              <a:rPr lang="sl-SI" sz="4500" dirty="0" smtClean="0">
                <a:latin typeface="Calibri" pitchFamily="34" charset="0"/>
                <a:cs typeface="Calibri" pitchFamily="34" charset="0"/>
              </a:rPr>
              <a:t>oceno nevarnosti za okolje </a:t>
            </a:r>
          </a:p>
          <a:p>
            <a:pPr lvl="3">
              <a:buClr>
                <a:schemeClr val="accent1"/>
              </a:buClr>
              <a:buFont typeface="Calibri" pitchFamily="34" charset="0"/>
              <a:buChar char="→"/>
            </a:pPr>
            <a:r>
              <a:rPr lang="sl-SI" sz="4500" dirty="0" smtClean="0">
                <a:latin typeface="Calibri" pitchFamily="34" charset="0"/>
                <a:cs typeface="Calibri" pitchFamily="34" charset="0"/>
              </a:rPr>
              <a:t>oceno obstojnosti, bioakumulativnosti, strupenih ter zelo obstojnih snovi</a:t>
            </a:r>
            <a:endParaRPr lang="sl-SI" sz="4500" dirty="0">
              <a:latin typeface="Calibri" pitchFamily="34" charset="0"/>
              <a:cs typeface="Calibri" pitchFamily="34" charset="0"/>
            </a:endParaRPr>
          </a:p>
          <a:p>
            <a:r>
              <a:rPr lang="sl-SI" sz="5100" dirty="0">
                <a:latin typeface="Calibri" pitchFamily="34" charset="0"/>
                <a:cs typeface="Calibri" pitchFamily="34" charset="0"/>
              </a:rPr>
              <a:t>r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ezultat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ocene 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scenariji 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sl-SI" sz="5100" dirty="0">
                <a:latin typeface="Calibri" pitchFamily="34" charset="0"/>
                <a:cs typeface="Calibri" pitchFamily="34" charset="0"/>
              </a:rPr>
              <a:t>pogoji delovanja in ukrepi za </a:t>
            </a:r>
            <a:r>
              <a:rPr lang="sl-SI" sz="5100" dirty="0" smtClean="0">
                <a:latin typeface="Calibri" pitchFamily="34" charset="0"/>
                <a:cs typeface="Calibri" pitchFamily="34" charset="0"/>
              </a:rPr>
              <a:t>tveganje ustreznega nadzora</a:t>
            </a:r>
            <a:endParaRPr lang="sl-SI" sz="5100" dirty="0">
              <a:latin typeface="Calibri" pitchFamily="34" charset="0"/>
              <a:cs typeface="Calibri" pitchFamily="34" charset="0"/>
            </a:endParaRP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>
                <a:latin typeface="Calibri" pitchFamily="34" charset="0"/>
                <a:cs typeface="Calibri" pitchFamily="34" charset="0"/>
              </a:rPr>
              <a:t>OCENA </a:t>
            </a:r>
            <a:r>
              <a:rPr lang="sl-SI" sz="4000" dirty="0">
                <a:latin typeface="Calibri" pitchFamily="34" charset="0"/>
                <a:cs typeface="Calibri" pitchFamily="34" charset="0"/>
              </a:rPr>
              <a:t>KEMIJSKE VARNOSTI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92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3600" dirty="0">
                <a:latin typeface="Calibri" pitchFamily="34" charset="0"/>
              </a:rPr>
              <a:t>Hvala za vašo pozornost!</a:t>
            </a:r>
            <a:endParaRPr lang="sl-SI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772400" cy="1199704"/>
          </a:xfrm>
        </p:spPr>
        <p:txBody>
          <a:bodyPr/>
          <a:lstStyle/>
          <a:p>
            <a:endParaRPr lang="sl-SI" dirty="0" smtClean="0"/>
          </a:p>
          <a:p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Metka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71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sl-SI" dirty="0"/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REACH je nastal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v 90. letih prejšnjega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stoletja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ezultat ocen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je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leta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2001 objavljena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Bela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knjiga 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kemikalijah</a:t>
            </a:r>
          </a:p>
          <a:p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leta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2006 sta evropski parlament in ministrski svet Evropske unije sprejela novo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uvedbo za spremembo dosedanje politike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kemikalijah</a:t>
            </a:r>
          </a:p>
          <a:p>
            <a:pPr marL="109728" indent="0">
              <a:buNone/>
            </a:pP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s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 1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junijem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2008 je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začela delovati v celoti</a:t>
            </a:r>
          </a:p>
          <a:p>
            <a:pPr marL="109728" indent="0">
              <a:buNone/>
            </a:pPr>
            <a:endParaRPr lang="sl-SI" sz="8400" dirty="0" smtClean="0">
              <a:latin typeface="Calibri" pitchFamily="34" charset="0"/>
              <a:cs typeface="Calibri" pitchFamily="34" charset="0"/>
            </a:endParaRP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latin typeface="Calibri" pitchFamily="34" charset="0"/>
                <a:cs typeface="Calibri" pitchFamily="34" charset="0"/>
              </a:rPr>
              <a:t>NASTANEK UVEDBE REACH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3366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u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redba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spremlja celotn življenski cikl kemikalij – od sinteze do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odpadka</a:t>
            </a:r>
          </a:p>
          <a:p>
            <a:pPr marL="109728" indent="0">
              <a:buNone/>
            </a:pPr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z začetkom delovanja je začelo veljati, da je proizvodnja in uvoz snovi v količi 1 tone ali več leto mogoča le, če je snov registrirana pri Evropski agenciji za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kemikalije</a:t>
            </a:r>
          </a:p>
          <a:p>
            <a:pPr marL="109728" indent="0">
              <a:buNone/>
            </a:pPr>
            <a:r>
              <a:rPr lang="sl-SI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nanaša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se na vse snovi, ki jih je doslej urejala kemijska zakonodaja tako na nevarne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kot tudi na „varne“</a:t>
            </a:r>
          </a:p>
          <a:p>
            <a:pPr marL="109728" indent="0">
              <a:buNone/>
            </a:pP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cilj je izboljšanje pretoka informacij o nevarnih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snoveh,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tveganjih in ukrepih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latin typeface="Calibri" pitchFamily="34" charset="0"/>
                <a:cs typeface="Calibri" pitchFamily="34" charset="0"/>
              </a:rPr>
              <a:t>UREDBA REACH</a:t>
            </a:r>
            <a:endParaRPr lang="sl-SI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kot čista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snov: </a:t>
            </a:r>
          </a:p>
          <a:p>
            <a:pPr marL="109728" indent="0">
              <a:buNone/>
            </a:pP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proizvajalec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uvoznik, distributer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čiste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 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sl-SI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kot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pripravek:</a:t>
            </a:r>
          </a:p>
          <a:p>
            <a:pPr marL="109728" indent="0">
              <a:buNone/>
            </a:pPr>
            <a:r>
              <a:rPr lang="sl-SI" sz="2400" dirty="0" smtClean="0">
                <a:latin typeface="Calibri" pitchFamily="34" charset="0"/>
                <a:cs typeface="Calibri" pitchFamily="34" charset="0"/>
              </a:rPr>
              <a:t>nadaljnji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uporabnik čiste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snovi, proizvajalec pripravka, uvoznik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in distributer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pripravka</a:t>
            </a:r>
          </a:p>
          <a:p>
            <a:pPr marL="109728" indent="0">
              <a:buNone/>
            </a:pPr>
            <a:endParaRPr lang="sl-S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sz="3600" dirty="0" smtClean="0">
                <a:latin typeface="Calibri" pitchFamily="34" charset="0"/>
                <a:cs typeface="Calibri" pitchFamily="34" charset="0"/>
              </a:rPr>
              <a:t>UDELEŽENCI V DOBAVNI VERIGI, NA KATERE SE NANAŠA UREDBA REACH</a:t>
            </a:r>
            <a:endParaRPr lang="sl-SI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93" y="2420888"/>
            <a:ext cx="1368152" cy="121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23" y="2406968"/>
            <a:ext cx="1080120" cy="123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991" y="2420888"/>
            <a:ext cx="974177" cy="122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492" y="4939957"/>
            <a:ext cx="1214095" cy="147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343" y="4958955"/>
            <a:ext cx="1305650" cy="145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59729"/>
            <a:ext cx="1080120" cy="145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3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izdelek, ki vsebuje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kemikalijo:</a:t>
            </a:r>
          </a:p>
          <a:p>
            <a:pPr marL="109728" indent="0">
              <a:buNone/>
            </a:pPr>
            <a:r>
              <a:rPr lang="sl-SI" sz="2400" dirty="0" smtClean="0">
                <a:latin typeface="Calibri" pitchFamily="34" charset="0"/>
                <a:cs typeface="Calibri" pitchFamily="34" charset="0"/>
              </a:rPr>
              <a:t>poklicni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profesionalni), uporabnik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čiste snovi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ali pripravka, proizvajalec izdelka, uvoznik izdelka</a:t>
            </a:r>
          </a:p>
          <a:p>
            <a:pPr marL="109728" indent="0">
              <a:buNone/>
            </a:pPr>
            <a:endParaRPr lang="sl-S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sz="3600" dirty="0">
                <a:latin typeface="Calibri" pitchFamily="34" charset="0"/>
                <a:cs typeface="Calibri" pitchFamily="34" charset="0"/>
              </a:rPr>
              <a:t>UDELEŽENCI V DOBAVNI VERIGI, NA KATERE SE NANAŠA UREDBA REACH</a:t>
            </a:r>
            <a:endParaRPr lang="sl-SI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1431601" cy="20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329497" cy="201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80928"/>
            <a:ext cx="1481471" cy="20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1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uredba REACH okrajšava za registracijo, evalvacijo in avtorizacijo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kemikalij</a:t>
            </a:r>
          </a:p>
          <a:p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določa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postopek obvezne registracije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ocenjuje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in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vrednoti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na podlagi lastnosti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 podatkov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stopnja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sistema in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obveznost je odvisna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od letno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proizvedene količine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kemičnih snovi </a:t>
            </a:r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so uvrščene v enoten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sistem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l-SI" sz="3600" dirty="0" smtClean="0">
                <a:latin typeface="Calibri" pitchFamily="34" charset="0"/>
                <a:cs typeface="Calibri" pitchFamily="34" charset="0"/>
              </a:rPr>
            </a:br>
            <a:r>
              <a:rPr lang="it-IT" sz="3600" dirty="0" smtClean="0">
                <a:latin typeface="Calibri" pitchFamily="34" charset="0"/>
                <a:cs typeface="Calibri" pitchFamily="34" charset="0"/>
              </a:rPr>
              <a:t>GLAVNI </a:t>
            </a:r>
            <a:r>
              <a:rPr lang="it-IT" sz="3600" dirty="0">
                <a:latin typeface="Calibri" pitchFamily="34" charset="0"/>
                <a:cs typeface="Calibri" pitchFamily="34" charset="0"/>
              </a:rPr>
              <a:t>ELEMENTI IN </a:t>
            </a:r>
            <a:r>
              <a:rPr lang="it-IT" sz="3600" dirty="0" smtClean="0">
                <a:latin typeface="Calibri" pitchFamily="34" charset="0"/>
                <a:cs typeface="Calibri" pitchFamily="34" charset="0"/>
              </a:rPr>
              <a:t>ZNAČILNOSTI</a:t>
            </a:r>
            <a:r>
              <a:rPr lang="sl-SI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3600" dirty="0" smtClean="0">
                <a:latin typeface="Calibri" pitchFamily="34" charset="0"/>
                <a:cs typeface="Calibri" pitchFamily="34" charset="0"/>
              </a:rPr>
              <a:t>SISTEMA</a:t>
            </a:r>
            <a:r>
              <a:rPr lang="sl-SI" sz="3600" dirty="0" smtClean="0">
                <a:latin typeface="Calibri" pitchFamily="34" charset="0"/>
                <a:cs typeface="Calibri" pitchFamily="34" charset="0"/>
              </a:rPr>
              <a:t> REACH</a:t>
            </a:r>
            <a:r>
              <a:rPr lang="it-IT" sz="3600" dirty="0">
                <a:latin typeface="Calibri" pitchFamily="34" charset="0"/>
                <a:cs typeface="Calibri" pitchFamily="34" charset="0"/>
              </a:rPr>
              <a:t/>
            </a:r>
            <a:br>
              <a:rPr lang="it-IT" sz="3600" dirty="0">
                <a:latin typeface="Calibri" pitchFamily="34" charset="0"/>
                <a:cs typeface="Calibri" pitchFamily="34" charset="0"/>
              </a:rPr>
            </a:br>
            <a:endParaRPr lang="sl-SI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p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red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začetkom postopka registracije je pomembno, da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proizvajalec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, uvoznik in distributer kemikalij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poznajo: vrsto snovi in državo uvoza</a:t>
            </a: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s tem morajo proizvajalci in uvozniki zbrati potrebne informacije o vplivih snovi na okolje in zdravje, ter oceniti tveganja in ta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nadzorovati</a:t>
            </a: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predvideva souporabo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podatkov med zavezanci z namenom zbiranja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informacij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dokumentacija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vsebuje informacije 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lastnostih, razvrstitvi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snovi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in uporabi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>
                <a:latin typeface="Calibri" pitchFamily="34" charset="0"/>
                <a:cs typeface="Calibri" pitchFamily="34" charset="0"/>
              </a:rPr>
              <a:t>REGISTRACIJA</a:t>
            </a:r>
            <a:r>
              <a:rPr lang="sl-SI" sz="4000" dirty="0">
                <a:latin typeface="Calibri" pitchFamily="34" charset="0"/>
                <a:cs typeface="Calibri" pitchFamily="34" charset="0"/>
              </a:rPr>
              <a:t/>
            </a:r>
            <a:br>
              <a:rPr lang="sl-SI" sz="4000" dirty="0">
                <a:latin typeface="Calibri" pitchFamily="34" charset="0"/>
                <a:cs typeface="Calibri" pitchFamily="34" charset="0"/>
              </a:rPr>
            </a:br>
            <a:endParaRPr lang="sl-SI" sz="4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dirty="0" smtClean="0">
                <a:latin typeface="Calibri" pitchFamily="34" charset="0"/>
                <a:cs typeface="Calibri" pitchFamily="34" charset="0"/>
              </a:rPr>
              <a:t>1-10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ton (registracija v roku 11 let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/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sl-SI" sz="2400" dirty="0">
                <a:latin typeface="Calibri" pitchFamily="34" charset="0"/>
                <a:cs typeface="Calibri" pitchFamily="34" charset="0"/>
              </a:rPr>
              <a:t>10-100 ton (registracija v roku 11 let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/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sl-SI" sz="2400" dirty="0">
                <a:latin typeface="Calibri" pitchFamily="34" charset="0"/>
                <a:cs typeface="Calibri" pitchFamily="34" charset="0"/>
              </a:rPr>
              <a:t>100-1000 ton  (registracija v roku 6 let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/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sl-SI" sz="2400" dirty="0">
                <a:latin typeface="Calibri" pitchFamily="34" charset="0"/>
                <a:cs typeface="Calibri" pitchFamily="34" charset="0"/>
              </a:rPr>
              <a:t>nad 1000 ton (registracija v roku 3 let)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>
                <a:latin typeface="Calibri" pitchFamily="34" charset="0"/>
                <a:cs typeface="Calibri" pitchFamily="34" charset="0"/>
              </a:rPr>
              <a:t>REGISTRACIJA SNOVI GLEDE NA TONE</a:t>
            </a:r>
            <a:endParaRPr lang="sl-SI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pomeni ovrednotenje in ocenjevanje posamezne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snovi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 smtClean="0">
                <a:latin typeface="Calibri" pitchFamily="34" charset="0"/>
                <a:cs typeface="Calibri" pitchFamily="34" charset="0"/>
              </a:rPr>
              <a:t>opravlja jo država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in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ECHA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v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ključuje pregled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popolnosti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tehnične dokumentacije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in dosjeja  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dirty="0">
                <a:latin typeface="Calibri" pitchFamily="34" charset="0"/>
                <a:cs typeface="Calibri" pitchFamily="34" charset="0"/>
              </a:rPr>
              <a:t>o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bvezna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je za vse snovi, ki se v enem letu proizvedejo ali uvozijo </a:t>
            </a:r>
            <a:endParaRPr lang="sl-SI" sz="2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sl-SI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>
                <a:latin typeface="Calibri" pitchFamily="34" charset="0"/>
                <a:cs typeface="Calibri" pitchFamily="34" charset="0"/>
              </a:rPr>
              <a:t>EVALVACIJA</a:t>
            </a:r>
            <a:r>
              <a:rPr lang="sl-SI" sz="4000" dirty="0">
                <a:latin typeface="Calibri" pitchFamily="34" charset="0"/>
                <a:cs typeface="Calibri" pitchFamily="34" charset="0"/>
              </a:rPr>
              <a:t/>
            </a:r>
            <a:br>
              <a:rPr lang="sl-SI" sz="4000" dirty="0">
                <a:latin typeface="Calibri" pitchFamily="34" charset="0"/>
                <a:cs typeface="Calibri" pitchFamily="34" charset="0"/>
              </a:rPr>
            </a:br>
            <a:endParaRPr lang="sl-SI" sz="4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404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Uvedba reach (seminarska naloga)  </vt:lpstr>
      <vt:lpstr>NASTANEK UVEDBE REACH</vt:lpstr>
      <vt:lpstr>UREDBA REACH</vt:lpstr>
      <vt:lpstr>UDELEŽENCI V DOBAVNI VERIGI, NA KATERE SE NANAŠA UREDBA REACH</vt:lpstr>
      <vt:lpstr>UDELEŽENCI V DOBAVNI VERIGI, NA KATERE SE NANAŠA UREDBA REACH</vt:lpstr>
      <vt:lpstr> GLAVNI ELEMENTI IN ZNAČILNOSTI SISTEMA REACH </vt:lpstr>
      <vt:lpstr> REGISTRACIJA </vt:lpstr>
      <vt:lpstr>REGISTRACIJA SNOVI GLEDE NA TONE</vt:lpstr>
      <vt:lpstr> EVALVACIJA </vt:lpstr>
      <vt:lpstr> AVTORIZACIJA </vt:lpstr>
      <vt:lpstr> OCENA KEMIJSKE VARNOSTI </vt:lpstr>
      <vt:lpstr>Hvala za vašo pozornost!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2013-05-15T13:34:14Z</dcterms:created>
  <dcterms:modified xsi:type="dcterms:W3CDTF">2013-05-15T13:34:16Z</dcterms:modified>
</cp:coreProperties>
</file>