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89" r:id="rId3"/>
    <p:sldId id="259" r:id="rId4"/>
    <p:sldId id="258" r:id="rId5"/>
    <p:sldId id="282" r:id="rId6"/>
    <p:sldId id="284" r:id="rId7"/>
    <p:sldId id="283" r:id="rId8"/>
    <p:sldId id="285" r:id="rId9"/>
    <p:sldId id="286" r:id="rId10"/>
    <p:sldId id="287" r:id="rId11"/>
    <p:sldId id="273" r:id="rId12"/>
    <p:sldId id="257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60" r:id="rId23"/>
    <p:sldId id="290" r:id="rId24"/>
    <p:sldId id="288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moški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ženski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82</c:v>
                </c:pt>
                <c:pt idx="1">
                  <c:v>84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4433664"/>
        <c:axId val="34435840"/>
        <c:axId val="33517568"/>
      </c:bar3DChart>
      <c:catAx>
        <c:axId val="3443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4435840"/>
        <c:crosses val="autoZero"/>
        <c:auto val="1"/>
        <c:lblAlgn val="ctr"/>
        <c:lblOffset val="100"/>
        <c:noMultiLvlLbl val="0"/>
      </c:catAx>
      <c:valAx>
        <c:axId val="34435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433664"/>
        <c:crosses val="autoZero"/>
        <c:crossBetween val="between"/>
      </c:valAx>
      <c:serAx>
        <c:axId val="3351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43584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'List1'!$B$1</c:f>
              <c:strCache>
                <c:ptCount val="1"/>
                <c:pt idx="0">
                  <c:v>15-20</c:v>
                </c:pt>
              </c:strCache>
            </c:strRef>
          </c:tx>
          <c:invertIfNegative val="0"/>
          <c:cat>
            <c:strRef>
              <c:f>'List1'!$A$2:$A$4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'List1'!$B$2:$B$4</c:f>
              <c:numCache>
                <c:formatCode>General</c:formatCode>
                <c:ptCount val="3"/>
                <c:pt idx="0">
                  <c:v>34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'List1'!$C$1</c:f>
              <c:strCache>
                <c:ptCount val="1"/>
                <c:pt idx="0">
                  <c:v>20-25</c:v>
                </c:pt>
              </c:strCache>
            </c:strRef>
          </c:tx>
          <c:invertIfNegative val="0"/>
          <c:cat>
            <c:strRef>
              <c:f>'List1'!$A$2:$A$4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'List1'!$C$2:$C$4</c:f>
              <c:numCache>
                <c:formatCode>General</c:formatCode>
                <c:ptCount val="3"/>
                <c:pt idx="0">
                  <c:v>45</c:v>
                </c:pt>
                <c:pt idx="1">
                  <c:v>41</c:v>
                </c:pt>
                <c:pt idx="2">
                  <c:v>39</c:v>
                </c:pt>
              </c:numCache>
            </c:numRef>
          </c:val>
        </c:ser>
        <c:ser>
          <c:idx val="2"/>
          <c:order val="2"/>
          <c:tx>
            <c:strRef>
              <c:f>'List1'!$D$1</c:f>
              <c:strCache>
                <c:ptCount val="1"/>
                <c:pt idx="0">
                  <c:v>25 ali več</c:v>
                </c:pt>
              </c:strCache>
            </c:strRef>
          </c:tx>
          <c:invertIfNegative val="0"/>
          <c:cat>
            <c:strRef>
              <c:f>'List1'!$A$2:$A$4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'List1'!$D$2:$D$4</c:f>
              <c:numCache>
                <c:formatCode>General</c:formatCode>
                <c:ptCount val="3"/>
                <c:pt idx="0">
                  <c:v>21</c:v>
                </c:pt>
                <c:pt idx="1">
                  <c:v>54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29344"/>
        <c:axId val="34331264"/>
        <c:axId val="33519808"/>
      </c:bar3DChart>
      <c:catAx>
        <c:axId val="343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4331264"/>
        <c:crosses val="autoZero"/>
        <c:auto val="1"/>
        <c:lblAlgn val="ctr"/>
        <c:lblOffset val="100"/>
        <c:noMultiLvlLbl val="0"/>
      </c:catAx>
      <c:valAx>
        <c:axId val="34331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 Procenti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29344"/>
        <c:crosses val="autoZero"/>
        <c:crossBetween val="between"/>
      </c:valAx>
      <c:serAx>
        <c:axId val="33519808"/>
        <c:scaling>
          <c:orientation val="minMax"/>
        </c:scaling>
        <c:delete val="1"/>
        <c:axPos val="b"/>
        <c:majorTickMark val="out"/>
        <c:minorTickMark val="none"/>
        <c:tickLblPos val="none"/>
        <c:crossAx val="343312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H&amp;M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89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Desigual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List1!$B$3:$D$3</c:f>
              <c:numCache>
                <c:formatCode>General</c:formatCode>
                <c:ptCount val="3"/>
                <c:pt idx="0">
                  <c:v>33</c:v>
                </c:pt>
                <c:pt idx="1">
                  <c:v>57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s.Oliver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List1!$B$4:$D$4</c:f>
              <c:numCache>
                <c:formatCode>General</c:formatCode>
                <c:ptCount val="3"/>
                <c:pt idx="0">
                  <c:v>34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393088"/>
        <c:axId val="34395264"/>
        <c:axId val="34337216"/>
      </c:bar3DChart>
      <c:catAx>
        <c:axId val="3439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4395264"/>
        <c:crosses val="autoZero"/>
        <c:auto val="1"/>
        <c:lblAlgn val="ctr"/>
        <c:lblOffset val="100"/>
        <c:noMultiLvlLbl val="0"/>
      </c:catAx>
      <c:valAx>
        <c:axId val="34395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l-SI"/>
                  <a:t>Procenti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93088"/>
        <c:crosses val="autoZero"/>
        <c:crossBetween val="between"/>
      </c:valAx>
      <c:serAx>
        <c:axId val="3433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43952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dobro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87</c:v>
                </c:pt>
                <c:pt idx="1">
                  <c:v>98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slabo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65920"/>
        <c:axId val="34867840"/>
        <c:axId val="34339008"/>
      </c:bar3DChart>
      <c:catAx>
        <c:axId val="34865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867840"/>
        <c:crosses val="autoZero"/>
        <c:auto val="1"/>
        <c:lblAlgn val="ctr"/>
        <c:lblOffset val="100"/>
        <c:noMultiLvlLbl val="0"/>
      </c:catAx>
      <c:valAx>
        <c:axId val="34867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</a:t>
                </a:r>
                <a:r>
                  <a:rPr lang="sl-SI" baseline="0"/>
                  <a:t> (%)</a:t>
                </a:r>
                <a:endParaRPr lang="sl-SI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65920"/>
        <c:crosses val="autoZero"/>
        <c:crossBetween val="between"/>
      </c:valAx>
      <c:serAx>
        <c:axId val="34339008"/>
        <c:scaling>
          <c:orientation val="minMax"/>
        </c:scaling>
        <c:delete val="1"/>
        <c:axPos val="b"/>
        <c:majorTickMark val="out"/>
        <c:minorTickMark val="none"/>
        <c:tickLblPos val="none"/>
        <c:crossAx val="3486784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redna stranka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79</c:v>
                </c:pt>
                <c:pt idx="1">
                  <c:v>87</c:v>
                </c:pt>
                <c:pt idx="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38624"/>
        <c:axId val="34540544"/>
      </c:barChart>
      <c:catAx>
        <c:axId val="34538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4540544"/>
        <c:crosses val="autoZero"/>
        <c:auto val="1"/>
        <c:lblAlgn val="ctr"/>
        <c:lblOffset val="100"/>
        <c:noMultiLvlLbl val="0"/>
      </c:catAx>
      <c:valAx>
        <c:axId val="34540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3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H&amp;M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od 20 do 40 €</c:v>
                </c:pt>
                <c:pt idx="1">
                  <c:v>od 50 do 70 €</c:v>
                </c:pt>
                <c:pt idx="2">
                  <c:v>od 80 do 100 €</c:v>
                </c:pt>
                <c:pt idx="3">
                  <c:v>120 € ali več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0.23</c:v>
                </c:pt>
                <c:pt idx="1">
                  <c:v>0.36000000000000004</c:v>
                </c:pt>
                <c:pt idx="2">
                  <c:v>0.28000000000000008</c:v>
                </c:pt>
                <c:pt idx="3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Desigual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od 20 do 40 €</c:v>
                </c:pt>
                <c:pt idx="1">
                  <c:v>od 50 do 70 €</c:v>
                </c:pt>
                <c:pt idx="2">
                  <c:v>od 80 do 100 €</c:v>
                </c:pt>
                <c:pt idx="3">
                  <c:v>120 € ali več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4.0000000000000008E-2</c:v>
                </c:pt>
                <c:pt idx="1">
                  <c:v>0.24000000000000002</c:v>
                </c:pt>
                <c:pt idx="2">
                  <c:v>0.35000000000000003</c:v>
                </c:pt>
                <c:pt idx="3">
                  <c:v>0.37000000000000005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s.Oliver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od 20 do 40 €</c:v>
                </c:pt>
                <c:pt idx="1">
                  <c:v>od 50 do 70 €</c:v>
                </c:pt>
                <c:pt idx="2">
                  <c:v>od 80 do 100 €</c:v>
                </c:pt>
                <c:pt idx="3">
                  <c:v>120 € ali več</c:v>
                </c:pt>
              </c:strCache>
            </c:strRef>
          </c:cat>
          <c:val>
            <c:numRef>
              <c:f>List1!$D$2:$D$5</c:f>
              <c:numCache>
                <c:formatCode>0%</c:formatCode>
                <c:ptCount val="4"/>
                <c:pt idx="0">
                  <c:v>0.1</c:v>
                </c:pt>
                <c:pt idx="1">
                  <c:v>0.23</c:v>
                </c:pt>
                <c:pt idx="2">
                  <c:v>0.41000000000000003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6640"/>
        <c:axId val="34587008"/>
        <c:axId val="34854208"/>
      </c:bar3DChart>
      <c:catAx>
        <c:axId val="3457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000" b="1">
                    <a:latin typeface="+mn-lt"/>
                  </a:rPr>
                  <a:t>Poraba (€)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 b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587008"/>
        <c:crosses val="autoZero"/>
        <c:auto val="1"/>
        <c:lblAlgn val="ctr"/>
        <c:lblOffset val="100"/>
        <c:noMultiLvlLbl val="0"/>
      </c:catAx>
      <c:valAx>
        <c:axId val="34587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</a:t>
                </a:r>
                <a:r>
                  <a:rPr lang="sl-SI" baseline="0"/>
                  <a:t> (%)</a:t>
                </a:r>
                <a:endParaRPr lang="sl-SI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4576640"/>
        <c:crosses val="autoZero"/>
        <c:crossBetween val="between"/>
      </c:valAx>
      <c:serAx>
        <c:axId val="34854208"/>
        <c:scaling>
          <c:orientation val="minMax"/>
        </c:scaling>
        <c:delete val="1"/>
        <c:axPos val="b"/>
        <c:majorTickMark val="out"/>
        <c:minorTickMark val="none"/>
        <c:tickLblPos val="none"/>
        <c:crossAx val="345870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dobra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46</c:v>
                </c:pt>
                <c:pt idx="1">
                  <c:v>78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slaba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54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68544"/>
        <c:axId val="34670464"/>
        <c:axId val="34578432"/>
      </c:bar3DChart>
      <c:catAx>
        <c:axId val="3466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Oblačilne</a:t>
                </a:r>
                <a:r>
                  <a:rPr lang="sl-SI" baseline="0"/>
                  <a:t> znamke</a:t>
                </a:r>
                <a:endParaRPr lang="sl-SI"/>
              </a:p>
            </c:rich>
          </c:tx>
          <c:layout/>
          <c:overlay val="0"/>
        </c:title>
        <c:majorTickMark val="none"/>
        <c:minorTickMark val="none"/>
        <c:tickLblPos val="nextTo"/>
        <c:crossAx val="34670464"/>
        <c:crosses val="autoZero"/>
        <c:auto val="1"/>
        <c:lblAlgn val="ctr"/>
        <c:lblOffset val="100"/>
        <c:noMultiLvlLbl val="0"/>
      </c:catAx>
      <c:valAx>
        <c:axId val="346704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668544"/>
        <c:crosses val="autoZero"/>
        <c:crossBetween val="between"/>
      </c:valAx>
      <c:serAx>
        <c:axId val="34578432"/>
        <c:scaling>
          <c:orientation val="minMax"/>
        </c:scaling>
        <c:delete val="1"/>
        <c:axPos val="b"/>
        <c:majorTickMark val="out"/>
        <c:minorTickMark val="none"/>
        <c:tickLblPos val="none"/>
        <c:crossAx val="346704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nikoli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List1!$B$2:$D$2</c:f>
              <c:numCache>
                <c:formatCode>0%</c:formatCode>
                <c:ptCount val="3"/>
                <c:pt idx="0">
                  <c:v>0.7400000000000001</c:v>
                </c:pt>
                <c:pt idx="1">
                  <c:v>0.53</c:v>
                </c:pt>
                <c:pt idx="2">
                  <c:v>0.24000000000000002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občasno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List1!$B$3:$D$3</c:f>
              <c:numCache>
                <c:formatCode>0%</c:formatCode>
                <c:ptCount val="3"/>
                <c:pt idx="0">
                  <c:v>0.2</c:v>
                </c:pt>
                <c:pt idx="1">
                  <c:v>0.12000000000000001</c:v>
                </c:pt>
                <c:pt idx="2">
                  <c:v>0.63000000000000012</c:v>
                </c:pt>
              </c:numCache>
            </c:numRef>
          </c:val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vedno</c:v>
                </c:pt>
              </c:strCache>
            </c:strRef>
          </c:tx>
          <c:invertIfNegative val="0"/>
          <c:cat>
            <c:strRef>
              <c:f>List1!$B$1:$D$1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List1!$B$4:$D$4</c:f>
              <c:numCache>
                <c:formatCode>0%</c:formatCode>
                <c:ptCount val="3"/>
                <c:pt idx="0">
                  <c:v>6.0000000000000005E-2</c:v>
                </c:pt>
                <c:pt idx="1">
                  <c:v>0.35000000000000003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03616"/>
        <c:axId val="34718080"/>
        <c:axId val="34579776"/>
      </c:bar3DChart>
      <c:catAx>
        <c:axId val="3470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Prodajalne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4718080"/>
        <c:crosses val="autoZero"/>
        <c:auto val="1"/>
        <c:lblAlgn val="ctr"/>
        <c:lblOffset val="100"/>
        <c:noMultiLvlLbl val="0"/>
      </c:catAx>
      <c:valAx>
        <c:axId val="34718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 (%)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4703616"/>
        <c:crosses val="autoZero"/>
        <c:crossBetween val="between"/>
      </c:valAx>
      <c:serAx>
        <c:axId val="34579776"/>
        <c:scaling>
          <c:orientation val="minMax"/>
        </c:scaling>
        <c:delete val="1"/>
        <c:axPos val="b"/>
        <c:majorTickMark val="out"/>
        <c:minorTickMark val="none"/>
        <c:tickLblPos val="none"/>
        <c:crossAx val="3471808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dobri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71</c:v>
                </c:pt>
                <c:pt idx="1">
                  <c:v>72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slabi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 poznam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H&amp;M</c:v>
                </c:pt>
                <c:pt idx="1">
                  <c:v>Desigual</c:v>
                </c:pt>
                <c:pt idx="2">
                  <c:v>s.Oliver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3</c:v>
                </c:pt>
                <c:pt idx="1">
                  <c:v>24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31456"/>
        <c:axId val="34933376"/>
        <c:axId val="34582016"/>
      </c:bar3DChart>
      <c:catAx>
        <c:axId val="3493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Oblačilne znamke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4933376"/>
        <c:crosses val="autoZero"/>
        <c:auto val="1"/>
        <c:lblAlgn val="ctr"/>
        <c:lblOffset val="100"/>
        <c:noMultiLvlLbl val="0"/>
      </c:catAx>
      <c:valAx>
        <c:axId val="34933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l-SI"/>
                  <a:t>Procenti</a:t>
                </a:r>
                <a:r>
                  <a:rPr lang="sl-SI" baseline="0"/>
                  <a:t> (%)</a:t>
                </a:r>
                <a:endParaRPr lang="sl-SI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31456"/>
        <c:crosses val="autoZero"/>
        <c:crossBetween val="between"/>
      </c:valAx>
      <c:serAx>
        <c:axId val="34582016"/>
        <c:scaling>
          <c:orientation val="minMax"/>
        </c:scaling>
        <c:delete val="1"/>
        <c:axPos val="b"/>
        <c:majorTickMark val="out"/>
        <c:minorTickMark val="none"/>
        <c:tickLblPos val="none"/>
        <c:crossAx val="3493337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9179C2-AA72-48EE-B605-7F03BD5C991F}" type="datetimeFigureOut">
              <a:rPr lang="sl-SI" smtClean="0"/>
              <a:t>15.5.2013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413D1E-BCB9-426F-A5C9-3013DD86509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33412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	</a:t>
            </a:r>
            <a:br>
              <a:rPr lang="sl-SI" dirty="0"/>
            </a:br>
            <a:r>
              <a:rPr lang="en-US" sz="4400" b="1" dirty="0"/>
              <a:t>PRIMERJAVA TRŽNIH MODNIH ZNAMK V EU</a:t>
            </a:r>
            <a:r>
              <a:rPr lang="sl-SI" b="1" dirty="0"/>
              <a:t/>
            </a:r>
            <a:br>
              <a:rPr lang="sl-SI" b="1" dirty="0"/>
            </a:br>
            <a:r>
              <a:rPr lang="en-US" sz="2700" b="1" dirty="0"/>
              <a:t>COMPARISON OF THE EU MARKETING FASHION BRANDS</a:t>
            </a:r>
            <a:r>
              <a:rPr lang="sl-SI" sz="2700" b="1" dirty="0"/>
              <a:t/>
            </a:r>
            <a:br>
              <a:rPr lang="sl-SI" sz="2700" b="1" dirty="0"/>
            </a:br>
            <a:endParaRPr lang="sl-SI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l-SI" sz="8000" b="1" dirty="0" smtClean="0">
                <a:solidFill>
                  <a:schemeClr val="tx1"/>
                </a:solidFill>
              </a:rPr>
              <a:t>Mentorica: 	                           Avtorici: </a:t>
            </a:r>
          </a:p>
          <a:p>
            <a:pPr algn="l"/>
            <a:r>
              <a:rPr lang="sl-SI" sz="8000" b="0" dirty="0" smtClean="0">
                <a:solidFill>
                  <a:schemeClr val="tx1"/>
                </a:solidFill>
              </a:rPr>
              <a:t>prof. dr. Bojana </a:t>
            </a:r>
            <a:r>
              <a:rPr lang="sl-SI" sz="8000" b="0" smtClean="0">
                <a:solidFill>
                  <a:schemeClr val="tx1"/>
                </a:solidFill>
              </a:rPr>
              <a:t>Boh                   </a:t>
            </a:r>
            <a:r>
              <a:rPr lang="sl-SI" sz="8000" b="0" smtClean="0">
                <a:solidFill>
                  <a:schemeClr val="tx1"/>
                </a:solidFill>
              </a:rPr>
              <a:t> P</a:t>
            </a:r>
            <a:r>
              <a:rPr lang="sl-SI" sz="8000" b="0" dirty="0" smtClean="0">
                <a:solidFill>
                  <a:schemeClr val="tx1"/>
                </a:solidFill>
              </a:rPr>
              <a:t>. S.</a:t>
            </a:r>
            <a:endParaRPr lang="sl-SI" sz="8000" b="0" dirty="0" smtClean="0">
              <a:solidFill>
                <a:schemeClr val="tx1"/>
              </a:solidFill>
            </a:endParaRPr>
          </a:p>
          <a:p>
            <a:pPr algn="l"/>
            <a:r>
              <a:rPr lang="sl-SI" sz="8000" b="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sl-SI" sz="8000" b="0" dirty="0" smtClean="0">
                <a:solidFill>
                  <a:schemeClr val="tx1"/>
                </a:solidFill>
              </a:rPr>
              <a:t>M. V.</a:t>
            </a:r>
            <a:r>
              <a:rPr lang="sl-SI" sz="8000" dirty="0" smtClean="0">
                <a:solidFill>
                  <a:schemeClr val="tx1"/>
                </a:solidFill>
              </a:rPr>
              <a:t>                                     </a:t>
            </a:r>
            <a:endParaRPr lang="sl-SI" sz="8000" dirty="0" smtClean="0">
              <a:solidFill>
                <a:schemeClr val="tx1"/>
              </a:solidFill>
            </a:endParaRPr>
          </a:p>
          <a:p>
            <a:r>
              <a:rPr lang="sl-SI" sz="8000" dirty="0" smtClean="0">
                <a:solidFill>
                  <a:schemeClr val="tx1"/>
                </a:solidFill>
              </a:rPr>
              <a:t>		                                   </a:t>
            </a:r>
          </a:p>
          <a:p>
            <a:endParaRPr lang="sl-SI" sz="8000" dirty="0" smtClean="0">
              <a:solidFill>
                <a:schemeClr val="tx1"/>
              </a:solidFill>
            </a:endParaRPr>
          </a:p>
          <a:p>
            <a:r>
              <a:rPr lang="sl-SI" sz="8000" dirty="0" smtClean="0">
                <a:solidFill>
                  <a:schemeClr val="tx1"/>
                </a:solidFill>
              </a:rPr>
              <a:t>			</a:t>
            </a:r>
          </a:p>
          <a:p>
            <a:pPr algn="ctr"/>
            <a:r>
              <a:rPr lang="sl-SI" sz="8000" b="0" dirty="0" smtClean="0">
                <a:solidFill>
                  <a:schemeClr val="tx1"/>
                </a:solidFill>
              </a:rPr>
              <a:t>Ljubljana, januar 2011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Izdelek desigual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s</a:t>
            </a:r>
            <a:r>
              <a:rPr lang="fi-FI" dirty="0" smtClean="0"/>
              <a:t>estava</a:t>
            </a:r>
            <a:r>
              <a:rPr lang="fi-FI" dirty="0"/>
              <a:t>: 90% bombaž</a:t>
            </a:r>
          </a:p>
          <a:p>
            <a:pPr marL="0" indent="0">
              <a:buNone/>
            </a:pPr>
            <a:r>
              <a:rPr lang="fi-FI" dirty="0"/>
              <a:t>          </a:t>
            </a:r>
            <a:r>
              <a:rPr lang="sl-SI" dirty="0" smtClean="0"/>
              <a:t> </a:t>
            </a:r>
            <a:r>
              <a:rPr lang="fi-FI" dirty="0" smtClean="0"/>
              <a:t>       </a:t>
            </a:r>
            <a:r>
              <a:rPr lang="fi-FI" dirty="0"/>
              <a:t>10% elastan</a:t>
            </a:r>
          </a:p>
          <a:p>
            <a:r>
              <a:rPr lang="sl-SI" dirty="0" smtClean="0"/>
              <a:t>m</a:t>
            </a:r>
            <a:r>
              <a:rPr lang="fi-FI" dirty="0" smtClean="0"/>
              <a:t>ere </a:t>
            </a:r>
            <a:r>
              <a:rPr lang="fi-FI" dirty="0"/>
              <a:t>(dolžina): 65 cm</a:t>
            </a:r>
          </a:p>
          <a:p>
            <a:r>
              <a:rPr lang="sl-SI" dirty="0" smtClean="0"/>
              <a:t>v</a:t>
            </a:r>
            <a:r>
              <a:rPr lang="fi-FI" dirty="0" smtClean="0"/>
              <a:t>elikost</a:t>
            </a:r>
            <a:r>
              <a:rPr lang="fi-FI" dirty="0"/>
              <a:t>: M</a:t>
            </a:r>
          </a:p>
          <a:p>
            <a:endParaRPr lang="sl-SI" dirty="0"/>
          </a:p>
        </p:txBody>
      </p:sp>
      <p:pic>
        <p:nvPicPr>
          <p:cNvPr id="5" name="Slika 38" descr="t-shirt-s-oliver.jpe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2004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661248"/>
            <a:ext cx="346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Slika </a:t>
            </a:r>
            <a:r>
              <a:rPr lang="sl-SI" dirty="0" smtClean="0"/>
              <a:t>6</a:t>
            </a:r>
            <a:r>
              <a:rPr lang="sv-SE" dirty="0" smtClean="0"/>
              <a:t>: Primer majice s.Oliver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65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izdelkov</a:t>
            </a:r>
            <a:endParaRPr lang="sl-S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0585787"/>
              </p:ext>
            </p:extLst>
          </p:nvPr>
        </p:nvGraphicFramePr>
        <p:xfrm>
          <a:off x="1266190" y="1700807"/>
          <a:ext cx="6042116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1510529"/>
                <a:gridCol w="1510529"/>
                <a:gridCol w="1510529"/>
                <a:gridCol w="1510529"/>
              </a:tblGrid>
              <a:tr h="988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sl-SI" sz="1200" b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sl-SI" sz="1200" b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sl-SI" sz="1200" b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sl-SI" sz="1200" b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H&amp;M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S.Oliver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Desigual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29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Cena izdelka (€)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19,95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29,95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59,90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329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Ciljna skupina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ženske vseh starosti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ženske nad 25let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mlade ženske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58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Oglaševanje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zelo oglaševani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zmerno oglaševanje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diskretno oglaševanje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841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Material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bombaž 100%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90% bombaž, 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10% elastan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55% bombaž, 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45% viskoza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29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Kvaliteta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povprečna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dobra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dobra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6586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Nega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 posebnosti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ni posebnosti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likanje na hrbtni strani tekstilije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329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b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Šivi</a:t>
                      </a:r>
                      <a:endParaRPr lang="sl-SI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</a:rPr>
                        <a:t>300, 500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Times New Roman"/>
                        </a:rPr>
                        <a:t>300, 500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Times New Roman"/>
                        </a:rPr>
                        <a:t>300, 500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631861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Tabela 1: Primerjava blagovnih znamk H&amp;M, Desigual, s.Oliver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08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Predstavitev Raziskovalnega dela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10" y="1340768"/>
            <a:ext cx="6429772" cy="469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6610" y="6165304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Shema 2: Vprašanja za anketirance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46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Spol kupcev</a:t>
            </a:r>
            <a:endParaRPr lang="sl-SI" dirty="0"/>
          </a:p>
        </p:txBody>
      </p:sp>
      <p:graphicFrame>
        <p:nvGraphicFramePr>
          <p:cNvPr id="5" name="Grafikon 2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564671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11760" y="5949280"/>
            <a:ext cx="37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/>
              <a:t>Graf </a:t>
            </a:r>
            <a:r>
              <a:rPr lang="sl-SI" dirty="0" smtClean="0"/>
              <a:t>1: </a:t>
            </a:r>
            <a:r>
              <a:rPr lang="sl-SI" dirty="0"/>
              <a:t>Prikaz spola anketirancev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8462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Starost anketirancev</a:t>
            </a:r>
            <a:endParaRPr lang="sl-SI" dirty="0"/>
          </a:p>
        </p:txBody>
      </p:sp>
      <p:graphicFrame>
        <p:nvGraphicFramePr>
          <p:cNvPr id="4" name="Grafikon 2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311301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339752" y="6381328"/>
            <a:ext cx="4033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Graf 2: Prikaz starosti anketirancev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3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Prodajalne </a:t>
            </a:r>
            <a:endParaRPr lang="sl-SI" dirty="0"/>
          </a:p>
        </p:txBody>
      </p:sp>
      <p:graphicFrame>
        <p:nvGraphicFramePr>
          <p:cNvPr id="4" name="Grafikon 2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711638"/>
              </p:ext>
            </p:extLst>
          </p:nvPr>
        </p:nvGraphicFramePr>
        <p:xfrm>
          <a:off x="395536" y="1556792"/>
          <a:ext cx="7355160" cy="46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06561" y="6205954"/>
            <a:ext cx="5441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Graf 3: Najpogostejše nakupovanje anketirancev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Mnenje o prodajalni</a:t>
            </a:r>
            <a:endParaRPr lang="sl-SI" dirty="0"/>
          </a:p>
        </p:txBody>
      </p:sp>
      <p:graphicFrame>
        <p:nvGraphicFramePr>
          <p:cNvPr id="4" name="Grafikon 2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41201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123728" y="6093296"/>
            <a:ext cx="459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Graf 4: Mnenje anketirancev o prodajlani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15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Redna stranka</a:t>
            </a:r>
            <a:endParaRPr lang="sl-SI" dirty="0"/>
          </a:p>
        </p:txBody>
      </p:sp>
      <p:graphicFrame>
        <p:nvGraphicFramePr>
          <p:cNvPr id="4" name="Grafikon 2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2766543"/>
              </p:ext>
            </p:extLst>
          </p:nvPr>
        </p:nvGraphicFramePr>
        <p:xfrm>
          <a:off x="539552" y="1484784"/>
          <a:ext cx="7283152" cy="46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43608" y="6174596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Graf 5: Prikaz redne stranke v eni izmed treh prodajlen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75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Povprečna poraba</a:t>
            </a:r>
            <a:endParaRPr lang="sl-SI" dirty="0"/>
          </a:p>
        </p:txBody>
      </p:sp>
      <p:graphicFrame>
        <p:nvGraphicFramePr>
          <p:cNvPr id="4" name="Grafikon 2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023238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624954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Graf 6: Grafični prikaz porabe gotovine ob nakupu oblačil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8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Kvaliteta oblačil</a:t>
            </a:r>
            <a:endParaRPr lang="sl-SI" dirty="0"/>
          </a:p>
        </p:txBody>
      </p:sp>
      <p:graphicFrame>
        <p:nvGraphicFramePr>
          <p:cNvPr id="4" name="Grafikon 3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2680734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19672" y="6139626"/>
            <a:ext cx="5508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Graf 7: Mnenje anketirancev o kvaliteti oblačil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65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p</a:t>
            </a:r>
            <a:r>
              <a:rPr lang="sl-SI" dirty="0" smtClean="0"/>
              <a:t>rimerjali bova tržne modne znamke </a:t>
            </a:r>
            <a:r>
              <a:rPr lang="sl-SI" dirty="0"/>
              <a:t>v EU treh velikih modnih podjetij H&amp;M, S.Oliver in </a:t>
            </a:r>
            <a:r>
              <a:rPr lang="sl-SI" dirty="0" smtClean="0"/>
              <a:t>Desigual</a:t>
            </a:r>
          </a:p>
          <a:p>
            <a:r>
              <a:rPr lang="sl-SI" dirty="0" smtClean="0"/>
              <a:t>razlikujejo se glede </a:t>
            </a:r>
            <a:r>
              <a:rPr lang="sl-SI" dirty="0"/>
              <a:t>na cenovni razred, lokacijo, </a:t>
            </a:r>
            <a:r>
              <a:rPr lang="sl-SI" dirty="0" smtClean="0"/>
              <a:t>Evropsko </a:t>
            </a:r>
            <a:r>
              <a:rPr lang="sl-SI" dirty="0"/>
              <a:t>in svetovno </a:t>
            </a:r>
            <a:r>
              <a:rPr lang="sl-SI" dirty="0" smtClean="0"/>
              <a:t>prepoznavnost</a:t>
            </a:r>
          </a:p>
          <a:p>
            <a:r>
              <a:rPr lang="sl-SI" dirty="0" smtClean="0"/>
              <a:t>predstavljajo modo </a:t>
            </a:r>
            <a:r>
              <a:rPr lang="sl-SI" dirty="0"/>
              <a:t>za </a:t>
            </a:r>
            <a:r>
              <a:rPr lang="sl-SI" dirty="0" smtClean="0"/>
              <a:t>moške, ženske </a:t>
            </a:r>
            <a:r>
              <a:rPr lang="sl-SI" dirty="0"/>
              <a:t>in otroke, </a:t>
            </a:r>
            <a:r>
              <a:rPr lang="sl-SI" dirty="0" smtClean="0"/>
              <a:t>po ugodnih </a:t>
            </a:r>
            <a:r>
              <a:rPr lang="sl-SI" dirty="0"/>
              <a:t>in dostopnih </a:t>
            </a:r>
            <a:r>
              <a:rPr lang="sl-SI" dirty="0" smtClean="0"/>
              <a:t>cenah</a:t>
            </a:r>
            <a:endParaRPr lang="sl-SI" dirty="0"/>
          </a:p>
          <a:p>
            <a:r>
              <a:rPr lang="sl-SI" dirty="0" smtClean="0"/>
              <a:t>seminarska naloga </a:t>
            </a:r>
            <a:r>
              <a:rPr lang="sl-SI" dirty="0"/>
              <a:t>temelji </a:t>
            </a:r>
            <a:r>
              <a:rPr lang="sl-SI" dirty="0" smtClean="0"/>
              <a:t>na primerjavi </a:t>
            </a:r>
            <a:r>
              <a:rPr lang="sl-SI" dirty="0"/>
              <a:t>izdelkov in sestavi le </a:t>
            </a:r>
            <a:r>
              <a:rPr lang="sl-SI" dirty="0" smtClean="0"/>
              <a:t>teh</a:t>
            </a:r>
          </a:p>
          <a:p>
            <a:r>
              <a:rPr lang="sl-SI" dirty="0"/>
              <a:t>odgovori </a:t>
            </a:r>
            <a:r>
              <a:rPr lang="sl-SI" dirty="0" smtClean="0"/>
              <a:t>anketirancev kot dodaten </a:t>
            </a:r>
            <a:r>
              <a:rPr lang="sl-SI" dirty="0"/>
              <a:t>vir pri analiziranju blagovnih </a:t>
            </a:r>
            <a:r>
              <a:rPr lang="sl-SI" dirty="0" smtClean="0"/>
              <a:t>znamk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9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Pomoč svetovalca pri nakupu</a:t>
            </a:r>
            <a:endParaRPr lang="sl-SI" dirty="0"/>
          </a:p>
        </p:txBody>
      </p:sp>
      <p:graphicFrame>
        <p:nvGraphicFramePr>
          <p:cNvPr id="5" name="Grafikon 3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7043604"/>
              </p:ext>
            </p:extLst>
          </p:nvPr>
        </p:nvGraphicFramePr>
        <p:xfrm>
          <a:off x="467544" y="1412776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6338147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Graf 8: Prikaz rezultatov o pomoči  svetovlaca ob nakupu oblačil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68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oglaševanje</a:t>
            </a:r>
            <a:endParaRPr lang="sl-SI" dirty="0"/>
          </a:p>
        </p:txBody>
      </p:sp>
      <p:graphicFrame>
        <p:nvGraphicFramePr>
          <p:cNvPr id="4" name="Grafikon 3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643340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630932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Graf  9: Prikaz poznavanja oglasov posamezne blagovne znamke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4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Dlovne hipoteze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1. HIPOTEZA: POTRJENA</a:t>
            </a:r>
          </a:p>
          <a:p>
            <a:endParaRPr lang="sl-SI" dirty="0" smtClean="0"/>
          </a:p>
          <a:p>
            <a:r>
              <a:rPr lang="sl-SI" dirty="0" smtClean="0"/>
              <a:t>2. </a:t>
            </a:r>
            <a:r>
              <a:rPr lang="sl-SI" dirty="0"/>
              <a:t>HIPOTEZA: </a:t>
            </a:r>
            <a:r>
              <a:rPr lang="sl-SI" dirty="0" smtClean="0"/>
              <a:t>POTRJENA</a:t>
            </a:r>
          </a:p>
          <a:p>
            <a:endParaRPr lang="sl-SI" dirty="0" smtClean="0"/>
          </a:p>
          <a:p>
            <a:r>
              <a:rPr lang="sl-SI" dirty="0" smtClean="0"/>
              <a:t>3. </a:t>
            </a:r>
            <a:r>
              <a:rPr lang="sl-SI" dirty="0"/>
              <a:t>HIPOTEZA: </a:t>
            </a:r>
            <a:r>
              <a:rPr lang="sl-SI" dirty="0" smtClean="0"/>
              <a:t>POTRJENA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4. </a:t>
            </a:r>
            <a:r>
              <a:rPr lang="sl-SI" dirty="0"/>
              <a:t>HIPOTEZA: POTRJENA</a:t>
            </a:r>
          </a:p>
        </p:txBody>
      </p:sp>
    </p:spTree>
    <p:extLst>
      <p:ext uri="{BB962C8B-B14F-4D97-AF65-F5344CB8AC3E}">
        <p14:creationId xmlns:p14="http://schemas.microsoft.com/office/powerpoint/2010/main" val="32274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kupcem </a:t>
            </a:r>
            <a:r>
              <a:rPr lang="sl-SI" dirty="0"/>
              <a:t>veliko pomeni oglaševanje</a:t>
            </a:r>
          </a:p>
          <a:p>
            <a:r>
              <a:rPr lang="sl-SI" dirty="0"/>
              <a:t>izdelek oz. znamka dobro oglaševana = </a:t>
            </a:r>
            <a:r>
              <a:rPr lang="sl-SI" dirty="0" smtClean="0"/>
              <a:t>bolj </a:t>
            </a:r>
            <a:r>
              <a:rPr lang="sl-SI" dirty="0"/>
              <a:t>razpoznavni </a:t>
            </a:r>
            <a:r>
              <a:rPr lang="sl-SI" dirty="0" smtClean="0"/>
              <a:t>izdelki</a:t>
            </a:r>
            <a:endParaRPr lang="sl-SI" dirty="0"/>
          </a:p>
          <a:p>
            <a:r>
              <a:rPr lang="sl-SI" dirty="0" smtClean="0"/>
              <a:t>vpliv </a:t>
            </a:r>
            <a:r>
              <a:rPr lang="sl-SI" dirty="0"/>
              <a:t>medijev na človeka </a:t>
            </a:r>
          </a:p>
          <a:p>
            <a:r>
              <a:rPr lang="sl-SI" dirty="0" smtClean="0"/>
              <a:t>delavne </a:t>
            </a:r>
            <a:r>
              <a:rPr lang="sl-SI" dirty="0"/>
              <a:t>hipoteze z anketo potrjene:</a:t>
            </a:r>
          </a:p>
          <a:p>
            <a:pPr>
              <a:buFontTx/>
              <a:buChar char="-"/>
            </a:pPr>
            <a:r>
              <a:rPr lang="sl-SI" dirty="0"/>
              <a:t>anketiranci znamke poznajo</a:t>
            </a:r>
          </a:p>
          <a:p>
            <a:pPr>
              <a:buFontTx/>
              <a:buChar char="-"/>
            </a:pPr>
            <a:r>
              <a:rPr lang="sl-SI" dirty="0"/>
              <a:t>seznanjeni s cenami </a:t>
            </a:r>
          </a:p>
          <a:p>
            <a:pPr>
              <a:buFontTx/>
              <a:buChar char="-"/>
            </a:pPr>
            <a:r>
              <a:rPr lang="sl-SI" dirty="0"/>
              <a:t>poznajo </a:t>
            </a:r>
            <a:r>
              <a:rPr lang="sl-SI" dirty="0" smtClean="0"/>
              <a:t>kvaliteto</a:t>
            </a:r>
            <a:endParaRPr lang="sl-SI" dirty="0"/>
          </a:p>
          <a:p>
            <a:r>
              <a:rPr lang="sl-SI" dirty="0" smtClean="0"/>
              <a:t>glede znamk so razlike </a:t>
            </a:r>
            <a:r>
              <a:rPr lang="sl-SI" dirty="0"/>
              <a:t>v kvaliteti in razpoznavnosti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6313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863080"/>
          </a:xfrm>
        </p:spPr>
        <p:txBody>
          <a:bodyPr>
            <a:normAutofit fontScale="90000"/>
          </a:bodyPr>
          <a:lstStyle/>
          <a:p>
            <a:r>
              <a:rPr lang="sl-SI" sz="3300" dirty="0" smtClean="0"/>
              <a:t>Vprašanja?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3600" dirty="0" smtClean="0"/>
              <a:t>HVALA </a:t>
            </a:r>
            <a:r>
              <a:rPr lang="sl-SI" sz="3600" dirty="0"/>
              <a:t>ZA VAŠO POZORNOST</a:t>
            </a:r>
            <a:r>
              <a:rPr lang="sl-SI" sz="3600" dirty="0" smtClean="0"/>
              <a:t>,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5652120" y="5805264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Metka in Pia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1666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179033" cy="52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5917922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Shema 1: Drevesna struktura blagovnih znamk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32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Delovne hipoteze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število ljudi, ki </a:t>
            </a:r>
            <a:r>
              <a:rPr lang="sl-SI" dirty="0"/>
              <a:t>redno </a:t>
            </a:r>
            <a:r>
              <a:rPr lang="sl-SI" dirty="0" smtClean="0"/>
              <a:t>nakupuje in poraba denarja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  <a:p>
            <a:r>
              <a:rPr lang="sl-SI" dirty="0" smtClean="0"/>
              <a:t>kvaliteta oblačil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b</a:t>
            </a:r>
            <a:r>
              <a:rPr lang="sl-SI" dirty="0" smtClean="0"/>
              <a:t>o </a:t>
            </a:r>
            <a:r>
              <a:rPr lang="sl-SI" dirty="0"/>
              <a:t>anketa </a:t>
            </a:r>
            <a:r>
              <a:rPr lang="sl-SI" dirty="0" smtClean="0"/>
              <a:t>nazorna </a:t>
            </a:r>
            <a:r>
              <a:rPr lang="sl-SI" dirty="0"/>
              <a:t>in razumljiva večini </a:t>
            </a:r>
            <a:r>
              <a:rPr lang="sl-SI" dirty="0" smtClean="0"/>
              <a:t>kupcev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a</a:t>
            </a:r>
            <a:r>
              <a:rPr lang="sl-SI" dirty="0" smtClean="0"/>
              <a:t>li je zajeto </a:t>
            </a:r>
            <a:r>
              <a:rPr lang="sl-SI" dirty="0"/>
              <a:t>bisto teme seminarske </a:t>
            </a:r>
            <a:r>
              <a:rPr lang="sl-SI" dirty="0" smtClean="0"/>
              <a:t>naloge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57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Oglaševanje h&amp;m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agresivno </a:t>
            </a:r>
            <a:endParaRPr lang="sl-SI" dirty="0"/>
          </a:p>
          <a:p>
            <a:r>
              <a:rPr lang="sl-SI" dirty="0" smtClean="0"/>
              <a:t>uspešno</a:t>
            </a:r>
            <a:endParaRPr lang="sl-SI" dirty="0"/>
          </a:p>
          <a:p>
            <a:r>
              <a:rPr lang="sl-SI" dirty="0" smtClean="0"/>
              <a:t>izpostavljanje cen</a:t>
            </a:r>
            <a:endParaRPr lang="sl-SI" dirty="0"/>
          </a:p>
          <a:p>
            <a:endParaRPr lang="sl-SI" dirty="0"/>
          </a:p>
        </p:txBody>
      </p:sp>
      <p:pic>
        <p:nvPicPr>
          <p:cNvPr id="5" name="Picture 13" descr="Description: media_httpwilliamyanc_ncxqu.jpg.scaled100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453650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23928" y="6309320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/>
              <a:t>Slika 1: Primer oglaševanja H&amp;M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6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Izdelek h&amp;m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sestava</a:t>
            </a:r>
            <a:r>
              <a:rPr lang="sl-SI" dirty="0"/>
              <a:t>: 100% bombaž</a:t>
            </a:r>
          </a:p>
          <a:p>
            <a:r>
              <a:rPr lang="sl-SI" dirty="0" smtClean="0"/>
              <a:t>mere </a:t>
            </a:r>
            <a:r>
              <a:rPr lang="sl-SI" dirty="0"/>
              <a:t>(dolžina): 78 cm</a:t>
            </a:r>
          </a:p>
          <a:p>
            <a:r>
              <a:rPr lang="sl-SI" dirty="0" smtClean="0"/>
              <a:t>velikost</a:t>
            </a:r>
            <a:r>
              <a:rPr lang="sl-SI" dirty="0"/>
              <a:t>: L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Ograda vsebine 4" descr="dita-tshirt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2394"/>
            <a:ext cx="3657600" cy="4527611"/>
          </a:xfrm>
        </p:spPr>
      </p:pic>
      <p:sp>
        <p:nvSpPr>
          <p:cNvPr id="6" name="Rectangle 5"/>
          <p:cNvSpPr/>
          <p:nvPr/>
        </p:nvSpPr>
        <p:spPr>
          <a:xfrm>
            <a:off x="1115616" y="6237312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Slika 2: Majica H&amp;M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36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Oglaševanje desigual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malo</a:t>
            </a:r>
            <a:endParaRPr lang="sl-SI" dirty="0"/>
          </a:p>
          <a:p>
            <a:r>
              <a:rPr lang="sl-SI" dirty="0" smtClean="0"/>
              <a:t>časopisna </a:t>
            </a:r>
            <a:r>
              <a:rPr lang="sl-SI" dirty="0"/>
              <a:t>promocija</a:t>
            </a:r>
          </a:p>
          <a:p>
            <a:r>
              <a:rPr lang="sl-SI" dirty="0" smtClean="0"/>
              <a:t>največ oglasov v Španiji</a:t>
            </a:r>
            <a:endParaRPr lang="sl-SI" dirty="0"/>
          </a:p>
          <a:p>
            <a:endParaRPr lang="sl-SI" dirty="0"/>
          </a:p>
        </p:txBody>
      </p:sp>
      <p:pic>
        <p:nvPicPr>
          <p:cNvPr id="5" name="Picture 11" descr="Description: DESIGUAL.bmp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379" y="1412776"/>
            <a:ext cx="352359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55776" y="627796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Slika 3: Letak za cenejši nakup izdelkov Desigual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75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Izdelek desigual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s</a:t>
            </a:r>
            <a:r>
              <a:rPr lang="it-IT" dirty="0" smtClean="0"/>
              <a:t>estava</a:t>
            </a:r>
            <a:r>
              <a:rPr lang="it-IT" dirty="0"/>
              <a:t>: 55% </a:t>
            </a:r>
            <a:r>
              <a:rPr lang="it-IT" dirty="0" smtClean="0"/>
              <a:t>bombaž</a:t>
            </a:r>
            <a:r>
              <a:rPr lang="sl-SI" dirty="0" smtClean="0"/>
              <a:t>    </a:t>
            </a:r>
            <a:r>
              <a:rPr lang="it-IT" dirty="0" smtClean="0"/>
              <a:t>                   </a:t>
            </a:r>
            <a:r>
              <a:rPr lang="sl-SI" dirty="0" smtClean="0"/>
              <a:t>  	       </a:t>
            </a:r>
            <a:r>
              <a:rPr lang="it-IT" dirty="0" smtClean="0"/>
              <a:t>45</a:t>
            </a:r>
            <a:r>
              <a:rPr lang="it-IT" dirty="0"/>
              <a:t>% viskoza</a:t>
            </a:r>
          </a:p>
          <a:p>
            <a:r>
              <a:rPr lang="sl-SI" dirty="0" smtClean="0"/>
              <a:t>m</a:t>
            </a:r>
            <a:r>
              <a:rPr lang="it-IT" dirty="0" smtClean="0"/>
              <a:t>ere </a:t>
            </a:r>
            <a:r>
              <a:rPr lang="it-IT" dirty="0"/>
              <a:t>(dolžina): 72 cm</a:t>
            </a:r>
          </a:p>
          <a:p>
            <a:r>
              <a:rPr lang="sl-SI" dirty="0" smtClean="0"/>
              <a:t>v</a:t>
            </a:r>
            <a:r>
              <a:rPr lang="it-IT" dirty="0" smtClean="0"/>
              <a:t>elikost</a:t>
            </a:r>
            <a:r>
              <a:rPr lang="it-IT" dirty="0"/>
              <a:t>: M </a:t>
            </a:r>
          </a:p>
          <a:p>
            <a:endParaRPr lang="sl-SI" dirty="0"/>
          </a:p>
        </p:txBody>
      </p:sp>
      <p:pic>
        <p:nvPicPr>
          <p:cNvPr id="5" name="Ograda vsebine 4" descr="Desigual-shirt-lole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23" y="1600200"/>
            <a:ext cx="3585754" cy="4572000"/>
          </a:xfrm>
        </p:spPr>
      </p:pic>
      <p:sp>
        <p:nvSpPr>
          <p:cNvPr id="6" name="Rectangle 5"/>
          <p:cNvSpPr/>
          <p:nvPr/>
        </p:nvSpPr>
        <p:spPr>
          <a:xfrm>
            <a:off x="395536" y="6165304"/>
            <a:ext cx="39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Slika</a:t>
            </a:r>
            <a:r>
              <a:rPr lang="es-ES" dirty="0" smtClean="0"/>
              <a:t> </a:t>
            </a:r>
            <a:r>
              <a:rPr lang="sl-SI" dirty="0" smtClean="0"/>
              <a:t>4</a:t>
            </a:r>
            <a:r>
              <a:rPr lang="es-ES" dirty="0" smtClean="0"/>
              <a:t>: </a:t>
            </a:r>
            <a:r>
              <a:rPr lang="sl-SI" dirty="0" smtClean="0"/>
              <a:t>P</a:t>
            </a:r>
            <a:r>
              <a:rPr lang="es-ES" dirty="0" err="1" smtClean="0"/>
              <a:t>rimer</a:t>
            </a:r>
            <a:r>
              <a:rPr lang="es-ES" dirty="0" smtClean="0"/>
              <a:t> </a:t>
            </a:r>
            <a:r>
              <a:rPr lang="es-ES" dirty="0" err="1" smtClean="0"/>
              <a:t>majice</a:t>
            </a:r>
            <a:r>
              <a:rPr lang="es-ES" dirty="0" smtClean="0"/>
              <a:t> </a:t>
            </a:r>
            <a:r>
              <a:rPr lang="es-ES" dirty="0" err="1" smtClean="0"/>
              <a:t>iz</a:t>
            </a:r>
            <a:r>
              <a:rPr lang="es-ES" dirty="0" smtClean="0"/>
              <a:t> Desiguala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00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Oglaševanje s.oliver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zmerno </a:t>
            </a:r>
            <a:r>
              <a:rPr lang="sl-SI" dirty="0" smtClean="0"/>
              <a:t>oglaševanje</a:t>
            </a:r>
          </a:p>
          <a:p>
            <a:r>
              <a:rPr lang="sl-SI" dirty="0"/>
              <a:t>l</a:t>
            </a:r>
            <a:r>
              <a:rPr lang="sl-SI" dirty="0" smtClean="0"/>
              <a:t>etaki ob novi kolekciji</a:t>
            </a:r>
            <a:endParaRPr lang="sl-SI" dirty="0"/>
          </a:p>
          <a:p>
            <a:r>
              <a:rPr lang="sl-SI" dirty="0" smtClean="0"/>
              <a:t>večji </a:t>
            </a:r>
            <a:r>
              <a:rPr lang="sl-SI" dirty="0"/>
              <a:t>oglasi </a:t>
            </a:r>
            <a:r>
              <a:rPr lang="sl-SI" dirty="0" smtClean="0"/>
              <a:t>(npr. javna </a:t>
            </a:r>
            <a:r>
              <a:rPr lang="sl-SI" dirty="0"/>
              <a:t>prevozna sredstva)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95" y="1340768"/>
            <a:ext cx="311961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617048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Slika 5: Primer oglaševanja s.Oliverja v reviji pred razprodajami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04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507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  PRIMERJAVA TRŽNIH MODNIH ZNAMK V EU COMPARISON OF THE EU MARKETING FASHION BRANDS </vt:lpstr>
      <vt:lpstr>Uvod </vt:lpstr>
      <vt:lpstr>PowerPoint Presentation</vt:lpstr>
      <vt:lpstr>Delovne hipoteze</vt:lpstr>
      <vt:lpstr>Oglaševanje h&amp;m</vt:lpstr>
      <vt:lpstr>Izdelek h&amp;m</vt:lpstr>
      <vt:lpstr>Oglaševanje desigual</vt:lpstr>
      <vt:lpstr>Izdelek desigual</vt:lpstr>
      <vt:lpstr>Oglaševanje s.oliver</vt:lpstr>
      <vt:lpstr>Izdelek desigual</vt:lpstr>
      <vt:lpstr>Primerjava izdelkov</vt:lpstr>
      <vt:lpstr>Predstavitev Raziskovalnega dela</vt:lpstr>
      <vt:lpstr>Spol kupcev</vt:lpstr>
      <vt:lpstr>Starost anketirancev</vt:lpstr>
      <vt:lpstr>Prodajalne </vt:lpstr>
      <vt:lpstr>Mnenje o prodajalni</vt:lpstr>
      <vt:lpstr>Redna stranka</vt:lpstr>
      <vt:lpstr>Povprečna poraba</vt:lpstr>
      <vt:lpstr>Kvaliteta oblačil</vt:lpstr>
      <vt:lpstr>Pomoč svetovalca pri nakupu</vt:lpstr>
      <vt:lpstr>oglaševanje</vt:lpstr>
      <vt:lpstr>Dlovne hipoteze</vt:lpstr>
      <vt:lpstr>Zaključek </vt:lpstr>
      <vt:lpstr>Vprašanja?  HVALA ZA VAŠO POZORNOST,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2013-05-15T13:20:32Z</dcterms:created>
  <dcterms:modified xsi:type="dcterms:W3CDTF">2013-05-15T13:20:34Z</dcterms:modified>
</cp:coreProperties>
</file>