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21"/>
  </p:notesMasterIdLst>
  <p:sldIdLst>
    <p:sldId id="280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58" r:id="rId11"/>
    <p:sldId id="259" r:id="rId12"/>
    <p:sldId id="260" r:id="rId13"/>
    <p:sldId id="267" r:id="rId14"/>
    <p:sldId id="261" r:id="rId15"/>
    <p:sldId id="263" r:id="rId16"/>
    <p:sldId id="264" r:id="rId17"/>
    <p:sldId id="265" r:id="rId18"/>
    <p:sldId id="277" r:id="rId19"/>
    <p:sldId id="278" r:id="rId2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F440F-D2DC-4AAF-8C7F-F7069CB76E53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C9C71-7206-4814-9A3F-BC39FC84219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416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C9C71-7206-4814-9A3F-BC39FC842196}" type="slidenum">
              <a:rPr lang="sl-SI" smtClean="0"/>
              <a:pPr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85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C9C71-7206-4814-9A3F-BC39FC842196}" type="slidenum">
              <a:rPr lang="sl-SI" smtClean="0"/>
              <a:pPr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715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59399B-9793-4647-B916-2C0E5717FC76}" type="datetimeFigureOut">
              <a:rPr lang="sl-SI" smtClean="0"/>
              <a:pPr/>
              <a:t>15.5.2013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B8251F-D63F-4463-B606-531DED3CC99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r>
              <a:rPr lang="sl-SI" sz="4400" dirty="0" smtClean="0"/>
              <a:t>Protimikrobna apretura</a:t>
            </a:r>
            <a:endParaRPr lang="sl-SI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3212976"/>
            <a:ext cx="6172200" cy="3161946"/>
          </a:xfrm>
        </p:spPr>
        <p:txBody>
          <a:bodyPr>
            <a:normAutofit lnSpcReduction="10000"/>
          </a:bodyPr>
          <a:lstStyle/>
          <a:p>
            <a:pPr algn="r"/>
            <a:r>
              <a:rPr lang="sl-SI" u="sng" dirty="0" smtClean="0"/>
              <a:t>Smer študija:</a:t>
            </a:r>
          </a:p>
          <a:p>
            <a:pPr algn="r"/>
            <a:r>
              <a:rPr lang="sl-SI" dirty="0" smtClean="0"/>
              <a:t>Načrtovanje tekstilij in oblačil, 3. letnik</a:t>
            </a:r>
          </a:p>
          <a:p>
            <a:pPr algn="r"/>
            <a:r>
              <a:rPr lang="sl-SI" dirty="0" smtClean="0"/>
              <a:t> </a:t>
            </a:r>
          </a:p>
          <a:p>
            <a:pPr algn="r"/>
            <a:r>
              <a:rPr lang="sl-SI" u="sng" dirty="0" smtClean="0"/>
              <a:t>Mentorica:</a:t>
            </a:r>
          </a:p>
          <a:p>
            <a:pPr algn="r"/>
            <a:r>
              <a:rPr lang="sl-SI" dirty="0" smtClean="0"/>
              <a:t>izr. prof. dr. Barbara Simončič</a:t>
            </a:r>
          </a:p>
          <a:p>
            <a:pPr algn="r"/>
            <a:r>
              <a:rPr lang="sl-SI" dirty="0" smtClean="0"/>
              <a:t> </a:t>
            </a:r>
          </a:p>
          <a:p>
            <a:pPr algn="r"/>
            <a:r>
              <a:rPr lang="sl-SI" u="sng" dirty="0" smtClean="0"/>
              <a:t>Avtorici:</a:t>
            </a:r>
          </a:p>
          <a:p>
            <a:pPr algn="r"/>
            <a:r>
              <a:rPr lang="sl-SI" dirty="0" smtClean="0"/>
              <a:t>N. T.</a:t>
            </a:r>
            <a:endParaRPr lang="sl-SI" dirty="0" smtClean="0"/>
          </a:p>
          <a:p>
            <a:pPr algn="r"/>
            <a:r>
              <a:rPr lang="sl-SI" smtClean="0"/>
              <a:t>M. </a:t>
            </a:r>
            <a:r>
              <a:rPr lang="sl-SI" dirty="0" smtClean="0"/>
              <a:t>V.</a:t>
            </a: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REZULTATI IN DISKUSIJA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133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KVARTERNE AMONIJEVE SOLI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p</a:t>
            </a:r>
            <a:r>
              <a:rPr lang="sl-SI" dirty="0" smtClean="0"/>
              <a:t>ri protimikrobnem testu so uporabili tri QAS z različnimi strukturami</a:t>
            </a:r>
          </a:p>
          <a:p>
            <a:r>
              <a:rPr lang="sl-SI" dirty="0"/>
              <a:t>r</a:t>
            </a:r>
            <a:r>
              <a:rPr lang="sl-SI" dirty="0" smtClean="0"/>
              <a:t>ezultati so pokazali da ni bilo zmanjšanja bakterij na vzorcih</a:t>
            </a:r>
          </a:p>
          <a:p>
            <a:r>
              <a:rPr lang="sl-SI" dirty="0" smtClean="0"/>
              <a:t>s povečevanjem pranj se je zmanjševala obstojnost protimikrobne apreture</a:t>
            </a:r>
          </a:p>
          <a:p>
            <a:r>
              <a:rPr lang="sl-SI" dirty="0" smtClean="0"/>
              <a:t>najslabša belina je bila na vzorcu z E-Bis soljo</a:t>
            </a:r>
          </a:p>
          <a:p>
            <a:r>
              <a:rPr lang="sl-SI" dirty="0"/>
              <a:t>p</a:t>
            </a:r>
            <a:r>
              <a:rPr lang="sl-SI" dirty="0" smtClean="0"/>
              <a:t>retržna trdnost se je povečala v smeri osnove in votka</a:t>
            </a:r>
          </a:p>
          <a:p>
            <a:r>
              <a:rPr lang="sl-SI" dirty="0"/>
              <a:t>t</a:t>
            </a:r>
            <a:r>
              <a:rPr lang="sl-SI" dirty="0" smtClean="0"/>
              <a:t>ogost vzorcev se je z obdelavo povečala in s tem se je poslabšal otip </a:t>
            </a:r>
          </a:p>
          <a:p>
            <a:r>
              <a:rPr lang="sl-SI" dirty="0" smtClean="0"/>
              <a:t>ob dodatku HCl v TEOS je viskoznost narasla in ob dodatku vode padla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222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</a:bodyPr>
          <a:lstStyle/>
          <a:p>
            <a:r>
              <a:rPr lang="sl-SI" b="1" dirty="0" smtClean="0"/>
              <a:t>VODNO STEKLO S SOL-GEL METODO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pri impregniranju bombažne tkanine z raztopino vodnega stekla so molekule prekurzorja prešle v vlakna</a:t>
            </a:r>
          </a:p>
          <a:p>
            <a:r>
              <a:rPr lang="sl-SI" dirty="0" smtClean="0"/>
              <a:t>v notranjosti so ob prisotnosti kisline hidrolizirale v obliko kremenčeve kisline </a:t>
            </a:r>
          </a:p>
          <a:p>
            <a:r>
              <a:rPr lang="sl-SI" dirty="0"/>
              <a:t>m</a:t>
            </a:r>
            <a:r>
              <a:rPr lang="sl-SI" dirty="0" smtClean="0"/>
              <a:t>ed sušenjem so molekule kremenčeve kisline kondenzirale v gel ter se okoli vlaken strdile v obliko mreže</a:t>
            </a:r>
          </a:p>
          <a:p>
            <a:r>
              <a:rPr lang="sl-SI" dirty="0"/>
              <a:t>r</a:t>
            </a:r>
            <a:r>
              <a:rPr lang="sl-SI" dirty="0" smtClean="0"/>
              <a:t>aziskali so vpliv molarnega razmerja med SiO2 in Na2O v vodnem steklu</a:t>
            </a:r>
          </a:p>
          <a:p>
            <a:r>
              <a:rPr lang="sl-SI" dirty="0"/>
              <a:t>r</a:t>
            </a:r>
            <a:r>
              <a:rPr lang="sl-SI" dirty="0" smtClean="0"/>
              <a:t>ezultati dveh modelov vodnega stekla z različnim molarnim razmerjem med SiO2 in Na2O so pokazali enako vsebnost SiO2 na tkanini</a:t>
            </a:r>
          </a:p>
          <a:p>
            <a:r>
              <a:rPr lang="sl-SI" dirty="0"/>
              <a:t>p</a:t>
            </a:r>
            <a:r>
              <a:rPr lang="sl-SI" dirty="0" smtClean="0"/>
              <a:t>o prvem pranju se je izpiranje SiO2 na tkanini povečalo po 5 pranjih pa se je upočasnilo in stabiliziralo</a:t>
            </a:r>
          </a:p>
        </p:txBody>
      </p:sp>
    </p:spTree>
    <p:extLst>
      <p:ext uri="{BB962C8B-B14F-4D97-AF65-F5344CB8AC3E}">
        <p14:creationId xmlns:p14="http://schemas.microsoft.com/office/powerpoint/2010/main" val="13433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po obdelavi s silica solmi so tkanino namočili v raztopini srebrovega nitrata</a:t>
            </a:r>
          </a:p>
          <a:p>
            <a:r>
              <a:rPr lang="sl-SI" dirty="0" smtClean="0"/>
              <a:t>rezultati so pokazali količino absorbiranega iona, ki se je povečevala s povečanjem časa namakanja</a:t>
            </a:r>
          </a:p>
          <a:p>
            <a:r>
              <a:rPr lang="sl-SI" dirty="0" smtClean="0"/>
              <a:t>vzorci obdelani v 5% vodni raztopini vodnega stekla so imeli večjo koncentracijo srebrovih ionov, kot pa vzorci obdelani v 2% vodni raztopini</a:t>
            </a:r>
          </a:p>
          <a:p>
            <a:r>
              <a:rPr lang="sl-SI" dirty="0" smtClean="0"/>
              <a:t>vse tkanine obdelane s srebrom imajo protimikrobno učinkovitost </a:t>
            </a:r>
          </a:p>
          <a:p>
            <a:r>
              <a:rPr lang="sl-SI" dirty="0" smtClean="0"/>
              <a:t>odpornost protimikrobne aktivnosti na pranje se je povečevala z večanjem koncentracije AgNO3 </a:t>
            </a:r>
          </a:p>
          <a:p>
            <a:r>
              <a:rPr lang="sl-SI" dirty="0" smtClean="0"/>
              <a:t>otip apretirane tkanine je bil bolj grob kot otip neapretirane tkanine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15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POLIMER PFP S PRISOTNOSTJO NANO DELCEV ZnO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/>
              <a:t>v</a:t>
            </a:r>
            <a:r>
              <a:rPr lang="sl-SI" dirty="0" smtClean="0"/>
              <a:t>sebnost dušika se je večala z naraščanjem koncentracije polimera PFP, ta pa je naraščal s prisotnostjo epiklorohidrina</a:t>
            </a:r>
          </a:p>
          <a:p>
            <a:r>
              <a:rPr lang="sl-SI" dirty="0"/>
              <a:t>v</a:t>
            </a:r>
            <a:r>
              <a:rPr lang="sl-SI" dirty="0" smtClean="0"/>
              <a:t>ečja kot je vrednost izravnalnih kotov, večja je odpornost na mečkavost tkanine</a:t>
            </a:r>
          </a:p>
          <a:p>
            <a:r>
              <a:rPr lang="sl-SI" dirty="0"/>
              <a:t>m</a:t>
            </a:r>
            <a:r>
              <a:rPr lang="sl-SI" dirty="0" smtClean="0"/>
              <a:t>eritve izravnalnih kotov so bile višje ob prisotnosti PFP in epiklorohidrina, kot pa le pri polimeru PFP</a:t>
            </a:r>
          </a:p>
          <a:p>
            <a:r>
              <a:rPr lang="sl-SI" dirty="0"/>
              <a:t>r</a:t>
            </a:r>
            <a:r>
              <a:rPr lang="sl-SI" dirty="0" smtClean="0"/>
              <a:t>ezultati pretržne trdnosti so bili ob prisotnosti polimera PFP dobri in so se s prisotnostjo epiklorohidrina poslabševali</a:t>
            </a:r>
          </a:p>
          <a:p>
            <a:r>
              <a:rPr lang="sl-SI" dirty="0"/>
              <a:t>p</a:t>
            </a:r>
            <a:r>
              <a:rPr lang="sl-SI" dirty="0" smtClean="0"/>
              <a:t>ri pretržnem raztezku so rezultati s prisotnostjo ali odsotnostjo epiklorohidrina poleg polimera PFP ostali isti</a:t>
            </a:r>
          </a:p>
          <a:p>
            <a:r>
              <a:rPr lang="sl-SI" dirty="0"/>
              <a:t>p</a:t>
            </a:r>
            <a:r>
              <a:rPr lang="sl-SI" dirty="0" smtClean="0"/>
              <a:t>rotimikrobna učinkovitost bombažne tkanine je večja v prisotnosti ZnO, ki se ohranja tudi po 20 pranjih</a:t>
            </a:r>
          </a:p>
          <a:p>
            <a:r>
              <a:rPr lang="sl-SI" dirty="0"/>
              <a:t>z</a:t>
            </a:r>
            <a:r>
              <a:rPr lang="sl-SI" dirty="0" smtClean="0"/>
              <a:t>račna prepustnost je ob prisotnosti polimera PFP skupaj z nano delci ZnO višja, kot pa skupaj z bulk-ZnO</a:t>
            </a:r>
          </a:p>
          <a:p>
            <a:r>
              <a:rPr lang="sl-SI" dirty="0"/>
              <a:t>o</a:t>
            </a:r>
            <a:r>
              <a:rPr lang="sl-SI" dirty="0" smtClean="0"/>
              <a:t>b prisotnosti epiklorohidrina se je prepustnost zmanjševala z odsotnostjo pa se je izboljšala</a:t>
            </a:r>
          </a:p>
        </p:txBody>
      </p:sp>
    </p:spTree>
    <p:extLst>
      <p:ext uri="{BB962C8B-B14F-4D97-AF65-F5344CB8AC3E}">
        <p14:creationId xmlns:p14="http://schemas.microsoft.com/office/powerpoint/2010/main" val="23257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SEM BOMBAŽNIH VLAKEN</a:t>
            </a:r>
            <a:endParaRPr lang="sl-SI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2259"/>
            <a:ext cx="3657600" cy="292788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75" y="2439336"/>
            <a:ext cx="3657600" cy="2893727"/>
          </a:xfrm>
        </p:spPr>
      </p:pic>
    </p:spTree>
    <p:extLst>
      <p:ext uri="{BB962C8B-B14F-4D97-AF65-F5344CB8AC3E}">
        <p14:creationId xmlns:p14="http://schemas.microsoft.com/office/powerpoint/2010/main" val="39909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UV/VIS RAZTOPINE NANO DELCEV</a:t>
            </a:r>
            <a:endParaRPr lang="sl-SI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72774"/>
            <a:ext cx="5121813" cy="3548374"/>
          </a:xfrm>
        </p:spPr>
      </p:pic>
    </p:spTree>
    <p:extLst>
      <p:ext uri="{BB962C8B-B14F-4D97-AF65-F5344CB8AC3E}">
        <p14:creationId xmlns:p14="http://schemas.microsoft.com/office/powerpoint/2010/main" val="5710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Zaključek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lnSpcReduction="10000"/>
          </a:bodyPr>
          <a:lstStyle/>
          <a:p>
            <a:r>
              <a:rPr lang="sl-SI" dirty="0" err="1" smtClean="0"/>
              <a:t>Kvarterne</a:t>
            </a:r>
            <a:r>
              <a:rPr lang="sl-SI" dirty="0" smtClean="0"/>
              <a:t> amonijeve soli so bile pripravljene s sol-gel postopkom s pomočjo katerih je bila dokazana povečana viskoznost solov ob povečanju vrednosti REtOH in pomanjšana viskoznost ob povečanju vrednosti RHCl, s tem so se pokazali boljši rezultati pri obdelanih vzorcih s soli</a:t>
            </a: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/>
              <a:t>P</a:t>
            </a:r>
            <a:r>
              <a:rPr lang="sl-SI" dirty="0" smtClean="0"/>
              <a:t>rotimikrobna bombažna tkanina pripravljena z metodo sol-gela na bazi vodnega stekla in raztopine AgNO3 je nastala z namakanjem bombažne tkanine v raztopini srebrovega nitrata in pokazala odlično protimikrobno učinkovitost ter obstojnost na pranja</a:t>
            </a: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0080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Zaključek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Rezultati reaktivnih polimerov PFP na bombažnih vlaknih so pokazali, da je protimikrobna aktivnost na bombažni tkanini v prisotnosti PFP skupaj z </a:t>
            </a:r>
            <a:r>
              <a:rPr lang="sl-SI" dirty="0" err="1" smtClean="0"/>
              <a:t>ZnO</a:t>
            </a:r>
            <a:r>
              <a:rPr lang="sl-SI" dirty="0" smtClean="0"/>
              <a:t> </a:t>
            </a:r>
            <a:r>
              <a:rPr lang="sl-SI" dirty="0" err="1" smtClean="0"/>
              <a:t>nano</a:t>
            </a:r>
            <a:r>
              <a:rPr lang="sl-SI" dirty="0" smtClean="0"/>
              <a:t> delci in dodatkom </a:t>
            </a:r>
            <a:r>
              <a:rPr lang="sl-SI" dirty="0" err="1" smtClean="0"/>
              <a:t>epiklorhidrida</a:t>
            </a:r>
            <a:r>
              <a:rPr lang="sl-SI" dirty="0" smtClean="0"/>
              <a:t> odporna tudi na do 20 pranj ob dodatku </a:t>
            </a:r>
            <a:r>
              <a:rPr lang="sl-SI" dirty="0" err="1" smtClean="0"/>
              <a:t>nano</a:t>
            </a:r>
            <a:r>
              <a:rPr lang="sl-SI" dirty="0" smtClean="0"/>
              <a:t> delcev </a:t>
            </a:r>
            <a:r>
              <a:rPr lang="sl-SI" dirty="0" err="1" smtClean="0"/>
              <a:t>ZnO</a:t>
            </a:r>
            <a:r>
              <a:rPr lang="sl-SI" dirty="0" smtClean="0"/>
              <a:t> pa se poveča zračna prepustnost, izboljšajo se trdotne lastnosti in protimikrobne lastnosti obdelanega bombaža tako se pridobi boljša protimikrobna in bolj udobna oblačila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7744" y="2060848"/>
            <a:ext cx="6172200" cy="2053590"/>
          </a:xfrm>
        </p:spPr>
        <p:txBody>
          <a:bodyPr>
            <a:normAutofit/>
          </a:bodyPr>
          <a:lstStyle/>
          <a:p>
            <a:r>
              <a:rPr lang="sl-SI" sz="3200" dirty="0" smtClean="0"/>
              <a:t>Hvala za vašo pozornost!</a:t>
            </a:r>
            <a:endParaRPr lang="sl-SI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sl-SI" sz="2000" dirty="0" smtClean="0"/>
              <a:t>Nika in Metka</a:t>
            </a:r>
            <a:endParaRPr lang="sl-S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Uvod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Tekstilije iz naravnih vlaken izpostavljene razvoju mikroorganizmov  </a:t>
            </a:r>
            <a:r>
              <a:rPr lang="sl-SI" dirty="0" smtClean="0">
                <a:sym typeface="Wingdings" pitchFamily="2" charset="2"/>
              </a:rPr>
              <a:t> </a:t>
            </a:r>
            <a:r>
              <a:rPr lang="sl-SI" dirty="0" smtClean="0"/>
              <a:t>nevarnost za zdravje</a:t>
            </a:r>
          </a:p>
          <a:p>
            <a:r>
              <a:rPr lang="sl-SI" dirty="0" err="1" smtClean="0"/>
              <a:t>Kvarterne</a:t>
            </a:r>
            <a:r>
              <a:rPr lang="sl-SI" dirty="0" smtClean="0"/>
              <a:t> amonijeve soli (QAS)</a:t>
            </a:r>
          </a:p>
          <a:p>
            <a:pPr lvl="1"/>
            <a:r>
              <a:rPr lang="sl-SI" dirty="0" smtClean="0"/>
              <a:t>učinkujejo na celično membrano in DNA bakterijskih molekul</a:t>
            </a:r>
          </a:p>
          <a:p>
            <a:pPr lvl="1"/>
            <a:r>
              <a:rPr lang="sl-SI" dirty="0" smtClean="0"/>
              <a:t>aktivne snovi postopno sproščajo v okolico </a:t>
            </a:r>
            <a:r>
              <a:rPr lang="sl-SI" dirty="0" smtClean="0">
                <a:sym typeface="Wingdings" pitchFamily="2" charset="2"/>
              </a:rPr>
              <a:t></a:t>
            </a:r>
            <a:r>
              <a:rPr lang="sl-SI" dirty="0" smtClean="0"/>
              <a:t> izguba antibakterijskih lastnosti</a:t>
            </a:r>
          </a:p>
          <a:p>
            <a:r>
              <a:rPr lang="sl-SI" dirty="0" smtClean="0"/>
              <a:t>Tehnologija sol-gel z uporabo sol </a:t>
            </a:r>
            <a:r>
              <a:rPr lang="sl-SI" dirty="0" err="1" smtClean="0"/>
              <a:t>prekurzorjev</a:t>
            </a:r>
            <a:endParaRPr lang="sl-SI" dirty="0" smtClean="0"/>
          </a:p>
          <a:p>
            <a:pPr lvl="1"/>
            <a:r>
              <a:rPr lang="sl-SI" dirty="0" smtClean="0"/>
              <a:t>vsebujejo QAS in hidrofobne skupine (pomembne za omejevanje sproščanja aktivne snovi v okolico)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Uvod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ionske srebrove spojine</a:t>
            </a:r>
          </a:p>
          <a:p>
            <a:pPr lvl="1"/>
            <a:r>
              <a:rPr lang="sl-SI" dirty="0" smtClean="0"/>
              <a:t>Niso niti toksične niti karcinogene</a:t>
            </a:r>
          </a:p>
          <a:p>
            <a:r>
              <a:rPr lang="sl-SI" dirty="0" smtClean="0"/>
              <a:t>sol-gel metoda pri končni obdelavi </a:t>
            </a:r>
          </a:p>
          <a:p>
            <a:pPr lvl="1"/>
            <a:r>
              <a:rPr lang="sl-SI" dirty="0" smtClean="0"/>
              <a:t>Zagotovi trajnost antimikrobnih lastnosti z zadostnim fiksiranjem srebrovih ionov v </a:t>
            </a:r>
            <a:r>
              <a:rPr lang="sl-SI" dirty="0" err="1" smtClean="0"/>
              <a:t>tekstiliji</a:t>
            </a:r>
            <a:endParaRPr lang="sl-SI" dirty="0" smtClean="0"/>
          </a:p>
          <a:p>
            <a:pPr lvl="1"/>
            <a:r>
              <a:rPr lang="sl-SI" dirty="0" smtClean="0"/>
              <a:t>Prednosti: običajni pogoji obdelave, hitrost, nepoškodovanost substrata</a:t>
            </a:r>
          </a:p>
          <a:p>
            <a:pPr lvl="1"/>
            <a:r>
              <a:rPr lang="sl-SI" dirty="0" smtClean="0"/>
              <a:t>Slabost: uporaba dragih </a:t>
            </a:r>
            <a:r>
              <a:rPr lang="sl-SI" dirty="0" err="1" smtClean="0"/>
              <a:t>alkoksilanskih</a:t>
            </a:r>
            <a:r>
              <a:rPr lang="sl-SI" dirty="0" smtClean="0"/>
              <a:t> </a:t>
            </a:r>
            <a:r>
              <a:rPr lang="sl-SI" dirty="0" err="1" smtClean="0"/>
              <a:t>prekurzorjev</a:t>
            </a:r>
            <a:r>
              <a:rPr lang="sl-SI" dirty="0" smtClean="0"/>
              <a:t> </a:t>
            </a:r>
            <a:r>
              <a:rPr lang="sl-SI" dirty="0" smtClean="0">
                <a:sym typeface="Wingdings" pitchFamily="2" charset="2"/>
              </a:rPr>
              <a:t> alternativa vodno steklo</a:t>
            </a:r>
            <a:endParaRPr lang="sl-SI" dirty="0" smtClean="0"/>
          </a:p>
          <a:p>
            <a:pPr lvl="1"/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Uvod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l-SI" dirty="0" smtClean="0"/>
              <a:t>Vključevanje hidrofobnih molekul - pri končni obdelavi tekstilij</a:t>
            </a:r>
          </a:p>
          <a:p>
            <a:r>
              <a:rPr lang="sl-SI" dirty="0" err="1" smtClean="0"/>
              <a:t>Ciklodekstrini</a:t>
            </a:r>
            <a:r>
              <a:rPr lang="sl-SI" dirty="0" smtClean="0"/>
              <a:t> pri mešanju s polimeri ali manjšimi organskimi hidrofobnimi molekulami oblikujejo komplekse</a:t>
            </a:r>
          </a:p>
          <a:p>
            <a:r>
              <a:rPr lang="sl-SI" dirty="0" smtClean="0"/>
              <a:t>Za proizvodnjo pametnih tekstilij in tekstilij s specifičnimi lastnostmi</a:t>
            </a:r>
          </a:p>
          <a:p>
            <a:r>
              <a:rPr lang="sl-SI" dirty="0" err="1" smtClean="0"/>
              <a:t>Nanostrukture</a:t>
            </a:r>
            <a:r>
              <a:rPr lang="sl-SI" dirty="0" smtClean="0"/>
              <a:t> povečajo: </a:t>
            </a:r>
          </a:p>
          <a:p>
            <a:pPr lvl="1"/>
            <a:r>
              <a:rPr lang="sl-SI" dirty="0" smtClean="0"/>
              <a:t>antibakterijske lastnosti (</a:t>
            </a:r>
            <a:r>
              <a:rPr lang="sl-SI" dirty="0" err="1" smtClean="0"/>
              <a:t>nano</a:t>
            </a:r>
            <a:r>
              <a:rPr lang="sl-SI" dirty="0" smtClean="0"/>
              <a:t>-Ag prevleka), </a:t>
            </a:r>
          </a:p>
          <a:p>
            <a:pPr lvl="1"/>
            <a:r>
              <a:rPr lang="sl-SI" dirty="0" err="1" smtClean="0"/>
              <a:t>vodoodbojnost</a:t>
            </a:r>
            <a:r>
              <a:rPr lang="sl-SI" dirty="0" smtClean="0"/>
              <a:t>, </a:t>
            </a:r>
          </a:p>
          <a:p>
            <a:pPr lvl="1"/>
            <a:r>
              <a:rPr lang="sl-SI" dirty="0" smtClean="0"/>
              <a:t>odpornost na umazanijo (</a:t>
            </a:r>
            <a:r>
              <a:rPr lang="sl-SI" dirty="0" err="1" smtClean="0"/>
              <a:t>nano</a:t>
            </a:r>
            <a:r>
              <a:rPr lang="sl-SI" dirty="0" smtClean="0"/>
              <a:t>-TiO2/</a:t>
            </a:r>
            <a:r>
              <a:rPr lang="sl-SI" dirty="0" err="1" smtClean="0"/>
              <a:t>nano</a:t>
            </a:r>
            <a:r>
              <a:rPr lang="sl-SI" dirty="0" smtClean="0"/>
              <a:t>-</a:t>
            </a:r>
            <a:r>
              <a:rPr lang="sl-SI" dirty="0" err="1" smtClean="0"/>
              <a:t>ZnO</a:t>
            </a:r>
            <a:r>
              <a:rPr lang="sl-SI" dirty="0" smtClean="0"/>
              <a:t> prevleke), </a:t>
            </a:r>
          </a:p>
          <a:p>
            <a:pPr lvl="1"/>
            <a:r>
              <a:rPr lang="sl-SI" dirty="0" smtClean="0"/>
              <a:t>antistatičnost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Eksperimentalni del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Autofit/>
          </a:bodyPr>
          <a:lstStyle/>
          <a:p>
            <a:r>
              <a:rPr lang="sl-SI" sz="3000" dirty="0" err="1" smtClean="0"/>
              <a:t>Kvarterne</a:t>
            </a:r>
            <a:r>
              <a:rPr lang="sl-SI" sz="3000" dirty="0" smtClean="0"/>
              <a:t> amonijeve soli – protimikrobno sredstvo pri impregniranju </a:t>
            </a:r>
            <a:r>
              <a:rPr lang="sl-SI" sz="3000" dirty="0" err="1" smtClean="0"/>
              <a:t>Co				</a:t>
            </a:r>
            <a:r>
              <a:rPr lang="sl-SI" sz="2000" dirty="0" smtClean="0"/>
              <a:t>(TEOS)</a:t>
            </a:r>
          </a:p>
          <a:p>
            <a:endParaRPr lang="sl-SI" sz="500" dirty="0" smtClean="0"/>
          </a:p>
          <a:p>
            <a:r>
              <a:rPr lang="sl-SI" sz="3000" dirty="0" smtClean="0"/>
              <a:t>Sol = </a:t>
            </a:r>
            <a:r>
              <a:rPr lang="sl-SI" sz="3000" dirty="0" err="1" smtClean="0"/>
              <a:t>HCl</a:t>
            </a:r>
            <a:r>
              <a:rPr lang="sl-SI" sz="3000" dirty="0" smtClean="0"/>
              <a:t> + etanol + TEOS + QAS</a:t>
            </a:r>
          </a:p>
          <a:p>
            <a:r>
              <a:rPr lang="sl-SI" sz="3000" dirty="0" smtClean="0"/>
              <a:t>Postopek </a:t>
            </a:r>
            <a:r>
              <a:rPr lang="sl-SI" sz="3000" dirty="0" err="1" smtClean="0"/>
              <a:t>apretiranja</a:t>
            </a:r>
            <a:r>
              <a:rPr lang="sl-SI" sz="3000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sl-SI" sz="2700" dirty="0" err="1" smtClean="0"/>
              <a:t>Co</a:t>
            </a:r>
            <a:r>
              <a:rPr lang="sl-SI" sz="2700" dirty="0" smtClean="0"/>
              <a:t> vzorce (10x10 cm) potopili za 30 s v sol</a:t>
            </a:r>
          </a:p>
          <a:p>
            <a:pPr marL="880110" lvl="1" indent="-514350">
              <a:buFont typeface="+mj-lt"/>
              <a:buAutoNum type="arabicPeriod"/>
            </a:pPr>
            <a:r>
              <a:rPr lang="sl-SI" sz="2700" dirty="0" smtClean="0"/>
              <a:t>Sušenje 20 min na 80°C</a:t>
            </a:r>
          </a:p>
          <a:p>
            <a:pPr marL="880110" lvl="1" indent="-514350">
              <a:buFont typeface="+mj-lt"/>
              <a:buAutoNum type="arabicPeriod"/>
            </a:pPr>
            <a:r>
              <a:rPr lang="sl-SI" sz="2700" dirty="0" smtClean="0"/>
              <a:t>Kondenzacija</a:t>
            </a:r>
            <a:endParaRPr lang="sl-SI" sz="1700" dirty="0" smtClean="0"/>
          </a:p>
        </p:txBody>
      </p:sp>
      <p:pic>
        <p:nvPicPr>
          <p:cNvPr id="4" name="Picture 3" descr="150px-Tetraethyl_orthosilicat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620688"/>
            <a:ext cx="2148830" cy="2148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Eksperimentalni del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Po pranju določili protimikrobno učinkovitost, belino, pretržni raztezek, otip, pralno obstojnost, viskoznost</a:t>
            </a:r>
          </a:p>
          <a:p>
            <a:r>
              <a:rPr lang="sl-SI" dirty="0" smtClean="0"/>
              <a:t>Protimikrobna učinkovitost ocenjena za: </a:t>
            </a:r>
          </a:p>
          <a:p>
            <a:pPr lvl="1"/>
            <a:r>
              <a:rPr lang="sl-SI" dirty="0" smtClean="0"/>
              <a:t>gram-pozitive bakterijo (S. </a:t>
            </a:r>
            <a:r>
              <a:rPr lang="sl-SI" dirty="0" err="1" smtClean="0"/>
              <a:t>aureus</a:t>
            </a:r>
            <a:r>
              <a:rPr lang="sl-SI" dirty="0" smtClean="0"/>
              <a:t>) </a:t>
            </a:r>
          </a:p>
          <a:p>
            <a:pPr lvl="1"/>
            <a:r>
              <a:rPr lang="sl-SI" dirty="0" smtClean="0"/>
              <a:t>gram-negative bakterijo (E. coli)</a:t>
            </a:r>
          </a:p>
          <a:p>
            <a:r>
              <a:rPr lang="sl-SI" dirty="0" smtClean="0"/>
              <a:t>Odstotek zmanjšanja bakterij:</a:t>
            </a:r>
          </a:p>
          <a:p>
            <a:pPr lvl="1">
              <a:buNone/>
            </a:pPr>
            <a:r>
              <a:rPr lang="sl-SI" i="1" dirty="0" smtClean="0"/>
              <a:t>	R = (B – A) / B × 100 [%]</a:t>
            </a:r>
          </a:p>
          <a:p>
            <a:pPr lvl="1"/>
            <a:endParaRPr lang="sl-SI" sz="1200" i="1" dirty="0" smtClean="0"/>
          </a:p>
          <a:p>
            <a:pPr lvl="3">
              <a:buFont typeface="Arial" pitchFamily="34" charset="0"/>
              <a:buChar char="•"/>
            </a:pPr>
            <a:r>
              <a:rPr lang="sl-SI" dirty="0" smtClean="0"/>
              <a:t>R ….. odstotek zmanjšanja bakterij </a:t>
            </a:r>
          </a:p>
          <a:p>
            <a:pPr lvl="3">
              <a:buFont typeface="Arial" pitchFamily="34" charset="0"/>
              <a:buChar char="•"/>
            </a:pPr>
            <a:r>
              <a:rPr lang="sl-SI" dirty="0" smtClean="0"/>
              <a:t>A ….. število bakterij po 24 urah</a:t>
            </a:r>
          </a:p>
          <a:p>
            <a:pPr lvl="3">
              <a:buFont typeface="Arial" pitchFamily="34" charset="0"/>
              <a:buChar char="•"/>
            </a:pPr>
            <a:r>
              <a:rPr lang="sl-SI" dirty="0" smtClean="0"/>
              <a:t>B ….. število bakterij ob času 0</a:t>
            </a:r>
          </a:p>
          <a:p>
            <a:pPr lvl="2"/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Eksperimentalni del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Metoda sol-gel</a:t>
            </a:r>
          </a:p>
          <a:p>
            <a:r>
              <a:rPr lang="sl-SI" dirty="0" smtClean="0"/>
              <a:t>Sol pripravili s SiO</a:t>
            </a:r>
            <a:r>
              <a:rPr lang="sl-SI" baseline="-25000" dirty="0" smtClean="0"/>
              <a:t>2</a:t>
            </a:r>
            <a:r>
              <a:rPr lang="sl-SI" dirty="0" smtClean="0"/>
              <a:t>, nato tkanino impregnirali z dodatkom AgNO</a:t>
            </a:r>
            <a:r>
              <a:rPr lang="sl-SI" baseline="-25000" dirty="0" smtClean="0"/>
              <a:t>3</a:t>
            </a:r>
            <a:endParaRPr lang="sl-SI" dirty="0" smtClean="0"/>
          </a:p>
          <a:p>
            <a:r>
              <a:rPr lang="sl-SI" dirty="0" smtClean="0"/>
              <a:t>Tkanina alkalno </a:t>
            </a:r>
            <a:r>
              <a:rPr lang="sl-SI" dirty="0" err="1" smtClean="0"/>
              <a:t>izkuhana</a:t>
            </a:r>
            <a:r>
              <a:rPr lang="sl-SI" dirty="0" smtClean="0"/>
              <a:t> in beljena</a:t>
            </a:r>
          </a:p>
          <a:p>
            <a:r>
              <a:rPr lang="sl-SI" dirty="0" smtClean="0"/>
              <a:t>S SEM, spektroskopijo, XRD in XPS raziskovali:</a:t>
            </a:r>
          </a:p>
          <a:p>
            <a:pPr lvl="1"/>
            <a:r>
              <a:rPr lang="sl-SI" dirty="0" smtClean="0"/>
              <a:t>koncentracijo Ag,</a:t>
            </a:r>
          </a:p>
          <a:p>
            <a:pPr lvl="1"/>
            <a:r>
              <a:rPr lang="sl-SI" dirty="0" smtClean="0"/>
              <a:t>pralno obstojnost, </a:t>
            </a:r>
          </a:p>
          <a:p>
            <a:pPr lvl="1"/>
            <a:r>
              <a:rPr lang="sl-SI" dirty="0" smtClean="0"/>
              <a:t>protimikrobno učinkovitost.</a:t>
            </a:r>
            <a:endParaRPr lang="sl-SI" baseline="-25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Eksperimentalni del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Protimikrobna učinkovitost:</a:t>
            </a:r>
          </a:p>
          <a:p>
            <a:pPr lvl="1">
              <a:buNone/>
            </a:pPr>
            <a:r>
              <a:rPr lang="sl-SI" i="1" dirty="0" smtClean="0"/>
              <a:t>	R = [(C – A) / C] × 100 [%]</a:t>
            </a:r>
            <a:endParaRPr lang="sl-SI" dirty="0" smtClean="0"/>
          </a:p>
          <a:p>
            <a:pPr lvl="3"/>
            <a:endParaRPr lang="sl-SI" dirty="0" smtClean="0"/>
          </a:p>
          <a:p>
            <a:pPr lvl="3">
              <a:buFont typeface="Arial" pitchFamily="34" charset="0"/>
              <a:buChar char="•"/>
            </a:pPr>
            <a:r>
              <a:rPr lang="sl-SI" dirty="0" smtClean="0"/>
              <a:t>R … odstotek zmanjšanja bakterij</a:t>
            </a:r>
          </a:p>
          <a:p>
            <a:pPr lvl="3">
              <a:buFont typeface="Arial" pitchFamily="34" charset="0"/>
              <a:buChar char="•"/>
            </a:pPr>
            <a:r>
              <a:rPr lang="sl-SI" dirty="0" smtClean="0"/>
              <a:t>A  … število bakterij na </a:t>
            </a:r>
            <a:r>
              <a:rPr lang="sl-SI" dirty="0" err="1" smtClean="0"/>
              <a:t>apretiranem</a:t>
            </a:r>
            <a:r>
              <a:rPr lang="sl-SI" dirty="0" smtClean="0"/>
              <a:t> vzorcu</a:t>
            </a:r>
          </a:p>
          <a:p>
            <a:pPr lvl="3">
              <a:buFont typeface="Arial" pitchFamily="34" charset="0"/>
              <a:buChar char="•"/>
            </a:pPr>
            <a:r>
              <a:rPr lang="sl-SI" dirty="0" smtClean="0"/>
              <a:t>C … število bakterij na </a:t>
            </a:r>
            <a:r>
              <a:rPr lang="sl-SI" dirty="0" err="1" smtClean="0"/>
              <a:t>neapretiranem</a:t>
            </a:r>
            <a:r>
              <a:rPr lang="sl-SI" dirty="0" smtClean="0"/>
              <a:t> vzorcu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Eksperimentalni del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Obdelava polimerov PFP z </a:t>
            </a:r>
            <a:r>
              <a:rPr lang="sl-SI" dirty="0" err="1" smtClean="0"/>
              <a:t>nano</a:t>
            </a:r>
            <a:r>
              <a:rPr lang="sl-SI" dirty="0" smtClean="0"/>
              <a:t> delci </a:t>
            </a:r>
            <a:r>
              <a:rPr lang="sl-SI" dirty="0" err="1" smtClean="0"/>
              <a:t>ZnO</a:t>
            </a:r>
            <a:endParaRPr lang="sl-SI" dirty="0" smtClean="0"/>
          </a:p>
          <a:p>
            <a:r>
              <a:rPr lang="sl-SI" dirty="0" smtClean="0"/>
              <a:t>Na beljeno bombažno tkanino nanesli:</a:t>
            </a:r>
          </a:p>
          <a:p>
            <a:pPr lvl="1"/>
            <a:r>
              <a:rPr lang="sl-SI" dirty="0" smtClean="0"/>
              <a:t>reaktiven </a:t>
            </a:r>
            <a:r>
              <a:rPr lang="sl-SI" dirty="0" err="1" smtClean="0"/>
              <a:t>ciklodekstrin</a:t>
            </a:r>
            <a:r>
              <a:rPr lang="sl-SI" dirty="0" smtClean="0"/>
              <a:t> (s postopkom cepitve s polimeri)</a:t>
            </a:r>
          </a:p>
          <a:p>
            <a:pPr lvl="1"/>
            <a:r>
              <a:rPr lang="sl-SI" dirty="0" err="1" smtClean="0"/>
              <a:t>ZnO</a:t>
            </a:r>
            <a:r>
              <a:rPr lang="sl-SI" dirty="0" smtClean="0"/>
              <a:t> nanodelce (po pad-</a:t>
            </a:r>
            <a:r>
              <a:rPr lang="sl-SI" dirty="0" err="1" smtClean="0"/>
              <a:t>dry</a:t>
            </a:r>
            <a:r>
              <a:rPr lang="sl-SI" dirty="0" smtClean="0"/>
              <a:t>-</a:t>
            </a:r>
            <a:r>
              <a:rPr lang="sl-SI" dirty="0" err="1" smtClean="0"/>
              <a:t>cure</a:t>
            </a:r>
            <a:r>
              <a:rPr lang="sl-SI" dirty="0" smtClean="0"/>
              <a:t> postopku)</a:t>
            </a:r>
          </a:p>
          <a:p>
            <a:pPr lvl="1"/>
            <a:r>
              <a:rPr lang="sl-SI" dirty="0" smtClean="0"/>
              <a:t>potopili v 2% raztopino </a:t>
            </a:r>
            <a:r>
              <a:rPr lang="sl-SI" dirty="0" err="1" smtClean="0"/>
              <a:t>ZnO</a:t>
            </a:r>
            <a:r>
              <a:rPr lang="sl-SI" dirty="0" smtClean="0"/>
              <a:t> </a:t>
            </a:r>
          </a:p>
          <a:p>
            <a:r>
              <a:rPr lang="sl-SI" dirty="0" smtClean="0"/>
              <a:t>Preverili: </a:t>
            </a:r>
          </a:p>
          <a:p>
            <a:pPr lvl="1"/>
            <a:r>
              <a:rPr lang="sl-SI" dirty="0" smtClean="0"/>
              <a:t>zračno prepustnost, izravnalne kote, pretržno trdnost, pretržni raztezek, protimikrobno aktivnost, vsebnost N, kemijsko strukturo tkanine s FTIR-</a:t>
            </a:r>
            <a:r>
              <a:rPr lang="sl-SI" dirty="0" err="1" smtClean="0"/>
              <a:t>om</a:t>
            </a:r>
            <a:r>
              <a:rPr lang="sl-SI" dirty="0" smtClean="0"/>
              <a:t>, UV/VIS spekter </a:t>
            </a:r>
            <a:r>
              <a:rPr lang="sl-SI" dirty="0" err="1" smtClean="0"/>
              <a:t>ZnO</a:t>
            </a:r>
            <a:r>
              <a:rPr lang="sl-SI" dirty="0" smtClean="0"/>
              <a:t>, koncentracijo RCD in SEM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888</Words>
  <Application>Microsoft Office PowerPoint</Application>
  <PresentationFormat>On-screen Show (4:3)</PresentationFormat>
  <Paragraphs>118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Protimikrobna apretura</vt:lpstr>
      <vt:lpstr>Uvod</vt:lpstr>
      <vt:lpstr>Uvod</vt:lpstr>
      <vt:lpstr>Uvod</vt:lpstr>
      <vt:lpstr>Eksperimentalni del</vt:lpstr>
      <vt:lpstr>Eksperimentalni del</vt:lpstr>
      <vt:lpstr>Eksperimentalni del</vt:lpstr>
      <vt:lpstr>Eksperimentalni del</vt:lpstr>
      <vt:lpstr>Eksperimentalni del</vt:lpstr>
      <vt:lpstr>REZULTATI IN DISKUSIJA</vt:lpstr>
      <vt:lpstr>KVARTERNE AMONIJEVE SOLI</vt:lpstr>
      <vt:lpstr>VODNO STEKLO S SOL-GEL METODO</vt:lpstr>
      <vt:lpstr>PowerPoint Presentation</vt:lpstr>
      <vt:lpstr>POLIMER PFP S PRISOTNOSTJO NANO DELCEV ZnO</vt:lpstr>
      <vt:lpstr>SEM BOMBAŽNIH VLAKEN</vt:lpstr>
      <vt:lpstr>UV/VIS RAZTOPINE NANO DELCEV</vt:lpstr>
      <vt:lpstr>Zaključek</vt:lpstr>
      <vt:lpstr>Zaključek</vt:lpstr>
      <vt:lpstr>Hvala za vašo pozornost!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2013-05-15T13:23:18Z</dcterms:created>
  <dcterms:modified xsi:type="dcterms:W3CDTF">2013-05-15T13:23:23Z</dcterms:modified>
</cp:coreProperties>
</file>