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804" r:id="rId1"/>
  </p:sldMasterIdLst>
  <p:sldIdLst>
    <p:sldId id="282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88" r:id="rId10"/>
    <p:sldId id="294" r:id="rId11"/>
    <p:sldId id="289" r:id="rId12"/>
    <p:sldId id="290" r:id="rId13"/>
    <p:sldId id="265" r:id="rId14"/>
    <p:sldId id="291" r:id="rId15"/>
    <p:sldId id="292" r:id="rId16"/>
    <p:sldId id="267" r:id="rId17"/>
    <p:sldId id="293" r:id="rId18"/>
    <p:sldId id="268" r:id="rId19"/>
    <p:sldId id="269" r:id="rId20"/>
    <p:sldId id="270" r:id="rId21"/>
    <p:sldId id="271" r:id="rId22"/>
    <p:sldId id="272" r:id="rId23"/>
    <p:sldId id="274" r:id="rId24"/>
    <p:sldId id="275" r:id="rId25"/>
    <p:sldId id="276" r:id="rId26"/>
    <p:sldId id="283" r:id="rId27"/>
    <p:sldId id="277" r:id="rId28"/>
    <p:sldId id="278" r:id="rId29"/>
    <p:sldId id="279" r:id="rId30"/>
    <p:sldId id="280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0555555555555586E-2"/>
          <c:y val="6.9444444444444517E-2"/>
          <c:w val="0.93888888888888955"/>
          <c:h val="0.8981481481481487"/>
        </c:manualLayout>
      </c:layout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20</c:v>
                </c:pt>
                <c:pt idx="1">
                  <c:v>20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37504"/>
        <c:axId val="95639040"/>
      </c:scatterChart>
      <c:valAx>
        <c:axId val="956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95639040"/>
        <c:crosses val="autoZero"/>
        <c:crossBetween val="midCat"/>
      </c:valAx>
      <c:valAx>
        <c:axId val="9563904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none"/>
        <c:minorTickMark val="none"/>
        <c:tickLblPos val="none"/>
        <c:crossAx val="9563750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7777777777777863E-2"/>
          <c:y val="7.407407407407407E-2"/>
          <c:w val="0.93888888888888977"/>
          <c:h val="0.89814814814814814"/>
        </c:manualLayout>
      </c:layout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20</c:v>
                </c:pt>
                <c:pt idx="1">
                  <c:v>20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698816"/>
        <c:axId val="103700352"/>
      </c:scatterChart>
      <c:valAx>
        <c:axId val="10369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103700352"/>
        <c:crosses val="autoZero"/>
        <c:crossBetween val="midCat"/>
      </c:valAx>
      <c:valAx>
        <c:axId val="10370035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none"/>
        <c:minorTickMark val="none"/>
        <c:tickLblPos val="none"/>
        <c:crossAx val="10369881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0.40625</cdr:x>
      <cdr:y>0.23438</cdr:y>
    </cdr:from>
    <cdr:to>
      <cdr:x>0.60625</cdr:x>
      <cdr:y>0.56771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57388" y="6429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sl-SI" sz="1800" dirty="0" smtClean="0"/>
            <a:t>60 min.</a:t>
          </a:r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0.40625</cdr:x>
      <cdr:y>0.23438</cdr:y>
    </cdr:from>
    <cdr:to>
      <cdr:x>0.60625</cdr:x>
      <cdr:y>0.56771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57388" y="6429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sl-SI" sz="1800" dirty="0" smtClean="0"/>
            <a:t>60 min.</a:t>
          </a:r>
          <a:endParaRPr lang="en-U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4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592AD-9807-40F0-BF5A-80F5D4F738B0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5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3419F-EB48-4451-88AC-0DCB5164B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CA198-10DF-4270-831A-0F176B367DDE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6820-CB3D-431C-B217-71A80E16D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CC0F9-EFDB-42A1-A156-1E99997A016B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8DCFF-8112-45ED-8732-6A5588F0B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4990-1087-4CEE-8BCF-5E630921F778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A1A0-0230-4A17-90F2-47A045FF0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950D-6D29-489E-B71E-3054366FA897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6BDB-71AE-4DF3-9FBE-63C5F0531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E5FC-3F42-4245-AEE1-7AA02AD31170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6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057C-3F74-43AC-9F2C-1BABC10EA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9C1E-3EF0-49E7-BA7B-B35C4B285EC9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8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F7F76-F648-48E9-ACAB-92FAD712D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0F2A-F67D-4731-ACCB-2005D0E1B849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4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B9296-9D00-4B58-80D0-7DF4321C4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7E1F7-C9E0-44BF-813D-2D8541123AC3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3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B250-8C71-4794-9DD3-6D9F265AB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3FC10-DBD5-4A1F-A49F-DB6CF3A183DC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6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D1B6A-C6EE-4AD8-8EE4-72E491C98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otni trikotni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ročno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Prostoročno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E789D-9FE5-4CF9-956D-CCDB0418FB9E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10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74201-3398-4B19-A9EE-131E0DC78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Ograda naslova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  <a:endParaRPr lang="en-US" smtClean="0"/>
          </a:p>
        </p:txBody>
      </p:sp>
      <p:sp>
        <p:nvSpPr>
          <p:cNvPr id="1029" name="Ograda besedila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0D041F2-0714-48C9-8D4D-1EC227F4FDE2}" type="datetime1">
              <a:rPr lang="en-US"/>
              <a:pPr>
                <a:defRPr/>
              </a:pPr>
              <a:t>5/15/2013</a:t>
            </a:fld>
            <a:endParaRPr lang="en-US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2A78E3A-C75E-4029-BA8F-9CE281670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7" r:id="rId2"/>
    <p:sldLayoutId id="2147483856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7" r:id="rId9"/>
    <p:sldLayoutId id="2147483853" r:id="rId10"/>
    <p:sldLayoutId id="21474838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Barvanje bombaža z reaktivnimi barvili pod </a:t>
            </a:r>
            <a:r>
              <a:rPr lang="sl-SI" smtClean="0"/>
              <a:t>nevtralnimi pogoji</a:t>
            </a:r>
            <a:endParaRPr lang="sl-SI" dirty="0"/>
          </a:p>
        </p:txBody>
      </p:sp>
      <p:sp>
        <p:nvSpPr>
          <p:cNvPr id="5123" name="Podnaslov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sl-SI" sz="2400" smtClean="0"/>
              <a:t>Mentorica: Mateja Kert</a:t>
            </a:r>
          </a:p>
          <a:p>
            <a:pPr marR="0" eaLnBrk="1" hangingPunct="1">
              <a:lnSpc>
                <a:spcPct val="90000"/>
              </a:lnSpc>
            </a:pPr>
            <a:r>
              <a:rPr lang="sl-SI" sz="2400" smtClean="0"/>
              <a:t>Avtorji: NTO3</a:t>
            </a:r>
          </a:p>
          <a:p>
            <a:pPr marR="0" eaLnBrk="1" hangingPunct="1">
              <a:lnSpc>
                <a:spcPct val="90000"/>
              </a:lnSpc>
            </a:pPr>
            <a:r>
              <a:rPr lang="sl-SI" sz="2400" smtClean="0"/>
              <a:t>Ljubljana,december 2010</a:t>
            </a:r>
          </a:p>
          <a:p>
            <a:pPr marR="0" eaLnBrk="1" hangingPunct="1">
              <a:lnSpc>
                <a:spcPct val="90000"/>
              </a:lnSpc>
            </a:pPr>
            <a:r>
              <a:rPr lang="sl-SI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z="2800" smtClean="0">
                <a:sym typeface="Wingdings" pitchFamily="2" charset="2"/>
              </a:rPr>
              <a:t>Pri barvanju s klasičnimi barvili v alkalnem mediju prihaja do zvečanja koncentracije nukleofilnih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800" smtClean="0">
                <a:sym typeface="Wingdings" pitchFamily="2" charset="2"/>
              </a:rPr>
              <a:t>	cel-</a:t>
            </a:r>
            <a:r>
              <a:rPr lang="sl-SI" sz="2800" smtClean="0"/>
              <a:t>O</a:t>
            </a:r>
            <a:r>
              <a:rPr lang="sl-SI" sz="2800" baseline="30000" smtClean="0"/>
              <a:t>-</a:t>
            </a:r>
          </a:p>
          <a:p>
            <a:pPr eaLnBrk="1" hangingPunct="1"/>
            <a:r>
              <a:rPr lang="sl-SI" sz="2800" smtClean="0"/>
              <a:t>Na disociacijo kislin vpliva ionska moč</a:t>
            </a:r>
          </a:p>
          <a:p>
            <a:pPr eaLnBrk="1" hangingPunct="1"/>
            <a:r>
              <a:rPr lang="sl-SI" sz="2800" smtClean="0"/>
              <a:t>Dodajanje elektrolitov v barvalno kopel – mobilni ioni se solvatirajo z molekulami vode</a:t>
            </a:r>
          </a:p>
          <a:p>
            <a:pPr eaLnBrk="1" hangingPunct="1"/>
            <a:endParaRPr lang="sl-SI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145088"/>
          </a:xfrm>
        </p:spPr>
        <p:txBody>
          <a:bodyPr/>
          <a:lstStyle/>
          <a:p>
            <a:pPr eaLnBrk="1" hangingPunct="1"/>
            <a:r>
              <a:rPr lang="sl-SI" sz="3000" smtClean="0"/>
              <a:t>Sternov model – naboj na trdni površini celuloze je uravnotežen s proti ioni, ki so </a:t>
            </a:r>
            <a:r>
              <a:rPr lang="sl-SI" sz="3000" smtClean="0">
                <a:sym typeface="Wingdings" pitchFamily="2" charset="2"/>
              </a:rPr>
              <a:t>trdno vezani na površino celuloze (Sternov sloj) plašč, delno pa difuzni dvojni sloj</a:t>
            </a:r>
          </a:p>
          <a:p>
            <a:pPr eaLnBrk="1" hangingPunct="1"/>
            <a:endParaRPr lang="sl-SI" smtClean="0">
              <a:sym typeface="Wingdings" pitchFamily="2" charset="2"/>
            </a:endParaRPr>
          </a:p>
        </p:txBody>
      </p:sp>
      <p:pic>
        <p:nvPicPr>
          <p:cNvPr id="15363" name="Picture 2" descr="dvojni plašč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997200"/>
            <a:ext cx="398145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3457575"/>
          </a:xfrm>
        </p:spPr>
        <p:txBody>
          <a:bodyPr/>
          <a:lstStyle/>
          <a:p>
            <a:pPr eaLnBrk="1" hangingPunct="1"/>
            <a:r>
              <a:rPr lang="sl-SI" sz="3000" smtClean="0">
                <a:sym typeface="Wingdings" pitchFamily="2" charset="2"/>
              </a:rPr>
              <a:t>V vodnem mediju celuloza hitro hidratira</a:t>
            </a:r>
          </a:p>
          <a:p>
            <a:pPr eaLnBrk="1" hangingPunct="1"/>
            <a:r>
              <a:rPr lang="sl-SI" sz="3000" smtClean="0">
                <a:sym typeface="Wingdings" pitchFamily="2" charset="2"/>
              </a:rPr>
              <a:t>Ob prisotnosti elektrolita se obseg ionizacije poveča</a:t>
            </a:r>
          </a:p>
          <a:p>
            <a:pPr eaLnBrk="1" hangingPunct="1"/>
            <a:r>
              <a:rPr lang="sl-SI" sz="3000" smtClean="0">
                <a:sym typeface="Wingdings" pitchFamily="2" charset="2"/>
              </a:rPr>
              <a:t>Rezultat je porazdelitev električnega naboja med celulozo in raztopino elektrolita</a:t>
            </a:r>
            <a:endParaRPr lang="sl-SI" sz="3000" smtClean="0"/>
          </a:p>
          <a:p>
            <a:pPr eaLnBrk="1" hangingPunct="1"/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3"/>
          <p:cNvSpPr>
            <a:spLocks noGrp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pPr eaLnBrk="1" hangingPunct="1"/>
            <a:r>
              <a:rPr lang="sl-SI" smtClean="0"/>
              <a:t>Metode</a:t>
            </a:r>
          </a:p>
        </p:txBody>
      </p:sp>
      <p:sp>
        <p:nvSpPr>
          <p:cNvPr id="17411" name="Ograda vsebine 4"/>
          <p:cNvSpPr>
            <a:spLocks noGrp="1"/>
          </p:cNvSpPr>
          <p:nvPr>
            <p:ph idx="1"/>
          </p:nvPr>
        </p:nvSpPr>
        <p:spPr>
          <a:xfrm>
            <a:off x="468313" y="1412875"/>
            <a:ext cx="8218487" cy="4713288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sl-SI" smtClean="0"/>
              <a:t>PRIPRAVA BARVILA:</a:t>
            </a:r>
          </a:p>
          <a:p>
            <a:pPr marL="514350" indent="-514350" eaLnBrk="1" hangingPunct="1"/>
            <a:r>
              <a:rPr lang="sl-SI" sz="3000" smtClean="0"/>
              <a:t>Da so izvedli barvanje v nevtralnem mediju so pretvorili sulfatoetilsulfonsko (SES) obliko reaktivnega barvila Ramazol Black B v vinil sulfonsko (VS) obliko</a:t>
            </a:r>
          </a:p>
          <a:p>
            <a:pPr marL="514350" indent="-514350" eaLnBrk="1" hangingPunct="1"/>
            <a:endParaRPr lang="sl-SI" sz="3000" smtClean="0"/>
          </a:p>
          <a:p>
            <a:pPr marL="514350" indent="-514350" eaLnBrk="1" hangingPunct="1"/>
            <a:r>
              <a:rPr lang="sl-SI" sz="3000" smtClean="0"/>
              <a:t>Pretvorbo SES oblike barvila v VS obliko so zasledovali z micelarno elektrokinetično kromatografijo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43525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  </a:t>
            </a:r>
            <a:r>
              <a:rPr lang="sl-SI" dirty="0" smtClean="0"/>
              <a:t>BARVANJE: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 2"/>
              <a:buChar char=""/>
              <a:defRPr/>
            </a:pPr>
            <a:r>
              <a:rPr lang="sl-SI" sz="3000" dirty="0" smtClean="0"/>
              <a:t>barvanje so izvedli v nerjaveči jekleni posodi nameščeni v laboratorijskem </a:t>
            </a:r>
            <a:r>
              <a:rPr lang="sl-SI" sz="3000" dirty="0" err="1" smtClean="0"/>
              <a:t>barvalniku</a:t>
            </a:r>
            <a:endParaRPr lang="sl-SI" sz="3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 2"/>
              <a:buChar char=""/>
              <a:defRPr/>
            </a:pPr>
            <a:r>
              <a:rPr lang="sl-SI" sz="3000" dirty="0" smtClean="0"/>
              <a:t>barvalna kopel je vsebovala VS obliko barvila in različne </a:t>
            </a:r>
            <a:r>
              <a:rPr lang="sl-SI" sz="3000" dirty="0" err="1" smtClean="0"/>
              <a:t>konc</a:t>
            </a:r>
            <a:r>
              <a:rPr lang="sl-SI" sz="3000" dirty="0" smtClean="0"/>
              <a:t>. tekstilnih pomožnih sredstev v različnih KR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 2"/>
              <a:buChar char=""/>
              <a:defRPr/>
            </a:pPr>
            <a:r>
              <a:rPr lang="sl-SI" sz="3000" dirty="0" smtClean="0"/>
              <a:t>za dosego pH vrednosti 7 barvalne kopeli so uporabili CH</a:t>
            </a:r>
            <a:r>
              <a:rPr lang="sl-SI" sz="3000" baseline="-25000" dirty="0" smtClean="0"/>
              <a:t>3</a:t>
            </a:r>
            <a:r>
              <a:rPr lang="sl-SI" sz="3000" dirty="0" smtClean="0"/>
              <a:t>COONa in CH</a:t>
            </a:r>
            <a:r>
              <a:rPr lang="sl-SI" sz="3000" baseline="-25000" dirty="0" smtClean="0"/>
              <a:t>3</a:t>
            </a:r>
            <a:r>
              <a:rPr lang="sl-SI" sz="3000" dirty="0" smtClean="0"/>
              <a:t>COOH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sl-SI" sz="3000" smtClean="0"/>
              <a:t>potem so dodali bombažni vzorec tkanine</a:t>
            </a:r>
          </a:p>
          <a:p>
            <a:pPr algn="just" eaLnBrk="1" hangingPunct="1"/>
            <a:r>
              <a:rPr lang="sl-SI" sz="3000" smtClean="0"/>
              <a:t>po dodatku tkanine so pH kopeli uravnali z dodatkom HCl na vredost 7</a:t>
            </a:r>
          </a:p>
          <a:p>
            <a:pPr algn="just" eaLnBrk="1" hangingPunct="1"/>
            <a:r>
              <a:rPr lang="sl-SI" sz="3000" smtClean="0"/>
              <a:t>nato so temperaturo barvalne kopeli z 2˚C/min povišali na predpisano temperaturo barvanja, pri kateri so barvali vzorec 60 min.</a:t>
            </a:r>
          </a:p>
          <a:p>
            <a:pPr algn="just" eaLnBrk="1" hangingPunct="1"/>
            <a:r>
              <a:rPr lang="sl-SI" sz="3000" smtClean="0"/>
              <a:t>v kopel so dodali različne konc. Na</a:t>
            </a:r>
            <a:r>
              <a:rPr lang="sl-SI" sz="3000" baseline="-25000" smtClean="0"/>
              <a:t>2</a:t>
            </a:r>
            <a:r>
              <a:rPr lang="sl-SI" sz="3000" smtClean="0"/>
              <a:t>SO</a:t>
            </a:r>
            <a:r>
              <a:rPr lang="sl-SI" sz="3000" baseline="-25000" smtClean="0"/>
              <a:t>4</a:t>
            </a:r>
            <a:endParaRPr lang="sl-SI" sz="3000" b="1" smtClean="0"/>
          </a:p>
          <a:p>
            <a:pPr eaLnBrk="1" hangingPunct="1"/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grada vsebine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903913"/>
          </a:xfrm>
        </p:spPr>
        <p:txBody>
          <a:bodyPr/>
          <a:lstStyle/>
          <a:p>
            <a:pPr algn="just" eaLnBrk="1" hangingPunct="1"/>
            <a:r>
              <a:rPr lang="sl-SI" sz="3000" smtClean="0"/>
              <a:t>po barvanju so vzorce sprali pod mrzlo tekočo vodo</a:t>
            </a:r>
          </a:p>
          <a:p>
            <a:pPr algn="just" eaLnBrk="1" hangingPunct="1"/>
            <a:r>
              <a:rPr lang="sl-SI" sz="3000" smtClean="0"/>
              <a:t>naslednje spiranje so izvedli v destilirani vodi pri 100˚C, 15min.</a:t>
            </a:r>
          </a:p>
          <a:p>
            <a:pPr algn="just" eaLnBrk="1" hangingPunct="1"/>
            <a:r>
              <a:rPr lang="sl-SI" sz="3000" smtClean="0"/>
              <a:t>nato so ponovno spirali vzorce pod mrzlo tekočo vodo</a:t>
            </a:r>
          </a:p>
          <a:p>
            <a:pPr algn="just" eaLnBrk="1" hangingPunct="1"/>
            <a:r>
              <a:rPr lang="sl-SI" sz="3000" smtClean="0"/>
              <a:t>oprane vzorce so posušili na zraku pri sobni temperaturi</a:t>
            </a:r>
          </a:p>
          <a:p>
            <a:pPr eaLnBrk="1" hangingPunct="1">
              <a:buFont typeface="Arial" charset="0"/>
              <a:buNone/>
            </a:pPr>
            <a:endParaRPr lang="sl-SI" sz="3000" smtClean="0"/>
          </a:p>
          <a:p>
            <a:pPr eaLnBrk="1" hangingPunct="1"/>
            <a:endParaRPr lang="sl-SI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 smtClean="0"/>
              <a:t>3</a:t>
            </a:r>
            <a:r>
              <a:rPr lang="sl-SI" cap="all" dirty="0" smtClean="0"/>
              <a:t>. </a:t>
            </a:r>
            <a:r>
              <a:rPr lang="sl-SI" cap="all" dirty="0" err="1" smtClean="0"/>
              <a:t>Spektrofotometrične</a:t>
            </a:r>
            <a:r>
              <a:rPr lang="sl-SI" cap="all" dirty="0" smtClean="0"/>
              <a:t> meritve: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000" dirty="0" smtClean="0"/>
              <a:t>Količino barvila v izčrpanih barvalnih kopelih so določili z merjenjem </a:t>
            </a:r>
            <a:r>
              <a:rPr lang="sl-SI" sz="3000" dirty="0" err="1" smtClean="0"/>
              <a:t>absorbance</a:t>
            </a:r>
            <a:r>
              <a:rPr lang="sl-SI" sz="3000" dirty="0" smtClean="0"/>
              <a:t> na UV-VIS </a:t>
            </a:r>
            <a:r>
              <a:rPr lang="sl-SI" sz="3000" dirty="0" err="1" smtClean="0"/>
              <a:t>spektrofotometru</a:t>
            </a:r>
            <a:endParaRPr lang="sl-SI" sz="3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000" dirty="0" smtClean="0"/>
              <a:t>Potem so določili tudi </a:t>
            </a:r>
            <a:r>
              <a:rPr lang="sl-SI" sz="3000" dirty="0" err="1" smtClean="0"/>
              <a:t>absorbanco</a:t>
            </a:r>
            <a:r>
              <a:rPr lang="sl-SI" sz="3000" dirty="0" smtClean="0"/>
              <a:t> barvalnih kopeli pred barvanjem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cap="all" dirty="0" smtClean="0"/>
              <a:t>4. TESTIRANJE: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000" dirty="0" smtClean="0"/>
              <a:t>enakomernost obarvanja in ponovljivost obarvanja v nevtralnem mediju so testirali z mešanico barvil:</a:t>
            </a:r>
            <a:endParaRPr lang="sl-SI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grada vsebine 2"/>
          <p:cNvSpPr>
            <a:spLocks noGrp="1"/>
          </p:cNvSpPr>
          <p:nvPr>
            <p:ph idx="1"/>
          </p:nvPr>
        </p:nvSpPr>
        <p:spPr>
          <a:xfrm>
            <a:off x="250825" y="738188"/>
            <a:ext cx="8675688" cy="6119812"/>
          </a:xfrm>
        </p:spPr>
        <p:txBody>
          <a:bodyPr/>
          <a:lstStyle/>
          <a:p>
            <a:pPr eaLnBrk="1" hangingPunct="1"/>
            <a:r>
              <a:rPr lang="sl-SI" u="sng" smtClean="0"/>
              <a:t>Odtenek 1:</a:t>
            </a:r>
          </a:p>
          <a:p>
            <a:pPr lvl="1" eaLnBrk="1" hangingPunct="1">
              <a:buSzPct val="60000"/>
            </a:pPr>
            <a:r>
              <a:rPr lang="sl-SI" b="1" smtClean="0"/>
              <a:t>6% owf Remazol Black B </a:t>
            </a:r>
          </a:p>
          <a:p>
            <a:pPr lvl="1" eaLnBrk="1" hangingPunct="1">
              <a:buSzPct val="60000"/>
            </a:pPr>
            <a:r>
              <a:rPr lang="sl-SI" b="1" smtClean="0"/>
              <a:t>1.5% Remazol Brilliant Orange 3R</a:t>
            </a:r>
          </a:p>
          <a:p>
            <a:pPr lvl="1" eaLnBrk="1" hangingPunct="1">
              <a:buSzPct val="60000"/>
            </a:pPr>
            <a:r>
              <a:rPr lang="sl-SI" b="1" smtClean="0"/>
              <a:t>3% owf Remazol Brilliant Red F-3B </a:t>
            </a:r>
          </a:p>
          <a:p>
            <a:pPr lvl="1" eaLnBrk="1" hangingPunct="1">
              <a:buSzPct val="60000"/>
              <a:buFont typeface="Wingdings 2" pitchFamily="18" charset="2"/>
              <a:buNone/>
            </a:pPr>
            <a:r>
              <a:rPr lang="sl-SI" sz="3000" smtClean="0"/>
              <a:t> </a:t>
            </a:r>
            <a:r>
              <a:rPr lang="sl-SI" sz="2800" smtClean="0"/>
              <a:t>Kopel je vsebovala Na</a:t>
            </a:r>
            <a:r>
              <a:rPr lang="sl-SI" sz="2800" baseline="-25000" smtClean="0"/>
              <a:t>2</a:t>
            </a:r>
            <a:r>
              <a:rPr lang="sl-SI" sz="2800" smtClean="0"/>
              <a:t>SO</a:t>
            </a:r>
            <a:r>
              <a:rPr lang="sl-SI" sz="2800" baseline="-25000" smtClean="0"/>
              <a:t>4</a:t>
            </a:r>
            <a:r>
              <a:rPr lang="sl-SI" sz="2800" smtClean="0"/>
              <a:t> , KR je bilo 1:5, zvišali so T na 100˚C in jo držali konstantno 60 min., nato pa so vzorec milili pri 100˚C v prisotnosti neionskega detergenta.</a:t>
            </a:r>
            <a:endParaRPr lang="sl-SI" smtClean="0"/>
          </a:p>
          <a:p>
            <a:pPr eaLnBrk="1" hangingPunct="1"/>
            <a:r>
              <a:rPr lang="sl-SI" u="sng" smtClean="0"/>
              <a:t>Odtenek 2:</a:t>
            </a:r>
          </a:p>
          <a:p>
            <a:pPr lvl="1" eaLnBrk="1" hangingPunct="1">
              <a:buSzPct val="60000"/>
            </a:pPr>
            <a:r>
              <a:rPr lang="sl-SI" b="1" smtClean="0"/>
              <a:t>1,0%  owf Remazol Brilliant Red F-3B</a:t>
            </a:r>
          </a:p>
          <a:p>
            <a:pPr lvl="1" eaLnBrk="1" hangingPunct="1">
              <a:buSzPct val="60000"/>
            </a:pPr>
            <a:r>
              <a:rPr lang="sl-SI" b="1" smtClean="0"/>
              <a:t>1,0% Remazol Brilliant Blue R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3000" smtClean="0"/>
              <a:t>   </a:t>
            </a:r>
            <a:r>
              <a:rPr lang="sl-SI" sz="2800" smtClean="0"/>
              <a:t>Pogoji in postopek barvanja je enak kot pri       odtenku 1.</a:t>
            </a:r>
          </a:p>
          <a:p>
            <a:pPr eaLnBrk="1" hangingPunct="1">
              <a:buFont typeface="Arial" charset="0"/>
              <a:buNone/>
            </a:pPr>
            <a:endParaRPr lang="sl-SI" smtClean="0"/>
          </a:p>
          <a:p>
            <a:pPr eaLnBrk="1" hangingPunct="1">
              <a:buFont typeface="Arial" charset="0"/>
              <a:buNone/>
            </a:pPr>
            <a:endParaRPr lang="sl-SI" smtClean="0"/>
          </a:p>
        </p:txBody>
      </p:sp>
      <p:sp>
        <p:nvSpPr>
          <p:cNvPr id="4" name="Desni zaviti oklepaj 3"/>
          <p:cNvSpPr/>
          <p:nvPr/>
        </p:nvSpPr>
        <p:spPr>
          <a:xfrm>
            <a:off x="6048375" y="1292225"/>
            <a:ext cx="215900" cy="12239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6516688" y="1550988"/>
            <a:ext cx="107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l-SI" sz="4000" dirty="0">
                <a:latin typeface="+mn-lt"/>
              </a:rPr>
              <a:t>VS</a:t>
            </a:r>
          </a:p>
        </p:txBody>
      </p:sp>
      <p:sp>
        <p:nvSpPr>
          <p:cNvPr id="7" name="Desni zaviti oklepaj 6"/>
          <p:cNvSpPr/>
          <p:nvPr/>
        </p:nvSpPr>
        <p:spPr>
          <a:xfrm>
            <a:off x="6408738" y="4581525"/>
            <a:ext cx="215900" cy="12239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8" name="PoljeZBesedilom 7"/>
          <p:cNvSpPr txBox="1"/>
          <p:nvPr/>
        </p:nvSpPr>
        <p:spPr>
          <a:xfrm>
            <a:off x="6804025" y="4797425"/>
            <a:ext cx="1079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l-SI" sz="4000" dirty="0">
                <a:latin typeface="+mn-lt"/>
              </a:rPr>
              <a:t>VS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sl-SI" smtClean="0"/>
              <a:t>Izračun barvalnih parametrov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sl-SI" b="1" smtClean="0"/>
              <a:t>Odstotek izčrpanja (E)</a:t>
            </a:r>
          </a:p>
          <a:p>
            <a:pPr eaLnBrk="1" hangingPunct="1"/>
            <a:endParaRPr lang="sl-SI" smtClean="0"/>
          </a:p>
          <a:p>
            <a:pPr eaLnBrk="1" hangingPunct="1"/>
            <a:endParaRPr lang="sl-SI" smtClean="0"/>
          </a:p>
          <a:p>
            <a:pPr lvl="1" eaLnBrk="1" hangingPunct="1">
              <a:buFont typeface="Arial" charset="0"/>
              <a:buNone/>
            </a:pPr>
            <a:endParaRPr lang="sl-SI" smtClean="0"/>
          </a:p>
          <a:p>
            <a:pPr lvl="1" eaLnBrk="1" hangingPunct="1">
              <a:buFont typeface="Arial" charset="0"/>
              <a:buNone/>
            </a:pPr>
            <a:r>
              <a:rPr lang="sl-SI" smtClean="0"/>
              <a:t>C</a:t>
            </a:r>
            <a:r>
              <a:rPr lang="sl-SI" sz="1200" smtClean="0"/>
              <a:t>0</a:t>
            </a:r>
            <a:r>
              <a:rPr lang="sl-SI" smtClean="0"/>
              <a:t>...koncentracija barvila v barvalni kopeli pred barvanjem</a:t>
            </a:r>
          </a:p>
          <a:p>
            <a:pPr lvl="1" eaLnBrk="1" hangingPunct="1">
              <a:buFont typeface="Arial" charset="0"/>
              <a:buNone/>
            </a:pPr>
            <a:r>
              <a:rPr lang="sl-SI" smtClean="0"/>
              <a:t>C</a:t>
            </a:r>
            <a:r>
              <a:rPr lang="sl-SI" sz="1200" smtClean="0"/>
              <a:t>1</a:t>
            </a:r>
            <a:r>
              <a:rPr lang="sl-SI" smtClean="0"/>
              <a:t>...koncentracija barvila v b. k. po barvanju</a:t>
            </a:r>
          </a:p>
          <a:p>
            <a:pPr lvl="1" eaLnBrk="1" hangingPunct="1">
              <a:buFont typeface="Arial" charset="0"/>
              <a:buNone/>
            </a:pPr>
            <a:r>
              <a:rPr lang="sl-SI" smtClean="0"/>
              <a:t>A</a:t>
            </a:r>
            <a:r>
              <a:rPr lang="sl-SI" sz="1200" smtClean="0"/>
              <a:t>0</a:t>
            </a:r>
            <a:r>
              <a:rPr lang="sl-SI" smtClean="0"/>
              <a:t>...absorbanca barvalne kopeli pred barvanjem</a:t>
            </a:r>
          </a:p>
          <a:p>
            <a:pPr lvl="1" eaLnBrk="1" hangingPunct="1">
              <a:buFont typeface="Arial" charset="0"/>
              <a:buNone/>
            </a:pPr>
            <a:r>
              <a:rPr lang="sl-SI" smtClean="0"/>
              <a:t>A</a:t>
            </a:r>
            <a:r>
              <a:rPr lang="sl-SI" sz="1200" smtClean="0"/>
              <a:t>1</a:t>
            </a:r>
            <a:r>
              <a:rPr lang="sl-SI" smtClean="0"/>
              <a:t>...absorbanca barvalne kopeli po barvanju</a:t>
            </a:r>
            <a:endParaRPr lang="sl-SI" sz="1200" smtClean="0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>
              <a:latin typeface="Calibri" pitchFamily="-65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>
              <a:latin typeface="Calibri" pitchFamily="-65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>
              <a:latin typeface="Calibri" pitchFamily="-65" charset="0"/>
            </a:endParaRP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2420938"/>
            <a:ext cx="58515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z="3200" dirty="0" smtClean="0"/>
              <a:t>Članek opisuje nov način barvanja bombaža z izbranimi reaktivnimi barvili po izčrpalnem postopku pri nevtralnih pogojih. </a:t>
            </a:r>
            <a:br>
              <a:rPr lang="sl-SI" sz="3200" dirty="0" smtClean="0"/>
            </a:br>
            <a:endParaRPr lang="sl-SI" sz="3200" dirty="0" smtClean="0"/>
          </a:p>
          <a:p>
            <a:pPr eaLnBrk="1" hangingPunct="1"/>
            <a:r>
              <a:rPr lang="sl-SI" sz="3200" dirty="0" smtClean="0"/>
              <a:t>Posebej obetajoči rezultati so bili doseženi z reaktivnimi barvili z vsebnostjo prostih preostankov vinil sulfona.</a:t>
            </a:r>
            <a:r>
              <a:rPr lang="en-US" sz="3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44973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sl-SI" b="1" dirty="0" smtClean="0">
                <a:latin typeface="+mj-lt"/>
              </a:rPr>
              <a:t>Odstotek fiksiranja (T)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dirty="0" smtClean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sl-SI" dirty="0" smtClean="0">
              <a:latin typeface="Arial" charset="0"/>
            </a:endParaRP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sl-SI" dirty="0" smtClean="0">
              <a:latin typeface="Arial" charset="0"/>
            </a:endParaRP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sl-SI" dirty="0" smtClean="0"/>
              <a:t>C</a:t>
            </a:r>
            <a:r>
              <a:rPr lang="sl-SI" sz="1600" dirty="0" smtClean="0"/>
              <a:t>0</a:t>
            </a:r>
            <a:r>
              <a:rPr lang="sl-SI" dirty="0" smtClean="0"/>
              <a:t>...koncentracija barvila v b.k. pred barvanjem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sl-SI" dirty="0" smtClean="0"/>
              <a:t>C</a:t>
            </a:r>
            <a:r>
              <a:rPr lang="sl-SI" sz="1600" dirty="0" smtClean="0"/>
              <a:t>1</a:t>
            </a:r>
            <a:r>
              <a:rPr lang="sl-SI" dirty="0" smtClean="0"/>
              <a:t>...koncentracija barvila v b.k. po barvanju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sl-SI" dirty="0" smtClean="0"/>
              <a:t>C´</a:t>
            </a:r>
            <a:r>
              <a:rPr lang="sl-SI" sz="1600" dirty="0" smtClean="0"/>
              <a:t>1</a:t>
            </a:r>
            <a:r>
              <a:rPr lang="sl-SI" dirty="0" smtClean="0"/>
              <a:t>...koncentracija barvila v izpiralni kopeli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sl-SI" dirty="0" smtClean="0"/>
              <a:t>A</a:t>
            </a:r>
            <a:r>
              <a:rPr lang="sl-SI" sz="1600" dirty="0" smtClean="0"/>
              <a:t>0</a:t>
            </a:r>
            <a:r>
              <a:rPr lang="sl-SI" dirty="0" smtClean="0"/>
              <a:t>...</a:t>
            </a:r>
            <a:r>
              <a:rPr lang="sl-SI" dirty="0" err="1" smtClean="0"/>
              <a:t>absorbanca</a:t>
            </a:r>
            <a:r>
              <a:rPr lang="sl-SI" dirty="0" smtClean="0"/>
              <a:t> barvalne kopeli pred barvanjem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sl-SI" dirty="0" smtClean="0"/>
              <a:t>A</a:t>
            </a:r>
            <a:r>
              <a:rPr lang="sl-SI" sz="1400" dirty="0" smtClean="0"/>
              <a:t>1</a:t>
            </a:r>
            <a:r>
              <a:rPr lang="sl-SI" dirty="0" smtClean="0"/>
              <a:t>...</a:t>
            </a:r>
            <a:r>
              <a:rPr lang="sl-SI" dirty="0" err="1" smtClean="0"/>
              <a:t>absorbanca</a:t>
            </a:r>
            <a:r>
              <a:rPr lang="sl-SI" dirty="0" smtClean="0"/>
              <a:t> barvalne kopeli po barvanju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sl-SI" dirty="0" smtClean="0"/>
              <a:t>A´</a:t>
            </a:r>
            <a:r>
              <a:rPr lang="sl-SI" sz="1400" dirty="0" smtClean="0"/>
              <a:t>1</a:t>
            </a:r>
            <a:r>
              <a:rPr lang="sl-SI" dirty="0" smtClean="0"/>
              <a:t>...</a:t>
            </a:r>
            <a:r>
              <a:rPr lang="sl-SI" dirty="0" err="1" smtClean="0"/>
              <a:t>absorbanca</a:t>
            </a:r>
            <a:r>
              <a:rPr lang="sl-SI" dirty="0" smtClean="0"/>
              <a:t> izpiralne kopeli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9488" y="1608138"/>
            <a:ext cx="6427787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 eaLnBrk="0" hangingPunct="0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611188" y="908050"/>
            <a:ext cx="8229600" cy="6626225"/>
          </a:xfrm>
        </p:spPr>
        <p:txBody>
          <a:bodyPr/>
          <a:lstStyle/>
          <a:p>
            <a:pPr eaLnBrk="1" hangingPunct="1"/>
            <a:r>
              <a:rPr lang="sl-SI" b="1" dirty="0" smtClean="0"/>
              <a:t>Celoten odstotek fiksiranja (F)</a:t>
            </a:r>
          </a:p>
          <a:p>
            <a:pPr eaLnBrk="1" hangingPunct="1"/>
            <a:endParaRPr lang="sl-SI" dirty="0" smtClean="0"/>
          </a:p>
          <a:p>
            <a:pPr eaLnBrk="1" hangingPunct="1"/>
            <a:endParaRPr lang="sl-SI" dirty="0" smtClean="0"/>
          </a:p>
          <a:p>
            <a:pPr lvl="1" eaLnBrk="1" hangingPunct="1">
              <a:buFont typeface="Arial" charset="0"/>
              <a:buNone/>
            </a:pPr>
            <a:r>
              <a:rPr lang="sl-SI" dirty="0" smtClean="0"/>
              <a:t>T...odstotek fiksiranja</a:t>
            </a:r>
          </a:p>
          <a:p>
            <a:pPr lvl="1" eaLnBrk="1" hangingPunct="1">
              <a:buFont typeface="Arial" charset="0"/>
              <a:buNone/>
            </a:pPr>
            <a:r>
              <a:rPr lang="sl-SI" dirty="0" smtClean="0"/>
              <a:t>E...odstotek izčrpanja</a:t>
            </a:r>
          </a:p>
          <a:p>
            <a:pPr eaLnBrk="1" hangingPunct="1"/>
            <a:r>
              <a:rPr lang="sl-SI" b="1" dirty="0" smtClean="0"/>
              <a:t>K/S vrednost</a:t>
            </a:r>
          </a:p>
          <a:p>
            <a:pPr eaLnBrk="1" hangingPunct="1"/>
            <a:endParaRPr lang="sl-SI" dirty="0" smtClean="0"/>
          </a:p>
          <a:p>
            <a:pPr eaLnBrk="1" hangingPunct="1"/>
            <a:endParaRPr lang="sl-SI" dirty="0" smtClean="0"/>
          </a:p>
          <a:p>
            <a:pPr lvl="1" eaLnBrk="1" hangingPunct="1">
              <a:buFont typeface="Arial" charset="0"/>
              <a:buNone/>
            </a:pPr>
            <a:endParaRPr lang="sl-SI" dirty="0" smtClean="0"/>
          </a:p>
          <a:p>
            <a:pPr lvl="1" eaLnBrk="1" hangingPunct="1">
              <a:buFont typeface="Arial" charset="0"/>
              <a:buNone/>
            </a:pPr>
            <a:r>
              <a:rPr lang="en-US" dirty="0" smtClean="0"/>
              <a:t>K...</a:t>
            </a:r>
            <a:r>
              <a:rPr lang="en-US" dirty="0" err="1" smtClean="0"/>
              <a:t>koeficient</a:t>
            </a:r>
            <a:r>
              <a:rPr lang="sl-SI" dirty="0" smtClean="0"/>
              <a:t> </a:t>
            </a:r>
            <a:r>
              <a:rPr lang="en-US" dirty="0" err="1" smtClean="0"/>
              <a:t>absorcije</a:t>
            </a:r>
            <a:r>
              <a:rPr lang="sl-SI" dirty="0" smtClean="0"/>
              <a:t> </a:t>
            </a:r>
            <a:r>
              <a:rPr lang="en-US" dirty="0" err="1" smtClean="0"/>
              <a:t>obarvane</a:t>
            </a:r>
            <a:r>
              <a:rPr lang="sl-SI" dirty="0" smtClean="0"/>
              <a:t> </a:t>
            </a:r>
            <a:r>
              <a:rPr lang="en-US" dirty="0" err="1" smtClean="0"/>
              <a:t>tkanine</a:t>
            </a:r>
            <a:endParaRPr lang="en-US" dirty="0" smtClean="0"/>
          </a:p>
          <a:p>
            <a:pPr lvl="1" eaLnBrk="1" hangingPunct="1">
              <a:buFont typeface="Arial" charset="0"/>
              <a:buNone/>
            </a:pPr>
            <a:r>
              <a:rPr lang="en-US" dirty="0" smtClean="0"/>
              <a:t>S...</a:t>
            </a:r>
            <a:r>
              <a:rPr lang="en-US" dirty="0" err="1" smtClean="0"/>
              <a:t>koeficient</a:t>
            </a:r>
            <a:r>
              <a:rPr lang="sl-SI" dirty="0" smtClean="0"/>
              <a:t> </a:t>
            </a:r>
            <a:r>
              <a:rPr lang="en-US" dirty="0" err="1" smtClean="0"/>
              <a:t>sipanja</a:t>
            </a:r>
            <a:r>
              <a:rPr lang="sl-SI" dirty="0" smtClean="0"/>
              <a:t> </a:t>
            </a:r>
            <a:r>
              <a:rPr lang="en-US" dirty="0" err="1" smtClean="0"/>
              <a:t>svetlobe</a:t>
            </a:r>
            <a:r>
              <a:rPr lang="sl-SI" dirty="0" smtClean="0"/>
              <a:t> </a:t>
            </a:r>
            <a:r>
              <a:rPr lang="en-US" dirty="0" err="1" smtClean="0"/>
              <a:t>obarvane</a:t>
            </a:r>
            <a:r>
              <a:rPr lang="sl-SI" dirty="0" smtClean="0"/>
              <a:t> </a:t>
            </a:r>
            <a:r>
              <a:rPr lang="en-US" dirty="0" err="1" smtClean="0"/>
              <a:t>tkanine</a:t>
            </a:r>
            <a:endParaRPr lang="sl-SI" dirty="0" smtClean="0"/>
          </a:p>
          <a:p>
            <a:pPr lvl="1" eaLnBrk="1" hangingPunct="1">
              <a:buFont typeface="Arial" charset="0"/>
              <a:buNone/>
            </a:pPr>
            <a:r>
              <a:rPr lang="sl-SI" dirty="0" smtClean="0"/>
              <a:t>R...refleksija obarvane tkanine</a:t>
            </a:r>
          </a:p>
          <a:p>
            <a:pPr eaLnBrk="1" hangingPunct="1"/>
            <a:endParaRPr lang="sl-SI" dirty="0" smtClean="0"/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9025" y="1484313"/>
            <a:ext cx="233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8863" y="3930948"/>
            <a:ext cx="2073275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Maja\Desktop\Graf odvisnosti!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9869" y="1268760"/>
            <a:ext cx="57435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Vpliv temperature barvalne kopeli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6856" y="5085110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odstotek izčrpanja; E(%) barvila se zniža pri </a:t>
            </a: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r>
              <a:rPr kumimoji="0" lang="sl-SI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barvanja</a:t>
            </a: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višji od 60°C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odstotek fiksiranja; T(%) in celotnega fiksiranja; F(%) vseskozi narašča z naraščanjem </a:t>
            </a: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</a:t>
            </a:r>
            <a:r>
              <a:rPr kumimoji="0" lang="sl-SI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barvanja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maksimalen izkoristek barvalne kopeli je dosežen z zvišanjem T</a:t>
            </a:r>
            <a:r>
              <a:rPr kumimoji="0" lang="sl-SI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barvanja</a:t>
            </a: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na min. 90°C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sl-SI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57238"/>
            <a:ext cx="8229600" cy="10112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Vpliv Na</a:t>
            </a:r>
            <a:r>
              <a:rPr lang="sl-SI" baseline="-25000" dirty="0" smtClean="0"/>
              <a:t>2</a:t>
            </a:r>
            <a:r>
              <a:rPr lang="sl-SI" dirty="0" smtClean="0"/>
              <a:t>SO</a:t>
            </a:r>
            <a:r>
              <a:rPr lang="sl-SI" baseline="-25000" dirty="0" smtClean="0"/>
              <a:t>4</a:t>
            </a:r>
            <a:br>
              <a:rPr lang="sl-SI" baseline="-25000" dirty="0" smtClean="0"/>
            </a:br>
            <a:endParaRPr lang="en-US" baseline="-25000" dirty="0"/>
          </a:p>
        </p:txBody>
      </p:sp>
      <p:sp>
        <p:nvSpPr>
          <p:cNvPr id="20483" name="TextBox 12"/>
          <p:cNvSpPr txBox="1">
            <a:spLocks noChangeArrowheads="1"/>
          </p:cNvSpPr>
          <p:nvPr/>
        </p:nvSpPr>
        <p:spPr bwMode="auto">
          <a:xfrm>
            <a:off x="642938" y="4429125"/>
            <a:ext cx="61436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sl-SI" sz="2400" dirty="0"/>
          </a:p>
          <a:p>
            <a:pPr>
              <a:defRPr/>
            </a:pPr>
            <a:r>
              <a:rPr lang="sl-SI" sz="2400" dirty="0">
                <a:latin typeface="+mn-lt"/>
              </a:rPr>
              <a:t>Slika 1: Diagram barvanja</a:t>
            </a:r>
          </a:p>
          <a:p>
            <a:pPr>
              <a:defRPr/>
            </a:pPr>
            <a:endParaRPr lang="sl-SI" sz="2400" dirty="0">
              <a:latin typeface="+mn-lt"/>
            </a:endParaRPr>
          </a:p>
          <a:p>
            <a:pPr>
              <a:defRPr/>
            </a:pPr>
            <a:r>
              <a:rPr lang="sl-SI" sz="2400" dirty="0">
                <a:latin typeface="+mn-lt"/>
              </a:rPr>
              <a:t>KR = 1:10</a:t>
            </a:r>
          </a:p>
          <a:p>
            <a:pPr>
              <a:defRPr/>
            </a:pPr>
            <a:r>
              <a:rPr lang="sl-SI" sz="2400" dirty="0">
                <a:latin typeface="+mn-lt"/>
              </a:rPr>
              <a:t>c Na</a:t>
            </a:r>
            <a:r>
              <a:rPr lang="sl-SI" sz="2400" baseline="-25000" dirty="0">
                <a:latin typeface="+mn-lt"/>
              </a:rPr>
              <a:t>2</a:t>
            </a:r>
            <a:r>
              <a:rPr lang="sl-SI" sz="2400" dirty="0">
                <a:latin typeface="+mn-lt"/>
              </a:rPr>
              <a:t>SO</a:t>
            </a:r>
            <a:r>
              <a:rPr lang="sl-SI" sz="2400" baseline="-25000" dirty="0">
                <a:latin typeface="+mn-lt"/>
              </a:rPr>
              <a:t>4</a:t>
            </a:r>
            <a:r>
              <a:rPr lang="sl-SI" sz="2400" dirty="0">
                <a:latin typeface="+mn-lt"/>
              </a:rPr>
              <a:t> = 80, 90, 100, 110 in 120 g/dm</a:t>
            </a:r>
            <a:r>
              <a:rPr lang="sl-SI" sz="2400" baseline="30000" dirty="0"/>
              <a:t>3</a:t>
            </a:r>
            <a:endParaRPr lang="en-US" sz="2400" dirty="0"/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4357688" y="2143125"/>
            <a:ext cx="78581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l-SI"/>
          </a:p>
        </p:txBody>
      </p:sp>
      <p:graphicFrame>
        <p:nvGraphicFramePr>
          <p:cNvPr id="8" name="Chart 7"/>
          <p:cNvGraphicFramePr/>
          <p:nvPr/>
        </p:nvGraphicFramePr>
        <p:xfrm>
          <a:off x="1009650" y="15978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4305300" y="2698750"/>
            <a:ext cx="981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izpiranje</a:t>
            </a:r>
            <a:endParaRPr lang="en-US"/>
          </a:p>
        </p:txBody>
      </p:sp>
      <p:sp>
        <p:nvSpPr>
          <p:cNvPr id="28679" name="TextBox 10"/>
          <p:cNvSpPr txBox="1">
            <a:spLocks noChangeArrowheads="1"/>
          </p:cNvSpPr>
          <p:nvPr/>
        </p:nvSpPr>
        <p:spPr bwMode="auto">
          <a:xfrm>
            <a:off x="2368550" y="2886075"/>
            <a:ext cx="106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2 °C/min.</a:t>
            </a:r>
            <a:endParaRPr lang="en-US"/>
          </a:p>
        </p:txBody>
      </p:sp>
      <p:sp>
        <p:nvSpPr>
          <p:cNvPr id="28680" name="TextBox 11"/>
          <p:cNvSpPr txBox="1">
            <a:spLocks noChangeArrowheads="1"/>
          </p:cNvSpPr>
          <p:nvPr/>
        </p:nvSpPr>
        <p:spPr bwMode="auto">
          <a:xfrm>
            <a:off x="2900363" y="1768475"/>
            <a:ext cx="79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100 °C</a:t>
            </a:r>
            <a:endParaRPr lang="en-US"/>
          </a:p>
        </p:txBody>
      </p:sp>
      <p:sp>
        <p:nvSpPr>
          <p:cNvPr id="28681" name="TextBox 13"/>
          <p:cNvSpPr txBox="1">
            <a:spLocks noChangeArrowheads="1"/>
          </p:cNvSpPr>
          <p:nvPr/>
        </p:nvSpPr>
        <p:spPr bwMode="auto">
          <a:xfrm>
            <a:off x="1187450" y="3441700"/>
            <a:ext cx="67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20 °C</a:t>
            </a:r>
            <a:endParaRPr lang="en-US"/>
          </a:p>
        </p:txBody>
      </p:sp>
      <p:sp>
        <p:nvSpPr>
          <p:cNvPr id="28682" name="TextBox 14"/>
          <p:cNvSpPr txBox="1">
            <a:spLocks noChangeArrowheads="1"/>
          </p:cNvSpPr>
          <p:nvPr/>
        </p:nvSpPr>
        <p:spPr bwMode="auto">
          <a:xfrm>
            <a:off x="5286375" y="4243388"/>
            <a:ext cx="87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t (min.)</a:t>
            </a:r>
            <a:endParaRPr lang="en-US"/>
          </a:p>
        </p:txBody>
      </p:sp>
      <p:sp>
        <p:nvSpPr>
          <p:cNvPr id="28683" name="TextBox 15"/>
          <p:cNvSpPr txBox="1">
            <a:spLocks noChangeArrowheads="1"/>
          </p:cNvSpPr>
          <p:nvPr/>
        </p:nvSpPr>
        <p:spPr bwMode="auto">
          <a:xfrm>
            <a:off x="296863" y="1597025"/>
            <a:ext cx="69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T (°C)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/>
          <a:lstStyle/>
          <a:p>
            <a:pPr eaLnBrk="1" hangingPunct="1"/>
            <a:r>
              <a:rPr lang="sl-SI" sz="2800" smtClean="0"/>
              <a:t>Preglednica 1: Vpliv koncentracije Na₂SO₄ na lastnosti barvanja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2400" dirty="0" smtClean="0"/>
              <a:t>kovalentne vezi</a:t>
            </a:r>
            <a:endParaRPr lang="sl-SI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8888" y="2300288"/>
          <a:ext cx="6120000" cy="25958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528000"/>
                <a:gridCol w="864000"/>
                <a:gridCol w="864000"/>
                <a:gridCol w="8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C Na₂SO₄  (g/dm³)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</a:t>
                      </a:r>
                      <a:r>
                        <a:rPr lang="sl-SI" baseline="0" dirty="0" smtClean="0"/>
                        <a:t> %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F %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T %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50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43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80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82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83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110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85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120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86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500563" y="2592705"/>
            <a:ext cx="431800" cy="230346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364163" y="2591118"/>
            <a:ext cx="431800" cy="230346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226176" y="2591118"/>
            <a:ext cx="433387" cy="230346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051720" y="2591118"/>
            <a:ext cx="431800" cy="230505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sz="3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000" dirty="0" smtClean="0"/>
              <a:t>Disociacija barvila v barvalni kopeli: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l-SI" sz="3000" dirty="0" smtClean="0"/>
              <a:t>B - SO₃Na → B - SO₃¯ + Na⁺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sl-SI" sz="30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3000" dirty="0" smtClean="0"/>
              <a:t>Disociacija OH skupin celuloze v barvalni kopeli: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sz="3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sz="30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sl-SI" sz="3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sz="3000" dirty="0"/>
          </a:p>
        </p:txBody>
      </p:sp>
      <p:pic>
        <p:nvPicPr>
          <p:cNvPr id="30723" name="Picture 3" descr="shema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4362450"/>
            <a:ext cx="50958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grada vsebine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389438"/>
          </a:xfrm>
        </p:spPr>
        <p:txBody>
          <a:bodyPr/>
          <a:lstStyle/>
          <a:p>
            <a:pPr eaLnBrk="1" hangingPunct="1"/>
            <a:r>
              <a:rPr lang="sl-SI" sz="2800" smtClean="0"/>
              <a:t>Reakcija VS barvila s celuloznim vlaknom (Michaelova adicija):</a:t>
            </a:r>
            <a:endParaRPr lang="sl-SI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4175"/>
            <a:ext cx="9113838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457200" y="822325"/>
            <a:ext cx="8229600" cy="6334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Predstavitev </a:t>
            </a:r>
            <a:r>
              <a:rPr lang="sl-SI" dirty="0" err="1" smtClean="0"/>
              <a:t>kopelnega</a:t>
            </a:r>
            <a:r>
              <a:rPr lang="sl-SI" dirty="0" smtClean="0"/>
              <a:t> razmerja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76238" y="1455738"/>
            <a:ext cx="8229600" cy="4997450"/>
          </a:xfrm>
        </p:spPr>
        <p:txBody>
          <a:bodyPr/>
          <a:lstStyle/>
          <a:p>
            <a:pPr eaLnBrk="1" hangingPunct="1"/>
            <a:r>
              <a:rPr lang="sl-SI" sz="3000" smtClean="0"/>
              <a:t>2% Ramazol Black B</a:t>
            </a:r>
          </a:p>
          <a:p>
            <a:pPr eaLnBrk="1" hangingPunct="1"/>
            <a:r>
              <a:rPr lang="sl-SI" sz="3000" smtClean="0"/>
              <a:t>120g\dm³ Na₂SO₄</a:t>
            </a:r>
          </a:p>
          <a:p>
            <a:pPr eaLnBrk="1" hangingPunct="1"/>
            <a:r>
              <a:rPr lang="sl-SI" sz="3000" smtClean="0"/>
              <a:t>Diagram barvanja</a:t>
            </a:r>
          </a:p>
          <a:p>
            <a:pPr eaLnBrk="1" hangingPunct="1"/>
            <a:endParaRPr lang="sl-SI" sz="3000" smtClean="0"/>
          </a:p>
          <a:p>
            <a:pPr eaLnBrk="1" hangingPunct="1"/>
            <a:endParaRPr lang="sl-SI" sz="3000" smtClean="0"/>
          </a:p>
          <a:p>
            <a:pPr eaLnBrk="1" hangingPunct="1"/>
            <a:endParaRPr lang="sl-SI" sz="3000" smtClean="0"/>
          </a:p>
          <a:p>
            <a:pPr eaLnBrk="1" hangingPunct="1"/>
            <a:endParaRPr lang="sl-SI" sz="3000" smtClean="0"/>
          </a:p>
          <a:p>
            <a:pPr eaLnBrk="1" hangingPunct="1"/>
            <a:endParaRPr lang="sl-SI" sz="3000" smtClean="0"/>
          </a:p>
          <a:p>
            <a:pPr eaLnBrk="1" hangingPunct="1"/>
            <a:r>
              <a:rPr lang="sl-SI" sz="3000" smtClean="0"/>
              <a:t>Kopelno razmerje 1:5,1:6,1:7,1:8,1:10</a:t>
            </a:r>
          </a:p>
          <a:p>
            <a:pPr eaLnBrk="1" hangingPunct="1"/>
            <a:endParaRPr lang="sl-SI" sz="3000" smtClean="0"/>
          </a:p>
          <a:p>
            <a:pPr eaLnBrk="1" hangingPunct="1"/>
            <a:endParaRPr lang="sl-SI" sz="3000" smtClean="0"/>
          </a:p>
          <a:p>
            <a:pPr eaLnBrk="1" hangingPunct="1"/>
            <a:endParaRPr lang="sl-SI" sz="3000" smtClean="0"/>
          </a:p>
          <a:p>
            <a:pPr eaLnBrk="1" hangingPunct="1"/>
            <a:endParaRPr lang="sl-SI" sz="3000" smtClean="0"/>
          </a:p>
          <a:p>
            <a:pPr eaLnBrk="1" hangingPunct="1"/>
            <a:endParaRPr lang="sl-SI" sz="3000" smtClean="0"/>
          </a:p>
          <a:p>
            <a:pPr eaLnBrk="1" hangingPunct="1"/>
            <a:endParaRPr lang="sl-SI" sz="3000" smtClean="0"/>
          </a:p>
        </p:txBody>
      </p:sp>
      <p:graphicFrame>
        <p:nvGraphicFramePr>
          <p:cNvPr id="5" name="Chart 7"/>
          <p:cNvGraphicFramePr/>
          <p:nvPr/>
        </p:nvGraphicFramePr>
        <p:xfrm>
          <a:off x="2844343" y="3284984"/>
          <a:ext cx="4355976" cy="255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3" name="TextBox 11"/>
          <p:cNvSpPr txBox="1">
            <a:spLocks noChangeArrowheads="1"/>
          </p:cNvSpPr>
          <p:nvPr/>
        </p:nvSpPr>
        <p:spPr bwMode="auto">
          <a:xfrm>
            <a:off x="4491038" y="3524250"/>
            <a:ext cx="79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100 °C</a:t>
            </a:r>
            <a:endParaRPr lang="en-US"/>
          </a:p>
        </p:txBody>
      </p:sp>
      <p:sp>
        <p:nvSpPr>
          <p:cNvPr id="32774" name="TextBox 10"/>
          <p:cNvSpPr txBox="1">
            <a:spLocks noChangeArrowheads="1"/>
          </p:cNvSpPr>
          <p:nvPr/>
        </p:nvSpPr>
        <p:spPr bwMode="auto">
          <a:xfrm>
            <a:off x="3959225" y="4724400"/>
            <a:ext cx="106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2 °C/min.</a:t>
            </a:r>
            <a:endParaRPr lang="en-US"/>
          </a:p>
        </p:txBody>
      </p:sp>
      <p:sp>
        <p:nvSpPr>
          <p:cNvPr id="32775" name="TextBox 15"/>
          <p:cNvSpPr txBox="1">
            <a:spLocks noChangeArrowheads="1"/>
          </p:cNvSpPr>
          <p:nvPr/>
        </p:nvSpPr>
        <p:spPr bwMode="auto">
          <a:xfrm>
            <a:off x="1835150" y="3524250"/>
            <a:ext cx="69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T (°C)</a:t>
            </a:r>
            <a:endParaRPr lang="en-US"/>
          </a:p>
        </p:txBody>
      </p:sp>
      <p:sp>
        <p:nvSpPr>
          <p:cNvPr id="32776" name="TextBox 8"/>
          <p:cNvSpPr txBox="1">
            <a:spLocks noChangeArrowheads="1"/>
          </p:cNvSpPr>
          <p:nvPr/>
        </p:nvSpPr>
        <p:spPr bwMode="auto">
          <a:xfrm>
            <a:off x="6011863" y="4354513"/>
            <a:ext cx="981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izpiranje</a:t>
            </a:r>
            <a:endParaRPr lang="en-US"/>
          </a:p>
        </p:txBody>
      </p:sp>
      <p:sp>
        <p:nvSpPr>
          <p:cNvPr id="32777" name="TextBox 13"/>
          <p:cNvSpPr txBox="1">
            <a:spLocks noChangeArrowheads="1"/>
          </p:cNvSpPr>
          <p:nvPr/>
        </p:nvSpPr>
        <p:spPr bwMode="auto">
          <a:xfrm>
            <a:off x="2916238" y="5094288"/>
            <a:ext cx="67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20 °C</a:t>
            </a:r>
            <a:endParaRPr lang="en-US"/>
          </a:p>
        </p:txBody>
      </p:sp>
      <p:sp>
        <p:nvSpPr>
          <p:cNvPr id="32778" name="TextBox 14"/>
          <p:cNvSpPr txBox="1">
            <a:spLocks noChangeArrowheads="1"/>
          </p:cNvSpPr>
          <p:nvPr/>
        </p:nvSpPr>
        <p:spPr bwMode="auto">
          <a:xfrm>
            <a:off x="7200900" y="5464175"/>
            <a:ext cx="87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t (min.)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4492625"/>
            <a:ext cx="8229600" cy="2365375"/>
          </a:xfrm>
        </p:spPr>
        <p:txBody>
          <a:bodyPr/>
          <a:lstStyle/>
          <a:p>
            <a:pPr eaLnBrk="1" hangingPunct="1"/>
            <a:r>
              <a:rPr lang="sl-SI" smtClean="0"/>
              <a:t>Pri kopelnih razmerjih je favorizirana adsorpcija-&gt;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mtClean="0"/>
              <a:t>    tvorba vezi med vlaknom in barvilom </a:t>
            </a:r>
          </a:p>
        </p:txBody>
      </p:sp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1547813" y="1628775"/>
          <a:ext cx="6120000" cy="25958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528000"/>
                <a:gridCol w="864000"/>
                <a:gridCol w="864000"/>
                <a:gridCol w="8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err="1" smtClean="0"/>
                        <a:t>Kopelno</a:t>
                      </a:r>
                      <a:r>
                        <a:rPr lang="sl-SI" sz="1800" baseline="0" dirty="0" smtClean="0"/>
                        <a:t> razmerje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</a:t>
                      </a:r>
                      <a:r>
                        <a:rPr lang="sl-SI" baseline="0" dirty="0" smtClean="0"/>
                        <a:t> %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F %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T %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10:1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86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9:1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87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8:1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87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7.1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88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6:1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89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5:1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91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pPr eaLnBrk="1" hangingPunct="1"/>
            <a:r>
              <a:rPr lang="sl-SI" sz="3000" smtClean="0"/>
              <a:t>Barvanje pri vrenju poveča topnost barvila in njegovo migracijo, pri nekaterih barvilih KR ne sme biti prenizko, saj le to zmanjša topnost barvila</a:t>
            </a:r>
          </a:p>
          <a:p>
            <a:pPr eaLnBrk="1" hangingPunct="1"/>
            <a:r>
              <a:rPr lang="sl-SI" sz="3000" smtClean="0"/>
              <a:t>Kroženje kopeli zagotavlja enakomerno izčrpanje barvila</a:t>
            </a:r>
          </a:p>
          <a:p>
            <a:pPr eaLnBrk="1" hangingPunct="1"/>
            <a:r>
              <a:rPr lang="sl-SI" sz="3000" smtClean="0"/>
              <a:t>Konvencionalni postopek barvanja z 2% Ramazol Black B je bil 81% medtem ko je le ta vrednost po novi metodi (v nevtralnem mediju) znašala 91%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53641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l-SI" sz="3200" dirty="0" smtClean="0"/>
              <a:t>Najpogostejša barvila za barvanje bombaža so reaktivna barvila, zaradi: </a:t>
            </a:r>
          </a:p>
          <a:p>
            <a:pPr marL="0" indent="0" eaLnBrk="1" hangingPunct="1">
              <a:buFontTx/>
              <a:buChar char="-"/>
            </a:pPr>
            <a:r>
              <a:rPr lang="sl-SI" sz="3200" dirty="0" smtClean="0"/>
              <a:t>njihove sijoče barve</a:t>
            </a:r>
          </a:p>
          <a:p>
            <a:pPr marL="0" indent="0" eaLnBrk="1" hangingPunct="1">
              <a:buFontTx/>
              <a:buChar char="-"/>
            </a:pPr>
            <a:r>
              <a:rPr lang="sl-SI" sz="3200" dirty="0" smtClean="0"/>
              <a:t>širokega barvnega razpona </a:t>
            </a:r>
          </a:p>
          <a:p>
            <a:pPr marL="0" indent="0" eaLnBrk="1" hangingPunct="1">
              <a:buFontTx/>
              <a:buChar char="-"/>
            </a:pPr>
            <a:r>
              <a:rPr lang="sl-SI" sz="3200" dirty="0" smtClean="0"/>
              <a:t>prilagodljivih postopkov nanašanja in </a:t>
            </a:r>
          </a:p>
          <a:p>
            <a:pPr marL="0" indent="0" eaLnBrk="1" hangingPunct="1">
              <a:buFontTx/>
              <a:buChar char="-"/>
            </a:pPr>
            <a:r>
              <a:rPr lang="sl-SI" sz="3200" dirty="0" smtClean="0"/>
              <a:t>dobre barvne obstojnosti obarvanih vlaken.</a:t>
            </a:r>
            <a:r>
              <a:rPr lang="en-US" sz="3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endParaRPr lang="sl-SI" dirty="0" smtClean="0"/>
          </a:p>
          <a:p>
            <a:pPr eaLnBrk="1" hangingPunct="1"/>
            <a:endParaRPr lang="sl-SI" dirty="0" smtClean="0"/>
          </a:p>
          <a:p>
            <a:pPr eaLnBrk="1" hangingPunct="1"/>
            <a:endParaRPr lang="sl-SI" dirty="0" smtClean="0"/>
          </a:p>
          <a:p>
            <a:pPr eaLnBrk="1" hangingPunct="1"/>
            <a:endParaRPr lang="sl-SI" dirty="0" smtClean="0"/>
          </a:p>
          <a:p>
            <a:pPr eaLnBrk="1" hangingPunct="1">
              <a:buFont typeface="Wingdings 2" pitchFamily="18" charset="2"/>
              <a:buNone/>
            </a:pPr>
            <a:endParaRPr lang="sl-SI" dirty="0" smtClean="0"/>
          </a:p>
          <a:p>
            <a:pPr eaLnBrk="1" hangingPunct="1"/>
            <a:endParaRPr lang="sl-SI" dirty="0" smtClean="0"/>
          </a:p>
          <a:p>
            <a:pPr eaLnBrk="1" hangingPunct="1"/>
            <a:endParaRPr lang="sl-SI" dirty="0" smtClean="0"/>
          </a:p>
          <a:p>
            <a:pPr eaLnBrk="1" hangingPunct="1">
              <a:buNone/>
            </a:pPr>
            <a:endParaRPr lang="sl-SI" dirty="0" smtClean="0"/>
          </a:p>
          <a:p>
            <a:pPr eaLnBrk="1" hangingPunct="1"/>
            <a:r>
              <a:rPr lang="sl-SI" dirty="0" smtClean="0"/>
              <a:t>Vinil sulfonska se v večji meri fiksirajo kot SES barvila;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dirty="0" smtClean="0"/>
              <a:t>Pri bis-MFT barvilih ni razlik med postopkih barvanja</a:t>
            </a:r>
          </a:p>
        </p:txBody>
      </p:sp>
      <p:pic>
        <p:nvPicPr>
          <p:cNvPr id="3" name="Picture 2" descr="Tabela!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63392"/>
            <a:ext cx="8892480" cy="3576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grada vsebine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pPr eaLnBrk="1" hangingPunct="1"/>
            <a:r>
              <a:rPr lang="sl-SI" sz="3000" smtClean="0"/>
              <a:t>Barvne obstojnosti so pri novi metodi barvanja zelo podobne obstojnosti po klasični metodi (2 stopenjska)</a:t>
            </a:r>
          </a:p>
          <a:p>
            <a:pPr eaLnBrk="1" hangingPunct="1"/>
            <a:r>
              <a:rPr lang="sl-SI" sz="3000" smtClean="0"/>
              <a:t>Mehanizem fiksacije v nevtralnem mediju je enak kot pri 2 stopenjski metodi, pri čemer je potrebno dodati v barvalno kopel višjo konc. Elektrolita, višjo temp. za dosego ustrezne količine Cell-O⁻ ionov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Zaključek</a:t>
            </a:r>
          </a:p>
        </p:txBody>
      </p:sp>
      <p:sp>
        <p:nvSpPr>
          <p:cNvPr id="3789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Bis-MFT in VS barvila dosegajo enake vrednosti fiksiranja ali celo višje vrednosti v primerjavi s klasično metodo</a:t>
            </a:r>
          </a:p>
          <a:p>
            <a:pPr eaLnBrk="1" hangingPunct="1"/>
            <a:r>
              <a:rPr lang="sl-SI" smtClean="0"/>
              <a:t>Potrebna je višja temperatura in konc. Elektrolita v primerjavi s klasično metodo čemur se lahko izognemo z znižanjem KR</a:t>
            </a:r>
          </a:p>
          <a:p>
            <a:pPr eaLnBrk="1" hangingPunct="1"/>
            <a:r>
              <a:rPr lang="sl-SI" smtClean="0"/>
              <a:t>Barvanje v laboratorijski jet napravi je pokazalo dobro ponovljivost barvanja, ter enakomernost obarvanja ter penetracijo barvila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grada vsebine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389438"/>
          </a:xfrm>
        </p:spPr>
        <p:txBody>
          <a:bodyPr/>
          <a:lstStyle/>
          <a:p>
            <a:pPr eaLnBrk="1" hangingPunct="1"/>
            <a:r>
              <a:rPr lang="sl-SI" sz="3000" smtClean="0"/>
              <a:t>Pri kopelih, ki so vsebovale VS barvilo, se je pH iz pH 7 zvišal na pH 8,5, kar pa ne velja za halogeno hetero ciklična barvila</a:t>
            </a:r>
          </a:p>
          <a:p>
            <a:pPr eaLnBrk="1" hangingPunct="1">
              <a:buFont typeface="Wingdings 2" pitchFamily="18" charset="2"/>
              <a:buNone/>
            </a:pPr>
            <a:endParaRPr lang="sl-SI" sz="3000" smtClean="0"/>
          </a:p>
          <a:p>
            <a:pPr eaLnBrk="1" hangingPunct="1"/>
            <a:r>
              <a:rPr lang="sl-SI" sz="3000" smtClean="0"/>
              <a:t>Postopek barvanja je primeren za barvanje WO/CO in za barvanje CO/PES-enokopelno v istem barvilu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187450" y="1700213"/>
            <a:ext cx="669766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7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Hvala za pozornost!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611188" y="1493838"/>
            <a:ext cx="8229600" cy="53641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l-SI" sz="3200" dirty="0" smtClean="0"/>
              <a:t>Tradicionalni način barvanja bombaža z reaktivnimi barvili po izčrpalnem postopku je osnovan na dvostopenjskem postopku: </a:t>
            </a:r>
          </a:p>
          <a:p>
            <a:pPr marL="265113" indent="-265113" eaLnBrk="1" hangingPunct="1">
              <a:buFontTx/>
              <a:buChar char="-"/>
              <a:defRPr/>
            </a:pPr>
            <a:r>
              <a:rPr lang="sl-SI" sz="3200" dirty="0" smtClean="0"/>
              <a:t>izčrpanje VS barvila ob prisotnosti soli in nato nastanek kovalentne vezi med barvilom in vlaknom</a:t>
            </a:r>
          </a:p>
          <a:p>
            <a:pPr marL="265113" indent="-265113" eaLnBrk="1" hangingPunct="1">
              <a:buFontTx/>
              <a:buChar char="-"/>
              <a:defRPr/>
            </a:pPr>
            <a:r>
              <a:rPr lang="sl-SI" sz="3200" dirty="0" smtClean="0"/>
              <a:t>fiksiranje barvila ob prisotnosti baze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l-SI" sz="3000" dirty="0" smtClean="0"/>
              <a:t>Dodajanje zadostne količine soli v kopel in segrevanje barvalne kopeli na dovolj visoko temperaturo, lahko prinese naslednje prednosti: </a:t>
            </a:r>
          </a:p>
          <a:p>
            <a:pPr marL="354013" indent="-354013" eaLnBrk="1" hangingPunct="1">
              <a:buFontTx/>
              <a:buChar char="-"/>
              <a:defRPr/>
            </a:pPr>
            <a:r>
              <a:rPr lang="sl-SI" sz="3000" dirty="0" smtClean="0"/>
              <a:t>cenejši postopek barvanja </a:t>
            </a:r>
          </a:p>
          <a:p>
            <a:pPr marL="354013" indent="-354013" eaLnBrk="1" hangingPunct="1">
              <a:buFontTx/>
              <a:buChar char="-"/>
              <a:defRPr/>
            </a:pPr>
            <a:r>
              <a:rPr lang="sl-SI" sz="3000" dirty="0" smtClean="0"/>
              <a:t>boljšo ponovljivost obarvanja </a:t>
            </a:r>
          </a:p>
          <a:p>
            <a:pPr marL="354013" indent="-354013" eaLnBrk="1" hangingPunct="1">
              <a:buFontTx/>
              <a:buChar char="-"/>
              <a:defRPr/>
            </a:pPr>
            <a:r>
              <a:rPr lang="sl-SI" sz="3000" dirty="0" smtClean="0"/>
              <a:t>zmanjšano hidrolizo reaktivnega barvila </a:t>
            </a:r>
          </a:p>
          <a:p>
            <a:pPr marL="354013" indent="-354013" eaLnBrk="1" hangingPunct="1">
              <a:buFontTx/>
              <a:buChar char="-"/>
              <a:defRPr/>
            </a:pPr>
            <a:r>
              <a:rPr lang="sl-SI" sz="3000" dirty="0" smtClean="0"/>
              <a:t>barvanje mešanic PES/CO v eni kopeli</a:t>
            </a:r>
          </a:p>
          <a:p>
            <a:pPr marL="354013" indent="-354013" eaLnBrk="1" hangingPunct="1">
              <a:buFontTx/>
              <a:buChar char="-"/>
              <a:defRPr/>
            </a:pPr>
            <a:r>
              <a:rPr lang="sl-SI" sz="3000" dirty="0" smtClean="0"/>
              <a:t>hkratno barvanje mešanic CO/Wo v eni kopeli z istim reaktivnim barvilom. 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 anchor="ctr"/>
          <a:lstStyle/>
          <a:p>
            <a:pPr marL="0" indent="0" eaLnBrk="1" hangingPunct="1">
              <a:buFont typeface="Arial" charset="0"/>
              <a:buNone/>
            </a:pPr>
            <a:r>
              <a:rPr lang="sl-SI" sz="3200" dirty="0" smtClean="0"/>
              <a:t>Omeniti je potrebno, da ugotovive, opisane v tem članku, še niso bile preverjene z industrijsko opremo za barvanje, a na osnovi laboratorijske/pilotne izvedbe novi sistem veliko obeta.</a:t>
            </a:r>
            <a:r>
              <a:rPr lang="sl-SI" sz="3000" dirty="0" smtClean="0"/>
              <a:t> 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53641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l-SI" sz="3200" dirty="0" smtClean="0"/>
              <a:t>Preučevali so fiksiranje VS barvil na bombažu v nevtralnem mediju. </a:t>
            </a:r>
          </a:p>
          <a:p>
            <a:pPr marL="0" indent="0" eaLnBrk="1" hangingPunct="1">
              <a:buFont typeface="Arial" charset="0"/>
              <a:buNone/>
            </a:pPr>
            <a:endParaRPr lang="sl-SI" sz="3200" dirty="0" smtClean="0"/>
          </a:p>
          <a:p>
            <a:pPr marL="0" indent="0" eaLnBrk="1" hangingPunct="1">
              <a:buFont typeface="Arial" charset="0"/>
              <a:buNone/>
            </a:pPr>
            <a:r>
              <a:rPr lang="sl-SI" sz="3200" dirty="0" smtClean="0"/>
              <a:t>SES reaktivna barvila so predhodno aktivirali v VS obliko. V tej obliki so izveli barvanje CO vlaken pri različnih T, t in pH vrednosti 7, da bi preučili obseg tvorbe kovalentnih vezi med barvilom in vlaknom.</a:t>
            </a:r>
            <a:r>
              <a:rPr lang="sl-SI" sz="3000" dirty="0" smtClean="0"/>
              <a:t> 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611188" y="620713"/>
            <a:ext cx="8229600" cy="5184775"/>
          </a:xfrm>
        </p:spPr>
        <p:txBody>
          <a:bodyPr/>
          <a:lstStyle/>
          <a:p>
            <a:pPr eaLnBrk="1" hangingPunct="1"/>
            <a:r>
              <a:rPr lang="sl-SI" sz="3000" smtClean="0"/>
              <a:t>Kovalentne vezi med barvilom in vlakni</a:t>
            </a:r>
          </a:p>
          <a:p>
            <a:pPr eaLnBrk="1" hangingPunct="1"/>
            <a:r>
              <a:rPr lang="sl-SI" sz="3000" smtClean="0"/>
              <a:t>Glavni vplivni parametri:</a:t>
            </a:r>
          </a:p>
          <a:p>
            <a:pPr lvl="2" eaLnBrk="1" hangingPunct="1"/>
            <a:r>
              <a:rPr lang="sl-SI" sz="3000" smtClean="0"/>
              <a:t>pH barvalne kopeli</a:t>
            </a:r>
          </a:p>
          <a:p>
            <a:pPr lvl="2" eaLnBrk="1" hangingPunct="1"/>
            <a:r>
              <a:rPr lang="sl-SI" sz="3000" smtClean="0"/>
              <a:t>koncentracija elektrolita</a:t>
            </a:r>
          </a:p>
          <a:p>
            <a:pPr lvl="2" eaLnBrk="1" hangingPunct="1"/>
            <a:r>
              <a:rPr lang="sl-SI" sz="3000" smtClean="0"/>
              <a:t>T barvanja</a:t>
            </a:r>
          </a:p>
          <a:p>
            <a:pPr eaLnBrk="1" hangingPunct="1"/>
            <a:r>
              <a:rPr lang="sl-SI" sz="3000" smtClean="0"/>
              <a:t>Na med površini vodna raztopina-Co se celulozna vlakna negativno nabijejo</a:t>
            </a:r>
          </a:p>
          <a:p>
            <a:pPr eaLnBrk="1" hangingPunct="1"/>
            <a:r>
              <a:rPr lang="sl-SI" sz="3000" smtClean="0"/>
              <a:t> </a:t>
            </a:r>
          </a:p>
          <a:p>
            <a:pPr eaLnBrk="1" hangingPunct="1"/>
            <a:endParaRPr lang="sl-SI" sz="3000" smtClean="0"/>
          </a:p>
          <a:p>
            <a:pPr eaLnBrk="1" hangingPunct="1"/>
            <a:r>
              <a:rPr lang="sl-SI" sz="3000" smtClean="0"/>
              <a:t> </a:t>
            </a:r>
            <a:endParaRPr lang="sl-SI" smtClean="0"/>
          </a:p>
          <a:p>
            <a:pPr eaLnBrk="1" hangingPunct="1"/>
            <a:endParaRPr lang="sl-SI" smtClean="0"/>
          </a:p>
        </p:txBody>
      </p:sp>
      <p:pic>
        <p:nvPicPr>
          <p:cNvPr id="12291" name="Picture 3" descr="shema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581525"/>
            <a:ext cx="50958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Eq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5373688"/>
            <a:ext cx="2971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sz="3000" smtClean="0"/>
              <a:t>Višja Ka  </a:t>
            </a:r>
            <a:r>
              <a:rPr lang="sl-SI" sz="3000" smtClean="0">
                <a:latin typeface="Arial" charset="0"/>
                <a:cs typeface="Arial" charset="0"/>
                <a:sym typeface="Wingdings" pitchFamily="2" charset="2"/>
              </a:rPr>
              <a:t>→</a:t>
            </a:r>
            <a:r>
              <a:rPr lang="sl-SI" sz="3000" smtClean="0"/>
              <a:t> nižja pKa vrednost </a:t>
            </a:r>
            <a:r>
              <a:rPr lang="sl-SI" sz="3000" smtClean="0">
                <a:latin typeface="Arial" charset="0"/>
                <a:cs typeface="Arial" charset="0"/>
              </a:rPr>
              <a:t>→</a:t>
            </a:r>
            <a:r>
              <a:rPr lang="sl-SI" sz="3000" smtClean="0"/>
              <a:t> večja moč kisline</a:t>
            </a:r>
          </a:p>
          <a:p>
            <a:pPr eaLnBrk="1" hangingPunct="1"/>
            <a:r>
              <a:rPr lang="sl-SI" sz="3000" smtClean="0"/>
              <a:t>pKa cel-OH = 14,27 </a:t>
            </a:r>
            <a:r>
              <a:rPr lang="sl-SI" sz="3000" smtClean="0">
                <a:latin typeface="Arial" charset="0"/>
                <a:cs typeface="Arial" charset="0"/>
              </a:rPr>
              <a:t>→</a:t>
            </a:r>
            <a:r>
              <a:rPr lang="sl-SI" sz="3000" smtClean="0">
                <a:sym typeface="Wingdings" pitchFamily="2" charset="2"/>
              </a:rPr>
              <a:t> šibka kislina</a:t>
            </a:r>
          </a:p>
          <a:p>
            <a:pPr eaLnBrk="1" hangingPunct="1"/>
            <a:r>
              <a:rPr lang="sl-SI" sz="3000" smtClean="0">
                <a:sym typeface="Wingdings" pitchFamily="2" charset="2"/>
              </a:rPr>
              <a:t> </a:t>
            </a:r>
          </a:p>
          <a:p>
            <a:pPr eaLnBrk="1" hangingPunct="1"/>
            <a:r>
              <a:rPr lang="sl-SI" sz="3000" smtClean="0">
                <a:sym typeface="Wingdings" pitchFamily="2" charset="2"/>
              </a:rPr>
              <a:t>Obseg disociacije cel-OH odvisen od alkalnosti vodnega medija</a:t>
            </a:r>
          </a:p>
          <a:p>
            <a:pPr eaLnBrk="1" hangingPunct="1">
              <a:buFont typeface="Wingdings 2" pitchFamily="18" charset="2"/>
              <a:buNone/>
            </a:pPr>
            <a:endParaRPr lang="sl-SI" smtClean="0"/>
          </a:p>
        </p:txBody>
      </p:sp>
      <p:pic>
        <p:nvPicPr>
          <p:cNvPr id="13315" name="Picture 3" descr="formula 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644900"/>
            <a:ext cx="61928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1295</Words>
  <Application>Microsoft Office PowerPoint</Application>
  <PresentationFormat>On-screen Show (4:3)</PresentationFormat>
  <Paragraphs>250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Potek</vt:lpstr>
      <vt:lpstr>Barvanje bombaža z reaktivnimi barvili pod nevtralnimi pogoji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Izračun barvalnih parametrov</vt:lpstr>
      <vt:lpstr>PowerPoint Presentation</vt:lpstr>
      <vt:lpstr>PowerPoint Presentation</vt:lpstr>
      <vt:lpstr>Vpliv temperature barvalne kopeli</vt:lpstr>
      <vt:lpstr>Vpliv Na2SO4 </vt:lpstr>
      <vt:lpstr>Preglednica 1: Vpliv koncentracije Na₂SO₄ na lastnosti barvanja</vt:lpstr>
      <vt:lpstr>PowerPoint Presentation</vt:lpstr>
      <vt:lpstr>PowerPoint Presentation</vt:lpstr>
      <vt:lpstr>Predstavitev kopelnega razmerja</vt:lpstr>
      <vt:lpstr>PowerPoint Presentation</vt:lpstr>
      <vt:lpstr>PowerPoint Presentation</vt:lpstr>
      <vt:lpstr>PowerPoint Presentation</vt:lpstr>
      <vt:lpstr>PowerPoint Presentation</vt:lpstr>
      <vt:lpstr>Zaključek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2013-05-15T13:25:40Z</dcterms:created>
  <dcterms:modified xsi:type="dcterms:W3CDTF">2013-05-15T13:25:43Z</dcterms:modified>
</cp:coreProperties>
</file>